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3447" autoAdjust="0"/>
  </p:normalViewPr>
  <p:slideViewPr>
    <p:cSldViewPr snapToGrid="0">
      <p:cViewPr>
        <p:scale>
          <a:sx n="63" d="100"/>
          <a:sy n="63" d="100"/>
        </p:scale>
        <p:origin x="160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2696C-316D-4FAC-B651-3033F8F312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E4E9B0-CF5D-4B42-B9FA-BD9F52AB28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B88EA5-CF6B-4E3F-ADDC-77EC4F997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15/05/2023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5267F7-3423-460E-91DF-1D493C6ED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F5F250-A2A6-40BC-86ED-F3197BF90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6205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BA25C-0FAE-4BED-B479-058092D565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BFC4C-7C8A-4619-8DCE-A9DE640791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601E27-5F62-498F-92B7-6C674DC917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15/05/2023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4B6091-BC09-41AF-98C0-2F9280BC9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D3448C-7035-4DA6-A919-4664091DF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0831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A70C9-754A-47C6-80FF-3008B3810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E65072-F488-41AC-8D4D-7EF7F567E5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B77481-A054-496E-B81F-BC706C4AE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15/05/2023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A3BCFE-BA01-4259-930B-ABD10A30A6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E6DF6-DF96-4BD4-9D0D-8BE6224012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4331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6A4B3-998F-45BB-BE7E-D85A35C7FB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73DA9-179C-4B37-A170-106019E0B4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4F929F-7C80-4778-BDB4-6D71B25F94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DDE461-A03F-4BEE-BF46-D8DFC5DA1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15/05/2023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A16D5B-D065-48EC-826F-C4437D263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B535F5-990E-4803-8E99-B48246FAE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0465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2EE8B-CBCC-4460-9FFC-DD6E43BCF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BB1D62-972A-4CC6-ABC1-09F9142BE2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FC320C-D1AD-4364-9725-802714AC3D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C64788-A6F3-488E-9561-490D0BFEA9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F840FF-4FE7-4993-BD09-618A3E5BEF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380152-E08C-427C-A773-33F91AF512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15/05/2023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099C8-ED69-4AB1-BFF0-F2768CF85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D078E1-6C2F-4AD8-90FA-4F5DEFDA4A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74724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45BA5-76F1-4105-8870-6AB0903269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F53171-43AB-4BC2-A985-19046E47C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15/05/2023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E6EAFB-DE43-4CB5-A990-811DFE7F32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2A5A9D-7126-4E62-9183-F94456A65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5785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5712AE-0A65-49ED-B1E2-8BFFB8E450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15/05/2023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881182-C00C-4709-BE05-5542B2B23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B27675-3176-4E53-A543-51950B76D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7880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2601C-979E-40CC-9480-081F140E2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20B667-6E5C-4C3F-A211-A7F6618FD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E4305D-FCDD-4047-98D6-2130D9DA28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78DA2E-6E64-4FB0-BBEF-95FD8D201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15/05/2023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0ACA6B-EC59-4BBE-A03E-44CE4AF65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18DE3D-1252-49DF-B3DE-5F6B09E2F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18140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8D5F7-7FAB-4C3B-BE87-5B238CC62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5E258B-DE1F-4C79-83D4-ADF4B92CCC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C7135B-541B-43BB-BA7C-06A2FADF37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BF4164-88EB-478A-A8F2-D72464EE7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15/05/2023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1CECB4-9824-4294-B703-C6DF02D25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58D5B2-ECAD-473F-AC1C-896BE8C3A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0244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E2CA6-344E-4EB0-BCD7-813F3D9D43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4CF821-6D34-4EEF-A02F-04582827F6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12B44-5D4C-4CFB-8EB6-0C2C3074B6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15/05/2023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B3DA4B-935C-41EA-B8AB-9E695F925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936969-5DF6-416D-BC3E-91B78574D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858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E7D119-94C8-4211-A1D2-402A478127C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233732-582B-45D2-ACE8-D428F9CB5A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DE016E-FC3F-482F-911E-A0D492D7E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F9B57-0070-48B3-BD02-49AA2C1B56A5}" type="datetimeFigureOut">
              <a:rPr lang="en-GB" smtClean="0"/>
              <a:t>15/05/2023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CE3F17-0267-4258-ACD4-D0895EFCD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2FD1F2-B59E-4DEA-8784-25D871D31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87C67-75A9-4253-833B-7E0CCA844D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3364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5CDE0E-2DA0-4242-8988-D5D35FED2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237DF3-F291-4CD1-BE5C-8FEAE5ED91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6E24D4-8466-466E-A914-D7371BB587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5F9B57-0070-48B3-BD02-49AA2C1B56A5}" type="datetimeFigureOut">
              <a:rPr lang="en-GB" smtClean="0"/>
              <a:t>15/05/2023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258566-7FE8-4E13-AB4E-58FF6B8BBA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C029A4-A162-44FA-8090-C60FC9E145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387C67-75A9-4253-833B-7E0CCA844D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0725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i7ma8SJ5tg?feature=oembed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listverse.com/2012/01/04/top-15-influential-ancient-greek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120130&amp;picture=painless-dentistry-sign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orldbuilding.stackexchange.com/questions/57166/the-key-for-a-longer-lasting-steampunkier-industrial-revolution" TargetMode="External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annica.com/science/cholera" TargetMode="External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hyperlink" Target="https://www.merriam-webster.com/dictionary/semina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Cholera" TargetMode="External"/><Relationship Id="rId5" Type="http://schemas.openxmlformats.org/officeDocument/2006/relationships/image" Target="../media/image8.jpg"/><Relationship Id="rId4" Type="http://schemas.openxmlformats.org/officeDocument/2006/relationships/hyperlink" Target="https://www.britannica.com/science/epidemiology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tip.com/wpic/wTohw_download-science-background-iphone-src-download-science-science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ehealth.eletsonline.com/2016/01/who-south-east-asia-region-marks-5-polio-free-years/logo-who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E23DF3E3-8720-4059-8458-AA747D413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History of public health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8BAF120-8360-44AE-AF39-CC072399F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997" y="2272143"/>
            <a:ext cx="4706803" cy="378883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</a:rPr>
              <a:t>“Life is short, the art long, opportunity fleeting, experience treacherous and judgment difficult.” Hippocrates</a:t>
            </a:r>
            <a:endParaRPr lang="en-GB" sz="2000" dirty="0">
              <a:solidFill>
                <a:srgbClr val="000000"/>
              </a:solidFill>
            </a:endParaRPr>
          </a:p>
        </p:txBody>
      </p:sp>
      <p:sp>
        <p:nvSpPr>
          <p:cNvPr id="15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91092E6-14DD-4A52-B456-36F0AD0C416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827" r="32168" b="1"/>
          <a:stretch/>
        </p:blipFill>
        <p:spPr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125913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18736-C534-4ABE-98A3-0598A1A943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Public health in Ancient times the Greeks the founders of modern medicine. </a:t>
            </a:r>
            <a:endParaRPr lang="en-GB" dirty="0"/>
          </a:p>
        </p:txBody>
      </p:sp>
      <p:pic>
        <p:nvPicPr>
          <p:cNvPr id="4" name="Online Media 3" title="What can we learn from Ancient Greek medicine?">
            <a:hlinkClick r:id="" action="ppaction://media"/>
            <a:extLst>
              <a:ext uri="{FF2B5EF4-FFF2-40B4-BE49-F238E27FC236}">
                <a16:creationId xmlns:a16="http://schemas.microsoft.com/office/drawing/2014/main" id="{A2FF03C8-98DC-470A-9610-E1DD513C9E8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044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picture containing sky, ancient roman architecture, roman temple, ancient history&#10;&#10;Description automatically generated">
            <a:extLst>
              <a:ext uri="{FF2B5EF4-FFF2-40B4-BE49-F238E27FC236}">
                <a16:creationId xmlns:a16="http://schemas.microsoft.com/office/drawing/2014/main" id="{83F57C62-7715-94BC-1DC9-3CA62D4AE8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811" r="1281" b="1"/>
          <a:stretch/>
        </p:blipFill>
        <p:spPr>
          <a:xfrm>
            <a:off x="4175760" y="10"/>
            <a:ext cx="8067038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2BFDC7-9BA6-4CFE-88CC-1F3AAB5C2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Public Health in Ancient Times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8B5EB1-D939-4B1A-A90C-114ACB9C80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0" y="1869440"/>
            <a:ext cx="4579109" cy="4307523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Romans inherited the theory from Greeks Sewage disposal Keen sense of sanitation Baths, sewers and aqueducts were constructed Reporting system in place </a:t>
            </a:r>
          </a:p>
          <a:p>
            <a:r>
              <a:rPr lang="en-US" sz="2400" dirty="0"/>
              <a:t>Galen (130-205 AD) </a:t>
            </a:r>
          </a:p>
          <a:p>
            <a:r>
              <a:rPr lang="en-US" sz="2400" dirty="0"/>
              <a:t>Disease is due to predisposing, exciting and environmental factors (Epidemiological triad) </a:t>
            </a:r>
          </a:p>
          <a:p>
            <a:r>
              <a:rPr lang="en-US" sz="2400" dirty="0"/>
              <a:t>His teachings remained unquestioned for 1400 years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75619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392A3-7A15-4CC7-A843-6EF2C875B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dirty="0"/>
              <a:t>Indian system of medicine</a:t>
            </a:r>
          </a:p>
        </p:txBody>
      </p:sp>
      <p:pic>
        <p:nvPicPr>
          <p:cNvPr id="5" name="Picture 4" descr="A sign with a tooth from it&#10;&#10;Description automatically generated with low confidence">
            <a:extLst>
              <a:ext uri="{FF2B5EF4-FFF2-40B4-BE49-F238E27FC236}">
                <a16:creationId xmlns:a16="http://schemas.microsoft.com/office/drawing/2014/main" id="{A2121BA9-94C4-7E77-B6A2-B5137B9B15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723" r="18730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4DF3E-78DA-4C1B-95AC-19561949C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r>
              <a:rPr lang="en-US" sz="2000" dirty="0"/>
              <a:t>Indus valley civilization (3500BC to 1500 BC) </a:t>
            </a:r>
          </a:p>
          <a:p>
            <a:r>
              <a:rPr lang="en-US" sz="2000" dirty="0"/>
              <a:t>First Urban sanitation systems </a:t>
            </a:r>
          </a:p>
          <a:p>
            <a:r>
              <a:rPr lang="en-US" sz="2000" dirty="0"/>
              <a:t> Elaborate drainage systems were built </a:t>
            </a:r>
          </a:p>
          <a:p>
            <a:r>
              <a:rPr lang="en-US" sz="2000" dirty="0"/>
              <a:t> Drains were covered with slabs </a:t>
            </a:r>
          </a:p>
          <a:p>
            <a:r>
              <a:rPr lang="en-US" sz="2000" dirty="0"/>
              <a:t>Wells and baths in houses </a:t>
            </a:r>
          </a:p>
          <a:p>
            <a:r>
              <a:rPr lang="en-US" sz="2000" dirty="0"/>
              <a:t>Knowledge of dentistry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050231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223159-CB91-41BA-9B17-1802B5B6B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Vedic times: Ayurveda originated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88D87-3279-44A2-912E-7391978A61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 dirty="0" err="1">
                <a:solidFill>
                  <a:srgbClr val="000000"/>
                </a:solidFill>
              </a:rPr>
              <a:t>Charaka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r>
              <a:rPr lang="en-GB" sz="2400" dirty="0" err="1">
                <a:solidFill>
                  <a:srgbClr val="000000"/>
                </a:solidFill>
              </a:rPr>
              <a:t>samhita</a:t>
            </a:r>
            <a:r>
              <a:rPr lang="en-GB" sz="2400" dirty="0">
                <a:solidFill>
                  <a:srgbClr val="000000"/>
                </a:solidFill>
              </a:rPr>
              <a:t>: Over 500 drugs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Purity and cleanliness central to Indian medicine</a:t>
            </a:r>
          </a:p>
          <a:p>
            <a:r>
              <a:rPr lang="en-GB" sz="2400" dirty="0">
                <a:solidFill>
                  <a:srgbClr val="000000"/>
                </a:solidFill>
              </a:rPr>
              <a:t>Indian medicine had an impact on Asia </a:t>
            </a:r>
          </a:p>
          <a:p>
            <a:r>
              <a:rPr lang="en-GB" sz="2400" dirty="0" err="1">
                <a:solidFill>
                  <a:srgbClr val="000000"/>
                </a:solidFill>
              </a:rPr>
              <a:t>Charaka</a:t>
            </a:r>
            <a:r>
              <a:rPr lang="en-GB" sz="2400" dirty="0">
                <a:solidFill>
                  <a:srgbClr val="000000"/>
                </a:solidFill>
              </a:rPr>
              <a:t> has described the objective of medicine as two-fold;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preservation of good health and combating disease.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Was this the start of public health? </a:t>
            </a:r>
          </a:p>
        </p:txBody>
      </p:sp>
    </p:spTree>
    <p:extLst>
      <p:ext uri="{BB962C8B-B14F-4D97-AF65-F5344CB8AC3E}">
        <p14:creationId xmlns:p14="http://schemas.microsoft.com/office/powerpoint/2010/main" val="10053180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8E3B7E-B969-4CEC-BEE4-04F83A4E8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Post Vedic times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73B79-8B78-427F-8861-49BC3E4C5C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u="sng" dirty="0">
                <a:solidFill>
                  <a:srgbClr val="000000"/>
                </a:solidFill>
              </a:rPr>
              <a:t>Ayurveda continued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 Dominated by Buddhist and Jain teachings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Surgery suffered a setback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Institutional setup was strengthened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Hospital system was established: Ashokan inscriptions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 Fa Hsien (337–422 AD) described the institutional approach of Indian medicine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 Medical education in Universities</a:t>
            </a:r>
          </a:p>
        </p:txBody>
      </p:sp>
    </p:spTree>
    <p:extLst>
      <p:ext uri="{BB962C8B-B14F-4D97-AF65-F5344CB8AC3E}">
        <p14:creationId xmlns:p14="http://schemas.microsoft.com/office/powerpoint/2010/main" val="4245231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AD67D0-AA9D-470A-B07D-44CEE7B9B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Public health in middle ages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E26F3-6826-48BA-B10A-B2C9C58936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000000"/>
                </a:solidFill>
              </a:rPr>
              <a:t>Saw deterioration of Roman infrastructure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No new knowledge was added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 Epidemic of plague (black death) in 14th century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 Diseases were widely viewed as inescapable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 Response was a manifestation of survival of health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 Italy was an example of successful measures for epidemic control </a:t>
            </a:r>
          </a:p>
          <a:p>
            <a:r>
              <a:rPr lang="en-US" sz="2400" dirty="0">
                <a:solidFill>
                  <a:srgbClr val="000000"/>
                </a:solidFill>
              </a:rPr>
              <a:t>Isolation of patients, cleaning of areas with lime, burning of rat infested areas</a:t>
            </a:r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189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AA851A-9453-41F5-85E1-3F93D38BE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Birth of modern Public health-</a:t>
            </a:r>
            <a:r>
              <a:rPr lang="en-GB">
                <a:solidFill>
                  <a:srgbClr val="FFFFFF"/>
                </a:solidFill>
              </a:rPr>
              <a:t> Renaissance </a:t>
            </a:r>
          </a:p>
        </p:txBody>
      </p:sp>
      <p:sp>
        <p:nvSpPr>
          <p:cNvPr id="27" name="Arc 2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F781E0-7B28-4ADA-A303-DC651969C0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/>
              <a:t>Theory of contagion </a:t>
            </a:r>
          </a:p>
          <a:p>
            <a:r>
              <a:rPr lang="en-GB"/>
              <a:t> Anatomical discoveries by Vesalius </a:t>
            </a:r>
          </a:p>
          <a:p>
            <a:r>
              <a:rPr lang="en-GB"/>
              <a:t> William Harvey: physiology </a:t>
            </a:r>
          </a:p>
          <a:p>
            <a:r>
              <a:rPr lang="en-GB"/>
              <a:t> Thomas </a:t>
            </a:r>
            <a:r>
              <a:rPr lang="en-GB" err="1"/>
              <a:t>Syndenham</a:t>
            </a:r>
            <a:r>
              <a:rPr lang="en-GB"/>
              <a:t> (first distinguished epidemiologist) </a:t>
            </a:r>
          </a:p>
          <a:p>
            <a:r>
              <a:rPr lang="en-GB"/>
              <a:t>Semmelweis- antiseptic procedures. </a:t>
            </a:r>
          </a:p>
          <a:p>
            <a:r>
              <a:rPr lang="en-GB"/>
              <a:t> Edward Jenner – small pox vaccine </a:t>
            </a:r>
          </a:p>
          <a:p>
            <a:r>
              <a:rPr lang="en-GB"/>
              <a:t>  Discovery of micro-organisms by </a:t>
            </a:r>
            <a:r>
              <a:rPr lang="en-GB" err="1"/>
              <a:t>Leewenhoek</a:t>
            </a:r>
            <a:r>
              <a:rPr lang="en-GB"/>
              <a:t> led to the grounding of Germ theory of disease</a:t>
            </a:r>
          </a:p>
        </p:txBody>
      </p:sp>
    </p:spTree>
    <p:extLst>
      <p:ext uri="{BB962C8B-B14F-4D97-AF65-F5344CB8AC3E}">
        <p14:creationId xmlns:p14="http://schemas.microsoft.com/office/powerpoint/2010/main" val="1247507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picture containing sketch, drawing, painting, outdoor&#10;&#10;Description automatically generated">
            <a:extLst>
              <a:ext uri="{FF2B5EF4-FFF2-40B4-BE49-F238E27FC236}">
                <a16:creationId xmlns:a16="http://schemas.microsoft.com/office/drawing/2014/main" id="{4CFBDD70-36F8-64C0-1C0A-344ADA3856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038600" y="1014413"/>
            <a:ext cx="7186613" cy="4824413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3705B21-BA86-AEF4-3AF5-D311880A530F}"/>
              </a:ext>
            </a:extLst>
          </p:cNvPr>
          <p:cNvSpPr txBox="1"/>
          <p:nvPr/>
        </p:nvSpPr>
        <p:spPr>
          <a:xfrm>
            <a:off x="4038600" y="4872038"/>
            <a:ext cx="7186613" cy="96520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>
                <a:solidFill>
                  <a:srgbClr val="FFFFFF"/>
                </a:solidFill>
                <a:hlinkClick r:id="rId3" tooltip="http://worldbuilding.stackexchange.com/questions/57166/the-key-for-a-longer-lasting-steampunkier-industrial-revolu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1300">
                <a:solidFill>
                  <a:srgbClr val="FFFFFF"/>
                </a:solidFill>
              </a:rPr>
              <a:t> by Unknown Author is licensed under </a:t>
            </a:r>
            <a:r>
              <a:rPr lang="en-GB" sz="13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130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9B9966-6105-4477-B5BA-081B5B0D4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1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sanitary awakening Renaissance- Industrial revolution pictures paint a thousand words </a:t>
            </a:r>
          </a:p>
        </p:txBody>
      </p:sp>
    </p:spTree>
    <p:extLst>
      <p:ext uri="{BB962C8B-B14F-4D97-AF65-F5344CB8AC3E}">
        <p14:creationId xmlns:p14="http://schemas.microsoft.com/office/powerpoint/2010/main" val="23897568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DC6BEC6B-5C77-412D-B45A-5B0F46FED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BCBF24-013C-4BB8-836F-E61631093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6214"/>
            <a:ext cx="10515600" cy="1481188"/>
          </a:xfrm>
        </p:spPr>
        <p:txBody>
          <a:bodyPr>
            <a:normAutofit/>
          </a:bodyPr>
          <a:lstStyle/>
          <a:p>
            <a:pPr algn="ctr"/>
            <a:r>
              <a:rPr lang="en-US" sz="4000"/>
              <a:t>Birth of Epidemiological investigation John Snow and Cholera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BFDE1-80C6-4556-A2C9-141CF94E80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" y="1310640"/>
            <a:ext cx="4737728" cy="4809169"/>
          </a:xfrm>
        </p:spPr>
        <p:txBody>
          <a:bodyPr>
            <a:normAutofit lnSpcReduction="10000"/>
          </a:bodyPr>
          <a:lstStyle/>
          <a:p>
            <a:r>
              <a:rPr lang="en-US" sz="2400" b="0" i="0" dirty="0">
                <a:effectLst/>
                <a:latin typeface="Georgia" panose="02040502050405020303" pitchFamily="18" charset="0"/>
              </a:rPr>
              <a:t>English physician known for his </a:t>
            </a:r>
            <a:r>
              <a:rPr lang="en-US" sz="2400" b="0" i="0" u="none" strike="noStrike" dirty="0">
                <a:effectLst/>
                <a:latin typeface="Georgia" panose="02040502050405020303" pitchFamily="18" charset="0"/>
                <a:hlinkClick r:id="rId2"/>
              </a:rPr>
              <a:t>seminal</a:t>
            </a:r>
            <a:r>
              <a:rPr lang="en-US" sz="2400" b="0" i="0" dirty="0">
                <a:effectLst/>
                <a:latin typeface="Georgia" panose="02040502050405020303" pitchFamily="18" charset="0"/>
              </a:rPr>
              <a:t> studies of </a:t>
            </a:r>
            <a:r>
              <a:rPr lang="en-US" sz="2400" b="0" i="0" u="none" strike="noStrike" dirty="0">
                <a:effectLst/>
                <a:latin typeface="Georgia" panose="02040502050405020303" pitchFamily="18" charset="0"/>
                <a:hlinkClick r:id="rId3"/>
              </a:rPr>
              <a:t>cholera</a:t>
            </a:r>
            <a:r>
              <a:rPr lang="en-US" sz="2400" b="0" i="0" dirty="0">
                <a:effectLst/>
                <a:latin typeface="Georgia" panose="02040502050405020303" pitchFamily="18" charset="0"/>
              </a:rPr>
              <a:t> and widely viewed as the father of contemporary </a:t>
            </a:r>
            <a:r>
              <a:rPr lang="en-US" sz="2400" b="0" i="0" u="none" strike="noStrike" dirty="0">
                <a:effectLst/>
                <a:latin typeface="Georgia" panose="02040502050405020303" pitchFamily="18" charset="0"/>
                <a:hlinkClick r:id="rId4"/>
              </a:rPr>
              <a:t>epidemiology</a:t>
            </a:r>
            <a:r>
              <a:rPr lang="en-US" sz="2400" b="0" i="0" dirty="0">
                <a:effectLst/>
                <a:latin typeface="Georgia" panose="02040502050405020303" pitchFamily="18" charset="0"/>
              </a:rPr>
              <a:t>.</a:t>
            </a:r>
          </a:p>
          <a:p>
            <a:r>
              <a:rPr lang="en-US" sz="2400" dirty="0">
                <a:latin typeface="Georgia" panose="02040502050405020303" pitchFamily="18" charset="0"/>
              </a:rPr>
              <a:t>B</a:t>
            </a:r>
            <a:r>
              <a:rPr lang="en-US" sz="2400" b="0" i="0" dirty="0">
                <a:effectLst/>
                <a:latin typeface="Georgia" panose="02040502050405020303" pitchFamily="18" charset="0"/>
              </a:rPr>
              <a:t>est-known studies include </a:t>
            </a:r>
            <a:r>
              <a:rPr lang="en-US" sz="2400" dirty="0">
                <a:latin typeface="Georgia" panose="02040502050405020303" pitchFamily="18" charset="0"/>
              </a:rPr>
              <a:t>the </a:t>
            </a:r>
            <a:r>
              <a:rPr lang="en-US" sz="2400" b="0" i="0" dirty="0">
                <a:effectLst/>
                <a:latin typeface="Georgia" panose="02040502050405020303" pitchFamily="18" charset="0"/>
              </a:rPr>
              <a:t>investigation of London’s Broad Street pump outbreak in 1854</a:t>
            </a:r>
            <a:r>
              <a:rPr lang="en-US" sz="2400" dirty="0">
                <a:latin typeface="Georgia" panose="02040502050405020303" pitchFamily="18" charset="0"/>
              </a:rPr>
              <a:t>,</a:t>
            </a:r>
          </a:p>
          <a:p>
            <a:r>
              <a:rPr lang="en-US" sz="2400" b="0" i="0" dirty="0">
                <a:effectLst/>
                <a:latin typeface="Georgia" panose="02040502050405020303" pitchFamily="18" charset="0"/>
              </a:rPr>
              <a:t>The “Grand Experiment,” a study comparing waterborne cholera cases in two regions of the city—one receiving sewage-contaminated water and the other receiving relatively clean water. </a:t>
            </a:r>
            <a:endParaRPr lang="en-GB" sz="2400" dirty="0"/>
          </a:p>
        </p:txBody>
      </p:sp>
      <p:pic>
        <p:nvPicPr>
          <p:cNvPr id="5" name="Picture 4" descr="A picture containing text, newspaper, font, poster&#10;&#10;Description automatically generated">
            <a:extLst>
              <a:ext uri="{FF2B5EF4-FFF2-40B4-BE49-F238E27FC236}">
                <a16:creationId xmlns:a16="http://schemas.microsoft.com/office/drawing/2014/main" id="{9FEE9665-C693-99F7-771D-C46963EB21B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223" r="1092" b="1"/>
          <a:stretch/>
        </p:blipFill>
        <p:spPr>
          <a:xfrm>
            <a:off x="5191128" y="1847129"/>
            <a:ext cx="6162670" cy="42726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6F7D3BD-CB2E-5969-2FAF-D57CC0AF485B}"/>
              </a:ext>
            </a:extLst>
          </p:cNvPr>
          <p:cNvSpPr txBox="1"/>
          <p:nvPr/>
        </p:nvSpPr>
        <p:spPr>
          <a:xfrm>
            <a:off x="9046756" y="5919751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en.wikipedia.org/wiki/Cholera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52409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91D12A-CEF4-41C7-A587-D4C57EAD8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8000">
                <a:solidFill>
                  <a:srgbClr val="FFFFFF"/>
                </a:solidFill>
              </a:rPr>
              <a:t>Birth of social medicine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22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0528BD-582B-488C-8223-6454BA7DF7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tx1">
                    <a:alpha val="80000"/>
                  </a:schemeClr>
                </a:solidFill>
              </a:rPr>
              <a:t>Development of germ theory by Pasteur and Koch </a:t>
            </a:r>
          </a:p>
          <a:p>
            <a:r>
              <a:rPr lang="en-US" dirty="0">
                <a:solidFill>
                  <a:schemeClr val="tx1">
                    <a:alpha val="80000"/>
                  </a:schemeClr>
                </a:solidFill>
              </a:rPr>
              <a:t>Virchow proposed social condition as root cause of typhus epidemic  Social pathology concept revived by Alfred </a:t>
            </a:r>
            <a:r>
              <a:rPr lang="en-US" dirty="0" err="1">
                <a:solidFill>
                  <a:schemeClr val="tx1">
                    <a:alpha val="80000"/>
                  </a:schemeClr>
                </a:solidFill>
              </a:rPr>
              <a:t>Grotjahn</a:t>
            </a:r>
            <a:r>
              <a:rPr lang="en-US" dirty="0">
                <a:solidFill>
                  <a:schemeClr val="tx1">
                    <a:alpha val="80000"/>
                  </a:schemeClr>
                </a:solidFill>
              </a:rPr>
              <a:t> (1911) </a:t>
            </a:r>
          </a:p>
          <a:p>
            <a:r>
              <a:rPr lang="en-US" dirty="0">
                <a:solidFill>
                  <a:schemeClr val="tx1">
                    <a:alpha val="80000"/>
                  </a:schemeClr>
                </a:solidFill>
              </a:rPr>
              <a:t>Disease has social causes, social consequences and social therapy </a:t>
            </a:r>
          </a:p>
          <a:p>
            <a:r>
              <a:rPr lang="en-US" dirty="0">
                <a:solidFill>
                  <a:schemeClr val="tx1">
                    <a:alpha val="80000"/>
                  </a:schemeClr>
                </a:solidFill>
              </a:rPr>
              <a:t> Was visualized as the evolution of medicine</a:t>
            </a:r>
            <a:endParaRPr lang="en-GB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90357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CF789863-60BC-4034-BCFA-3A4232EDDA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45" b="22789"/>
          <a:stretch/>
        </p:blipFill>
        <p:spPr bwMode="auto">
          <a:xfrm>
            <a:off x="307775" y="261437"/>
            <a:ext cx="11576450" cy="6335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52627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violet, purple, magenta, majorelle blue&#10;&#10;Description automatically generated">
            <a:extLst>
              <a:ext uri="{FF2B5EF4-FFF2-40B4-BE49-F238E27FC236}">
                <a16:creationId xmlns:a16="http://schemas.microsoft.com/office/drawing/2014/main" id="{BD4B51E1-49E8-B5A4-1EC4-E3E6D56A51B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89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CF9EED-DC38-42DE-81B1-1D9737290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7809" y="1071350"/>
            <a:ext cx="4775162" cy="1339382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The Birth of public health </a:t>
            </a:r>
          </a:p>
        </p:txBody>
      </p:sp>
      <p:sp>
        <p:nvSpPr>
          <p:cNvPr id="21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64666" y="399531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7CAAC-1443-4458-9F96-5F3AC1715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9319" y="2547257"/>
            <a:ext cx="4458446" cy="3109740"/>
          </a:xfrm>
        </p:spPr>
        <p:txBody>
          <a:bodyPr anchor="ctr">
            <a:normAutofit/>
          </a:bodyPr>
          <a:lstStyle/>
          <a:p>
            <a:r>
              <a:rPr lang="en-US" dirty="0"/>
              <a:t>The science and art of preventing disease, prolonging life and promoting health and efficiency through </a:t>
            </a:r>
            <a:r>
              <a:rPr lang="en-US" dirty="0" err="1"/>
              <a:t>organised</a:t>
            </a:r>
            <a:r>
              <a:rPr lang="en-US" dirty="0"/>
              <a:t> community effort” CEA Winslow (1920)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33769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D6D6FC-5C1F-4218-A28E-E5DC39DE5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751" y="934327"/>
            <a:ext cx="8924392" cy="1058275"/>
          </a:xfrm>
        </p:spPr>
        <p:txBody>
          <a:bodyPr>
            <a:normAutofit/>
          </a:bodyPr>
          <a:lstStyle/>
          <a:p>
            <a:pPr algn="ctr"/>
            <a:r>
              <a:rPr lang="en-GB"/>
              <a:t>Eradication of smallpox 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295B176-FA0E-4B6A-A190-5E2E82BEA5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3813" y="2337807"/>
            <a:ext cx="9604374" cy="3585866"/>
          </a:xfrm>
          <a:custGeom>
            <a:avLst/>
            <a:gdLst>
              <a:gd name="connsiteX0" fmla="*/ 0 w 9604374"/>
              <a:gd name="connsiteY0" fmla="*/ 0 h 3585866"/>
              <a:gd name="connsiteX1" fmla="*/ 9604374 w 9604374"/>
              <a:gd name="connsiteY1" fmla="*/ 0 h 3585866"/>
              <a:gd name="connsiteX2" fmla="*/ 9604374 w 9604374"/>
              <a:gd name="connsiteY2" fmla="*/ 3095088 h 3585866"/>
              <a:gd name="connsiteX3" fmla="*/ 9591455 w 9604374"/>
              <a:gd name="connsiteY3" fmla="*/ 3097044 h 3585866"/>
              <a:gd name="connsiteX4" fmla="*/ 9285147 w 9604374"/>
              <a:gd name="connsiteY4" fmla="*/ 3164182 h 3585866"/>
              <a:gd name="connsiteX5" fmla="*/ 9114078 w 9604374"/>
              <a:gd name="connsiteY5" fmla="*/ 3164299 h 3585866"/>
              <a:gd name="connsiteX6" fmla="*/ 8999665 w 9604374"/>
              <a:gd name="connsiteY6" fmla="*/ 3157864 h 3585866"/>
              <a:gd name="connsiteX7" fmla="*/ 8925240 w 9604374"/>
              <a:gd name="connsiteY7" fmla="*/ 3152135 h 3585866"/>
              <a:gd name="connsiteX8" fmla="*/ 8868257 w 9604374"/>
              <a:gd name="connsiteY8" fmla="*/ 3146819 h 3585866"/>
              <a:gd name="connsiteX9" fmla="*/ 8792363 w 9604374"/>
              <a:gd name="connsiteY9" fmla="*/ 3146856 h 3585866"/>
              <a:gd name="connsiteX10" fmla="*/ 8668399 w 9604374"/>
              <a:gd name="connsiteY10" fmla="*/ 3196893 h 3585866"/>
              <a:gd name="connsiteX11" fmla="*/ 8474043 w 9604374"/>
              <a:gd name="connsiteY11" fmla="*/ 3240734 h 3585866"/>
              <a:gd name="connsiteX12" fmla="*/ 8317555 w 9604374"/>
              <a:gd name="connsiteY12" fmla="*/ 3247156 h 3585866"/>
              <a:gd name="connsiteX13" fmla="*/ 8280111 w 9604374"/>
              <a:gd name="connsiteY13" fmla="*/ 3255812 h 3585866"/>
              <a:gd name="connsiteX14" fmla="*/ 8096088 w 9604374"/>
              <a:gd name="connsiteY14" fmla="*/ 3253903 h 3585866"/>
              <a:gd name="connsiteX15" fmla="*/ 7825642 w 9604374"/>
              <a:gd name="connsiteY15" fmla="*/ 3271628 h 3585866"/>
              <a:gd name="connsiteX16" fmla="*/ 7531820 w 9604374"/>
              <a:gd name="connsiteY16" fmla="*/ 3252671 h 3585866"/>
              <a:gd name="connsiteX17" fmla="*/ 7193751 w 9604374"/>
              <a:gd name="connsiteY17" fmla="*/ 3245192 h 3585866"/>
              <a:gd name="connsiteX18" fmla="*/ 6976768 w 9604374"/>
              <a:gd name="connsiteY18" fmla="*/ 3238559 h 3585866"/>
              <a:gd name="connsiteX19" fmla="*/ 6756462 w 9604374"/>
              <a:gd name="connsiteY19" fmla="*/ 3273268 h 3585866"/>
              <a:gd name="connsiteX20" fmla="*/ 6512214 w 9604374"/>
              <a:gd name="connsiteY20" fmla="*/ 3298845 h 3585866"/>
              <a:gd name="connsiteX21" fmla="*/ 6289569 w 9604374"/>
              <a:gd name="connsiteY21" fmla="*/ 3301118 h 3585866"/>
              <a:gd name="connsiteX22" fmla="*/ 6157816 w 9604374"/>
              <a:gd name="connsiteY22" fmla="*/ 3308643 h 3585866"/>
              <a:gd name="connsiteX23" fmla="*/ 6110062 w 9604374"/>
              <a:gd name="connsiteY23" fmla="*/ 3321185 h 3585866"/>
              <a:gd name="connsiteX24" fmla="*/ 6041832 w 9604374"/>
              <a:gd name="connsiteY24" fmla="*/ 3332190 h 3585866"/>
              <a:gd name="connsiteX25" fmla="*/ 5923195 w 9604374"/>
              <a:gd name="connsiteY25" fmla="*/ 3359104 h 3585866"/>
              <a:gd name="connsiteX26" fmla="*/ 5770972 w 9604374"/>
              <a:gd name="connsiteY26" fmla="*/ 3369893 h 3585866"/>
              <a:gd name="connsiteX27" fmla="*/ 5632583 w 9604374"/>
              <a:gd name="connsiteY27" fmla="*/ 3357730 h 3585866"/>
              <a:gd name="connsiteX28" fmla="*/ 5539996 w 9604374"/>
              <a:gd name="connsiteY28" fmla="*/ 3352890 h 3585866"/>
              <a:gd name="connsiteX29" fmla="*/ 5315460 w 9604374"/>
              <a:gd name="connsiteY29" fmla="*/ 3350411 h 3585866"/>
              <a:gd name="connsiteX30" fmla="*/ 5072455 w 9604374"/>
              <a:gd name="connsiteY30" fmla="*/ 3338147 h 3585866"/>
              <a:gd name="connsiteX31" fmla="*/ 5016364 w 9604374"/>
              <a:gd name="connsiteY31" fmla="*/ 3348937 h 3585866"/>
              <a:gd name="connsiteX32" fmla="*/ 4922276 w 9604374"/>
              <a:gd name="connsiteY32" fmla="*/ 3366515 h 3585866"/>
              <a:gd name="connsiteX33" fmla="*/ 4856444 w 9604374"/>
              <a:gd name="connsiteY33" fmla="*/ 3399463 h 3585866"/>
              <a:gd name="connsiteX34" fmla="*/ 4775993 w 9604374"/>
              <a:gd name="connsiteY34" fmla="*/ 3406312 h 3585866"/>
              <a:gd name="connsiteX35" fmla="*/ 4667320 w 9604374"/>
              <a:gd name="connsiteY35" fmla="*/ 3397926 h 3585866"/>
              <a:gd name="connsiteX36" fmla="*/ 4540268 w 9604374"/>
              <a:gd name="connsiteY36" fmla="*/ 3424464 h 3585866"/>
              <a:gd name="connsiteX37" fmla="*/ 4465491 w 9604374"/>
              <a:gd name="connsiteY37" fmla="*/ 3433154 h 3585866"/>
              <a:gd name="connsiteX38" fmla="*/ 4262864 w 9604374"/>
              <a:gd name="connsiteY38" fmla="*/ 3464075 h 3585866"/>
              <a:gd name="connsiteX39" fmla="*/ 4175005 w 9604374"/>
              <a:gd name="connsiteY39" fmla="*/ 3493545 h 3585866"/>
              <a:gd name="connsiteX40" fmla="*/ 4030100 w 9604374"/>
              <a:gd name="connsiteY40" fmla="*/ 3514212 h 3585866"/>
              <a:gd name="connsiteX41" fmla="*/ 3926631 w 9604374"/>
              <a:gd name="connsiteY41" fmla="*/ 3525304 h 3585866"/>
              <a:gd name="connsiteX42" fmla="*/ 3897306 w 9604374"/>
              <a:gd name="connsiteY42" fmla="*/ 3547095 h 3585866"/>
              <a:gd name="connsiteX43" fmla="*/ 3896886 w 9604374"/>
              <a:gd name="connsiteY43" fmla="*/ 3547500 h 3585866"/>
              <a:gd name="connsiteX44" fmla="*/ 3834004 w 9604374"/>
              <a:gd name="connsiteY44" fmla="*/ 3550510 h 3585866"/>
              <a:gd name="connsiteX45" fmla="*/ 3696227 w 9604374"/>
              <a:gd name="connsiteY45" fmla="*/ 3574175 h 3585866"/>
              <a:gd name="connsiteX46" fmla="*/ 3652821 w 9604374"/>
              <a:gd name="connsiteY46" fmla="*/ 3580368 h 3585866"/>
              <a:gd name="connsiteX47" fmla="*/ 3629691 w 9604374"/>
              <a:gd name="connsiteY47" fmla="*/ 3585866 h 3585866"/>
              <a:gd name="connsiteX48" fmla="*/ 3595018 w 9604374"/>
              <a:gd name="connsiteY48" fmla="*/ 3571623 h 3585866"/>
              <a:gd name="connsiteX49" fmla="*/ 3551656 w 9604374"/>
              <a:gd name="connsiteY49" fmla="*/ 3577800 h 3585866"/>
              <a:gd name="connsiteX50" fmla="*/ 3541558 w 9604374"/>
              <a:gd name="connsiteY50" fmla="*/ 3579797 h 3585866"/>
              <a:gd name="connsiteX51" fmla="*/ 3465708 w 9604374"/>
              <a:gd name="connsiteY51" fmla="*/ 3565931 h 3585866"/>
              <a:gd name="connsiteX52" fmla="*/ 3458313 w 9604374"/>
              <a:gd name="connsiteY52" fmla="*/ 3560366 h 3585866"/>
              <a:gd name="connsiteX53" fmla="*/ 3420278 w 9604374"/>
              <a:gd name="connsiteY53" fmla="*/ 3557947 h 3585866"/>
              <a:gd name="connsiteX54" fmla="*/ 3415952 w 9604374"/>
              <a:gd name="connsiteY54" fmla="*/ 3559424 h 3585866"/>
              <a:gd name="connsiteX55" fmla="*/ 3384432 w 9604374"/>
              <a:gd name="connsiteY55" fmla="*/ 3550905 h 3585866"/>
              <a:gd name="connsiteX56" fmla="*/ 3258039 w 9604374"/>
              <a:gd name="connsiteY56" fmla="*/ 3535884 h 3585866"/>
              <a:gd name="connsiteX57" fmla="*/ 3015008 w 9604374"/>
              <a:gd name="connsiteY57" fmla="*/ 3528000 h 3585866"/>
              <a:gd name="connsiteX58" fmla="*/ 2761910 w 9604374"/>
              <a:gd name="connsiteY58" fmla="*/ 3505496 h 3585866"/>
              <a:gd name="connsiteX59" fmla="*/ 2521923 w 9604374"/>
              <a:gd name="connsiteY59" fmla="*/ 3514208 h 3585866"/>
              <a:gd name="connsiteX60" fmla="*/ 2085894 w 9604374"/>
              <a:gd name="connsiteY60" fmla="*/ 3490122 h 3585866"/>
              <a:gd name="connsiteX61" fmla="*/ 1936305 w 9604374"/>
              <a:gd name="connsiteY61" fmla="*/ 3487966 h 3585866"/>
              <a:gd name="connsiteX62" fmla="*/ 1836080 w 9604374"/>
              <a:gd name="connsiteY62" fmla="*/ 3487150 h 3585866"/>
              <a:gd name="connsiteX63" fmla="*/ 1829133 w 9604374"/>
              <a:gd name="connsiteY63" fmla="*/ 3489437 h 3585866"/>
              <a:gd name="connsiteX64" fmla="*/ 1801140 w 9604374"/>
              <a:gd name="connsiteY64" fmla="*/ 3490787 h 3585866"/>
              <a:gd name="connsiteX65" fmla="*/ 1793476 w 9604374"/>
              <a:gd name="connsiteY65" fmla="*/ 3500921 h 3585866"/>
              <a:gd name="connsiteX66" fmla="*/ 1699923 w 9604374"/>
              <a:gd name="connsiteY66" fmla="*/ 3509706 h 3585866"/>
              <a:gd name="connsiteX67" fmla="*/ 1474760 w 9604374"/>
              <a:gd name="connsiteY67" fmla="*/ 3513685 h 3585866"/>
              <a:gd name="connsiteX68" fmla="*/ 1308130 w 9604374"/>
              <a:gd name="connsiteY68" fmla="*/ 3496703 h 3585866"/>
              <a:gd name="connsiteX69" fmla="*/ 1252381 w 9604374"/>
              <a:gd name="connsiteY69" fmla="*/ 3506093 h 3585866"/>
              <a:gd name="connsiteX70" fmla="*/ 1174550 w 9604374"/>
              <a:gd name="connsiteY70" fmla="*/ 3512642 h 3585866"/>
              <a:gd name="connsiteX71" fmla="*/ 924455 w 9604374"/>
              <a:gd name="connsiteY71" fmla="*/ 3507283 h 3585866"/>
              <a:gd name="connsiteX72" fmla="*/ 718373 w 9604374"/>
              <a:gd name="connsiteY72" fmla="*/ 3511753 h 3585866"/>
              <a:gd name="connsiteX73" fmla="*/ 600444 w 9604374"/>
              <a:gd name="connsiteY73" fmla="*/ 3520899 h 3585866"/>
              <a:gd name="connsiteX74" fmla="*/ 351173 w 9604374"/>
              <a:gd name="connsiteY74" fmla="*/ 3495843 h 3585866"/>
              <a:gd name="connsiteX75" fmla="*/ 108372 w 9604374"/>
              <a:gd name="connsiteY75" fmla="*/ 3484386 h 3585866"/>
              <a:gd name="connsiteX76" fmla="*/ 6467 w 9604374"/>
              <a:gd name="connsiteY76" fmla="*/ 3476532 h 3585866"/>
              <a:gd name="connsiteX77" fmla="*/ 0 w 9604374"/>
              <a:gd name="connsiteY77" fmla="*/ 3475412 h 3585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9604374" h="3585866">
                <a:moveTo>
                  <a:pt x="0" y="0"/>
                </a:moveTo>
                <a:lnTo>
                  <a:pt x="9604374" y="0"/>
                </a:lnTo>
                <a:lnTo>
                  <a:pt x="9604374" y="3095088"/>
                </a:lnTo>
                <a:lnTo>
                  <a:pt x="9591455" y="3097044"/>
                </a:lnTo>
                <a:cubicBezTo>
                  <a:pt x="9496183" y="3133516"/>
                  <a:pt x="9411472" y="3121301"/>
                  <a:pt x="9285147" y="3164182"/>
                </a:cubicBezTo>
                <a:cubicBezTo>
                  <a:pt x="9222914" y="3162781"/>
                  <a:pt x="9174371" y="3173454"/>
                  <a:pt x="9114078" y="3164299"/>
                </a:cubicBezTo>
                <a:cubicBezTo>
                  <a:pt x="9087411" y="3155904"/>
                  <a:pt x="9030947" y="3180906"/>
                  <a:pt x="8999665" y="3157864"/>
                </a:cubicBezTo>
                <a:cubicBezTo>
                  <a:pt x="8997339" y="3174606"/>
                  <a:pt x="8938300" y="3159909"/>
                  <a:pt x="8925240" y="3152135"/>
                </a:cubicBezTo>
                <a:cubicBezTo>
                  <a:pt x="8910091" y="3159441"/>
                  <a:pt x="8884639" y="3146109"/>
                  <a:pt x="8868257" y="3146819"/>
                </a:cubicBezTo>
                <a:cubicBezTo>
                  <a:pt x="8835852" y="3110204"/>
                  <a:pt x="8832251" y="3167659"/>
                  <a:pt x="8792363" y="3146856"/>
                </a:cubicBezTo>
                <a:cubicBezTo>
                  <a:pt x="8774838" y="3159285"/>
                  <a:pt x="8715420" y="3185652"/>
                  <a:pt x="8668399" y="3196893"/>
                </a:cubicBezTo>
                <a:cubicBezTo>
                  <a:pt x="8575902" y="3221445"/>
                  <a:pt x="8569506" y="3250654"/>
                  <a:pt x="8474043" y="3240734"/>
                </a:cubicBezTo>
                <a:cubicBezTo>
                  <a:pt x="8460613" y="3264436"/>
                  <a:pt x="8297088" y="3204738"/>
                  <a:pt x="8317555" y="3247156"/>
                </a:cubicBezTo>
                <a:cubicBezTo>
                  <a:pt x="8285696" y="3245083"/>
                  <a:pt x="8262352" y="3228203"/>
                  <a:pt x="8280111" y="3255812"/>
                </a:cubicBezTo>
                <a:lnTo>
                  <a:pt x="8096088" y="3253903"/>
                </a:lnTo>
                <a:cubicBezTo>
                  <a:pt x="7994084" y="3261603"/>
                  <a:pt x="7930388" y="3281921"/>
                  <a:pt x="7825642" y="3271628"/>
                </a:cubicBezTo>
                <a:cubicBezTo>
                  <a:pt x="7723046" y="3270395"/>
                  <a:pt x="7671282" y="3252297"/>
                  <a:pt x="7531820" y="3252671"/>
                </a:cubicBezTo>
                <a:cubicBezTo>
                  <a:pt x="7433606" y="3250277"/>
                  <a:pt x="7293100" y="3236234"/>
                  <a:pt x="7193751" y="3245192"/>
                </a:cubicBezTo>
                <a:cubicBezTo>
                  <a:pt x="7074822" y="3223769"/>
                  <a:pt x="7104250" y="3250265"/>
                  <a:pt x="6976768" y="3238559"/>
                </a:cubicBezTo>
                <a:cubicBezTo>
                  <a:pt x="6921032" y="3284865"/>
                  <a:pt x="6823818" y="3261794"/>
                  <a:pt x="6756462" y="3273268"/>
                </a:cubicBezTo>
                <a:cubicBezTo>
                  <a:pt x="6679037" y="3283316"/>
                  <a:pt x="6590030" y="3294204"/>
                  <a:pt x="6512214" y="3298845"/>
                </a:cubicBezTo>
                <a:cubicBezTo>
                  <a:pt x="6450581" y="3277980"/>
                  <a:pt x="6366042" y="3329199"/>
                  <a:pt x="6289569" y="3301118"/>
                </a:cubicBezTo>
                <a:cubicBezTo>
                  <a:pt x="6261432" y="3294355"/>
                  <a:pt x="6174310" y="3295209"/>
                  <a:pt x="6157816" y="3308643"/>
                </a:cubicBezTo>
                <a:cubicBezTo>
                  <a:pt x="6139648" y="3311557"/>
                  <a:pt x="6118459" y="3306799"/>
                  <a:pt x="6110062" y="3321185"/>
                </a:cubicBezTo>
                <a:cubicBezTo>
                  <a:pt x="6096189" y="3338498"/>
                  <a:pt x="6032810" y="3311765"/>
                  <a:pt x="6041832" y="3332190"/>
                </a:cubicBezTo>
                <a:cubicBezTo>
                  <a:pt x="5996830" y="3313871"/>
                  <a:pt x="5961033" y="3350141"/>
                  <a:pt x="5923195" y="3359104"/>
                </a:cubicBezTo>
                <a:cubicBezTo>
                  <a:pt x="5887750" y="3340930"/>
                  <a:pt x="5853570" y="3365323"/>
                  <a:pt x="5770972" y="3369893"/>
                </a:cubicBezTo>
                <a:cubicBezTo>
                  <a:pt x="5731993" y="3348876"/>
                  <a:pt x="5705091" y="3385599"/>
                  <a:pt x="5632583" y="3357730"/>
                </a:cubicBezTo>
                <a:cubicBezTo>
                  <a:pt x="5594087" y="3357562"/>
                  <a:pt x="5606154" y="3357443"/>
                  <a:pt x="5539996" y="3352890"/>
                </a:cubicBezTo>
                <a:cubicBezTo>
                  <a:pt x="5439049" y="3348000"/>
                  <a:pt x="5408459" y="3356166"/>
                  <a:pt x="5315460" y="3350411"/>
                </a:cubicBezTo>
                <a:cubicBezTo>
                  <a:pt x="5211119" y="3348356"/>
                  <a:pt x="5208881" y="3372469"/>
                  <a:pt x="5072455" y="3338147"/>
                </a:cubicBezTo>
                <a:cubicBezTo>
                  <a:pt x="5061717" y="3354508"/>
                  <a:pt x="5045493" y="3355753"/>
                  <a:pt x="5016364" y="3348937"/>
                </a:cubicBezTo>
                <a:cubicBezTo>
                  <a:pt x="4965900" y="3349130"/>
                  <a:pt x="4977835" y="3389131"/>
                  <a:pt x="4922276" y="3366515"/>
                </a:cubicBezTo>
                <a:cubicBezTo>
                  <a:pt x="4935702" y="3387794"/>
                  <a:pt x="4828733" y="3377760"/>
                  <a:pt x="4856444" y="3399463"/>
                </a:cubicBezTo>
                <a:cubicBezTo>
                  <a:pt x="4827698" y="3420094"/>
                  <a:pt x="4805019" y="3388256"/>
                  <a:pt x="4775993" y="3406312"/>
                </a:cubicBezTo>
                <a:cubicBezTo>
                  <a:pt x="4744470" y="3406056"/>
                  <a:pt x="4706605" y="3394901"/>
                  <a:pt x="4667320" y="3397926"/>
                </a:cubicBezTo>
                <a:cubicBezTo>
                  <a:pt x="4613435" y="3387476"/>
                  <a:pt x="4608100" y="3410487"/>
                  <a:pt x="4540268" y="3424464"/>
                </a:cubicBezTo>
                <a:cubicBezTo>
                  <a:pt x="4508279" y="3412969"/>
                  <a:pt x="4485989" y="3420063"/>
                  <a:pt x="4465491" y="3433154"/>
                </a:cubicBezTo>
                <a:cubicBezTo>
                  <a:pt x="4396498" y="3432601"/>
                  <a:pt x="4338078" y="3453569"/>
                  <a:pt x="4262864" y="3464075"/>
                </a:cubicBezTo>
                <a:cubicBezTo>
                  <a:pt x="4180249" y="3483394"/>
                  <a:pt x="4225769" y="3479019"/>
                  <a:pt x="4175005" y="3493545"/>
                </a:cubicBezTo>
                <a:lnTo>
                  <a:pt x="4030100" y="3514212"/>
                </a:lnTo>
                <a:lnTo>
                  <a:pt x="3926631" y="3525304"/>
                </a:lnTo>
                <a:lnTo>
                  <a:pt x="3897306" y="3547095"/>
                </a:lnTo>
                <a:lnTo>
                  <a:pt x="3896886" y="3547500"/>
                </a:lnTo>
                <a:lnTo>
                  <a:pt x="3834004" y="3550510"/>
                </a:lnTo>
                <a:cubicBezTo>
                  <a:pt x="3800562" y="3554957"/>
                  <a:pt x="3734185" y="3568533"/>
                  <a:pt x="3696227" y="3574175"/>
                </a:cubicBezTo>
                <a:cubicBezTo>
                  <a:pt x="3661780" y="3570074"/>
                  <a:pt x="3640587" y="3551815"/>
                  <a:pt x="3652821" y="3580368"/>
                </a:cubicBezTo>
                <a:cubicBezTo>
                  <a:pt x="3641506" y="3579831"/>
                  <a:pt x="3634593" y="3582151"/>
                  <a:pt x="3629691" y="3585866"/>
                </a:cubicBezTo>
                <a:lnTo>
                  <a:pt x="3595018" y="3571623"/>
                </a:lnTo>
                <a:lnTo>
                  <a:pt x="3551656" y="3577800"/>
                </a:lnTo>
                <a:lnTo>
                  <a:pt x="3541558" y="3579797"/>
                </a:lnTo>
                <a:lnTo>
                  <a:pt x="3465708" y="3565931"/>
                </a:lnTo>
                <a:lnTo>
                  <a:pt x="3458313" y="3560366"/>
                </a:lnTo>
                <a:cubicBezTo>
                  <a:pt x="3450380" y="3556940"/>
                  <a:pt x="3439090" y="3555355"/>
                  <a:pt x="3420278" y="3557947"/>
                </a:cubicBezTo>
                <a:lnTo>
                  <a:pt x="3415952" y="3559424"/>
                </a:lnTo>
                <a:lnTo>
                  <a:pt x="3384432" y="3550905"/>
                </a:lnTo>
                <a:cubicBezTo>
                  <a:pt x="3374259" y="3547029"/>
                  <a:pt x="3265415" y="3542149"/>
                  <a:pt x="3258039" y="3535884"/>
                </a:cubicBezTo>
                <a:cubicBezTo>
                  <a:pt x="3138852" y="3551394"/>
                  <a:pt x="3130647" y="3523871"/>
                  <a:pt x="3015008" y="3528000"/>
                </a:cubicBezTo>
                <a:cubicBezTo>
                  <a:pt x="2914857" y="3486061"/>
                  <a:pt x="2851687" y="3511605"/>
                  <a:pt x="2761910" y="3505496"/>
                </a:cubicBezTo>
                <a:cubicBezTo>
                  <a:pt x="2676401" y="3501198"/>
                  <a:pt x="2636809" y="3514769"/>
                  <a:pt x="2521923" y="3514208"/>
                </a:cubicBezTo>
                <a:cubicBezTo>
                  <a:pt x="2400197" y="3505062"/>
                  <a:pt x="2222818" y="3509922"/>
                  <a:pt x="2085894" y="3490122"/>
                </a:cubicBezTo>
                <a:cubicBezTo>
                  <a:pt x="1978312" y="3483748"/>
                  <a:pt x="1977940" y="3488460"/>
                  <a:pt x="1936305" y="3487966"/>
                </a:cubicBezTo>
                <a:cubicBezTo>
                  <a:pt x="1922459" y="3490683"/>
                  <a:pt x="1849334" y="3482739"/>
                  <a:pt x="1836080" y="3487150"/>
                </a:cubicBezTo>
                <a:lnTo>
                  <a:pt x="1829133" y="3489437"/>
                </a:lnTo>
                <a:lnTo>
                  <a:pt x="1801140" y="3490787"/>
                </a:lnTo>
                <a:lnTo>
                  <a:pt x="1793476" y="3500921"/>
                </a:lnTo>
                <a:lnTo>
                  <a:pt x="1699923" y="3509706"/>
                </a:lnTo>
                <a:cubicBezTo>
                  <a:pt x="1637728" y="3485036"/>
                  <a:pt x="1584624" y="3514467"/>
                  <a:pt x="1474760" y="3513685"/>
                </a:cubicBezTo>
                <a:cubicBezTo>
                  <a:pt x="1445646" y="3505164"/>
                  <a:pt x="1329781" y="3484421"/>
                  <a:pt x="1308130" y="3496703"/>
                </a:cubicBezTo>
                <a:cubicBezTo>
                  <a:pt x="1287409" y="3498430"/>
                  <a:pt x="1265391" y="3492347"/>
                  <a:pt x="1252381" y="3506093"/>
                </a:cubicBezTo>
                <a:cubicBezTo>
                  <a:pt x="1232588" y="3522393"/>
                  <a:pt x="1170020" y="3491785"/>
                  <a:pt x="1174550" y="3512642"/>
                </a:cubicBezTo>
                <a:cubicBezTo>
                  <a:pt x="1119896" y="3512841"/>
                  <a:pt x="1000484" y="3507431"/>
                  <a:pt x="924455" y="3507283"/>
                </a:cubicBezTo>
                <a:cubicBezTo>
                  <a:pt x="887180" y="3483915"/>
                  <a:pt x="777361" y="3516071"/>
                  <a:pt x="718373" y="3511753"/>
                </a:cubicBezTo>
                <a:cubicBezTo>
                  <a:pt x="666588" y="3513355"/>
                  <a:pt x="661645" y="3525551"/>
                  <a:pt x="600444" y="3520899"/>
                </a:cubicBezTo>
                <a:cubicBezTo>
                  <a:pt x="491334" y="3516943"/>
                  <a:pt x="451794" y="3507522"/>
                  <a:pt x="351173" y="3495843"/>
                </a:cubicBezTo>
                <a:cubicBezTo>
                  <a:pt x="237121" y="3487112"/>
                  <a:pt x="235857" y="3499212"/>
                  <a:pt x="108372" y="3484386"/>
                </a:cubicBezTo>
                <a:cubicBezTo>
                  <a:pt x="86318" y="3481054"/>
                  <a:pt x="40657" y="3480329"/>
                  <a:pt x="6467" y="3476532"/>
                </a:cubicBezTo>
                <a:lnTo>
                  <a:pt x="0" y="3475412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Rectangle 6">
            <a:extLst>
              <a:ext uri="{FF2B5EF4-FFF2-40B4-BE49-F238E27FC236}">
                <a16:creationId xmlns:a16="http://schemas.microsoft.com/office/drawing/2014/main" id="{48F779DE-4744-42D6-9C74-33EC9446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2190741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DEFC6-2220-4DE8-9E34-5BD0BEAC1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1207" y="2752316"/>
            <a:ext cx="8309586" cy="2756848"/>
          </a:xfrm>
        </p:spPr>
        <p:txBody>
          <a:bodyPr>
            <a:normAutofit/>
          </a:bodyPr>
          <a:lstStyle/>
          <a:p>
            <a:r>
              <a:rPr lang="en-US" dirty="0"/>
              <a:t>WHO advocated world-wide smallpox control in 1958 </a:t>
            </a:r>
          </a:p>
          <a:p>
            <a:r>
              <a:rPr lang="en-US" dirty="0"/>
              <a:t>Last case in Somalia in 1977 </a:t>
            </a:r>
          </a:p>
          <a:p>
            <a:r>
              <a:rPr lang="en-US" dirty="0"/>
              <a:t> World declared free in 1980</a:t>
            </a:r>
          </a:p>
          <a:p>
            <a:r>
              <a:rPr lang="en-US" dirty="0"/>
              <a:t>As a result of widespread international cooperation and multi-sectoral approach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78454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D0BF3-8F17-40DC-AEAC-2F4AA9385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/>
              <a:t>What is the World Health Organisation?</a:t>
            </a:r>
          </a:p>
        </p:txBody>
      </p:sp>
      <p:pic>
        <p:nvPicPr>
          <p:cNvPr id="7" name="Picture 6" descr="A picture containing text, font, logo, graphics&#10;&#10;Description automatically generated">
            <a:extLst>
              <a:ext uri="{FF2B5EF4-FFF2-40B4-BE49-F238E27FC236}">
                <a16:creationId xmlns:a16="http://schemas.microsoft.com/office/drawing/2014/main" id="{F864BFD9-34FF-E452-3B5A-6CD5190E60D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107" b="12806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7324085-DABE-9F9A-B4AF-9170D83A17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anchor="ctr">
            <a:normAutofit/>
          </a:bodyPr>
          <a:lstStyle/>
          <a:p>
            <a:r>
              <a:rPr lang="en-GB" sz="1800"/>
              <a:t>https://www.bing.com/videos/search?q=what+is+the+world+health+organization&amp;&amp;view=detail&amp;mid=4048D317DE5554EDC8AD4048D317DE5554EDC8AD&amp;&amp;FORM=VRDGAR&amp;ru=%2Fvideos%2Fsearch%3Fq%3Dwhat%2520is%2520the%2520world%2520health%2520organization%26FORM%3DVDVVXX</a:t>
            </a:r>
          </a:p>
        </p:txBody>
      </p:sp>
    </p:spTree>
    <p:extLst>
      <p:ext uri="{BB962C8B-B14F-4D97-AF65-F5344CB8AC3E}">
        <p14:creationId xmlns:p14="http://schemas.microsoft.com/office/powerpoint/2010/main" val="7957417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8702C9-5048-4287-9105-B14BDD695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Class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797C9C-61BC-4F2D-8CCF-EB23890003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 b="0" i="0" dirty="0">
                <a:solidFill>
                  <a:srgbClr val="000000"/>
                </a:solidFill>
                <a:effectLst/>
                <a:latin typeface="Merriweather"/>
              </a:rPr>
              <a:t>Diseases You Almost Forgot About (Thanks to Vaccines)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Together research some diseases that have been either eliminated or nearly eliminated due </a:t>
            </a:r>
            <a:r>
              <a:rPr lang="en-GB" sz="2400">
                <a:solidFill>
                  <a:srgbClr val="000000"/>
                </a:solidFill>
              </a:rPr>
              <a:t>to vaccination.</a:t>
            </a:r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59531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655</Words>
  <Application>Microsoft Office PowerPoint</Application>
  <PresentationFormat>Widescreen</PresentationFormat>
  <Paragraphs>70</Paragraphs>
  <Slides>16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Georgia</vt:lpstr>
      <vt:lpstr>Merriweather</vt:lpstr>
      <vt:lpstr>Office Theme</vt:lpstr>
      <vt:lpstr>History of public health </vt:lpstr>
      <vt:lpstr>Public health in Ancient times the Greeks the founders of modern medicine. </vt:lpstr>
      <vt:lpstr>Public Health in Ancient Times </vt:lpstr>
      <vt:lpstr>Indian system of medicine</vt:lpstr>
      <vt:lpstr>Vedic times: Ayurveda originated</vt:lpstr>
      <vt:lpstr>Post Vedic times</vt:lpstr>
      <vt:lpstr>Public health in middle ages</vt:lpstr>
      <vt:lpstr>Birth of modern Public health- Renaissance </vt:lpstr>
      <vt:lpstr>The sanitary awakening Renaissance- Industrial revolution pictures paint a thousand words </vt:lpstr>
      <vt:lpstr>Birth of Epidemiological investigation John Snow and Cholera</vt:lpstr>
      <vt:lpstr>Birth of social medicine</vt:lpstr>
      <vt:lpstr>PowerPoint Presentation</vt:lpstr>
      <vt:lpstr>The Birth of public health </vt:lpstr>
      <vt:lpstr>Eradication of smallpox </vt:lpstr>
      <vt:lpstr>What is the World Health Organisation?</vt:lpstr>
      <vt:lpstr>Class 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History of public health </dc:title>
  <dc:creator>Felicity Page</dc:creator>
  <cp:lastModifiedBy>Catrin Boulton</cp:lastModifiedBy>
  <cp:revision>2</cp:revision>
  <dcterms:created xsi:type="dcterms:W3CDTF">2021-01-14T13:37:16Z</dcterms:created>
  <dcterms:modified xsi:type="dcterms:W3CDTF">2023-05-15T08:52:57Z</dcterms:modified>
</cp:coreProperties>
</file>