
<file path=[Content_Types].xml><?xml version="1.0" encoding="utf-8"?>
<Types xmlns="http://schemas.openxmlformats.org/package/2006/content-types">
  <Default Extension="png" ContentType="image/png"/>
  <Default Extension="wmf" ContentType="image/x-wmf"/>
  <Default Extension="rels" ContentType="application/vnd.openxmlformats-package.relationships+xml"/>
  <Default Extension="jpeg" ContentType="image/jpeg"/>
  <Default Extension="xml" ContentType="application/xml"/>
  <Override PartName="/ppt/presentation.xml" ContentType="application/vnd.openxmlformats-officedocument.presentationml.presentation.main+xml"/>
  <Override PartName="/ppt/slides/slide47.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6.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61.xml" ContentType="application/vnd.openxmlformats-officedocument.presentationml.slide+xml"/>
  <Override PartName="/ppt/slides/slide60.xml" ContentType="application/vnd.openxmlformats-officedocument.presentationml.slide+xml"/>
  <Override PartName="/ppt/slides/slide52.xml" ContentType="application/vnd.openxmlformats-officedocument.presentationml.slide+xml"/>
  <Override PartName="/ppt/slides/slide51.xml" ContentType="application/vnd.openxmlformats-officedocument.presentationml.slide+xml"/>
  <Override PartName="/ppt/slides/slide50.xml" ContentType="application/vnd.openxmlformats-officedocument.presentationml.slide+xml"/>
  <Override PartName="/ppt/slides/slide49.xml" ContentType="application/vnd.openxmlformats-officedocument.presentationml.slide+xml"/>
  <Override PartName="/ppt/slides/slide48.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9.xml" ContentType="application/vnd.openxmlformats-officedocument.presentationml.slide+xml"/>
  <Override PartName="/ppt/slides/slide58.xml" ContentType="application/vnd.openxmlformats-officedocument.presentationml.slide+xml"/>
  <Override PartName="/ppt/slides/slide57.xml" ContentType="application/vnd.openxmlformats-officedocument.presentationml.slide+xml"/>
  <Override PartName="/ppt/slides/slide56.xml" ContentType="application/vnd.openxmlformats-officedocument.presentationml.slide+xml"/>
  <Override PartName="/ppt/slides/slide31.xml" ContentType="application/vnd.openxmlformats-officedocument.presentationml.slide+xml"/>
  <Override PartName="/ppt/slides/slide34.xml" ContentType="application/vnd.openxmlformats-officedocument.presentationml.slide+xml"/>
  <Override PartName="/ppt/slides/slide2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9.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30.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1.xml" ContentType="application/vnd.openxmlformats-officedocument.presentationml.slide+xml"/>
  <Override PartName="/ppt/slides/slide25.xml" ContentType="application/vnd.openxmlformats-officedocument.presentationml.slide+xml"/>
  <Override PartName="/ppt/slides/slide22.xml" ContentType="application/vnd.openxmlformats-officedocument.presentationml.slide+xml"/>
  <Override PartName="/ppt/slides/slide24.xml" ContentType="application/vnd.openxmlformats-officedocument.presentationml.slide+xml"/>
  <Override PartName="/ppt/slides/slide20.xml" ContentType="application/vnd.openxmlformats-officedocument.presentationml.slide+xml"/>
  <Override PartName="/ppt/slides/slide26.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23.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8.xml" ContentType="application/vnd.openxmlformats-officedocument.presentationml.notesSlide+xml"/>
  <Override PartName="/ppt/notesSlides/notesSlide4.xml" ContentType="application/vnd.openxmlformats-officedocument.presentationml.notesSlide+xml"/>
  <Override PartName="/ppt/notesSlides/notesSlide9.xml" ContentType="application/vnd.openxmlformats-officedocument.presentationml.notesSlide+xml"/>
  <Override PartName="/ppt/theme/theme1.xml" ContentType="application/vnd.openxmlformats-officedocument.theme+xml"/>
  <Override PartName="/ppt/theme/theme2.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3"/>
  </p:notesMasterIdLst>
  <p:sldIdLst>
    <p:sldId id="256" r:id="rId2"/>
    <p:sldId id="319" r:id="rId3"/>
    <p:sldId id="320" r:id="rId4"/>
    <p:sldId id="321" r:id="rId5"/>
    <p:sldId id="322" r:id="rId6"/>
    <p:sldId id="265" r:id="rId7"/>
    <p:sldId id="296" r:id="rId8"/>
    <p:sldId id="257" r:id="rId9"/>
    <p:sldId id="258" r:id="rId10"/>
    <p:sldId id="298" r:id="rId11"/>
    <p:sldId id="292" r:id="rId12"/>
    <p:sldId id="261" r:id="rId13"/>
    <p:sldId id="262" r:id="rId14"/>
    <p:sldId id="302" r:id="rId15"/>
    <p:sldId id="301" r:id="rId16"/>
    <p:sldId id="266" r:id="rId17"/>
    <p:sldId id="327" r:id="rId18"/>
    <p:sldId id="326" r:id="rId19"/>
    <p:sldId id="267" r:id="rId20"/>
    <p:sldId id="323" r:id="rId21"/>
    <p:sldId id="324" r:id="rId22"/>
    <p:sldId id="268" r:id="rId23"/>
    <p:sldId id="325" r:id="rId24"/>
    <p:sldId id="269" r:id="rId25"/>
    <p:sldId id="270" r:id="rId26"/>
    <p:sldId id="271" r:id="rId27"/>
    <p:sldId id="312" r:id="rId28"/>
    <p:sldId id="328" r:id="rId29"/>
    <p:sldId id="277" r:id="rId30"/>
    <p:sldId id="316" r:id="rId31"/>
    <p:sldId id="272" r:id="rId32"/>
    <p:sldId id="290" r:id="rId33"/>
    <p:sldId id="317" r:id="rId34"/>
    <p:sldId id="273" r:id="rId35"/>
    <p:sldId id="274" r:id="rId36"/>
    <p:sldId id="305" r:id="rId37"/>
    <p:sldId id="306" r:id="rId38"/>
    <p:sldId id="307" r:id="rId39"/>
    <p:sldId id="303" r:id="rId40"/>
    <p:sldId id="275" r:id="rId41"/>
    <p:sldId id="276" r:id="rId42"/>
    <p:sldId id="304" r:id="rId43"/>
    <p:sldId id="308" r:id="rId44"/>
    <p:sldId id="309" r:id="rId45"/>
    <p:sldId id="318" r:id="rId46"/>
    <p:sldId id="329" r:id="rId47"/>
    <p:sldId id="283" r:id="rId48"/>
    <p:sldId id="281" r:id="rId49"/>
    <p:sldId id="278" r:id="rId50"/>
    <p:sldId id="313" r:id="rId51"/>
    <p:sldId id="311" r:id="rId52"/>
    <p:sldId id="284" r:id="rId53"/>
    <p:sldId id="285" r:id="rId54"/>
    <p:sldId id="286" r:id="rId55"/>
    <p:sldId id="287" r:id="rId56"/>
    <p:sldId id="315" r:id="rId57"/>
    <p:sldId id="291" r:id="rId58"/>
    <p:sldId id="314" r:id="rId59"/>
    <p:sldId id="299" r:id="rId60"/>
    <p:sldId id="300" r:id="rId61"/>
    <p:sldId id="288"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684"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openxmlformats.org/officeDocument/2006/relationships/customXml" Target="../customXml/item2.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76BDB37-938F-41A0-A9C2-C9ABD97F0F34}" type="datetimeFigureOut">
              <a:rPr lang="en-GB" smtClean="0"/>
              <a:pPr/>
              <a:t>08/10/2018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467618-18BD-481B-BE96-C687ECB4E50A}" type="slidenum">
              <a:rPr lang="en-GB" smtClean="0"/>
              <a:pPr/>
              <a:t>‹#›</a:t>
            </a:fld>
            <a:endParaRPr lang="en-GB"/>
          </a:p>
        </p:txBody>
      </p:sp>
    </p:spTree>
    <p:extLst>
      <p:ext uri="{BB962C8B-B14F-4D97-AF65-F5344CB8AC3E}">
        <p14:creationId xmlns:p14="http://schemas.microsoft.com/office/powerpoint/2010/main" xmlns="" val="913251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p:spPr>
        <p:txBody>
          <a:bodyPr/>
          <a:lstStyle/>
          <a:p>
            <a:pPr eaLnBrk="1" hangingPunct="1"/>
            <a:r>
              <a:rPr lang="en-GB" dirty="0" smtClean="0"/>
              <a:t>You’re going to need good research skills to deal with all sorts of questions and assignments</a:t>
            </a:r>
          </a:p>
          <a:p>
            <a:pPr eaLnBrk="1" hangingPunct="1"/>
            <a:endParaRPr lang="en-GB" dirty="0" smtClean="0"/>
          </a:p>
          <a:p>
            <a:pPr eaLnBrk="1" hangingPunct="1"/>
            <a:r>
              <a:rPr lang="en-GB" dirty="0" smtClean="0"/>
              <a:t>But what is Research</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dirty="0" smtClean="0"/>
          </a:p>
        </p:txBody>
      </p:sp>
      <p:sp>
        <p:nvSpPr>
          <p:cNvPr id="22532" name="Slide Number Placeholder 3"/>
          <p:cNvSpPr>
            <a:spLocks noGrp="1"/>
          </p:cNvSpPr>
          <p:nvPr>
            <p:ph type="sldNum" sz="quarter" idx="5"/>
          </p:nvPr>
        </p:nvSpPr>
        <p:spPr>
          <a:noFill/>
        </p:spPr>
        <p:txBody>
          <a:bodyPr/>
          <a:lstStyle/>
          <a:p>
            <a:fld id="{666152DE-97C8-4BEA-B322-BCF50C6DFE6B}" type="slidenum">
              <a:rPr lang="en-GB" smtClean="0"/>
              <a:pPr/>
              <a:t>19</a:t>
            </a:fld>
            <a:endParaRPr lang="en-GB"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dirty="0" smtClean="0"/>
          </a:p>
        </p:txBody>
      </p:sp>
      <p:sp>
        <p:nvSpPr>
          <p:cNvPr id="22532" name="Slide Number Placeholder 3"/>
          <p:cNvSpPr>
            <a:spLocks noGrp="1"/>
          </p:cNvSpPr>
          <p:nvPr>
            <p:ph type="sldNum" sz="quarter" idx="5"/>
          </p:nvPr>
        </p:nvSpPr>
        <p:spPr>
          <a:noFill/>
        </p:spPr>
        <p:txBody>
          <a:bodyPr/>
          <a:lstStyle/>
          <a:p>
            <a:fld id="{666152DE-97C8-4BEA-B322-BCF50C6DFE6B}" type="slidenum">
              <a:rPr lang="en-GB" smtClean="0"/>
              <a:pPr/>
              <a:t>20</a:t>
            </a:fld>
            <a:endParaRPr lang="en-GB"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endParaRPr lang="en-US" dirty="0" smtClean="0"/>
          </a:p>
        </p:txBody>
      </p:sp>
      <p:sp>
        <p:nvSpPr>
          <p:cNvPr id="22532" name="Slide Number Placeholder 3"/>
          <p:cNvSpPr>
            <a:spLocks noGrp="1"/>
          </p:cNvSpPr>
          <p:nvPr>
            <p:ph type="sldNum" sz="quarter" idx="5"/>
          </p:nvPr>
        </p:nvSpPr>
        <p:spPr>
          <a:noFill/>
        </p:spPr>
        <p:txBody>
          <a:bodyPr/>
          <a:lstStyle/>
          <a:p>
            <a:fld id="{666152DE-97C8-4BEA-B322-BCF50C6DFE6B}" type="slidenum">
              <a:rPr lang="en-GB" smtClean="0"/>
              <a:pPr/>
              <a:t>21</a:t>
            </a:fld>
            <a:endParaRPr lang="en-GB"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p:spPr>
        <p:txBody>
          <a:bodyPr/>
          <a:lstStyle/>
          <a:p>
            <a:pPr eaLnBrk="1" hangingPunct="1">
              <a:lnSpc>
                <a:spcPct val="80000"/>
              </a:lnSpc>
            </a:pPr>
            <a:endParaRPr lang="en-GB" sz="80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txBox="1">
            <a:spLocks noGrp="1" noChangeArrowheads="1"/>
          </p:cNvSpPr>
          <p:nvPr/>
        </p:nvSpPr>
        <p:spPr bwMode="auto">
          <a:xfrm>
            <a:off x="3885454" y="8684827"/>
            <a:ext cx="2970946" cy="457711"/>
          </a:xfrm>
          <a:prstGeom prst="rect">
            <a:avLst/>
          </a:prstGeom>
          <a:noFill/>
          <a:ln w="9525">
            <a:noFill/>
            <a:miter lim="800000"/>
            <a:headEnd/>
            <a:tailEnd/>
          </a:ln>
        </p:spPr>
        <p:txBody>
          <a:bodyPr lIns="94815" tIns="47409" rIns="94815" bIns="47409" anchor="b"/>
          <a:lstStyle/>
          <a:p>
            <a:pPr algn="r" defTabSz="949232"/>
            <a:fld id="{C8A0FAB4-0D60-4EB4-A4CF-50963304A0FB}" type="slidenum">
              <a:rPr lang="zh-CN" altLang="en-US" sz="1300">
                <a:latin typeface="Arial" charset="0"/>
              </a:rPr>
              <a:pPr algn="r" defTabSz="949232"/>
              <a:t>61</a:t>
            </a:fld>
            <a:endParaRPr lang="en-US" altLang="zh-CN" sz="1300" dirty="0">
              <a:latin typeface="Arial" charset="0"/>
            </a:endParaRPr>
          </a:p>
        </p:txBody>
      </p:sp>
      <p:sp>
        <p:nvSpPr>
          <p:cNvPr id="49155" name="Rectangle 2"/>
          <p:cNvSpPr>
            <a:spLocks noGrp="1" noRot="1" noChangeAspect="1" noChangeArrowheads="1" noTextEdit="1"/>
          </p:cNvSpPr>
          <p:nvPr>
            <p:ph type="sldImg"/>
          </p:nvPr>
        </p:nvSpPr>
        <p:spPr>
          <a:xfrm>
            <a:off x="1144588" y="685800"/>
            <a:ext cx="4572000" cy="3429000"/>
          </a:xfrm>
          <a:ln/>
        </p:spPr>
      </p:sp>
      <p:sp>
        <p:nvSpPr>
          <p:cNvPr id="49156" name="Rectangle 3"/>
          <p:cNvSpPr>
            <a:spLocks noGrp="1" noChangeArrowheads="1"/>
          </p:cNvSpPr>
          <p:nvPr>
            <p:ph type="body" idx="1"/>
          </p:nvPr>
        </p:nvSpPr>
        <p:spPr>
          <a:noFill/>
          <a:ln/>
        </p:spPr>
        <p:txBody>
          <a:bodyPr lIns="94815" tIns="47409" rIns="94815" bIns="47409"/>
          <a:lstStyle/>
          <a:p>
            <a:pPr eaLnBrk="1" hangingPunct="1"/>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DFD6C39-0BED-4FD0-AA59-BFE0E330F776}" type="datetimeFigureOut">
              <a:rPr lang="en-GB" smtClean="0"/>
              <a:pPr/>
              <a:t>08/10/2018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50F059A-83BA-480F-A085-A9D67750517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50F059A-83BA-480F-A085-A9D677505177}"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DFD6C39-0BED-4FD0-AA59-BFE0E330F776}" type="datetimeFigureOut">
              <a:rPr lang="en-GB" smtClean="0"/>
              <a:pPr/>
              <a:t>08/10/2018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DFD6C39-0BED-4FD0-AA59-BFE0E330F776}" type="datetimeFigureOut">
              <a:rPr lang="en-GB" smtClean="0"/>
              <a:pPr/>
              <a:t>08/10/2018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50F059A-83BA-480F-A085-A9D677505177}"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DFD6C39-0BED-4FD0-AA59-BFE0E330F776}" type="datetimeFigureOut">
              <a:rPr lang="en-GB" smtClean="0"/>
              <a:pPr/>
              <a:t>08/10/2018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50F059A-83BA-480F-A085-A9D67750517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DFD6C39-0BED-4FD0-AA59-BFE0E330F776}" type="datetimeFigureOut">
              <a:rPr lang="en-GB" smtClean="0"/>
              <a:pPr/>
              <a:t>08/10/2018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50F059A-83BA-480F-A085-A9D67750517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hyperlink" Target="http://en.wikipedia.org/wiki/Dialecti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uwtsd.ac.uk/librar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holar.google.co.uk/" TargetMode="External"/><Relationship Id="rId4" Type="http://schemas.openxmlformats.org/officeDocument/2006/relationships/hyperlink" Target="http://books.google.com/"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uwtsd.ac.uk/academic-office/appendices-and-forms/" TargetMode="External"/><Relationship Id="rId2" Type="http://schemas.openxmlformats.org/officeDocument/2006/relationships/hyperlink" Target="https://www.uwtsd.ac.uk/academic-office/university-regulations-student-guid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uwtsd.ac.uk/library/infoskills/referencing-handbook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260648"/>
            <a:ext cx="8352928" cy="1440160"/>
          </a:xfrm>
        </p:spPr>
        <p:txBody>
          <a:bodyPr/>
          <a:lstStyle/>
          <a:p>
            <a:pPr algn="ctr"/>
            <a:r>
              <a:rPr lang="en-GB" dirty="0" smtClean="0"/>
              <a:t>Research &amp; Referencing</a:t>
            </a:r>
            <a:endParaRPr lang="en-GB" dirty="0"/>
          </a:p>
        </p:txBody>
      </p:sp>
      <p:pic>
        <p:nvPicPr>
          <p:cNvPr id="1031" name="Picture 7" descr="C:\Users\James Williams\AppData\Local\Microsoft\Windows\Temporary Internet Files\Content.IE5\Y6MBLLXU\MP900439465[1].jpg"/>
          <p:cNvPicPr>
            <a:picLocks noChangeAspect="1" noChangeArrowheads="1"/>
          </p:cNvPicPr>
          <p:nvPr/>
        </p:nvPicPr>
        <p:blipFill>
          <a:blip r:embed="rId2" cstate="print"/>
          <a:srcRect/>
          <a:stretch>
            <a:fillRect/>
          </a:stretch>
        </p:blipFill>
        <p:spPr bwMode="auto">
          <a:xfrm>
            <a:off x="1763688" y="2043886"/>
            <a:ext cx="5544616" cy="4192786"/>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2002234"/>
          </a:xfrm>
        </p:spPr>
        <p:txBody>
          <a:bodyPr>
            <a:normAutofit/>
          </a:bodyPr>
          <a:lstStyle/>
          <a:p>
            <a:pPr algn="ctr"/>
            <a:r>
              <a:rPr lang="en-GB" dirty="0" smtClean="0"/>
              <a:t>What is Research?</a:t>
            </a:r>
            <a:endParaRPr lang="en-GB" dirty="0"/>
          </a:p>
        </p:txBody>
      </p:sp>
      <p:sp>
        <p:nvSpPr>
          <p:cNvPr id="4" name="TextBox 3"/>
          <p:cNvSpPr txBox="1"/>
          <p:nvPr/>
        </p:nvSpPr>
        <p:spPr>
          <a:xfrm>
            <a:off x="611560" y="2420888"/>
            <a:ext cx="7704856" cy="3416320"/>
          </a:xfrm>
          <a:prstGeom prst="rect">
            <a:avLst/>
          </a:prstGeom>
          <a:noFill/>
        </p:spPr>
        <p:txBody>
          <a:bodyPr wrap="square" rtlCol="0">
            <a:spAutoFit/>
          </a:bodyPr>
          <a:lstStyle/>
          <a:p>
            <a:r>
              <a:rPr lang="en-GB" sz="2400" dirty="0" smtClean="0">
                <a:solidFill>
                  <a:srgbClr val="0070C0"/>
                </a:solidFill>
              </a:rPr>
              <a:t>Answer number 1 – the short, pragmatic version for you as a student:</a:t>
            </a:r>
          </a:p>
          <a:p>
            <a:endParaRPr lang="en-GB" sz="2400" dirty="0"/>
          </a:p>
          <a:p>
            <a:r>
              <a:rPr lang="en-GB" sz="2400" dirty="0" smtClean="0"/>
              <a:t>Research is typically YOU, finding out additional information (i.e. on top of anything provided in lecture notes) on a specified topic area, and reporting your findings in the form of a written assignment, or a presentation such as a </a:t>
            </a:r>
            <a:r>
              <a:rPr lang="en-GB" sz="2400" dirty="0" err="1" smtClean="0"/>
              <a:t>powerpoint</a:t>
            </a:r>
            <a:r>
              <a:rPr lang="en-GB" sz="2400" dirty="0" smtClean="0"/>
              <a:t>.</a:t>
            </a:r>
            <a:endParaRPr lang="en-GB" sz="2400" dirty="0"/>
          </a:p>
        </p:txBody>
      </p:sp>
    </p:spTree>
    <p:extLst>
      <p:ext uri="{BB962C8B-B14F-4D97-AF65-F5344CB8AC3E}">
        <p14:creationId xmlns:p14="http://schemas.microsoft.com/office/powerpoint/2010/main" xmlns="" val="9927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2002234"/>
          </a:xfrm>
        </p:spPr>
        <p:txBody>
          <a:bodyPr>
            <a:normAutofit/>
          </a:bodyPr>
          <a:lstStyle/>
          <a:p>
            <a:pPr algn="ctr"/>
            <a:r>
              <a:rPr lang="en-GB" dirty="0" smtClean="0"/>
              <a:t>Why do we need to do it?</a:t>
            </a:r>
            <a:endParaRPr lang="en-GB" dirty="0"/>
          </a:p>
        </p:txBody>
      </p:sp>
      <p:sp>
        <p:nvSpPr>
          <p:cNvPr id="4" name="TextBox 3"/>
          <p:cNvSpPr txBox="1"/>
          <p:nvPr/>
        </p:nvSpPr>
        <p:spPr>
          <a:xfrm>
            <a:off x="611560" y="2420888"/>
            <a:ext cx="7704856" cy="2308324"/>
          </a:xfrm>
          <a:prstGeom prst="rect">
            <a:avLst/>
          </a:prstGeom>
          <a:noFill/>
        </p:spPr>
        <p:txBody>
          <a:bodyPr wrap="square" rtlCol="0">
            <a:spAutoFit/>
          </a:bodyPr>
          <a:lstStyle/>
          <a:p>
            <a:r>
              <a:rPr lang="en-GB" sz="2400" dirty="0" smtClean="0">
                <a:solidFill>
                  <a:srgbClr val="0070C0"/>
                </a:solidFill>
              </a:rPr>
              <a:t>Answer number 1 – the short, pragmatic version for you as a student:</a:t>
            </a:r>
          </a:p>
          <a:p>
            <a:endParaRPr lang="en-GB" sz="2400" dirty="0"/>
          </a:p>
          <a:p>
            <a:r>
              <a:rPr lang="en-GB" sz="2400" dirty="0" smtClean="0"/>
              <a:t>Because the majority of modules you study, will have a significant amount of marks allocated to you doing this research work!</a:t>
            </a:r>
            <a:endParaRPr lang="en-GB" sz="2400" dirty="0"/>
          </a:p>
        </p:txBody>
      </p:sp>
    </p:spTree>
    <p:extLst>
      <p:ext uri="{BB962C8B-B14F-4D97-AF65-F5344CB8AC3E}">
        <p14:creationId xmlns:p14="http://schemas.microsoft.com/office/powerpoint/2010/main" xmlns="" val="147112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994122"/>
          </a:xfrm>
        </p:spPr>
        <p:txBody>
          <a:bodyPr>
            <a:normAutofit/>
          </a:bodyPr>
          <a:lstStyle/>
          <a:p>
            <a:pPr algn="ctr"/>
            <a:r>
              <a:rPr lang="en-GB" dirty="0" smtClean="0"/>
              <a:t>1</a:t>
            </a:r>
            <a:r>
              <a:rPr lang="en-GB" baseline="30000" dirty="0" smtClean="0"/>
              <a:t>st</a:t>
            </a:r>
            <a:r>
              <a:rPr lang="en-GB" dirty="0" smtClean="0"/>
              <a:t> of the 5 assessment areas:</a:t>
            </a:r>
            <a:endParaRPr lang="en-GB" dirty="0"/>
          </a:p>
        </p:txBody>
      </p:sp>
      <p:sp>
        <p:nvSpPr>
          <p:cNvPr id="4" name="TextBox 3"/>
          <p:cNvSpPr txBox="1"/>
          <p:nvPr/>
        </p:nvSpPr>
        <p:spPr>
          <a:xfrm>
            <a:off x="645096" y="1268760"/>
            <a:ext cx="7704856" cy="4893647"/>
          </a:xfrm>
          <a:prstGeom prst="rect">
            <a:avLst/>
          </a:prstGeom>
          <a:noFill/>
        </p:spPr>
        <p:txBody>
          <a:bodyPr wrap="square" rtlCol="0">
            <a:spAutoFit/>
          </a:bodyPr>
          <a:lstStyle/>
          <a:p>
            <a:pPr lvl="0"/>
            <a:r>
              <a:rPr lang="en-GB" sz="2400" b="1" dirty="0" smtClean="0"/>
              <a:t>1. Engagement </a:t>
            </a:r>
            <a:r>
              <a:rPr lang="en-GB" sz="2400" b="1" dirty="0"/>
              <a:t>with Literature Skills</a:t>
            </a:r>
            <a:endParaRPr lang="en-GB" sz="2400" dirty="0"/>
          </a:p>
          <a:p>
            <a:r>
              <a:rPr lang="en-GB" sz="2400" dirty="0" smtClean="0"/>
              <a:t>“Your </a:t>
            </a:r>
            <a:r>
              <a:rPr lang="en-GB" sz="2400" dirty="0"/>
              <a:t>work must be informed and supported by scholarly material that is </a:t>
            </a:r>
            <a:r>
              <a:rPr lang="en-GB" sz="2400" i="1" dirty="0"/>
              <a:t>relevant</a:t>
            </a:r>
            <a:r>
              <a:rPr lang="en-GB" sz="2400" dirty="0"/>
              <a:t> to and </a:t>
            </a:r>
            <a:r>
              <a:rPr lang="en-GB" sz="2400" i="1" dirty="0"/>
              <a:t>focused</a:t>
            </a:r>
            <a:r>
              <a:rPr lang="en-GB" sz="2400" dirty="0"/>
              <a:t> on the task(s) set.    You should provide evidence that you have accessed an appropriate </a:t>
            </a:r>
            <a:r>
              <a:rPr lang="en-GB" sz="2400" i="1" dirty="0"/>
              <a:t>range</a:t>
            </a:r>
            <a:r>
              <a:rPr lang="en-GB" sz="2400" dirty="0"/>
              <a:t> of sources, which may </a:t>
            </a:r>
            <a:r>
              <a:rPr lang="en-GB" sz="2400" dirty="0" smtClean="0"/>
              <a:t>be …… </a:t>
            </a:r>
            <a:r>
              <a:rPr lang="en-GB" sz="2400" dirty="0"/>
              <a:t>You must provide </a:t>
            </a:r>
            <a:r>
              <a:rPr lang="en-GB" sz="2400" i="1" dirty="0"/>
              <a:t>evidence</a:t>
            </a:r>
            <a:r>
              <a:rPr lang="en-GB" sz="2400" dirty="0"/>
              <a:t> of your research/own reading throughout your work, using a suitable referencing system, including in-text citations in the main body of your work and a reference list at the end of your work. </a:t>
            </a:r>
            <a:r>
              <a:rPr lang="en-GB" sz="2400" dirty="0" smtClean="0"/>
              <a:t>“</a:t>
            </a:r>
          </a:p>
          <a:p>
            <a:r>
              <a:rPr lang="en-GB" sz="2400" dirty="0"/>
              <a:t/>
            </a:r>
            <a:br>
              <a:rPr lang="en-GB" sz="2400" dirty="0"/>
            </a:br>
            <a:r>
              <a:rPr lang="en-GB" sz="2400" dirty="0" smtClean="0"/>
              <a:t>Typically worth 10-40% of the total marks</a:t>
            </a:r>
            <a:endParaRPr lang="en-GB" sz="2400" dirty="0"/>
          </a:p>
        </p:txBody>
      </p:sp>
    </p:spTree>
    <p:extLst>
      <p:ext uri="{BB962C8B-B14F-4D97-AF65-F5344CB8AC3E}">
        <p14:creationId xmlns:p14="http://schemas.microsoft.com/office/powerpoint/2010/main" xmlns="" val="1570123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2002234"/>
          </a:xfrm>
        </p:spPr>
        <p:txBody>
          <a:bodyPr>
            <a:normAutofit/>
          </a:bodyPr>
          <a:lstStyle/>
          <a:p>
            <a:pPr algn="ctr"/>
            <a:r>
              <a:rPr lang="en-GB" dirty="0" smtClean="0"/>
              <a:t>What is Research?</a:t>
            </a:r>
            <a:br>
              <a:rPr lang="en-GB" dirty="0" smtClean="0"/>
            </a:br>
            <a:r>
              <a:rPr lang="en-GB" dirty="0" smtClean="0"/>
              <a:t>&amp;</a:t>
            </a:r>
            <a:br>
              <a:rPr lang="en-GB" dirty="0" smtClean="0"/>
            </a:br>
            <a:r>
              <a:rPr lang="en-GB" dirty="0" smtClean="0"/>
              <a:t>Why do we need to do it?</a:t>
            </a:r>
            <a:endParaRPr lang="en-GB" dirty="0"/>
          </a:p>
        </p:txBody>
      </p:sp>
      <p:sp>
        <p:nvSpPr>
          <p:cNvPr id="4" name="TextBox 3"/>
          <p:cNvSpPr txBox="1"/>
          <p:nvPr/>
        </p:nvSpPr>
        <p:spPr>
          <a:xfrm>
            <a:off x="611560" y="2420888"/>
            <a:ext cx="7704856" cy="1569660"/>
          </a:xfrm>
          <a:prstGeom prst="rect">
            <a:avLst/>
          </a:prstGeom>
          <a:noFill/>
        </p:spPr>
        <p:txBody>
          <a:bodyPr wrap="square" rtlCol="0">
            <a:spAutoFit/>
          </a:bodyPr>
          <a:lstStyle/>
          <a:p>
            <a:r>
              <a:rPr lang="en-GB" sz="2400" dirty="0" smtClean="0"/>
              <a:t>Two answers.</a:t>
            </a:r>
          </a:p>
          <a:p>
            <a:endParaRPr lang="en-GB" sz="2400" dirty="0"/>
          </a:p>
          <a:p>
            <a:endParaRPr lang="en-GB" sz="2400" dirty="0" smtClean="0"/>
          </a:p>
          <a:p>
            <a:r>
              <a:rPr lang="en-GB" sz="2400" dirty="0" smtClean="0"/>
              <a:t>Answer number 2 – the longer, academic version:</a:t>
            </a:r>
            <a:endParaRPr lang="en-GB" sz="2400" dirty="0"/>
          </a:p>
        </p:txBody>
      </p:sp>
    </p:spTree>
    <p:extLst>
      <p:ext uri="{BB962C8B-B14F-4D97-AF65-F5344CB8AC3E}">
        <p14:creationId xmlns:p14="http://schemas.microsoft.com/office/powerpoint/2010/main" xmlns="" val="2409384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0" y="1481328"/>
            <a:ext cx="9144000" cy="4525963"/>
          </a:xfrm>
        </p:spPr>
        <p:txBody>
          <a:bodyPr>
            <a:normAutofit lnSpcReduction="10000"/>
          </a:bodyPr>
          <a:lstStyle/>
          <a:p>
            <a:pPr eaLnBrk="1" hangingPunct="1"/>
            <a:r>
              <a:rPr lang="en-GB" dirty="0" smtClean="0"/>
              <a:t>Research is </a:t>
            </a:r>
            <a:r>
              <a:rPr lang="en-GB" b="1" dirty="0" smtClean="0"/>
              <a:t>careful investigation </a:t>
            </a:r>
            <a:r>
              <a:rPr lang="en-GB" dirty="0" smtClean="0"/>
              <a:t>into a subject area  with the aim of </a:t>
            </a:r>
            <a:r>
              <a:rPr lang="en-GB" b="1" dirty="0" smtClean="0"/>
              <a:t>discovering</a:t>
            </a:r>
            <a:r>
              <a:rPr lang="en-GB" dirty="0" smtClean="0"/>
              <a:t> </a:t>
            </a:r>
            <a:r>
              <a:rPr lang="en-GB" b="1" dirty="0" smtClean="0"/>
              <a:t>new</a:t>
            </a:r>
            <a:r>
              <a:rPr lang="en-GB" dirty="0" smtClean="0"/>
              <a:t> </a:t>
            </a:r>
            <a:r>
              <a:rPr lang="en-GB" b="1" dirty="0" smtClean="0"/>
              <a:t>information</a:t>
            </a:r>
            <a:r>
              <a:rPr lang="en-GB" dirty="0" smtClean="0"/>
              <a:t> or knowledge.</a:t>
            </a:r>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endParaRPr lang="en-GB" sz="1600" dirty="0" smtClean="0"/>
          </a:p>
          <a:p>
            <a:pPr eaLnBrk="1" hangingPunct="1">
              <a:buFont typeface="Wingdings" pitchFamily="2" charset="2"/>
              <a:buNone/>
            </a:pPr>
            <a:r>
              <a:rPr lang="en-GB" sz="1600" dirty="0" smtClean="0"/>
              <a:t>Chambers Dictionary 2009</a:t>
            </a:r>
          </a:p>
        </p:txBody>
      </p:sp>
      <p:sp>
        <p:nvSpPr>
          <p:cNvPr id="4098" name="Rectangle 2"/>
          <p:cNvSpPr>
            <a:spLocks noGrp="1" noChangeArrowheads="1"/>
          </p:cNvSpPr>
          <p:nvPr>
            <p:ph type="title"/>
          </p:nvPr>
        </p:nvSpPr>
        <p:spPr/>
        <p:txBody>
          <a:bodyPr/>
          <a:lstStyle/>
          <a:p>
            <a:pPr eaLnBrk="1" hangingPunct="1"/>
            <a:r>
              <a:rPr lang="en-GB" dirty="0" smtClean="0"/>
              <a:t>Research?</a:t>
            </a:r>
          </a:p>
        </p:txBody>
      </p:sp>
      <p:pic>
        <p:nvPicPr>
          <p:cNvPr id="39939" name="Picture 3" descr="C:\Users\James Williams\AppData\Local\Microsoft\Windows\Temporary Internet Files\Content.IE5\Y6MBLLXU\MP910216359[1].png"/>
          <p:cNvPicPr>
            <a:picLocks noChangeAspect="1" noChangeArrowheads="1"/>
          </p:cNvPicPr>
          <p:nvPr/>
        </p:nvPicPr>
        <p:blipFill>
          <a:blip r:embed="rId3" cstate="print"/>
          <a:srcRect/>
          <a:stretch>
            <a:fillRect/>
          </a:stretch>
        </p:blipFill>
        <p:spPr bwMode="auto">
          <a:xfrm>
            <a:off x="3275856" y="2492896"/>
            <a:ext cx="4362450" cy="38004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196752"/>
            <a:ext cx="8229600" cy="4525963"/>
          </a:xfrm>
        </p:spPr>
        <p:txBody>
          <a:bodyPr/>
          <a:lstStyle/>
          <a:p>
            <a:r>
              <a:rPr lang="en-GB" dirty="0" smtClean="0"/>
              <a:t>With every new Generation Humanity evolves.</a:t>
            </a:r>
          </a:p>
          <a:p>
            <a:r>
              <a:rPr lang="en-GB" dirty="0" smtClean="0"/>
              <a:t>The ‘</a:t>
            </a:r>
            <a:r>
              <a:rPr lang="en-GB" b="1" dirty="0" smtClean="0"/>
              <a:t>Open-minded</a:t>
            </a:r>
            <a:r>
              <a:rPr lang="en-GB" dirty="0" smtClean="0"/>
              <a:t>’ Student discovers new ways of doing things, new findings and takes the Human race forward.</a:t>
            </a:r>
          </a:p>
          <a:p>
            <a:endParaRPr lang="en-GB" dirty="0" smtClean="0"/>
          </a:p>
          <a:p>
            <a:r>
              <a:rPr lang="en-GB" dirty="0" smtClean="0"/>
              <a:t>YOU are the new Generation that will take Humanity forward.</a:t>
            </a:r>
            <a:endParaRPr lang="en-GB" dirty="0"/>
          </a:p>
        </p:txBody>
      </p:sp>
      <p:sp>
        <p:nvSpPr>
          <p:cNvPr id="3" name="Title 2"/>
          <p:cNvSpPr>
            <a:spLocks noGrp="1"/>
          </p:cNvSpPr>
          <p:nvPr>
            <p:ph type="title"/>
          </p:nvPr>
        </p:nvSpPr>
        <p:spPr>
          <a:xfrm>
            <a:off x="374848" y="116632"/>
            <a:ext cx="8229600" cy="1143000"/>
          </a:xfrm>
        </p:spPr>
        <p:txBody>
          <a:bodyPr/>
          <a:lstStyle/>
          <a:p>
            <a:r>
              <a:rPr lang="en-GB" dirty="0" smtClean="0"/>
              <a:t>Research &amp; Development</a:t>
            </a:r>
            <a:endParaRPr lang="en-GB" dirty="0"/>
          </a:p>
        </p:txBody>
      </p:sp>
      <p:pic>
        <p:nvPicPr>
          <p:cNvPr id="4" name="Picture 8" descr="C:\Users\James Williams\AppData\Local\Microsoft\Windows\Temporary Internet Files\Content.IE5\YQAWTMTI\MP900387779[1].jpg"/>
          <p:cNvPicPr>
            <a:picLocks noChangeAspect="1" noChangeArrowheads="1"/>
          </p:cNvPicPr>
          <p:nvPr/>
        </p:nvPicPr>
        <p:blipFill>
          <a:blip r:embed="rId2" cstate="print"/>
          <a:srcRect/>
          <a:stretch>
            <a:fillRect/>
          </a:stretch>
        </p:blipFill>
        <p:spPr bwMode="auto">
          <a:xfrm>
            <a:off x="4874840" y="4005064"/>
            <a:ext cx="3657600" cy="2609088"/>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9144000" cy="5256584"/>
          </a:xfrm>
        </p:spPr>
        <p:txBody>
          <a:bodyPr>
            <a:normAutofit fontScale="92500" lnSpcReduction="10000"/>
          </a:bodyPr>
          <a:lstStyle/>
          <a:p>
            <a:r>
              <a:rPr lang="en-GB" b="1" dirty="0" smtClean="0"/>
              <a:t>Research</a:t>
            </a:r>
            <a:r>
              <a:rPr lang="en-GB" dirty="0" smtClean="0"/>
              <a:t> and Experiential learning</a:t>
            </a:r>
            <a:r>
              <a:rPr lang="en-GB" b="1" dirty="0" smtClean="0"/>
              <a:t>*</a:t>
            </a:r>
            <a:r>
              <a:rPr lang="en-GB" dirty="0" smtClean="0"/>
              <a:t> is </a:t>
            </a:r>
            <a:r>
              <a:rPr lang="en-GB" b="1" dirty="0" smtClean="0"/>
              <a:t>investigatory work </a:t>
            </a:r>
            <a:r>
              <a:rPr lang="en-GB" dirty="0" smtClean="0"/>
              <a:t>undertaken systematically to </a:t>
            </a:r>
            <a:r>
              <a:rPr lang="en-GB" b="1" dirty="0" smtClean="0"/>
              <a:t>increase the stock of human knowledge</a:t>
            </a:r>
            <a:r>
              <a:rPr lang="en-GB" dirty="0" smtClean="0"/>
              <a:t>.</a:t>
            </a:r>
          </a:p>
          <a:p>
            <a:r>
              <a:rPr lang="en-GB" dirty="0" smtClean="0"/>
              <a:t>Including knowledge of humanity, culture, society/economy and science.</a:t>
            </a:r>
          </a:p>
          <a:p>
            <a:r>
              <a:rPr lang="en-GB" dirty="0" smtClean="0"/>
              <a:t>This knowledge can also be used to create </a:t>
            </a:r>
            <a:r>
              <a:rPr lang="en-GB" b="1" dirty="0" smtClean="0"/>
              <a:t>new innovations </a:t>
            </a:r>
            <a:r>
              <a:rPr lang="en-GB" dirty="0" smtClean="0"/>
              <a:t>and </a:t>
            </a:r>
            <a:r>
              <a:rPr lang="en-GB" b="1" dirty="0" smtClean="0"/>
              <a:t>practical applications</a:t>
            </a:r>
            <a:r>
              <a:rPr lang="en-GB" dirty="0" smtClean="0"/>
              <a:t>.</a:t>
            </a:r>
          </a:p>
          <a:p>
            <a:r>
              <a:rPr lang="en-GB" dirty="0" smtClean="0"/>
              <a:t>It can be used to establish or confirm facts, solve new or existing problems, </a:t>
            </a:r>
            <a:r>
              <a:rPr lang="en-GB" b="1" dirty="0" smtClean="0"/>
              <a:t>develop new theories</a:t>
            </a:r>
            <a:r>
              <a:rPr lang="en-GB" dirty="0" smtClean="0"/>
              <a:t>. </a:t>
            </a:r>
          </a:p>
          <a:p>
            <a:r>
              <a:rPr lang="en-GB" dirty="0" smtClean="0"/>
              <a:t>A research project may also replicate and test the validity of previous experiments. </a:t>
            </a:r>
          </a:p>
          <a:p>
            <a:endParaRPr lang="en-GB" b="1" dirty="0" smtClean="0"/>
          </a:p>
          <a:p>
            <a:r>
              <a:rPr lang="en-GB" b="1" dirty="0" smtClean="0"/>
              <a:t>* Experiential</a:t>
            </a:r>
            <a:r>
              <a:rPr lang="en-GB" dirty="0" smtClean="0"/>
              <a:t> learning is the process of making meaning from direct life experience.</a:t>
            </a:r>
          </a:p>
          <a:p>
            <a:endParaRPr lang="en-GB" dirty="0"/>
          </a:p>
        </p:txBody>
      </p:sp>
      <p:sp>
        <p:nvSpPr>
          <p:cNvPr id="3" name="Title 2"/>
          <p:cNvSpPr>
            <a:spLocks noGrp="1"/>
          </p:cNvSpPr>
          <p:nvPr>
            <p:ph type="title"/>
          </p:nvPr>
        </p:nvSpPr>
        <p:spPr>
          <a:xfrm>
            <a:off x="323528" y="188640"/>
            <a:ext cx="8229600" cy="706090"/>
          </a:xfrm>
        </p:spPr>
        <p:txBody>
          <a:bodyPr>
            <a:normAutofit fontScale="90000"/>
          </a:bodyPr>
          <a:lstStyle/>
          <a:p>
            <a:r>
              <a:rPr lang="en-GB" dirty="0" smtClean="0"/>
              <a:t>Research</a:t>
            </a:r>
            <a:endParaRPr lang="en-GB"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b="1" dirty="0" smtClean="0"/>
              <a:t>“Research is a process </a:t>
            </a:r>
            <a:r>
              <a:rPr lang="en-GB" dirty="0" smtClean="0"/>
              <a:t>of steps used to collect and analyze information </a:t>
            </a:r>
            <a:r>
              <a:rPr lang="en-GB" b="1" dirty="0" smtClean="0"/>
              <a:t>to increase our understanding </a:t>
            </a:r>
            <a:r>
              <a:rPr lang="en-GB" dirty="0" smtClean="0"/>
              <a:t>of a topic or issue".</a:t>
            </a:r>
          </a:p>
          <a:p>
            <a:pPr>
              <a:buNone/>
            </a:pPr>
            <a:endParaRPr lang="en-GB" dirty="0" smtClean="0"/>
          </a:p>
          <a:p>
            <a:r>
              <a:rPr lang="en-GB" dirty="0" smtClean="0"/>
              <a:t>It often consists of three steps: </a:t>
            </a:r>
          </a:p>
          <a:p>
            <a:pPr marL="624078" indent="-514350">
              <a:buFont typeface="+mj-lt"/>
              <a:buAutoNum type="arabicPeriod"/>
            </a:pPr>
            <a:r>
              <a:rPr lang="en-GB" b="1" dirty="0" smtClean="0"/>
              <a:t>Pose a question</a:t>
            </a:r>
          </a:p>
          <a:p>
            <a:pPr marL="624078" indent="-514350">
              <a:buFont typeface="+mj-lt"/>
              <a:buAutoNum type="arabicPeriod"/>
            </a:pPr>
            <a:r>
              <a:rPr lang="en-GB" b="1" dirty="0" smtClean="0"/>
              <a:t>Collect data to answer the question, and</a:t>
            </a:r>
          </a:p>
          <a:p>
            <a:pPr marL="624078" indent="-514350">
              <a:buFont typeface="+mj-lt"/>
              <a:buAutoNum type="arabicPeriod"/>
            </a:pPr>
            <a:r>
              <a:rPr lang="en-GB" b="1" dirty="0" smtClean="0"/>
              <a:t>Present an answer to the question</a:t>
            </a:r>
            <a:r>
              <a:rPr lang="en-GB" dirty="0" smtClean="0"/>
              <a:t>.</a:t>
            </a:r>
          </a:p>
        </p:txBody>
      </p:sp>
      <p:sp>
        <p:nvSpPr>
          <p:cNvPr id="3" name="Title 2"/>
          <p:cNvSpPr>
            <a:spLocks noGrp="1"/>
          </p:cNvSpPr>
          <p:nvPr>
            <p:ph type="title"/>
          </p:nvPr>
        </p:nvSpPr>
        <p:spPr/>
        <p:txBody>
          <a:bodyPr/>
          <a:lstStyle/>
          <a:p>
            <a:r>
              <a:rPr lang="en-GB" dirty="0" smtClean="0"/>
              <a:t>Research defined</a:t>
            </a:r>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Merriam-Webster Online Dictionary defines research as</a:t>
            </a:r>
          </a:p>
          <a:p>
            <a:r>
              <a:rPr lang="en-GB" dirty="0" smtClean="0"/>
              <a:t>"a </a:t>
            </a:r>
            <a:r>
              <a:rPr lang="en-GB" b="1" dirty="0" smtClean="0"/>
              <a:t>studious inquiry </a:t>
            </a:r>
            <a:r>
              <a:rPr lang="en-GB" dirty="0" smtClean="0"/>
              <a:t>or examination; especially investigation or experimentation aimed at the </a:t>
            </a:r>
            <a:r>
              <a:rPr lang="en-GB" b="1" dirty="0" smtClean="0"/>
              <a:t>discovery</a:t>
            </a:r>
            <a:r>
              <a:rPr lang="en-GB" dirty="0" smtClean="0"/>
              <a:t> and interpretation of facts and revision of accepted theories </a:t>
            </a:r>
            <a:r>
              <a:rPr lang="en-GB" b="1" dirty="0" smtClean="0"/>
              <a:t>in the light of new facts</a:t>
            </a:r>
            <a:r>
              <a:rPr lang="en-GB" dirty="0" smtClean="0"/>
              <a:t>“.</a:t>
            </a:r>
          </a:p>
          <a:p>
            <a:endParaRPr lang="en-GB" dirty="0"/>
          </a:p>
        </p:txBody>
      </p:sp>
      <p:sp>
        <p:nvSpPr>
          <p:cNvPr id="3" name="Title 2"/>
          <p:cNvSpPr>
            <a:spLocks noGrp="1"/>
          </p:cNvSpPr>
          <p:nvPr>
            <p:ph type="title"/>
          </p:nvPr>
        </p:nvSpPr>
        <p:spPr/>
        <p:txBody>
          <a:bodyPr/>
          <a:lstStyle/>
          <a:p>
            <a:r>
              <a:rPr lang="en-GB" dirty="0" smtClean="0"/>
              <a:t>Research defined</a:t>
            </a:r>
            <a:endParaRPr lang="en-GB" dirty="0"/>
          </a:p>
        </p:txBody>
      </p:sp>
      <p:pic>
        <p:nvPicPr>
          <p:cNvPr id="4" name="Picture 3" descr="C:\Users\James Williams\AppData\Local\Microsoft\Windows\Temporary Internet Files\Content.IE5\Y6MBLLXU\MC900367582[1].wmf"/>
          <p:cNvPicPr>
            <a:picLocks noChangeAspect="1" noChangeArrowheads="1"/>
          </p:cNvPicPr>
          <p:nvPr/>
        </p:nvPicPr>
        <p:blipFill>
          <a:blip r:embed="rId2" cstate="print"/>
          <a:srcRect/>
          <a:stretch>
            <a:fillRect/>
          </a:stretch>
        </p:blipFill>
        <p:spPr bwMode="auto">
          <a:xfrm>
            <a:off x="5436096" y="4509120"/>
            <a:ext cx="1828800" cy="1829714"/>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primary purpose of research is:</a:t>
            </a:r>
          </a:p>
          <a:p>
            <a:pPr marL="624078" indent="-514350">
              <a:buFont typeface="+mj-lt"/>
              <a:buAutoNum type="arabicPeriod"/>
            </a:pPr>
            <a:r>
              <a:rPr lang="en-GB" b="1" dirty="0" smtClean="0"/>
              <a:t>Discovery</a:t>
            </a:r>
          </a:p>
          <a:p>
            <a:pPr marL="624078" indent="-514350">
              <a:buFont typeface="+mj-lt"/>
              <a:buAutoNum type="arabicPeriod"/>
            </a:pPr>
            <a:r>
              <a:rPr lang="en-GB" dirty="0" smtClean="0"/>
              <a:t>Interpretation </a:t>
            </a:r>
          </a:p>
          <a:p>
            <a:pPr marL="624078" indent="-514350">
              <a:buFont typeface="+mj-lt"/>
              <a:buAutoNum type="arabicPeriod"/>
            </a:pPr>
            <a:r>
              <a:rPr lang="en-GB" dirty="0" smtClean="0"/>
              <a:t>Documentation and</a:t>
            </a:r>
          </a:p>
          <a:p>
            <a:pPr marL="624078" indent="-514350">
              <a:buFont typeface="+mj-lt"/>
              <a:buAutoNum type="arabicPeriod"/>
            </a:pPr>
            <a:r>
              <a:rPr lang="en-GB" b="1" dirty="0" smtClean="0"/>
              <a:t>Dissemination</a:t>
            </a:r>
            <a:r>
              <a:rPr lang="en-GB" dirty="0" smtClean="0"/>
              <a:t>.</a:t>
            </a:r>
          </a:p>
          <a:p>
            <a:endParaRPr lang="en-GB" dirty="0"/>
          </a:p>
        </p:txBody>
      </p:sp>
      <p:sp>
        <p:nvSpPr>
          <p:cNvPr id="3" name="Title 2"/>
          <p:cNvSpPr>
            <a:spLocks noGrp="1"/>
          </p:cNvSpPr>
          <p:nvPr>
            <p:ph type="title"/>
          </p:nvPr>
        </p:nvSpPr>
        <p:spPr/>
        <p:txBody>
          <a:bodyPr/>
          <a:lstStyle/>
          <a:p>
            <a:r>
              <a:rPr lang="en-GB" dirty="0" smtClean="0"/>
              <a:t>Research</a:t>
            </a:r>
            <a:endParaRPr lang="en-GB" dirty="0"/>
          </a:p>
        </p:txBody>
      </p:sp>
      <p:pic>
        <p:nvPicPr>
          <p:cNvPr id="4" name="Picture 1" descr="C:\Users\James Williams\AppData\Local\Microsoft\Windows\Temporary Internet Files\Content.IE5\YQAWTMTI\MC900230784[1].wmf"/>
          <p:cNvPicPr>
            <a:picLocks noChangeAspect="1" noChangeArrowheads="1"/>
          </p:cNvPicPr>
          <p:nvPr/>
        </p:nvPicPr>
        <p:blipFill>
          <a:blip r:embed="rId2" cstate="print"/>
          <a:srcRect/>
          <a:stretch>
            <a:fillRect/>
          </a:stretch>
        </p:blipFill>
        <p:spPr bwMode="auto">
          <a:xfrm>
            <a:off x="5652120" y="2708920"/>
            <a:ext cx="1944215" cy="2533673"/>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80728"/>
            <a:ext cx="9144000" cy="5328592"/>
          </a:xfrm>
        </p:spPr>
        <p:txBody>
          <a:bodyPr>
            <a:noAutofit/>
          </a:bodyPr>
          <a:lstStyle/>
          <a:p>
            <a:r>
              <a:rPr lang="en-GB" sz="2000" b="1" dirty="0" smtClean="0"/>
              <a:t>The Scholarly or Dialectic method</a:t>
            </a:r>
            <a:r>
              <a:rPr lang="en-GB" sz="2000" dirty="0" smtClean="0"/>
              <a:t> is the body of principles used by scholars to make their claims about the world </a:t>
            </a:r>
            <a:r>
              <a:rPr lang="en-GB" sz="2000" b="1" dirty="0" smtClean="0"/>
              <a:t>as valid </a:t>
            </a:r>
            <a:r>
              <a:rPr lang="en-GB" sz="2000" dirty="0" smtClean="0"/>
              <a:t>and trustworthy as possible, and to make them known to the scholarly public. </a:t>
            </a:r>
          </a:p>
          <a:p>
            <a:r>
              <a:rPr lang="en-GB" sz="2000" dirty="0" smtClean="0"/>
              <a:t>It is the methods that </a:t>
            </a:r>
            <a:r>
              <a:rPr lang="en-GB" sz="2000" b="1" dirty="0" smtClean="0"/>
              <a:t>systemically advance </a:t>
            </a:r>
            <a:r>
              <a:rPr lang="en-GB" sz="2000" dirty="0" smtClean="0"/>
              <a:t>the teaching, research, and practice of a given academic field of study through rigorous inquiry. </a:t>
            </a:r>
            <a:endParaRPr lang="en-GB" sz="2000" b="1" dirty="0" smtClean="0"/>
          </a:p>
          <a:p>
            <a:r>
              <a:rPr lang="en-GB" sz="2000" b="1" dirty="0" smtClean="0"/>
              <a:t>Dialectic</a:t>
            </a:r>
            <a:r>
              <a:rPr lang="en-GB" sz="2000" dirty="0" smtClean="0"/>
              <a:t> is a method of argument for </a:t>
            </a:r>
            <a:r>
              <a:rPr lang="en-GB" sz="2000" b="1" dirty="0" smtClean="0"/>
              <a:t>resolving disagreement</a:t>
            </a:r>
            <a:r>
              <a:rPr lang="en-GB" sz="2000" dirty="0" smtClean="0"/>
              <a:t> that has been central to Indian &amp; European philosophy since antiquity. The word </a:t>
            </a:r>
            <a:r>
              <a:rPr lang="en-GB" sz="2000" b="1" i="1" dirty="0" smtClean="0"/>
              <a:t>dialectic</a:t>
            </a:r>
            <a:r>
              <a:rPr lang="en-GB" sz="2000" dirty="0" smtClean="0"/>
              <a:t> originated in ancient Greece, and was made popular by </a:t>
            </a:r>
            <a:r>
              <a:rPr lang="en-GB" sz="2000" b="1" dirty="0" smtClean="0"/>
              <a:t>Plato</a:t>
            </a:r>
            <a:r>
              <a:rPr lang="en-GB" sz="2000" dirty="0" smtClean="0"/>
              <a:t> in the </a:t>
            </a:r>
            <a:r>
              <a:rPr lang="en-GB" sz="2000" b="1" dirty="0" smtClean="0"/>
              <a:t>Socratic</a:t>
            </a:r>
            <a:r>
              <a:rPr lang="en-GB" sz="2000" dirty="0" smtClean="0"/>
              <a:t> dialogues.</a:t>
            </a:r>
          </a:p>
          <a:p>
            <a:endParaRPr lang="en-GB" sz="2000" dirty="0" smtClean="0"/>
          </a:p>
          <a:p>
            <a:r>
              <a:rPr lang="en-GB" sz="2000" dirty="0" smtClean="0"/>
              <a:t>The dialectical method is </a:t>
            </a:r>
            <a:r>
              <a:rPr lang="en-GB" sz="2000" b="1" dirty="0" smtClean="0"/>
              <a:t>dialogue</a:t>
            </a:r>
            <a:r>
              <a:rPr lang="en-GB" sz="2000" dirty="0" smtClean="0"/>
              <a:t> or </a:t>
            </a:r>
            <a:r>
              <a:rPr lang="en-GB" sz="2000" b="1" dirty="0" smtClean="0"/>
              <a:t>discussion</a:t>
            </a:r>
            <a:r>
              <a:rPr lang="en-GB" sz="2000" dirty="0" smtClean="0"/>
              <a:t> between two or more people who wish to establish the truth of the matter by dialogue, with reason.</a:t>
            </a:r>
          </a:p>
          <a:p>
            <a:endParaRPr lang="en-GB" sz="2000" dirty="0" smtClean="0"/>
          </a:p>
        </p:txBody>
      </p:sp>
      <p:sp>
        <p:nvSpPr>
          <p:cNvPr id="3" name="Title 2"/>
          <p:cNvSpPr>
            <a:spLocks noGrp="1"/>
          </p:cNvSpPr>
          <p:nvPr>
            <p:ph type="title"/>
          </p:nvPr>
        </p:nvSpPr>
        <p:spPr>
          <a:xfrm>
            <a:off x="158824" y="202630"/>
            <a:ext cx="8229600" cy="850106"/>
          </a:xfrm>
        </p:spPr>
        <p:txBody>
          <a:bodyPr/>
          <a:lstStyle/>
          <a:p>
            <a:r>
              <a:rPr lang="en-GB" dirty="0" smtClean="0"/>
              <a:t>Research or Scholarly activity</a:t>
            </a:r>
            <a:endParaRPr lang="en-GB" dirty="0"/>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5188032"/>
          </a:xfrm>
        </p:spPr>
        <p:txBody>
          <a:bodyPr>
            <a:noAutofit/>
          </a:bodyPr>
          <a:lstStyle/>
          <a:p>
            <a:r>
              <a:rPr lang="en-GB" sz="2400" dirty="0" smtClean="0"/>
              <a:t>The purpose of the </a:t>
            </a:r>
            <a:r>
              <a:rPr lang="en-GB" sz="2400" b="1" dirty="0" smtClean="0"/>
              <a:t>dialectic method </a:t>
            </a:r>
            <a:r>
              <a:rPr lang="en-GB" sz="2400" dirty="0" smtClean="0"/>
              <a:t>of reasoning is the </a:t>
            </a:r>
            <a:r>
              <a:rPr lang="en-GB" sz="2400" b="1" dirty="0" smtClean="0"/>
              <a:t>resolution of disagreement </a:t>
            </a:r>
            <a:r>
              <a:rPr lang="en-GB" sz="2400" dirty="0" smtClean="0"/>
              <a:t>through </a:t>
            </a:r>
            <a:r>
              <a:rPr lang="en-GB" sz="2400" b="1" dirty="0" smtClean="0"/>
              <a:t>rational discussion</a:t>
            </a:r>
            <a:r>
              <a:rPr lang="en-GB" sz="2400" dirty="0" smtClean="0"/>
              <a:t>, and, ultimately, </a:t>
            </a:r>
            <a:r>
              <a:rPr lang="en-GB" sz="2400" b="1" dirty="0" smtClean="0"/>
              <a:t>the search for truth</a:t>
            </a:r>
            <a:r>
              <a:rPr lang="en-GB" sz="2400" dirty="0" smtClean="0"/>
              <a:t>, bringing </a:t>
            </a:r>
            <a:r>
              <a:rPr lang="en-GB" sz="2400" b="1" dirty="0" smtClean="0"/>
              <a:t>unity</a:t>
            </a:r>
            <a:r>
              <a:rPr lang="en-GB" sz="2400" dirty="0" smtClean="0"/>
              <a:t> between different groups.</a:t>
            </a:r>
          </a:p>
          <a:p>
            <a:r>
              <a:rPr lang="en-GB" sz="2400" b="1" dirty="0" smtClean="0"/>
              <a:t>Socratic Method</a:t>
            </a:r>
            <a:r>
              <a:rPr lang="en-GB" sz="2400" dirty="0" smtClean="0"/>
              <a:t>: In Plato's dialogues, Socrates attempts to examine someone's beliefs and draw out a contradiction or inconsistency. </a:t>
            </a:r>
          </a:p>
          <a:p>
            <a:r>
              <a:rPr lang="en-GB" sz="2400" dirty="0" smtClean="0"/>
              <a:t>The principal aim of Socratic activity seems to be to improve the soul of his interlocutors (participant in conversation), by freeing them from unrecognized errors in their beliefs. (</a:t>
            </a:r>
            <a:r>
              <a:rPr lang="en-GB" sz="2400" dirty="0" smtClean="0">
                <a:hlinkClick r:id="rId2"/>
              </a:rPr>
              <a:t>ref</a:t>
            </a:r>
            <a:r>
              <a:rPr lang="en-GB" sz="2400" dirty="0" smtClean="0"/>
              <a:t>)</a:t>
            </a:r>
            <a:endParaRPr lang="en-GB" sz="2400" dirty="0"/>
          </a:p>
        </p:txBody>
      </p:sp>
      <p:sp>
        <p:nvSpPr>
          <p:cNvPr id="3" name="Title 2"/>
          <p:cNvSpPr>
            <a:spLocks noGrp="1"/>
          </p:cNvSpPr>
          <p:nvPr>
            <p:ph type="title"/>
          </p:nvPr>
        </p:nvSpPr>
        <p:spPr>
          <a:xfrm>
            <a:off x="0" y="274638"/>
            <a:ext cx="9144000" cy="1143000"/>
          </a:xfrm>
        </p:spPr>
        <p:txBody>
          <a:bodyPr>
            <a:normAutofit fontScale="90000"/>
          </a:bodyPr>
          <a:lstStyle/>
          <a:p>
            <a:r>
              <a:rPr lang="en-GB" dirty="0" smtClean="0"/>
              <a:t>Socrates &amp; the Socratic / Dialectic Method</a:t>
            </a:r>
            <a:endParaRPr lang="en-GB" dirty="0"/>
          </a:p>
        </p:txBody>
      </p:sp>
      <p:pic>
        <p:nvPicPr>
          <p:cNvPr id="4" name="Picture 2" descr="C:\Users\James Williams\AppData\Local\Microsoft\Windows\Temporary Internet Files\Content.IE5\YQAWTMTI\MC900071177[1].wmf"/>
          <p:cNvPicPr>
            <a:picLocks noChangeAspect="1" noChangeArrowheads="1"/>
          </p:cNvPicPr>
          <p:nvPr/>
        </p:nvPicPr>
        <p:blipFill>
          <a:blip r:embed="rId3" cstate="print"/>
          <a:srcRect/>
          <a:stretch>
            <a:fillRect/>
          </a:stretch>
        </p:blipFill>
        <p:spPr bwMode="auto">
          <a:xfrm>
            <a:off x="6660232" y="5229200"/>
            <a:ext cx="1119612" cy="1258432"/>
          </a:xfrm>
          <a:prstGeom prst="rect">
            <a:avLst/>
          </a:prstGeom>
          <a:noFill/>
        </p:spPr>
      </p:pic>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184576"/>
          </a:xfrm>
        </p:spPr>
        <p:txBody>
          <a:bodyPr>
            <a:normAutofit/>
          </a:bodyPr>
          <a:lstStyle/>
          <a:p>
            <a:r>
              <a:rPr lang="en-GB" sz="2000" dirty="0" smtClean="0"/>
              <a:t>It is a simple process of question and answer.</a:t>
            </a:r>
          </a:p>
          <a:p>
            <a:r>
              <a:rPr lang="en-GB" sz="2000" b="1" dirty="0" smtClean="0"/>
              <a:t>Socrates</a:t>
            </a:r>
            <a:r>
              <a:rPr lang="en-GB" sz="2000" dirty="0" smtClean="0"/>
              <a:t> would get a student to state a thesis and then by asking him questions would prove the thesis led to a contradiction. The Socratic method generally involves Socratic irony.</a:t>
            </a:r>
          </a:p>
          <a:p>
            <a:r>
              <a:rPr lang="en-GB" sz="2000" dirty="0" smtClean="0"/>
              <a:t>The Socratic method is a technique used in some college classes where the professor assumes the pose of someone who doesn't know the answer to a question and then elicits attempts at answers from students. </a:t>
            </a:r>
          </a:p>
          <a:p>
            <a:r>
              <a:rPr lang="en-GB" sz="2000" dirty="0" smtClean="0"/>
              <a:t>This technique is commonly used in student ‘</a:t>
            </a:r>
            <a:r>
              <a:rPr lang="en-GB" sz="2000" dirty="0" err="1" smtClean="0"/>
              <a:t>Vivas</a:t>
            </a:r>
            <a:r>
              <a:rPr lang="en-GB" sz="2000" dirty="0" smtClean="0"/>
              <a:t>’ e.g. Final year project/dissertations.</a:t>
            </a:r>
          </a:p>
          <a:p>
            <a:endParaRPr lang="en-GB" sz="2000" dirty="0"/>
          </a:p>
        </p:txBody>
      </p:sp>
      <p:sp>
        <p:nvSpPr>
          <p:cNvPr id="3" name="Title 2"/>
          <p:cNvSpPr>
            <a:spLocks noGrp="1"/>
          </p:cNvSpPr>
          <p:nvPr>
            <p:ph type="title"/>
          </p:nvPr>
        </p:nvSpPr>
        <p:spPr>
          <a:xfrm>
            <a:off x="446856" y="346646"/>
            <a:ext cx="8229600" cy="778098"/>
          </a:xfrm>
        </p:spPr>
        <p:txBody>
          <a:bodyPr/>
          <a:lstStyle/>
          <a:p>
            <a:r>
              <a:rPr lang="en-GB" b="0" dirty="0" smtClean="0"/>
              <a:t>Socratic or Dialectic method </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256584"/>
          </a:xfrm>
        </p:spPr>
        <p:txBody>
          <a:bodyPr>
            <a:normAutofit/>
          </a:bodyPr>
          <a:lstStyle/>
          <a:p>
            <a:r>
              <a:rPr lang="en-GB" sz="2000" dirty="0" smtClean="0"/>
              <a:t>A mind is like a parachute. It doesn't work if it is not open.” -</a:t>
            </a:r>
            <a:r>
              <a:rPr lang="en-GB" sz="2000" b="1" dirty="0" smtClean="0"/>
              <a:t>Frank Zappa</a:t>
            </a:r>
          </a:p>
          <a:p>
            <a:r>
              <a:rPr lang="en-GB" sz="2000" dirty="0" smtClean="0"/>
              <a:t>The beginning of knowledge is the discovery of something we do not understand. - </a:t>
            </a:r>
            <a:r>
              <a:rPr lang="en-GB" sz="2000" b="1" dirty="0" smtClean="0"/>
              <a:t>Frank Herbert</a:t>
            </a:r>
            <a:endParaRPr lang="en-GB" sz="2000" dirty="0" smtClean="0"/>
          </a:p>
          <a:p>
            <a:r>
              <a:rPr lang="en-GB" sz="2000" dirty="0" smtClean="0"/>
              <a:t>Knowledge is power" - </a:t>
            </a:r>
            <a:r>
              <a:rPr lang="en-GB" sz="2000" b="1" dirty="0" smtClean="0"/>
              <a:t>Sir Francis Bacon</a:t>
            </a:r>
          </a:p>
          <a:p>
            <a:r>
              <a:rPr lang="en-GB" sz="2000" dirty="0" smtClean="0"/>
              <a:t>If a man empties his purse into his head no one can take it away from him. An investment in knowledge always pays the best interest. - </a:t>
            </a:r>
            <a:r>
              <a:rPr lang="en-GB" sz="2000" b="1" dirty="0" smtClean="0"/>
              <a:t>Benjamin Franklin</a:t>
            </a:r>
          </a:p>
          <a:p>
            <a:r>
              <a:rPr lang="en-GB" sz="2000" dirty="0" smtClean="0"/>
              <a:t>We have an opportunity for everyone in the world to have access to all the world's information. This has never before been possible. Why is ubiquitous information so profound? It's a tremendous equalizer. Information is power. - </a:t>
            </a:r>
            <a:r>
              <a:rPr lang="en-GB" sz="2000" b="1" dirty="0" smtClean="0"/>
              <a:t>Eric Schmidt</a:t>
            </a:r>
            <a:br>
              <a:rPr lang="en-GB" sz="2000" b="1" dirty="0" smtClean="0"/>
            </a:br>
            <a:r>
              <a:rPr lang="en-GB" sz="2000" dirty="0" smtClean="0"/>
              <a:t>Knowledge is power. Information is liberating. Education is the premise of progress, in every society, in every family. - </a:t>
            </a:r>
            <a:r>
              <a:rPr lang="en-GB" sz="2000" b="1" dirty="0" smtClean="0"/>
              <a:t>Kofi Annan</a:t>
            </a:r>
            <a:r>
              <a:rPr lang="en-GB" sz="2000" dirty="0" smtClean="0"/>
              <a:t> </a:t>
            </a:r>
          </a:p>
        </p:txBody>
      </p:sp>
      <p:sp>
        <p:nvSpPr>
          <p:cNvPr id="3" name="Title 2"/>
          <p:cNvSpPr>
            <a:spLocks noGrp="1"/>
          </p:cNvSpPr>
          <p:nvPr>
            <p:ph type="title"/>
          </p:nvPr>
        </p:nvSpPr>
        <p:spPr>
          <a:xfrm>
            <a:off x="395536" y="188640"/>
            <a:ext cx="8229600" cy="1143000"/>
          </a:xfrm>
        </p:spPr>
        <p:txBody>
          <a:bodyPr/>
          <a:lstStyle/>
          <a:p>
            <a:r>
              <a:rPr lang="en-GB" dirty="0" smtClean="0"/>
              <a:t>Some Quotes to keep in Mind:</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6"/>
          <p:cNvSpPr>
            <a:spLocks noGrp="1" noChangeArrowheads="1"/>
          </p:cNvSpPr>
          <p:nvPr>
            <p:ph idx="1"/>
          </p:nvPr>
        </p:nvSpPr>
        <p:spPr>
          <a:xfrm>
            <a:off x="0" y="1124744"/>
            <a:ext cx="9144000" cy="5112568"/>
          </a:xfrm>
        </p:spPr>
        <p:txBody>
          <a:bodyPr>
            <a:normAutofit/>
          </a:bodyPr>
          <a:lstStyle/>
          <a:p>
            <a:r>
              <a:rPr lang="en-GB" sz="2400" b="1" dirty="0" smtClean="0"/>
              <a:t>Primary source information</a:t>
            </a:r>
            <a:r>
              <a:rPr lang="en-GB" sz="2400" dirty="0" smtClean="0"/>
              <a:t> is original material, such as a first-hand account of an event or a work of literature or art, that has not been interpreted by anyone other than its creator. Common types of primary sources are diaries, letters, </a:t>
            </a:r>
            <a:r>
              <a:rPr lang="en-GB" sz="2400" b="1" dirty="0" smtClean="0"/>
              <a:t>questionnaires, interview</a:t>
            </a:r>
            <a:r>
              <a:rPr lang="en-GB" sz="2400" dirty="0" smtClean="0"/>
              <a:t>s, speeches, visual art etc..</a:t>
            </a:r>
          </a:p>
          <a:p>
            <a:r>
              <a:rPr lang="en-GB" sz="2400" dirty="0" smtClean="0"/>
              <a:t>Primary data is usually brand new, original information that YOU produce.</a:t>
            </a:r>
          </a:p>
          <a:p>
            <a:r>
              <a:rPr lang="en-GB" sz="2400" dirty="0" smtClean="0"/>
              <a:t>For engineering and computer science, primary information can be information you yourself obtain from running experiments, logging and analysing your own captured data etc.</a:t>
            </a:r>
          </a:p>
          <a:p>
            <a:pPr eaLnBrk="1" hangingPunct="1">
              <a:buNone/>
            </a:pPr>
            <a:endParaRPr lang="en-GB" sz="2400" dirty="0" smtClean="0"/>
          </a:p>
        </p:txBody>
      </p:sp>
      <p:sp>
        <p:nvSpPr>
          <p:cNvPr id="5122" name="Rectangle 2"/>
          <p:cNvSpPr>
            <a:spLocks noGrp="1" noChangeArrowheads="1"/>
          </p:cNvSpPr>
          <p:nvPr>
            <p:ph type="title"/>
          </p:nvPr>
        </p:nvSpPr>
        <p:spPr>
          <a:xfrm>
            <a:off x="323528" y="188640"/>
            <a:ext cx="8229600" cy="936104"/>
          </a:xfrm>
        </p:spPr>
        <p:txBody>
          <a:bodyPr>
            <a:normAutofit/>
          </a:bodyPr>
          <a:lstStyle/>
          <a:p>
            <a:pPr eaLnBrk="1" hangingPunct="1"/>
            <a:r>
              <a:rPr lang="en-GB" sz="4000" dirty="0" smtClean="0"/>
              <a:t>Sources of information</a:t>
            </a:r>
          </a:p>
        </p:txBody>
      </p:sp>
      <p:sp>
        <p:nvSpPr>
          <p:cNvPr id="4" name="TextBox 3"/>
          <p:cNvSpPr txBox="1"/>
          <p:nvPr/>
        </p:nvSpPr>
        <p:spPr>
          <a:xfrm>
            <a:off x="0" y="6669940"/>
            <a:ext cx="7380312" cy="215444"/>
          </a:xfrm>
          <a:prstGeom prst="rect">
            <a:avLst/>
          </a:prstGeom>
          <a:noFill/>
        </p:spPr>
        <p:txBody>
          <a:bodyPr wrap="square" rtlCol="0">
            <a:spAutoFit/>
          </a:bodyPr>
          <a:lstStyle/>
          <a:p>
            <a:r>
              <a:rPr lang="en-GB" sz="800" dirty="0" smtClean="0"/>
              <a:t>ref: http://www.libs.uga.edu/researchcentral/choosing/what/primary.html</a:t>
            </a:r>
            <a:endParaRPr lang="en-GB" sz="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6"/>
          <p:cNvSpPr>
            <a:spLocks noGrp="1" noChangeArrowheads="1"/>
          </p:cNvSpPr>
          <p:nvPr>
            <p:ph idx="1"/>
          </p:nvPr>
        </p:nvSpPr>
        <p:spPr>
          <a:xfrm>
            <a:off x="0" y="1124744"/>
            <a:ext cx="9144000" cy="5112568"/>
          </a:xfrm>
        </p:spPr>
        <p:txBody>
          <a:bodyPr>
            <a:normAutofit/>
          </a:bodyPr>
          <a:lstStyle/>
          <a:p>
            <a:r>
              <a:rPr lang="en-GB" sz="2400" b="1" dirty="0" smtClean="0"/>
              <a:t>Secondary sources</a:t>
            </a:r>
            <a:r>
              <a:rPr lang="en-GB" sz="2400" dirty="0" smtClean="0"/>
              <a:t> analyze and interpret primary sources, drawing upon them to explain events of the past or explore the meaning of data/information. Typical secondary sources include scholarly </a:t>
            </a:r>
            <a:r>
              <a:rPr lang="en-GB" sz="2400" b="1" dirty="0" smtClean="0"/>
              <a:t>books, articles in journals</a:t>
            </a:r>
            <a:r>
              <a:rPr lang="en-GB" sz="2400" dirty="0" smtClean="0"/>
              <a:t>.</a:t>
            </a:r>
          </a:p>
          <a:p>
            <a:r>
              <a:rPr lang="en-GB" sz="2400" dirty="0" smtClean="0"/>
              <a:t>Secondary data therefore is derived from the information you read in books, journals or on line – it’s from the information someone ELSE has already provided.</a:t>
            </a:r>
          </a:p>
          <a:p>
            <a:r>
              <a:rPr lang="en-GB" sz="2400" dirty="0" smtClean="0"/>
              <a:t>Both primary and secondary research is valid.</a:t>
            </a:r>
          </a:p>
          <a:p>
            <a:endParaRPr lang="en-GB" sz="2400" dirty="0" smtClean="0"/>
          </a:p>
          <a:p>
            <a:endParaRPr lang="en-GB" sz="2400" dirty="0" smtClean="0"/>
          </a:p>
          <a:p>
            <a:endParaRPr lang="en-GB" sz="2400" dirty="0" smtClean="0"/>
          </a:p>
          <a:p>
            <a:pPr eaLnBrk="1" hangingPunct="1">
              <a:buNone/>
            </a:pPr>
            <a:endParaRPr lang="en-GB" sz="2400" dirty="0" smtClean="0"/>
          </a:p>
        </p:txBody>
      </p:sp>
      <p:sp>
        <p:nvSpPr>
          <p:cNvPr id="5122" name="Rectangle 2"/>
          <p:cNvSpPr>
            <a:spLocks noGrp="1" noChangeArrowheads="1"/>
          </p:cNvSpPr>
          <p:nvPr>
            <p:ph type="title"/>
          </p:nvPr>
        </p:nvSpPr>
        <p:spPr>
          <a:xfrm>
            <a:off x="323528" y="188640"/>
            <a:ext cx="8229600" cy="936104"/>
          </a:xfrm>
        </p:spPr>
        <p:txBody>
          <a:bodyPr>
            <a:normAutofit/>
          </a:bodyPr>
          <a:lstStyle/>
          <a:p>
            <a:pPr eaLnBrk="1" hangingPunct="1"/>
            <a:r>
              <a:rPr lang="en-GB" sz="4000" dirty="0" smtClean="0"/>
              <a:t>Sources of information</a:t>
            </a:r>
          </a:p>
        </p:txBody>
      </p:sp>
      <p:sp>
        <p:nvSpPr>
          <p:cNvPr id="4" name="TextBox 3"/>
          <p:cNvSpPr txBox="1"/>
          <p:nvPr/>
        </p:nvSpPr>
        <p:spPr>
          <a:xfrm>
            <a:off x="0" y="6669940"/>
            <a:ext cx="7380312" cy="215444"/>
          </a:xfrm>
          <a:prstGeom prst="rect">
            <a:avLst/>
          </a:prstGeom>
          <a:noFill/>
        </p:spPr>
        <p:txBody>
          <a:bodyPr wrap="square" rtlCol="0">
            <a:spAutoFit/>
          </a:bodyPr>
          <a:lstStyle/>
          <a:p>
            <a:r>
              <a:rPr lang="en-GB" sz="800" dirty="0" smtClean="0"/>
              <a:t>ref: http://www.libs.uga.edu/researchcentral/choosing/what/primary.html</a:t>
            </a:r>
            <a:endParaRPr lang="en-GB" sz="800" dirty="0"/>
          </a:p>
        </p:txBody>
      </p:sp>
    </p:spTree>
    <p:extLst>
      <p:ext uri="{BB962C8B-B14F-4D97-AF65-F5344CB8AC3E}">
        <p14:creationId xmlns:p14="http://schemas.microsoft.com/office/powerpoint/2010/main" xmlns="" val="318986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6"/>
          <p:cNvSpPr>
            <a:spLocks noGrp="1" noChangeArrowheads="1"/>
          </p:cNvSpPr>
          <p:nvPr>
            <p:ph idx="1"/>
          </p:nvPr>
        </p:nvSpPr>
        <p:spPr>
          <a:xfrm>
            <a:off x="0" y="1124744"/>
            <a:ext cx="9144000" cy="5112568"/>
          </a:xfrm>
        </p:spPr>
        <p:txBody>
          <a:bodyPr>
            <a:normAutofit/>
          </a:bodyPr>
          <a:lstStyle/>
          <a:p>
            <a:r>
              <a:rPr lang="en-GB" sz="2400" dirty="0" smtClean="0"/>
              <a:t>As producing your own data/results is often difficult and time consuming, general L4 &amp; L5 work is often biased towards using secondary data (e.g. from reading books and journals)</a:t>
            </a:r>
            <a:br>
              <a:rPr lang="en-GB" sz="2400" dirty="0" smtClean="0"/>
            </a:br>
            <a:endParaRPr lang="en-GB" sz="2400" dirty="0" smtClean="0"/>
          </a:p>
          <a:p>
            <a:r>
              <a:rPr lang="en-GB" sz="2400" dirty="0" smtClean="0"/>
              <a:t>L6 (final year) and especially project work will however normally benefit from the addition </a:t>
            </a:r>
            <a:r>
              <a:rPr lang="en-GB" sz="2400" smtClean="0"/>
              <a:t>of </a:t>
            </a:r>
            <a:r>
              <a:rPr lang="en-GB" sz="2400" smtClean="0"/>
              <a:t>obtaining </a:t>
            </a:r>
            <a:r>
              <a:rPr lang="en-GB" sz="2400" dirty="0" smtClean="0"/>
              <a:t>original, primary data. (e.g. performing your own experiments)</a:t>
            </a:r>
          </a:p>
          <a:p>
            <a:endParaRPr lang="en-GB" sz="2400" dirty="0" smtClean="0"/>
          </a:p>
          <a:p>
            <a:endParaRPr lang="en-GB" sz="2400" dirty="0" smtClean="0"/>
          </a:p>
          <a:p>
            <a:endParaRPr lang="en-GB" sz="2400" dirty="0" smtClean="0"/>
          </a:p>
          <a:p>
            <a:pPr eaLnBrk="1" hangingPunct="1">
              <a:buNone/>
            </a:pPr>
            <a:endParaRPr lang="en-GB" sz="2400" dirty="0" smtClean="0"/>
          </a:p>
        </p:txBody>
      </p:sp>
      <p:sp>
        <p:nvSpPr>
          <p:cNvPr id="5122" name="Rectangle 2"/>
          <p:cNvSpPr>
            <a:spLocks noGrp="1" noChangeArrowheads="1"/>
          </p:cNvSpPr>
          <p:nvPr>
            <p:ph type="title"/>
          </p:nvPr>
        </p:nvSpPr>
        <p:spPr>
          <a:xfrm>
            <a:off x="323528" y="188640"/>
            <a:ext cx="8229600" cy="936104"/>
          </a:xfrm>
        </p:spPr>
        <p:txBody>
          <a:bodyPr>
            <a:normAutofit/>
          </a:bodyPr>
          <a:lstStyle/>
          <a:p>
            <a:pPr eaLnBrk="1" hangingPunct="1"/>
            <a:r>
              <a:rPr lang="en-GB" sz="4000" dirty="0" smtClean="0"/>
              <a:t>Sources of information</a:t>
            </a:r>
          </a:p>
        </p:txBody>
      </p:sp>
      <p:sp>
        <p:nvSpPr>
          <p:cNvPr id="4" name="TextBox 3"/>
          <p:cNvSpPr txBox="1"/>
          <p:nvPr/>
        </p:nvSpPr>
        <p:spPr>
          <a:xfrm>
            <a:off x="0" y="6669940"/>
            <a:ext cx="7380312" cy="215444"/>
          </a:xfrm>
          <a:prstGeom prst="rect">
            <a:avLst/>
          </a:prstGeom>
          <a:noFill/>
        </p:spPr>
        <p:txBody>
          <a:bodyPr wrap="square" rtlCol="0">
            <a:spAutoFit/>
          </a:bodyPr>
          <a:lstStyle/>
          <a:p>
            <a:r>
              <a:rPr lang="en-GB" sz="800" dirty="0" smtClean="0"/>
              <a:t>ref: http://www.libs.uga.edu/researchcentral/choosing/what/primary.html</a:t>
            </a:r>
            <a:endParaRPr lang="en-GB" sz="800" dirty="0"/>
          </a:p>
        </p:txBody>
      </p:sp>
    </p:spTree>
    <p:extLst>
      <p:ext uri="{BB962C8B-B14F-4D97-AF65-F5344CB8AC3E}">
        <p14:creationId xmlns:p14="http://schemas.microsoft.com/office/powerpoint/2010/main" xmlns="" val="137381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0" y="1196752"/>
            <a:ext cx="9144000" cy="4810539"/>
          </a:xfrm>
        </p:spPr>
        <p:txBody>
          <a:bodyPr>
            <a:normAutofit lnSpcReduction="10000"/>
          </a:bodyPr>
          <a:lstStyle/>
          <a:p>
            <a:pPr eaLnBrk="1" hangingPunct="1"/>
            <a:r>
              <a:rPr lang="en-GB" dirty="0" smtClean="0"/>
              <a:t>Recommended sources for Secondary research for your Assignment Reports include:</a:t>
            </a:r>
          </a:p>
          <a:p>
            <a:pPr eaLnBrk="1" hangingPunct="1"/>
            <a:endParaRPr lang="en-GB" dirty="0" smtClean="0"/>
          </a:p>
          <a:p>
            <a:pPr eaLnBrk="1" hangingPunct="1"/>
            <a:r>
              <a:rPr lang="en-GB" dirty="0" smtClean="0"/>
              <a:t>Books and Journals</a:t>
            </a:r>
          </a:p>
          <a:p>
            <a:pPr lvl="1"/>
            <a:r>
              <a:rPr lang="en-GB" b="1" dirty="0" smtClean="0"/>
              <a:t>Library sources</a:t>
            </a:r>
            <a:r>
              <a:rPr lang="en-GB" dirty="0" smtClean="0"/>
              <a:t>: </a:t>
            </a:r>
            <a:r>
              <a:rPr lang="en-GB" dirty="0">
                <a:hlinkClick r:id="rId3"/>
              </a:rPr>
              <a:t>http://www.uwtsd.ac.uk/library</a:t>
            </a:r>
            <a:r>
              <a:rPr lang="en-GB" dirty="0" smtClean="0">
                <a:hlinkClick r:id="rId3"/>
              </a:rPr>
              <a:t>/</a:t>
            </a:r>
            <a:endParaRPr lang="en-GB" dirty="0" smtClean="0"/>
          </a:p>
          <a:p>
            <a:pPr lvl="1"/>
            <a:r>
              <a:rPr lang="en-GB" dirty="0" smtClean="0"/>
              <a:t>Click on the ‘library catalogue’ link</a:t>
            </a:r>
          </a:p>
          <a:p>
            <a:pPr lvl="1"/>
            <a:endParaRPr lang="en-GB" dirty="0" smtClean="0"/>
          </a:p>
          <a:p>
            <a:pPr lvl="1"/>
            <a:r>
              <a:rPr lang="en-GB" b="1" dirty="0" smtClean="0"/>
              <a:t>Google Books</a:t>
            </a:r>
            <a:r>
              <a:rPr lang="en-GB" dirty="0" smtClean="0"/>
              <a:t>: </a:t>
            </a:r>
            <a:r>
              <a:rPr lang="en-GB" dirty="0" smtClean="0">
                <a:hlinkClick r:id="rId4"/>
              </a:rPr>
              <a:t>books.google.com</a:t>
            </a:r>
            <a:endParaRPr lang="en-GB" dirty="0" smtClean="0"/>
          </a:p>
          <a:p>
            <a:pPr lvl="1"/>
            <a:r>
              <a:rPr lang="en-GB" b="1" dirty="0" smtClean="0"/>
              <a:t>Google Scholar</a:t>
            </a:r>
            <a:r>
              <a:rPr lang="en-GB" dirty="0" smtClean="0"/>
              <a:t>: </a:t>
            </a:r>
            <a:r>
              <a:rPr lang="en-GB" dirty="0" smtClean="0">
                <a:hlinkClick r:id="rId5"/>
              </a:rPr>
              <a:t>scholar.google.co.uk</a:t>
            </a:r>
            <a:endParaRPr lang="en-GB" dirty="0" smtClean="0"/>
          </a:p>
          <a:p>
            <a:pPr eaLnBrk="1" hangingPunct="1">
              <a:buNone/>
            </a:pPr>
            <a:endParaRPr lang="en-GB" dirty="0" smtClean="0"/>
          </a:p>
          <a:p>
            <a:pPr eaLnBrk="1" hangingPunct="1">
              <a:buNone/>
            </a:pPr>
            <a:r>
              <a:rPr lang="en-GB" dirty="0" smtClean="0"/>
              <a:t>Standard websites via Google can be used, but don’t rely on them exclusively. </a:t>
            </a:r>
          </a:p>
        </p:txBody>
      </p:sp>
      <p:sp>
        <p:nvSpPr>
          <p:cNvPr id="7170" name="Rectangle 2"/>
          <p:cNvSpPr>
            <a:spLocks noGrp="1" noChangeArrowheads="1"/>
          </p:cNvSpPr>
          <p:nvPr>
            <p:ph type="title"/>
          </p:nvPr>
        </p:nvSpPr>
        <p:spPr>
          <a:xfrm>
            <a:off x="251520" y="116632"/>
            <a:ext cx="8229600" cy="1143000"/>
          </a:xfrm>
        </p:spPr>
        <p:txBody>
          <a:bodyPr>
            <a:normAutofit/>
          </a:bodyPr>
          <a:lstStyle/>
          <a:p>
            <a:pPr eaLnBrk="1" hangingPunct="1"/>
            <a:r>
              <a:rPr lang="en-GB" dirty="0" smtClean="0"/>
              <a:t>Secondary research: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7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171">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0" y="1196752"/>
            <a:ext cx="9144000" cy="4968552"/>
          </a:xfrm>
        </p:spPr>
        <p:txBody>
          <a:bodyPr>
            <a:normAutofit fontScale="92500" lnSpcReduction="10000"/>
          </a:bodyPr>
          <a:lstStyle/>
          <a:p>
            <a:pPr lvl="0"/>
            <a:r>
              <a:rPr lang="en-GB" b="1" dirty="0" smtClean="0"/>
              <a:t>“1. Engagement </a:t>
            </a:r>
            <a:r>
              <a:rPr lang="en-GB" b="1" dirty="0"/>
              <a:t>with Literature </a:t>
            </a:r>
            <a:r>
              <a:rPr lang="en-GB" b="1" dirty="0" smtClean="0"/>
              <a:t>Skills</a:t>
            </a:r>
            <a:br>
              <a:rPr lang="en-GB" b="1" dirty="0" smtClean="0"/>
            </a:br>
            <a:r>
              <a:rPr lang="en-GB" dirty="0" smtClean="0"/>
              <a:t>Your </a:t>
            </a:r>
            <a:r>
              <a:rPr lang="en-GB" dirty="0"/>
              <a:t>work must be informed and supported by scholarly </a:t>
            </a:r>
            <a:r>
              <a:rPr lang="en-GB" dirty="0" smtClean="0"/>
              <a:t>material … </a:t>
            </a:r>
            <a:r>
              <a:rPr lang="en-GB" dirty="0"/>
              <a:t>Your work must be informed and supported by scholarly material that is </a:t>
            </a:r>
            <a:r>
              <a:rPr lang="en-GB" i="1" dirty="0"/>
              <a:t>relevant</a:t>
            </a:r>
            <a:r>
              <a:rPr lang="en-GB" dirty="0"/>
              <a:t> to and </a:t>
            </a:r>
            <a:r>
              <a:rPr lang="en-GB" i="1" dirty="0"/>
              <a:t>focused</a:t>
            </a:r>
            <a:r>
              <a:rPr lang="en-GB" dirty="0"/>
              <a:t> on the task(s) set.    You should provide evidence that you have accessed an appropriate </a:t>
            </a:r>
            <a:r>
              <a:rPr lang="en-GB" i="1" dirty="0"/>
              <a:t>range</a:t>
            </a:r>
            <a:r>
              <a:rPr lang="en-GB" dirty="0"/>
              <a:t> of sources, which may be academic, governmental and industrial; these sources may include academic journal articles, textbooks, current news articles, organisational documents, and websites.  You should consider the </a:t>
            </a:r>
            <a:r>
              <a:rPr lang="en-GB" i="1" dirty="0"/>
              <a:t>credibility</a:t>
            </a:r>
            <a:r>
              <a:rPr lang="en-GB" dirty="0"/>
              <a:t> of your sources; academic journals are normally highly credible sources while websites require careful consideration/selection and should be used </a:t>
            </a:r>
            <a:r>
              <a:rPr lang="en-GB" dirty="0" smtClean="0"/>
              <a:t>sparingly…” </a:t>
            </a:r>
          </a:p>
        </p:txBody>
      </p:sp>
      <p:sp>
        <p:nvSpPr>
          <p:cNvPr id="7170" name="Rectangle 2"/>
          <p:cNvSpPr>
            <a:spLocks noGrp="1" noChangeArrowheads="1"/>
          </p:cNvSpPr>
          <p:nvPr>
            <p:ph type="title"/>
          </p:nvPr>
        </p:nvSpPr>
        <p:spPr>
          <a:xfrm>
            <a:off x="251520" y="116632"/>
            <a:ext cx="8229600" cy="1143000"/>
          </a:xfrm>
        </p:spPr>
        <p:txBody>
          <a:bodyPr>
            <a:normAutofit/>
          </a:bodyPr>
          <a:lstStyle/>
          <a:p>
            <a:pPr eaLnBrk="1" hangingPunct="1"/>
            <a:r>
              <a:rPr lang="en-GB" dirty="0" smtClean="0"/>
              <a:t>Secondary research:</a:t>
            </a:r>
          </a:p>
        </p:txBody>
      </p:sp>
    </p:spTree>
    <p:extLst>
      <p:ext uri="{BB962C8B-B14F-4D97-AF65-F5344CB8AC3E}">
        <p14:creationId xmlns:p14="http://schemas.microsoft.com/office/powerpoint/2010/main" xmlns="" val="15114159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0" y="1196752"/>
            <a:ext cx="9144000" cy="4968552"/>
          </a:xfrm>
        </p:spPr>
        <p:txBody>
          <a:bodyPr>
            <a:normAutofit/>
          </a:bodyPr>
          <a:lstStyle/>
          <a:p>
            <a:pPr lvl="0"/>
            <a:r>
              <a:rPr lang="en-GB" b="1" dirty="0" smtClean="0"/>
              <a:t>“1. Engagement </a:t>
            </a:r>
            <a:r>
              <a:rPr lang="en-GB" b="1" dirty="0"/>
              <a:t>with Literature </a:t>
            </a:r>
            <a:r>
              <a:rPr lang="en-GB" b="1" dirty="0" smtClean="0"/>
              <a:t>Skills</a:t>
            </a:r>
            <a:br>
              <a:rPr lang="en-GB" b="1" dirty="0" smtClean="0"/>
            </a:br>
            <a:r>
              <a:rPr lang="en-GB" dirty="0" smtClean="0"/>
              <a:t>…  </a:t>
            </a:r>
            <a:r>
              <a:rPr lang="en-GB" dirty="0"/>
              <a:t>Any sources you use should be current and up-to-date, mostly published within the last five years or so, though seminal/important works in the field may be older.  You must provide </a:t>
            </a:r>
            <a:r>
              <a:rPr lang="en-GB" i="1" dirty="0"/>
              <a:t>evidence</a:t>
            </a:r>
            <a:r>
              <a:rPr lang="en-GB" dirty="0"/>
              <a:t> of your research/own reading throughout your work, using a suitable referencing system, including in-text citations in the main body of your work and a reference list at the end of your work. </a:t>
            </a:r>
            <a:endParaRPr lang="en-GB" dirty="0" smtClean="0"/>
          </a:p>
        </p:txBody>
      </p:sp>
      <p:sp>
        <p:nvSpPr>
          <p:cNvPr id="7170" name="Rectangle 2"/>
          <p:cNvSpPr>
            <a:spLocks noGrp="1" noChangeArrowheads="1"/>
          </p:cNvSpPr>
          <p:nvPr>
            <p:ph type="title"/>
          </p:nvPr>
        </p:nvSpPr>
        <p:spPr>
          <a:xfrm>
            <a:off x="251520" y="116632"/>
            <a:ext cx="8229600" cy="1143000"/>
          </a:xfrm>
        </p:spPr>
        <p:txBody>
          <a:bodyPr>
            <a:normAutofit/>
          </a:bodyPr>
          <a:lstStyle/>
          <a:p>
            <a:pPr eaLnBrk="1" hangingPunct="1"/>
            <a:r>
              <a:rPr lang="en-GB" dirty="0" smtClean="0"/>
              <a:t>Secondary research:</a:t>
            </a:r>
          </a:p>
        </p:txBody>
      </p:sp>
    </p:spTree>
    <p:extLst>
      <p:ext uri="{BB962C8B-B14F-4D97-AF65-F5344CB8AC3E}">
        <p14:creationId xmlns:p14="http://schemas.microsoft.com/office/powerpoint/2010/main" xmlns="" val="29495815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Journals are effectively specialist magazines that are usually peer reviewed </a:t>
            </a:r>
          </a:p>
          <a:p>
            <a:r>
              <a:rPr lang="en-GB" dirty="0" smtClean="0"/>
              <a:t>This means the articles are checked before publication by experts in the field</a:t>
            </a:r>
          </a:p>
          <a:p>
            <a:r>
              <a:rPr lang="en-GB" dirty="0" smtClean="0"/>
              <a:t>Therefore they are considered to be of the highest ‘quality’ and most likely to contain accurate information.</a:t>
            </a:r>
            <a:endParaRPr lang="en-GB" dirty="0"/>
          </a:p>
        </p:txBody>
      </p:sp>
      <p:sp>
        <p:nvSpPr>
          <p:cNvPr id="3" name="Title 2"/>
          <p:cNvSpPr>
            <a:spLocks noGrp="1"/>
          </p:cNvSpPr>
          <p:nvPr>
            <p:ph type="title"/>
          </p:nvPr>
        </p:nvSpPr>
        <p:spPr/>
        <p:txBody>
          <a:bodyPr/>
          <a:lstStyle/>
          <a:p>
            <a:r>
              <a:rPr lang="en-GB" dirty="0" smtClean="0"/>
              <a:t>Journals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Journals are now available electronically via our library portal</a:t>
            </a:r>
          </a:p>
          <a:p>
            <a:r>
              <a:rPr lang="en-GB" dirty="0" smtClean="0"/>
              <a:t>Since journals are published on a regular basis, they contain much more up-to-date research than books </a:t>
            </a:r>
          </a:p>
          <a:p>
            <a:r>
              <a:rPr lang="en-GB" dirty="0" smtClean="0"/>
              <a:t>In addition, journal articles are often very specialised in nature, as they tend to focus on one topic in depth, and can therefore make it easier for you to find concentrated, relevant information</a:t>
            </a:r>
          </a:p>
          <a:p>
            <a:r>
              <a:rPr lang="en-GB" sz="2000" dirty="0" smtClean="0"/>
              <a:t>(they can be tough going to read though!).</a:t>
            </a:r>
            <a:endParaRPr lang="en-GB" sz="2000" dirty="0"/>
          </a:p>
        </p:txBody>
      </p:sp>
      <p:sp>
        <p:nvSpPr>
          <p:cNvPr id="3" name="Title 2"/>
          <p:cNvSpPr>
            <a:spLocks noGrp="1"/>
          </p:cNvSpPr>
          <p:nvPr>
            <p:ph type="title"/>
          </p:nvPr>
        </p:nvSpPr>
        <p:spPr/>
        <p:txBody>
          <a:bodyPr/>
          <a:lstStyle/>
          <a:p>
            <a:r>
              <a:rPr lang="en-GB" dirty="0" smtClean="0"/>
              <a:t>Journals</a:t>
            </a:r>
            <a:endParaRPr lang="en-GB" dirty="0"/>
          </a:p>
        </p:txBody>
      </p:sp>
    </p:spTree>
    <p:extLst>
      <p:ext uri="{BB962C8B-B14F-4D97-AF65-F5344CB8AC3E}">
        <p14:creationId xmlns:p14="http://schemas.microsoft.com/office/powerpoint/2010/main" xmlns="" val="43961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0" y="1196752"/>
            <a:ext cx="9144000" cy="5184576"/>
          </a:xfrm>
        </p:spPr>
        <p:txBody>
          <a:bodyPr>
            <a:normAutofit fontScale="92500" lnSpcReduction="20000"/>
          </a:bodyPr>
          <a:lstStyle/>
          <a:p>
            <a:pPr eaLnBrk="1" hangingPunct="1"/>
            <a:r>
              <a:rPr lang="en-GB" sz="2600" dirty="0" smtClean="0"/>
              <a:t>Only use up-to-date and relevant information – where possible.</a:t>
            </a:r>
          </a:p>
          <a:p>
            <a:pPr eaLnBrk="1" hangingPunct="1"/>
            <a:endParaRPr lang="en-GB" sz="2600" dirty="0" smtClean="0"/>
          </a:p>
          <a:p>
            <a:pPr eaLnBrk="1" hangingPunct="1"/>
            <a:r>
              <a:rPr lang="en-GB" sz="2600" dirty="0" smtClean="0"/>
              <a:t>Restrict the search criteria to publications within the last 3-5 years if there is an abundance of information.</a:t>
            </a:r>
          </a:p>
          <a:p>
            <a:pPr eaLnBrk="1" hangingPunct="1"/>
            <a:endParaRPr lang="en-GB" sz="2600" dirty="0" smtClean="0"/>
          </a:p>
          <a:p>
            <a:pPr eaLnBrk="1" hangingPunct="1"/>
            <a:r>
              <a:rPr lang="en-GB" sz="2600" dirty="0" smtClean="0"/>
              <a:t>Initially select the best 3 sources to analyse and incorporate the key content into your document before moving onto discover more relevant information.</a:t>
            </a:r>
          </a:p>
          <a:p>
            <a:pPr eaLnBrk="1" hangingPunct="1">
              <a:buNone/>
            </a:pPr>
            <a:endParaRPr lang="en-GB" sz="2600" dirty="0" smtClean="0"/>
          </a:p>
          <a:p>
            <a:pPr>
              <a:lnSpc>
                <a:spcPct val="120000"/>
              </a:lnSpc>
              <a:spcBef>
                <a:spcPts val="0"/>
              </a:spcBef>
            </a:pPr>
            <a:r>
              <a:rPr lang="en-GB" sz="2800" dirty="0" smtClean="0"/>
              <a:t>Use your word limit to guide your reading.</a:t>
            </a:r>
          </a:p>
          <a:p>
            <a:pPr>
              <a:lnSpc>
                <a:spcPct val="120000"/>
              </a:lnSpc>
              <a:spcBef>
                <a:spcPts val="0"/>
              </a:spcBef>
            </a:pPr>
            <a:endParaRPr lang="en-GB" sz="2800" dirty="0" smtClean="0"/>
          </a:p>
          <a:p>
            <a:pPr>
              <a:lnSpc>
                <a:spcPct val="120000"/>
              </a:lnSpc>
              <a:spcBef>
                <a:spcPts val="0"/>
              </a:spcBef>
            </a:pPr>
            <a:r>
              <a:rPr lang="en-GB" sz="2800" dirty="0" smtClean="0"/>
              <a:t>Reject information that is far too detailed for your purpose.</a:t>
            </a:r>
            <a:endParaRPr lang="en-GB" sz="2600" dirty="0" smtClean="0"/>
          </a:p>
        </p:txBody>
      </p:sp>
      <p:sp>
        <p:nvSpPr>
          <p:cNvPr id="9218" name="Rectangle 2"/>
          <p:cNvSpPr>
            <a:spLocks noGrp="1" noChangeArrowheads="1"/>
          </p:cNvSpPr>
          <p:nvPr>
            <p:ph type="title"/>
          </p:nvPr>
        </p:nvSpPr>
        <p:spPr>
          <a:xfrm>
            <a:off x="395536" y="125760"/>
            <a:ext cx="8229600" cy="1143000"/>
          </a:xfrm>
        </p:spPr>
        <p:txBody>
          <a:bodyPr/>
          <a:lstStyle/>
          <a:p>
            <a:pPr eaLnBrk="1" hangingPunct="1"/>
            <a:r>
              <a:rPr lang="en-GB" dirty="0" smtClean="0"/>
              <a:t>Avoid Information overload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6120680"/>
          </a:xfrm>
        </p:spPr>
        <p:txBody>
          <a:bodyPr>
            <a:noAutofit/>
          </a:bodyPr>
          <a:lstStyle/>
          <a:p>
            <a:pPr>
              <a:lnSpc>
                <a:spcPct val="120000"/>
              </a:lnSpc>
              <a:spcBef>
                <a:spcPts val="0"/>
              </a:spcBef>
            </a:pPr>
            <a:r>
              <a:rPr lang="en-GB" sz="2000" dirty="0" smtClean="0"/>
              <a:t>Read your assignments ‘carefully’, Answer the Questions.</a:t>
            </a:r>
          </a:p>
          <a:p>
            <a:pPr>
              <a:lnSpc>
                <a:spcPct val="120000"/>
              </a:lnSpc>
              <a:spcBef>
                <a:spcPts val="0"/>
              </a:spcBef>
            </a:pPr>
            <a:r>
              <a:rPr lang="en-GB" sz="2000" dirty="0" smtClean="0"/>
              <a:t>Clarify any confusion with your Lecturer</a:t>
            </a:r>
          </a:p>
          <a:p>
            <a:pPr>
              <a:lnSpc>
                <a:spcPct val="120000"/>
              </a:lnSpc>
              <a:spcBef>
                <a:spcPts val="0"/>
              </a:spcBef>
            </a:pPr>
            <a:r>
              <a:rPr lang="en-GB" sz="2000" dirty="0" smtClean="0"/>
              <a:t>Make sure you know how much you’re expected to write, Word-limit.</a:t>
            </a:r>
          </a:p>
          <a:p>
            <a:pPr>
              <a:lnSpc>
                <a:spcPct val="120000"/>
              </a:lnSpc>
              <a:spcBef>
                <a:spcPts val="0"/>
              </a:spcBef>
            </a:pPr>
            <a:r>
              <a:rPr lang="en-GB" sz="2000" dirty="0" smtClean="0"/>
              <a:t>Underline the key words</a:t>
            </a:r>
          </a:p>
          <a:p>
            <a:pPr>
              <a:lnSpc>
                <a:spcPct val="120000"/>
              </a:lnSpc>
              <a:spcBef>
                <a:spcPts val="0"/>
              </a:spcBef>
            </a:pPr>
            <a:r>
              <a:rPr lang="en-GB" sz="2000" dirty="0" smtClean="0"/>
              <a:t>Don’t worry if you go beyond the word-limit initially, the best assignments often do, you refine and remove superfluous information later, when your understanding of the topic has improved.</a:t>
            </a:r>
          </a:p>
          <a:p>
            <a:pPr>
              <a:lnSpc>
                <a:spcPct val="120000"/>
              </a:lnSpc>
              <a:spcBef>
                <a:spcPts val="0"/>
              </a:spcBef>
            </a:pPr>
            <a:r>
              <a:rPr lang="en-GB" sz="2000" dirty="0" smtClean="0"/>
              <a:t>If you are really struggling with the word-limit use Appendices wisely to include supplementary information.</a:t>
            </a:r>
          </a:p>
          <a:p>
            <a:pPr>
              <a:lnSpc>
                <a:spcPct val="120000"/>
              </a:lnSpc>
              <a:spcBef>
                <a:spcPts val="0"/>
              </a:spcBef>
            </a:pPr>
            <a:r>
              <a:rPr lang="en-GB" sz="2000" dirty="0" smtClean="0"/>
              <a:t>Structure your report and write down what information you need to include in each section. </a:t>
            </a:r>
          </a:p>
          <a:p>
            <a:pPr>
              <a:lnSpc>
                <a:spcPct val="120000"/>
              </a:lnSpc>
              <a:spcBef>
                <a:spcPts val="0"/>
              </a:spcBef>
            </a:pPr>
            <a:r>
              <a:rPr lang="en-GB" sz="2000" dirty="0" smtClean="0"/>
              <a:t>Work out how many words you can write on each point .</a:t>
            </a:r>
          </a:p>
        </p:txBody>
      </p:sp>
      <p:sp>
        <p:nvSpPr>
          <p:cNvPr id="3" name="Title 2"/>
          <p:cNvSpPr>
            <a:spLocks noGrp="1"/>
          </p:cNvSpPr>
          <p:nvPr>
            <p:ph type="title"/>
          </p:nvPr>
        </p:nvSpPr>
        <p:spPr>
          <a:xfrm>
            <a:off x="457200" y="274638"/>
            <a:ext cx="8229600" cy="778098"/>
          </a:xfrm>
        </p:spPr>
        <p:txBody>
          <a:bodyPr/>
          <a:lstStyle/>
          <a:p>
            <a:r>
              <a:rPr lang="en-GB" dirty="0" smtClean="0"/>
              <a:t>Research Tips</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9943" y="1481328"/>
            <a:ext cx="8236857" cy="4525963"/>
          </a:xfrm>
        </p:spPr>
        <p:txBody>
          <a:bodyPr>
            <a:normAutofit fontScale="77500" lnSpcReduction="20000"/>
          </a:bodyPr>
          <a:lstStyle/>
          <a:p>
            <a:pPr>
              <a:lnSpc>
                <a:spcPct val="120000"/>
              </a:lnSpc>
              <a:spcBef>
                <a:spcPts val="0"/>
              </a:spcBef>
            </a:pPr>
            <a:r>
              <a:rPr lang="en-GB" sz="2800" dirty="0" smtClean="0"/>
              <a:t>Start realising that some bits don’t fit in — you can </a:t>
            </a:r>
            <a:r>
              <a:rPr lang="en-GB" sz="2800" b="1" dirty="0" smtClean="0"/>
              <a:t>discard</a:t>
            </a:r>
            <a:r>
              <a:rPr lang="en-GB" sz="2800" dirty="0" smtClean="0"/>
              <a:t> them.</a:t>
            </a:r>
          </a:p>
          <a:p>
            <a:pPr>
              <a:lnSpc>
                <a:spcPct val="120000"/>
              </a:lnSpc>
              <a:spcBef>
                <a:spcPts val="0"/>
              </a:spcBef>
            </a:pPr>
            <a:r>
              <a:rPr lang="en-GB" sz="2800" dirty="0" smtClean="0"/>
              <a:t>Work on your first </a:t>
            </a:r>
            <a:r>
              <a:rPr lang="en-GB" sz="2800" b="1" dirty="0" smtClean="0"/>
              <a:t>draft</a:t>
            </a:r>
            <a:r>
              <a:rPr lang="en-GB" sz="2800" dirty="0" smtClean="0"/>
              <a:t> — each time you work on your draft it will get better. </a:t>
            </a:r>
          </a:p>
          <a:p>
            <a:pPr>
              <a:lnSpc>
                <a:spcPct val="120000"/>
              </a:lnSpc>
              <a:spcBef>
                <a:spcPts val="0"/>
              </a:spcBef>
            </a:pPr>
            <a:r>
              <a:rPr lang="en-GB" sz="2800" b="1" dirty="0" smtClean="0"/>
              <a:t>Enjoy</a:t>
            </a:r>
            <a:r>
              <a:rPr lang="en-GB" sz="2800" dirty="0" smtClean="0"/>
              <a:t> improving your work, enhancing your knowledge and gaining </a:t>
            </a:r>
            <a:r>
              <a:rPr lang="en-GB" sz="2800" b="1" dirty="0" smtClean="0"/>
              <a:t>Confidence</a:t>
            </a:r>
            <a:r>
              <a:rPr lang="en-GB" sz="2800" dirty="0" smtClean="0"/>
              <a:t>.</a:t>
            </a:r>
          </a:p>
          <a:p>
            <a:pPr>
              <a:lnSpc>
                <a:spcPct val="120000"/>
              </a:lnSpc>
              <a:spcBef>
                <a:spcPts val="0"/>
              </a:spcBef>
            </a:pPr>
            <a:r>
              <a:rPr lang="en-GB" sz="2800" dirty="0" smtClean="0"/>
              <a:t>Remember to fill in your </a:t>
            </a:r>
            <a:r>
              <a:rPr lang="en-GB" sz="2800" b="1" dirty="0" smtClean="0"/>
              <a:t>bibliography/reference list </a:t>
            </a:r>
            <a:r>
              <a:rPr lang="en-GB" sz="2800" dirty="0" smtClean="0"/>
              <a:t>as you go along.</a:t>
            </a:r>
            <a:endParaRPr lang="en-GB" sz="2800" b="1" dirty="0" smtClean="0"/>
          </a:p>
          <a:p>
            <a:pPr>
              <a:lnSpc>
                <a:spcPct val="120000"/>
              </a:lnSpc>
              <a:spcBef>
                <a:spcPts val="0"/>
              </a:spcBef>
            </a:pPr>
            <a:r>
              <a:rPr lang="en-GB" sz="2800" dirty="0" smtClean="0"/>
              <a:t>Ask someone to read what you’ve written and give you feedback before submission.</a:t>
            </a:r>
          </a:p>
          <a:p>
            <a:pPr>
              <a:lnSpc>
                <a:spcPct val="120000"/>
              </a:lnSpc>
              <a:spcBef>
                <a:spcPts val="0"/>
              </a:spcBef>
            </a:pPr>
            <a:r>
              <a:rPr lang="en-GB" sz="2800" b="1" dirty="0" smtClean="0"/>
              <a:t>Back-up your work </a:t>
            </a:r>
            <a:r>
              <a:rPr lang="en-GB" sz="2800" dirty="0" smtClean="0"/>
              <a:t>and consider using a Cloud-based system such as Google Drive or </a:t>
            </a:r>
            <a:r>
              <a:rPr lang="en-GB" sz="2800" dirty="0" err="1" smtClean="0"/>
              <a:t>Onedrive</a:t>
            </a:r>
            <a:r>
              <a:rPr lang="en-GB" sz="2800" dirty="0" smtClean="0"/>
              <a:t> to create edit and save your work (automatic back-ups).</a:t>
            </a:r>
          </a:p>
          <a:p>
            <a:pPr>
              <a:lnSpc>
                <a:spcPct val="120000"/>
              </a:lnSpc>
              <a:spcBef>
                <a:spcPts val="0"/>
              </a:spcBef>
            </a:pPr>
            <a:endParaRPr lang="en-GB" sz="2800" dirty="0" smtClean="0"/>
          </a:p>
          <a:p>
            <a:endParaRPr lang="en-GB" dirty="0"/>
          </a:p>
        </p:txBody>
      </p:sp>
      <p:sp>
        <p:nvSpPr>
          <p:cNvPr id="3" name="Title 2"/>
          <p:cNvSpPr>
            <a:spLocks noGrp="1"/>
          </p:cNvSpPr>
          <p:nvPr>
            <p:ph type="title"/>
          </p:nvPr>
        </p:nvSpPr>
        <p:spPr/>
        <p:txBody>
          <a:bodyPr/>
          <a:lstStyle/>
          <a:p>
            <a:r>
              <a:rPr lang="en-GB" dirty="0" smtClean="0"/>
              <a:t>Research Tips cont...</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a:bodyPr>
          <a:lstStyle/>
          <a:p>
            <a:pPr eaLnBrk="1" hangingPunct="1"/>
            <a:endParaRPr lang="en-GB" dirty="0" smtClean="0"/>
          </a:p>
        </p:txBody>
      </p:sp>
      <p:sp>
        <p:nvSpPr>
          <p:cNvPr id="4098" name="Rectangle 5"/>
          <p:cNvSpPr>
            <a:spLocks noGrp="1" noChangeArrowheads="1"/>
          </p:cNvSpPr>
          <p:nvPr>
            <p:ph type="title"/>
          </p:nvPr>
        </p:nvSpPr>
        <p:spPr/>
        <p:txBody>
          <a:bodyPr>
            <a:noAutofit/>
          </a:bodyPr>
          <a:lstStyle/>
          <a:p>
            <a:pPr algn="ctr" eaLnBrk="1" hangingPunct="1"/>
            <a:r>
              <a:rPr lang="en-GB" sz="3600" u="sng" dirty="0" smtClean="0"/>
              <a:t>End of Part 1</a:t>
            </a:r>
          </a:p>
        </p:txBody>
      </p:sp>
    </p:spTree>
    <p:extLst>
      <p:ext uri="{BB962C8B-B14F-4D97-AF65-F5344CB8AC3E}">
        <p14:creationId xmlns:p14="http://schemas.microsoft.com/office/powerpoint/2010/main" xmlns="" val="29876786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a:bodyPr>
          <a:lstStyle/>
          <a:p>
            <a:pPr eaLnBrk="1" hangingPunct="1"/>
            <a:endParaRPr lang="en-GB" dirty="0" smtClean="0"/>
          </a:p>
        </p:txBody>
      </p:sp>
      <p:sp>
        <p:nvSpPr>
          <p:cNvPr id="4098" name="Rectangle 5"/>
          <p:cNvSpPr>
            <a:spLocks noGrp="1" noChangeArrowheads="1"/>
          </p:cNvSpPr>
          <p:nvPr>
            <p:ph type="title"/>
          </p:nvPr>
        </p:nvSpPr>
        <p:spPr/>
        <p:txBody>
          <a:bodyPr>
            <a:noAutofit/>
          </a:bodyPr>
          <a:lstStyle/>
          <a:p>
            <a:pPr algn="ctr" eaLnBrk="1" hangingPunct="1"/>
            <a:r>
              <a:rPr lang="en-GB" sz="3600" u="sng" dirty="0" smtClean="0"/>
              <a:t>Research and Referencing - Part </a:t>
            </a:r>
            <a:r>
              <a:rPr lang="en-GB" sz="3600" u="sng" dirty="0"/>
              <a:t>2</a:t>
            </a:r>
            <a:endParaRPr lang="en-GB" sz="3600" u="sng" dirty="0" smtClean="0"/>
          </a:p>
        </p:txBody>
      </p:sp>
    </p:spTree>
    <p:extLst>
      <p:ext uri="{BB962C8B-B14F-4D97-AF65-F5344CB8AC3E}">
        <p14:creationId xmlns:p14="http://schemas.microsoft.com/office/powerpoint/2010/main" xmlns="" val="30999609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r>
              <a:rPr lang="en-GB" altLang="en-US" sz="2400" dirty="0"/>
              <a:t>In your </a:t>
            </a:r>
            <a:r>
              <a:rPr lang="en-GB" altLang="en-US" sz="2400" b="1" dirty="0"/>
              <a:t>Reports</a:t>
            </a:r>
            <a:r>
              <a:rPr lang="en-GB" altLang="en-US" sz="2400" dirty="0"/>
              <a:t> and </a:t>
            </a:r>
            <a:r>
              <a:rPr lang="en-GB" altLang="en-US" sz="2400" b="1" dirty="0"/>
              <a:t>Presentations</a:t>
            </a:r>
            <a:r>
              <a:rPr lang="en-GB" altLang="en-US" sz="2400" dirty="0"/>
              <a:t> you </a:t>
            </a:r>
            <a:r>
              <a:rPr lang="en-GB" altLang="en-US" sz="2400" b="1" dirty="0"/>
              <a:t>must</a:t>
            </a:r>
            <a:r>
              <a:rPr lang="en-GB" altLang="en-US" sz="2400" dirty="0"/>
              <a:t> include:</a:t>
            </a:r>
          </a:p>
          <a:p>
            <a:r>
              <a:rPr lang="en-GB" altLang="en-US" sz="2400" b="1" dirty="0"/>
              <a:t>Citations</a:t>
            </a:r>
            <a:r>
              <a:rPr lang="en-GB" altLang="en-US" sz="2400" dirty="0"/>
              <a:t> in your text </a:t>
            </a:r>
            <a:r>
              <a:rPr lang="en-GB" altLang="en-US" sz="2400" dirty="0" smtClean="0"/>
              <a:t>(with </a:t>
            </a:r>
            <a:r>
              <a:rPr lang="en-GB" altLang="en-US" sz="2400" dirty="0"/>
              <a:t>a </a:t>
            </a:r>
            <a:r>
              <a:rPr lang="en-GB" altLang="en-US" sz="2400" dirty="0" smtClean="0"/>
              <a:t>number) </a:t>
            </a:r>
            <a:r>
              <a:rPr lang="en-GB" altLang="en-US" sz="2400" dirty="0"/>
              <a:t>and;</a:t>
            </a:r>
          </a:p>
          <a:p>
            <a:r>
              <a:rPr lang="en-GB" altLang="en-US" sz="2400" b="1" dirty="0"/>
              <a:t>A</a:t>
            </a:r>
            <a:r>
              <a:rPr lang="en-GB" altLang="en-US" sz="2400" dirty="0"/>
              <a:t> R</a:t>
            </a:r>
            <a:r>
              <a:rPr lang="en-GB" altLang="en-US" sz="2400" b="1" dirty="0"/>
              <a:t>eference list </a:t>
            </a:r>
            <a:r>
              <a:rPr lang="en-GB" altLang="en-US" sz="2400" dirty="0"/>
              <a:t>that presents the sources of your citations in numerical order usually at the end of the report or in the </a:t>
            </a:r>
            <a:r>
              <a:rPr lang="en-GB" altLang="en-US" sz="2400" dirty="0" smtClean="0"/>
              <a:t>footnote.</a:t>
            </a:r>
          </a:p>
          <a:p>
            <a:endParaRPr lang="en-GB" altLang="en-US" sz="2400" dirty="0"/>
          </a:p>
          <a:p>
            <a:r>
              <a:rPr lang="en-GB" altLang="en-US" sz="2400" dirty="0" smtClean="0"/>
              <a:t>(While not as essential, its often a good idea to also include a ‘Bibliography’ or ‘Further Reading’ list after the references to demonstrate the extent of your researching.)</a:t>
            </a:r>
            <a:endParaRPr lang="en-GB" altLang="en-US" sz="2400" dirty="0"/>
          </a:p>
        </p:txBody>
      </p:sp>
      <p:sp>
        <p:nvSpPr>
          <p:cNvPr id="3" name="Title 2"/>
          <p:cNvSpPr>
            <a:spLocks noGrp="1"/>
          </p:cNvSpPr>
          <p:nvPr>
            <p:ph type="title"/>
          </p:nvPr>
        </p:nvSpPr>
        <p:spPr>
          <a:xfrm>
            <a:off x="457200" y="274638"/>
            <a:ext cx="8229600" cy="922114"/>
          </a:xfrm>
        </p:spPr>
        <p:txBody>
          <a:bodyPr/>
          <a:lstStyle/>
          <a:p>
            <a:r>
              <a:rPr lang="en-GB" dirty="0" smtClean="0"/>
              <a:t>Citing </a:t>
            </a:r>
            <a:r>
              <a:rPr lang="en-GB" dirty="0"/>
              <a:t>&amp; </a:t>
            </a:r>
            <a:r>
              <a:rPr lang="en-GB" dirty="0" smtClean="0"/>
              <a:t>Referencing</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a:bodyPr>
          <a:lstStyle/>
          <a:p>
            <a:pPr eaLnBrk="1" hangingPunct="1"/>
            <a:r>
              <a:rPr lang="en-GB" dirty="0" smtClean="0"/>
              <a:t>When you refer to, or quote, the work of other people in your own work this is a </a:t>
            </a:r>
            <a:r>
              <a:rPr lang="en-GB" b="1" dirty="0" smtClean="0"/>
              <a:t>citation</a:t>
            </a:r>
            <a:r>
              <a:rPr lang="en-GB" dirty="0" smtClean="0"/>
              <a:t>; you are </a:t>
            </a:r>
            <a:r>
              <a:rPr lang="en-GB" b="1" dirty="0" smtClean="0"/>
              <a:t>citing</a:t>
            </a:r>
            <a:r>
              <a:rPr lang="en-GB" dirty="0" smtClean="0"/>
              <a:t> someone else's ideas.</a:t>
            </a:r>
          </a:p>
          <a:p>
            <a:pPr eaLnBrk="1" hangingPunct="1"/>
            <a:endParaRPr lang="en-GB" dirty="0" smtClean="0"/>
          </a:p>
          <a:p>
            <a:pPr eaLnBrk="1" hangingPunct="1"/>
            <a:r>
              <a:rPr lang="en-GB" dirty="0" smtClean="0"/>
              <a:t>A </a:t>
            </a:r>
            <a:r>
              <a:rPr lang="en-GB" b="1" dirty="0" smtClean="0"/>
              <a:t>reference</a:t>
            </a:r>
            <a:r>
              <a:rPr lang="en-GB" dirty="0" smtClean="0"/>
              <a:t> is a piece of text that lists all the information a reader needs in order to identify and locate the source that you have cited in your work.</a:t>
            </a:r>
          </a:p>
          <a:p>
            <a:pPr eaLnBrk="1" hangingPunct="1"/>
            <a:endParaRPr lang="en-GB" dirty="0" smtClean="0"/>
          </a:p>
        </p:txBody>
      </p:sp>
      <p:sp>
        <p:nvSpPr>
          <p:cNvPr id="4098" name="Rectangle 5"/>
          <p:cNvSpPr>
            <a:spLocks noGrp="1" noChangeArrowheads="1"/>
          </p:cNvSpPr>
          <p:nvPr>
            <p:ph type="title"/>
          </p:nvPr>
        </p:nvSpPr>
        <p:spPr/>
        <p:txBody>
          <a:bodyPr>
            <a:noAutofit/>
          </a:bodyPr>
          <a:lstStyle/>
          <a:p>
            <a:pPr algn="ctr" eaLnBrk="1" hangingPunct="1"/>
            <a:r>
              <a:rPr lang="en-GB" sz="3600" u="sng" dirty="0" smtClean="0"/>
              <a:t>Citations &amp; references</a:t>
            </a:r>
          </a:p>
        </p:txBody>
      </p:sp>
    </p:spTree>
    <p:extLst>
      <p:ext uri="{BB962C8B-B14F-4D97-AF65-F5344CB8AC3E}">
        <p14:creationId xmlns:p14="http://schemas.microsoft.com/office/powerpoint/2010/main" xmlns="" val="21232501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066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fontScale="85000" lnSpcReduction="20000"/>
          </a:bodyPr>
          <a:lstStyle/>
          <a:p>
            <a:pPr eaLnBrk="1" hangingPunct="1"/>
            <a:r>
              <a:rPr lang="en-GB" dirty="0" smtClean="0"/>
              <a:t>‘Bibliographical information’ is basically information about who wrote the information you’ve been reading up on, and where it was found.</a:t>
            </a:r>
          </a:p>
          <a:p>
            <a:pPr eaLnBrk="1" hangingPunct="1"/>
            <a:endParaRPr lang="en-GB" dirty="0" smtClean="0"/>
          </a:p>
          <a:p>
            <a:pPr eaLnBrk="1" hangingPunct="1"/>
            <a:r>
              <a:rPr lang="en-GB" dirty="0" smtClean="0"/>
              <a:t>Strictly, the reference list forms part of this, however many people use a separate ‘Bibliography’ list after the ‘References’, to denote sources that have been used to broaden their knowledge base on that particular subject, but have not specifically been cited, and hence don’t already appear in the ‘References’ list.</a:t>
            </a:r>
          </a:p>
          <a:p>
            <a:pPr eaLnBrk="1" hangingPunct="1"/>
            <a:endParaRPr lang="en-GB" dirty="0" smtClean="0"/>
          </a:p>
          <a:p>
            <a:pPr eaLnBrk="1" hangingPunct="1"/>
            <a:r>
              <a:rPr lang="en-GB" dirty="0" smtClean="0"/>
              <a:t>Some formats use ‘Further Reading’ as the heading for this instead of ‘Bibliography’. IEEE seem to like this style</a:t>
            </a:r>
            <a:r>
              <a:rPr lang="en-GB" dirty="0"/>
              <a:t> </a:t>
            </a:r>
            <a:r>
              <a:rPr lang="en-GB" dirty="0" smtClean="0"/>
              <a:t>and SOAC uses the IEEE system.</a:t>
            </a:r>
          </a:p>
        </p:txBody>
      </p:sp>
      <p:sp>
        <p:nvSpPr>
          <p:cNvPr id="4098" name="Rectangle 5"/>
          <p:cNvSpPr>
            <a:spLocks noGrp="1" noChangeArrowheads="1"/>
          </p:cNvSpPr>
          <p:nvPr>
            <p:ph type="title"/>
          </p:nvPr>
        </p:nvSpPr>
        <p:spPr/>
        <p:txBody>
          <a:bodyPr>
            <a:noAutofit/>
          </a:bodyPr>
          <a:lstStyle/>
          <a:p>
            <a:pPr eaLnBrk="1" hangingPunct="1"/>
            <a:r>
              <a:rPr lang="en-GB" sz="3200" b="0" u="sng" dirty="0" smtClean="0"/>
              <a:t>Citations, references &amp; bibliographies</a:t>
            </a: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5" name="Rectangle 5"/>
          <p:cNvSpPr>
            <a:spLocks noGrp="1" noChangeArrowheads="1"/>
          </p:cNvSpPr>
          <p:nvPr>
            <p:ph idx="1"/>
          </p:nvPr>
        </p:nvSpPr>
        <p:spPr/>
        <p:txBody>
          <a:bodyPr/>
          <a:lstStyle/>
          <a:p>
            <a:pPr eaLnBrk="1" hangingPunct="1">
              <a:lnSpc>
                <a:spcPct val="90000"/>
              </a:lnSpc>
            </a:pPr>
            <a:r>
              <a:rPr lang="en-GB" dirty="0" smtClean="0"/>
              <a:t>Sometimes you are requested to give a record of the information you have read for </a:t>
            </a:r>
            <a:r>
              <a:rPr lang="en-GB" b="1" dirty="0" smtClean="0"/>
              <a:t>background reading</a:t>
            </a:r>
            <a:r>
              <a:rPr lang="en-GB" dirty="0" smtClean="0"/>
              <a:t>. </a:t>
            </a:r>
          </a:p>
          <a:p>
            <a:pPr eaLnBrk="1" hangingPunct="1">
              <a:lnSpc>
                <a:spcPct val="90000"/>
              </a:lnSpc>
            </a:pPr>
            <a:r>
              <a:rPr lang="en-GB" dirty="0" smtClean="0"/>
              <a:t>If you have read a source but </a:t>
            </a:r>
            <a:r>
              <a:rPr lang="en-GB" b="1" dirty="0" smtClean="0"/>
              <a:t>did not cite it in your work</a:t>
            </a:r>
            <a:r>
              <a:rPr lang="en-GB" dirty="0" smtClean="0"/>
              <a:t> the reference for this item should go in a bibliography</a:t>
            </a:r>
            <a:r>
              <a:rPr lang="en-GB" dirty="0"/>
              <a:t> </a:t>
            </a:r>
            <a:r>
              <a:rPr lang="en-GB" dirty="0" smtClean="0"/>
              <a:t>/ Further reading section</a:t>
            </a:r>
          </a:p>
          <a:p>
            <a:pPr eaLnBrk="1" hangingPunct="1">
              <a:lnSpc>
                <a:spcPct val="90000"/>
              </a:lnSpc>
            </a:pPr>
            <a:r>
              <a:rPr lang="en-GB" dirty="0" smtClean="0"/>
              <a:t>A </a:t>
            </a:r>
            <a:r>
              <a:rPr lang="en-GB" b="1" dirty="0" smtClean="0"/>
              <a:t>bibliography</a:t>
            </a:r>
            <a:r>
              <a:rPr lang="en-GB" dirty="0" smtClean="0"/>
              <a:t> </a:t>
            </a:r>
            <a:r>
              <a:rPr lang="en-GB" b="1" dirty="0" smtClean="0"/>
              <a:t>is organised alphabetically </a:t>
            </a:r>
            <a:r>
              <a:rPr lang="en-GB" dirty="0" smtClean="0"/>
              <a:t>and comes after your ‘Reference’ list at the end of the report.</a:t>
            </a:r>
          </a:p>
          <a:p>
            <a:pPr eaLnBrk="1" hangingPunct="1">
              <a:lnSpc>
                <a:spcPct val="90000"/>
              </a:lnSpc>
            </a:pPr>
            <a:r>
              <a:rPr lang="en-GB" dirty="0" smtClean="0"/>
              <a:t>The formatting of this list is the same as the main Reference list</a:t>
            </a:r>
          </a:p>
        </p:txBody>
      </p:sp>
      <p:sp>
        <p:nvSpPr>
          <p:cNvPr id="22530" name="Rectangle 4"/>
          <p:cNvSpPr>
            <a:spLocks noGrp="1" noChangeArrowheads="1"/>
          </p:cNvSpPr>
          <p:nvPr>
            <p:ph type="title"/>
          </p:nvPr>
        </p:nvSpPr>
        <p:spPr/>
        <p:txBody>
          <a:bodyPr/>
          <a:lstStyle/>
          <a:p>
            <a:pPr eaLnBrk="1" hangingPunct="1"/>
            <a:r>
              <a:rPr lang="en-GB" dirty="0" smtClean="0"/>
              <a:t>Bibliography / Further reading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6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6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6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6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idx="1"/>
          </p:nvPr>
        </p:nvSpPr>
        <p:spPr/>
        <p:txBody>
          <a:bodyPr>
            <a:normAutofit/>
          </a:bodyPr>
          <a:lstStyle/>
          <a:p>
            <a:pPr eaLnBrk="1" hangingPunct="1"/>
            <a:r>
              <a:rPr lang="en-GB" dirty="0" smtClean="0"/>
              <a:t>So at the end of your assignments, you should normally have two lists:</a:t>
            </a:r>
          </a:p>
          <a:p>
            <a:pPr eaLnBrk="1" hangingPunct="1"/>
            <a:endParaRPr lang="en-GB" dirty="0" smtClean="0"/>
          </a:p>
          <a:p>
            <a:pPr eaLnBrk="1" hangingPunct="1"/>
            <a:r>
              <a:rPr lang="en-GB" dirty="0" smtClean="0"/>
              <a:t>Firstly, a mandatory one titled ‘References’ with a list of all the sources you’ve cited</a:t>
            </a:r>
          </a:p>
          <a:p>
            <a:pPr eaLnBrk="1" hangingPunct="1"/>
            <a:endParaRPr lang="en-GB" dirty="0" smtClean="0"/>
          </a:p>
          <a:p>
            <a:r>
              <a:rPr lang="en-GB" dirty="0" smtClean="0"/>
              <a:t>Then ideally, a second, titled ‘Further reading’ </a:t>
            </a:r>
            <a:r>
              <a:rPr lang="en-GB" dirty="0"/>
              <a:t>with a list of all the sources you’ve </a:t>
            </a:r>
            <a:r>
              <a:rPr lang="en-GB" dirty="0" smtClean="0"/>
              <a:t>read on the topic area, but not actually cited</a:t>
            </a:r>
            <a:endParaRPr lang="en-GB" dirty="0"/>
          </a:p>
        </p:txBody>
      </p:sp>
      <p:sp>
        <p:nvSpPr>
          <p:cNvPr id="4098" name="Rectangle 5"/>
          <p:cNvSpPr>
            <a:spLocks noGrp="1" noChangeArrowheads="1"/>
          </p:cNvSpPr>
          <p:nvPr>
            <p:ph type="title"/>
          </p:nvPr>
        </p:nvSpPr>
        <p:spPr/>
        <p:txBody>
          <a:bodyPr>
            <a:noAutofit/>
          </a:bodyPr>
          <a:lstStyle/>
          <a:p>
            <a:pPr eaLnBrk="1" hangingPunct="1"/>
            <a:r>
              <a:rPr lang="en-GB" sz="3200" b="0" u="sng" dirty="0" smtClean="0"/>
              <a:t>Citations, references, bibliographies etc.</a:t>
            </a:r>
          </a:p>
        </p:txBody>
      </p:sp>
    </p:spTree>
    <p:extLst>
      <p:ext uri="{BB962C8B-B14F-4D97-AF65-F5344CB8AC3E}">
        <p14:creationId xmlns:p14="http://schemas.microsoft.com/office/powerpoint/2010/main" xmlns="" val="2757796117"/>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0" y="908720"/>
            <a:ext cx="9144000" cy="5256584"/>
          </a:xfrm>
        </p:spPr>
        <p:txBody>
          <a:bodyPr>
            <a:normAutofit fontScale="92500"/>
          </a:bodyPr>
          <a:lstStyle/>
          <a:p>
            <a:r>
              <a:rPr lang="en-GB" altLang="en-US" sz="2800" b="1" dirty="0"/>
              <a:t>MARKS</a:t>
            </a:r>
            <a:r>
              <a:rPr lang="en-GB" altLang="en-US" sz="2800" dirty="0"/>
              <a:t>: One primary reason and benefit for correct and plentiful referencing is for enhancing your grade!</a:t>
            </a:r>
          </a:p>
          <a:p>
            <a:r>
              <a:rPr lang="en-GB" altLang="en-US" sz="2800" dirty="0"/>
              <a:t>To demonstrate the ‘Research’ you have done, to show the variety of sources you have used. </a:t>
            </a:r>
          </a:p>
          <a:p>
            <a:r>
              <a:rPr lang="en-GB" altLang="en-US" sz="2800" dirty="0"/>
              <a:t>To show that you have used relevant sources. </a:t>
            </a:r>
          </a:p>
          <a:p>
            <a:r>
              <a:rPr lang="en-GB" altLang="en-US" sz="2800" dirty="0"/>
              <a:t>To support your own ideas and opinions that you are discussing in your work.</a:t>
            </a:r>
          </a:p>
          <a:p>
            <a:r>
              <a:rPr lang="en-GB" altLang="en-US" sz="2800" dirty="0"/>
              <a:t>To help a reader to trace the sources you have used.</a:t>
            </a:r>
          </a:p>
          <a:p>
            <a:r>
              <a:rPr lang="en-GB" altLang="en-US" sz="2800" dirty="0"/>
              <a:t>To help you retrace the sources you have used.</a:t>
            </a:r>
          </a:p>
          <a:p>
            <a:r>
              <a:rPr lang="en-GB" altLang="en-US" sz="2800" dirty="0"/>
              <a:t>It is a requirement of the Higher Education assessment process.</a:t>
            </a:r>
          </a:p>
          <a:p>
            <a:pPr eaLnBrk="1" hangingPunct="1"/>
            <a:endParaRPr lang="en-GB" dirty="0" smtClean="0"/>
          </a:p>
        </p:txBody>
      </p:sp>
      <p:sp>
        <p:nvSpPr>
          <p:cNvPr id="5122" name="Rectangle 5"/>
          <p:cNvSpPr>
            <a:spLocks noGrp="1" noChangeArrowheads="1"/>
          </p:cNvSpPr>
          <p:nvPr>
            <p:ph type="title"/>
          </p:nvPr>
        </p:nvSpPr>
        <p:spPr>
          <a:xfrm>
            <a:off x="467544" y="0"/>
            <a:ext cx="8229600" cy="1143000"/>
          </a:xfrm>
        </p:spPr>
        <p:txBody>
          <a:bodyPr/>
          <a:lstStyle/>
          <a:p>
            <a:pPr eaLnBrk="1" hangingPunct="1"/>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a:bodyPr>
          <a:lstStyle/>
          <a:p>
            <a:pPr eaLnBrk="1" hangingPunct="1">
              <a:buFont typeface="Wingdings" pitchFamily="2" charset="2"/>
              <a:buNone/>
            </a:pPr>
            <a:r>
              <a:rPr lang="en-GB" b="1" dirty="0" smtClean="0"/>
              <a:t>Legal reasons:</a:t>
            </a:r>
          </a:p>
          <a:p>
            <a:pPr eaLnBrk="1" hangingPunct="1"/>
            <a:r>
              <a:rPr lang="en-GB" dirty="0" smtClean="0"/>
              <a:t>Plagiarism is the use of another person's ideas or work without acknowledging them.</a:t>
            </a:r>
          </a:p>
          <a:p>
            <a:pPr eaLnBrk="1" hangingPunct="1"/>
            <a:r>
              <a:rPr lang="en-GB" dirty="0" smtClean="0"/>
              <a:t>The University takes plagiarism very seriously. </a:t>
            </a:r>
          </a:p>
          <a:p>
            <a:pPr lvl="1" eaLnBrk="1" hangingPunct="1"/>
            <a:r>
              <a:rPr lang="en-GB" dirty="0" smtClean="0"/>
              <a:t>You may be given 0 if you use other people’s ideas concepts code without referencing them.</a:t>
            </a:r>
          </a:p>
          <a:p>
            <a:pPr lvl="1" eaLnBrk="1" hangingPunct="1"/>
            <a:r>
              <a:rPr lang="en-GB" dirty="0" smtClean="0"/>
              <a:t>you may also face disciplinary action e.g. Resit the Module, Resit the Year or Expelled from the University for severe or serial offending.</a:t>
            </a:r>
          </a:p>
        </p:txBody>
      </p:sp>
      <p:sp>
        <p:nvSpPr>
          <p:cNvPr id="7170" name="Rectangle 4"/>
          <p:cNvSpPr>
            <a:spLocks noGrp="1" noChangeArrowheads="1"/>
          </p:cNvSpPr>
          <p:nvPr>
            <p:ph type="title"/>
          </p:nvPr>
        </p:nvSpPr>
        <p:spPr/>
        <p:txBody>
          <a:bodyPr/>
          <a:lstStyle/>
          <a:p>
            <a:pPr eaLnBrk="1" hangingPunct="1"/>
            <a:r>
              <a:rPr lang="en-GB" dirty="0" smtClean="0"/>
              <a:t>Why Reference?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37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37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37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373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a:bodyPr>
          <a:lstStyle/>
          <a:p>
            <a:pPr lvl="1"/>
            <a:r>
              <a:rPr lang="en-GB" dirty="0" smtClean="0"/>
              <a:t>Everybody needs to read the student guide, especially Section 7 dealing with Unfair Practice:</a:t>
            </a:r>
          </a:p>
          <a:p>
            <a:pPr lvl="1"/>
            <a:endParaRPr lang="en-GB" dirty="0"/>
          </a:p>
          <a:p>
            <a:pPr lvl="1"/>
            <a:r>
              <a:rPr lang="en-GB" dirty="0">
                <a:hlinkClick r:id="rId2"/>
              </a:rPr>
              <a:t>https://www.uwtsd.ac.uk/academic-office/university-regulations-student-guide</a:t>
            </a:r>
            <a:r>
              <a:rPr lang="en-GB" dirty="0" smtClean="0">
                <a:hlinkClick r:id="rId2"/>
              </a:rPr>
              <a:t>/</a:t>
            </a:r>
            <a:endParaRPr lang="en-GB" dirty="0" smtClean="0"/>
          </a:p>
          <a:p>
            <a:pPr lvl="1"/>
            <a:endParaRPr lang="en-GB" dirty="0"/>
          </a:p>
          <a:p>
            <a:pPr lvl="1"/>
            <a:r>
              <a:rPr lang="en-GB" dirty="0" smtClean="0"/>
              <a:t>Also</a:t>
            </a:r>
          </a:p>
          <a:p>
            <a:pPr lvl="1"/>
            <a:endParaRPr lang="en-GB" dirty="0"/>
          </a:p>
          <a:p>
            <a:pPr lvl="1"/>
            <a:r>
              <a:rPr lang="en-GB" dirty="0" smtClean="0"/>
              <a:t>See </a:t>
            </a:r>
            <a:r>
              <a:rPr lang="en-GB" dirty="0"/>
              <a:t>form GA8 for current </a:t>
            </a:r>
            <a:r>
              <a:rPr lang="en-GB" dirty="0" smtClean="0"/>
              <a:t>regulations and penalties:</a:t>
            </a:r>
            <a:endParaRPr lang="en-GB" dirty="0"/>
          </a:p>
          <a:p>
            <a:pPr lvl="1"/>
            <a:r>
              <a:rPr lang="en-GB" dirty="0">
                <a:hlinkClick r:id="rId3"/>
              </a:rPr>
              <a:t>http://www.uwtsd.ac.uk/academic-office/appendices-and-forms</a:t>
            </a:r>
            <a:r>
              <a:rPr lang="en-GB" dirty="0" smtClean="0">
                <a:hlinkClick r:id="rId3"/>
              </a:rPr>
              <a:t>/</a:t>
            </a:r>
            <a:endParaRPr lang="en-GB" dirty="0" smtClean="0"/>
          </a:p>
          <a:p>
            <a:pPr lvl="1"/>
            <a:endParaRPr lang="en-GB" dirty="0"/>
          </a:p>
        </p:txBody>
      </p:sp>
      <p:sp>
        <p:nvSpPr>
          <p:cNvPr id="7170" name="Rectangle 4"/>
          <p:cNvSpPr>
            <a:spLocks noGrp="1" noChangeArrowheads="1"/>
          </p:cNvSpPr>
          <p:nvPr>
            <p:ph type="title"/>
          </p:nvPr>
        </p:nvSpPr>
        <p:spPr/>
        <p:txBody>
          <a:bodyPr/>
          <a:lstStyle/>
          <a:p>
            <a:pPr eaLnBrk="1" hangingPunct="1"/>
            <a:r>
              <a:rPr lang="en-GB" dirty="0" smtClean="0"/>
              <a:t>Why Reference?</a:t>
            </a:r>
          </a:p>
        </p:txBody>
      </p:sp>
    </p:spTree>
    <p:extLst>
      <p:ext uri="{BB962C8B-B14F-4D97-AF65-F5344CB8AC3E}">
        <p14:creationId xmlns:p14="http://schemas.microsoft.com/office/powerpoint/2010/main" xmlns="" val="1983925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3734">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373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373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a:bodyPr>
          <a:lstStyle/>
          <a:p>
            <a:pPr lvl="1"/>
            <a:r>
              <a:rPr lang="en-GB" dirty="0" smtClean="0"/>
              <a:t>“The  </a:t>
            </a:r>
            <a:r>
              <a:rPr lang="en-GB" dirty="0"/>
              <a:t>University  defines  unfair  practice  as  ‘any  </a:t>
            </a:r>
            <a:r>
              <a:rPr lang="en-GB" dirty="0" smtClean="0"/>
              <a:t>act, intentional  </a:t>
            </a:r>
            <a:r>
              <a:rPr lang="en-GB" dirty="0"/>
              <a:t>or  otherwise,  whereby  a </a:t>
            </a:r>
            <a:r>
              <a:rPr lang="en-GB" dirty="0" smtClean="0"/>
              <a:t>person  </a:t>
            </a:r>
            <a:r>
              <a:rPr lang="en-GB" dirty="0"/>
              <a:t>may  obtain  for  himself/herself  or  for  </a:t>
            </a:r>
            <a:r>
              <a:rPr lang="en-GB" dirty="0" smtClean="0"/>
              <a:t>another</a:t>
            </a:r>
            <a:r>
              <a:rPr lang="en-GB" dirty="0"/>
              <a:t>,  an  unpermitted  </a:t>
            </a:r>
            <a:r>
              <a:rPr lang="en-GB" dirty="0" smtClean="0"/>
              <a:t>advantage</a:t>
            </a:r>
            <a:r>
              <a:rPr lang="en-GB" dirty="0"/>
              <a:t>...’. </a:t>
            </a:r>
          </a:p>
          <a:p>
            <a:pPr lvl="1"/>
            <a:r>
              <a:rPr lang="en-GB" dirty="0"/>
              <a:t>Committing unfair practice in assessment is one of </a:t>
            </a:r>
            <a:r>
              <a:rPr lang="en-GB" dirty="0" smtClean="0"/>
              <a:t>the </a:t>
            </a:r>
            <a:r>
              <a:rPr lang="en-GB" dirty="0"/>
              <a:t>most serious offences in academic </a:t>
            </a:r>
            <a:r>
              <a:rPr lang="en-GB" dirty="0" smtClean="0"/>
              <a:t>life</a:t>
            </a:r>
            <a:r>
              <a:rPr lang="en-GB" dirty="0"/>
              <a:t>,  and  its  consequences  can  be  severe.  It  </a:t>
            </a:r>
            <a:r>
              <a:rPr lang="en-GB" dirty="0" smtClean="0"/>
              <a:t>undermines  </a:t>
            </a:r>
            <a:r>
              <a:rPr lang="en-GB" dirty="0"/>
              <a:t>the  integrity  of  scholarship, </a:t>
            </a:r>
            <a:r>
              <a:rPr lang="en-GB" dirty="0" smtClean="0"/>
              <a:t>research</a:t>
            </a:r>
            <a:r>
              <a:rPr lang="en-GB" dirty="0"/>
              <a:t>, and of the examination and assessment </a:t>
            </a:r>
            <a:r>
              <a:rPr lang="en-GB" dirty="0" smtClean="0"/>
              <a:t>process”</a:t>
            </a:r>
            <a:endParaRPr lang="en-GB" dirty="0"/>
          </a:p>
        </p:txBody>
      </p:sp>
      <p:sp>
        <p:nvSpPr>
          <p:cNvPr id="7170" name="Rectangle 4"/>
          <p:cNvSpPr>
            <a:spLocks noGrp="1" noChangeArrowheads="1"/>
          </p:cNvSpPr>
          <p:nvPr>
            <p:ph type="title"/>
          </p:nvPr>
        </p:nvSpPr>
        <p:spPr/>
        <p:txBody>
          <a:bodyPr/>
          <a:lstStyle/>
          <a:p>
            <a:pPr eaLnBrk="1" hangingPunct="1"/>
            <a:r>
              <a:rPr lang="en-GB" dirty="0" smtClean="0"/>
              <a:t>Some Quotes:</a:t>
            </a:r>
          </a:p>
        </p:txBody>
      </p:sp>
    </p:spTree>
    <p:extLst>
      <p:ext uri="{BB962C8B-B14F-4D97-AF65-F5344CB8AC3E}">
        <p14:creationId xmlns:p14="http://schemas.microsoft.com/office/powerpoint/2010/main" xmlns="" val="304371959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373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412776"/>
            <a:ext cx="9144000" cy="4824536"/>
          </a:xfrm>
        </p:spPr>
        <p:txBody>
          <a:bodyPr>
            <a:normAutofit fontScale="92500"/>
          </a:bodyPr>
          <a:lstStyle/>
          <a:p>
            <a:pPr lvl="1"/>
            <a:r>
              <a:rPr lang="en-GB" dirty="0"/>
              <a:t>“Plagiarism is one type of unfair practice. </a:t>
            </a:r>
            <a:r>
              <a:rPr lang="en-GB" dirty="0" smtClean="0"/>
              <a:t>Plagiarism </a:t>
            </a:r>
            <a:r>
              <a:rPr lang="en-GB" dirty="0"/>
              <a:t>is passing off, or attempting to pass </a:t>
            </a:r>
            <a:r>
              <a:rPr lang="en-GB" dirty="0" smtClean="0"/>
              <a:t>off</a:t>
            </a:r>
            <a:r>
              <a:rPr lang="en-GB" dirty="0"/>
              <a:t>, another’s work as your own. It includes </a:t>
            </a:r>
            <a:r>
              <a:rPr lang="en-GB" dirty="0" smtClean="0"/>
              <a:t>copying </a:t>
            </a:r>
            <a:r>
              <a:rPr lang="en-GB" dirty="0"/>
              <a:t>the words, ideas, images or research </a:t>
            </a:r>
            <a:r>
              <a:rPr lang="en-GB" dirty="0" smtClean="0"/>
              <a:t>results </a:t>
            </a:r>
            <a:r>
              <a:rPr lang="en-GB" dirty="0"/>
              <a:t>of another without acknowledgement, </a:t>
            </a:r>
            <a:r>
              <a:rPr lang="en-GB" dirty="0" smtClean="0"/>
              <a:t>whether </a:t>
            </a:r>
            <a:r>
              <a:rPr lang="en-GB" dirty="0"/>
              <a:t>those words etc. are published or </a:t>
            </a:r>
            <a:r>
              <a:rPr lang="en-GB" dirty="0" smtClean="0"/>
              <a:t>unpublished.</a:t>
            </a:r>
          </a:p>
          <a:p>
            <a:pPr lvl="1"/>
            <a:r>
              <a:rPr lang="en-GB" dirty="0" smtClean="0"/>
              <a:t>It  </a:t>
            </a:r>
            <a:r>
              <a:rPr lang="en-GB" dirty="0"/>
              <a:t>is  plagiarism,  for  example,  to  </a:t>
            </a:r>
            <a:r>
              <a:rPr lang="en-GB" dirty="0" smtClean="0"/>
              <a:t>copy  </a:t>
            </a:r>
            <a:r>
              <a:rPr lang="en-GB" dirty="0"/>
              <a:t>the  work  of  another  student,  of  a </a:t>
            </a:r>
            <a:r>
              <a:rPr lang="en-GB" dirty="0" smtClean="0"/>
              <a:t>member </a:t>
            </a:r>
            <a:r>
              <a:rPr lang="en-GB" dirty="0"/>
              <a:t>of staff or a published article without </a:t>
            </a:r>
            <a:r>
              <a:rPr lang="en-GB" dirty="0" smtClean="0"/>
              <a:t>crediting </a:t>
            </a:r>
            <a:r>
              <a:rPr lang="en-GB" dirty="0"/>
              <a:t>the author</a:t>
            </a:r>
            <a:r>
              <a:rPr lang="en-GB" dirty="0" smtClean="0"/>
              <a:t>.</a:t>
            </a:r>
          </a:p>
          <a:p>
            <a:pPr lvl="1"/>
            <a:r>
              <a:rPr lang="en-GB" dirty="0" smtClean="0"/>
              <a:t>Persons </a:t>
            </a:r>
            <a:r>
              <a:rPr lang="en-GB" dirty="0"/>
              <a:t>who allow their </a:t>
            </a:r>
            <a:r>
              <a:rPr lang="en-GB" dirty="0" smtClean="0"/>
              <a:t>work </a:t>
            </a:r>
            <a:r>
              <a:rPr lang="en-GB" dirty="0"/>
              <a:t>to be plagiarised are also guilty. </a:t>
            </a:r>
            <a:endParaRPr lang="en-GB" dirty="0" smtClean="0"/>
          </a:p>
          <a:p>
            <a:pPr lvl="1"/>
            <a:r>
              <a:rPr lang="en-GB" dirty="0" smtClean="0"/>
              <a:t>Plagiarism is </a:t>
            </a:r>
            <a:r>
              <a:rPr lang="en-GB" dirty="0"/>
              <a:t>also submitting work for an assignment </a:t>
            </a:r>
            <a:r>
              <a:rPr lang="en-GB" dirty="0" smtClean="0"/>
              <a:t>that </a:t>
            </a:r>
            <a:r>
              <a:rPr lang="en-GB" dirty="0"/>
              <a:t>has previously been submitted </a:t>
            </a:r>
            <a:r>
              <a:rPr lang="en-GB" dirty="0" smtClean="0"/>
              <a:t>.. in </a:t>
            </a:r>
            <a:r>
              <a:rPr lang="en-GB" dirty="0"/>
              <a:t>any form without acknowledging </a:t>
            </a:r>
            <a:r>
              <a:rPr lang="en-GB" dirty="0" smtClean="0"/>
              <a:t>that  </a:t>
            </a:r>
            <a:r>
              <a:rPr lang="en-GB" dirty="0"/>
              <a:t>this  is  the  case  (unless  such  re-use  has  been </a:t>
            </a:r>
            <a:r>
              <a:rPr lang="en-GB" dirty="0" smtClean="0"/>
              <a:t>explicitly  </a:t>
            </a:r>
            <a:r>
              <a:rPr lang="en-GB" dirty="0"/>
              <a:t>authorised  under  the </a:t>
            </a:r>
            <a:r>
              <a:rPr lang="en-GB" dirty="0" smtClean="0"/>
              <a:t>regulations</a:t>
            </a:r>
            <a:r>
              <a:rPr lang="en-GB" dirty="0"/>
              <a:t>) – this is self-plagiarism”</a:t>
            </a:r>
          </a:p>
        </p:txBody>
      </p:sp>
      <p:sp>
        <p:nvSpPr>
          <p:cNvPr id="7170" name="Rectangle 4"/>
          <p:cNvSpPr>
            <a:spLocks noGrp="1" noChangeArrowheads="1"/>
          </p:cNvSpPr>
          <p:nvPr>
            <p:ph type="title"/>
          </p:nvPr>
        </p:nvSpPr>
        <p:spPr/>
        <p:txBody>
          <a:bodyPr/>
          <a:lstStyle/>
          <a:p>
            <a:pPr eaLnBrk="1" hangingPunct="1"/>
            <a:r>
              <a:rPr lang="en-GB" dirty="0" smtClean="0"/>
              <a:t>Some Quotes:</a:t>
            </a:r>
          </a:p>
        </p:txBody>
      </p:sp>
    </p:spTree>
    <p:extLst>
      <p:ext uri="{BB962C8B-B14F-4D97-AF65-F5344CB8AC3E}">
        <p14:creationId xmlns:p14="http://schemas.microsoft.com/office/powerpoint/2010/main" xmlns="" val="17241477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373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373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373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4" name="Rectangle 6"/>
          <p:cNvSpPr>
            <a:spLocks noGrp="1" noChangeArrowheads="1"/>
          </p:cNvSpPr>
          <p:nvPr>
            <p:ph idx="1"/>
          </p:nvPr>
        </p:nvSpPr>
        <p:spPr>
          <a:xfrm>
            <a:off x="0" y="1196752"/>
            <a:ext cx="9144000" cy="4824536"/>
          </a:xfrm>
        </p:spPr>
        <p:txBody>
          <a:bodyPr>
            <a:normAutofit/>
          </a:bodyPr>
          <a:lstStyle/>
          <a:p>
            <a:pPr eaLnBrk="1" hangingPunct="1">
              <a:buFont typeface="Wingdings" pitchFamily="2" charset="2"/>
              <a:buNone/>
            </a:pPr>
            <a:r>
              <a:rPr lang="en-GB" b="1" dirty="0" smtClean="0"/>
              <a:t>Legal reasons:</a:t>
            </a:r>
          </a:p>
          <a:p>
            <a:r>
              <a:rPr lang="en-GB" altLang="en-US" dirty="0" smtClean="0"/>
              <a:t>In </a:t>
            </a:r>
            <a:r>
              <a:rPr lang="en-GB" altLang="en-US" dirty="0"/>
              <a:t>the real world, plagiarism can lead to lawsuits, being sued, losing your job etc.</a:t>
            </a:r>
          </a:p>
          <a:p>
            <a:endParaRPr lang="en-GB" altLang="en-US" dirty="0"/>
          </a:p>
          <a:p>
            <a:r>
              <a:rPr lang="en-GB" altLang="en-US" dirty="0"/>
              <a:t>A </a:t>
            </a:r>
            <a:r>
              <a:rPr lang="en-GB" altLang="en-US" dirty="0" smtClean="0"/>
              <a:t>different, but related </a:t>
            </a:r>
            <a:r>
              <a:rPr lang="en-GB" altLang="en-US" dirty="0"/>
              <a:t>issue is using someone else’s material without permission – copyright infringement.</a:t>
            </a:r>
          </a:p>
          <a:p>
            <a:r>
              <a:rPr lang="en-GB" altLang="en-US" dirty="0"/>
              <a:t>Note – in this case, even correct referencing isn’t going to protect you – crediting the source doesn’t make it ok to use content if you don’t have the correct legal rights.</a:t>
            </a:r>
          </a:p>
        </p:txBody>
      </p:sp>
      <p:sp>
        <p:nvSpPr>
          <p:cNvPr id="7170" name="Rectangle 4"/>
          <p:cNvSpPr>
            <a:spLocks noGrp="1" noChangeArrowheads="1"/>
          </p:cNvSpPr>
          <p:nvPr>
            <p:ph type="title"/>
          </p:nvPr>
        </p:nvSpPr>
        <p:spPr>
          <a:xfrm>
            <a:off x="457200" y="116632"/>
            <a:ext cx="8229600" cy="1008112"/>
          </a:xfrm>
        </p:spPr>
        <p:txBody>
          <a:bodyPr/>
          <a:lstStyle/>
          <a:p>
            <a:pPr eaLnBrk="1" hangingPunct="1"/>
            <a:r>
              <a:rPr lang="en-GB" dirty="0" smtClean="0"/>
              <a:t>Why Reference?</a:t>
            </a:r>
          </a:p>
        </p:txBody>
      </p:sp>
    </p:spTree>
    <p:extLst>
      <p:ext uri="{BB962C8B-B14F-4D97-AF65-F5344CB8AC3E}">
        <p14:creationId xmlns:p14="http://schemas.microsoft.com/office/powerpoint/2010/main" xmlns="" val="259511800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373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112568"/>
          </a:xfrm>
        </p:spPr>
        <p:txBody>
          <a:bodyPr>
            <a:normAutofit/>
          </a:bodyPr>
          <a:lstStyle/>
          <a:p>
            <a:r>
              <a:rPr lang="en-GB" sz="2400" dirty="0" smtClean="0"/>
              <a:t>A Wiki can often be an excellent resource (especially for technical facts and data) however in addition to Wikipedia and online articles, use academic and professional sources. Using web, pages exclusively is one of the most common ways of losing marks in the research section.</a:t>
            </a:r>
          </a:p>
          <a:p>
            <a:endParaRPr lang="en-GB" sz="2400" dirty="0" smtClean="0"/>
          </a:p>
          <a:p>
            <a:r>
              <a:rPr lang="en-GB" sz="2400" dirty="0" smtClean="0"/>
              <a:t>See next slide as to just one reason why!</a:t>
            </a:r>
            <a:endParaRPr lang="en-GB" sz="2400" dirty="0"/>
          </a:p>
        </p:txBody>
      </p:sp>
      <p:sp>
        <p:nvSpPr>
          <p:cNvPr id="3" name="Title 2"/>
          <p:cNvSpPr>
            <a:spLocks noGrp="1"/>
          </p:cNvSpPr>
          <p:nvPr>
            <p:ph type="title"/>
          </p:nvPr>
        </p:nvSpPr>
        <p:spPr/>
        <p:txBody>
          <a:bodyPr/>
          <a:lstStyle/>
          <a:p>
            <a:r>
              <a:rPr lang="en-GB" dirty="0" smtClean="0"/>
              <a:t>Use Valid Sources</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iki.jpg"/>
          <p:cNvPicPr>
            <a:picLocks noChangeAspect="1"/>
          </p:cNvPicPr>
          <p:nvPr/>
        </p:nvPicPr>
        <p:blipFill>
          <a:blip r:embed="rId2" cstate="print"/>
          <a:stretch>
            <a:fillRect/>
          </a:stretch>
        </p:blipFill>
        <p:spPr>
          <a:xfrm>
            <a:off x="0" y="880823"/>
            <a:ext cx="9144000" cy="5096354"/>
          </a:xfrm>
          <a:prstGeom prst="rect">
            <a:avLst/>
          </a:prstGeom>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r>
              <a:rPr lang="en-GB" sz="2400" dirty="0" smtClean="0"/>
              <a:t>Two of the main referencing methods are </a:t>
            </a:r>
            <a:r>
              <a:rPr lang="en-GB" sz="2400" b="1" dirty="0" smtClean="0"/>
              <a:t>Numeric</a:t>
            </a:r>
            <a:r>
              <a:rPr lang="en-GB" sz="2400" dirty="0" smtClean="0"/>
              <a:t> and </a:t>
            </a:r>
            <a:r>
              <a:rPr lang="en-GB" sz="2400" b="1" dirty="0" smtClean="0"/>
              <a:t>Harvard</a:t>
            </a:r>
            <a:r>
              <a:rPr lang="en-GB" sz="2400" dirty="0"/>
              <a:t> </a:t>
            </a:r>
            <a:r>
              <a:rPr lang="en-GB" sz="2400" dirty="0" smtClean="0"/>
              <a:t>(SOAC uses a version of Numeric!)</a:t>
            </a:r>
          </a:p>
          <a:p>
            <a:pPr>
              <a:buNone/>
            </a:pPr>
            <a:endParaRPr lang="en-GB" sz="2400" b="1" dirty="0" smtClean="0"/>
          </a:p>
          <a:p>
            <a:r>
              <a:rPr lang="en-GB" sz="2400" b="1" dirty="0" smtClean="0"/>
              <a:t>Numeric</a:t>
            </a:r>
            <a:r>
              <a:rPr lang="en-GB" sz="2400" dirty="0" smtClean="0"/>
              <a:t>: The citation in the text has a number. The reference list is then presented in numerical order.</a:t>
            </a:r>
            <a:br>
              <a:rPr lang="en-GB" sz="2400" dirty="0" smtClean="0"/>
            </a:br>
            <a:r>
              <a:rPr lang="en-GB" sz="2400" dirty="0" smtClean="0"/>
              <a:t>Example:</a:t>
            </a:r>
            <a:br>
              <a:rPr lang="en-GB" sz="2400" dirty="0" smtClean="0"/>
            </a:br>
            <a:r>
              <a:rPr lang="en-GB" sz="2400" dirty="0" smtClean="0"/>
              <a:t>‘HTML 5 has shown to enhance performance (1). In another book, Cook (2) also shows that…’</a:t>
            </a:r>
          </a:p>
          <a:p>
            <a:pPr>
              <a:buNone/>
            </a:pPr>
            <a:endParaRPr lang="en-GB" sz="2400" dirty="0" smtClean="0"/>
          </a:p>
          <a:p>
            <a:r>
              <a:rPr lang="en-GB" sz="2400" b="1" dirty="0" smtClean="0"/>
              <a:t>Harvard text: ‘</a:t>
            </a:r>
            <a:r>
              <a:rPr lang="en-GB" sz="2400" dirty="0" smtClean="0"/>
              <a:t>HTML 5 has shown to enhance performance (Smith, 2011). In another book, Cook (2012) also shows that…’</a:t>
            </a:r>
          </a:p>
        </p:txBody>
      </p:sp>
      <p:sp>
        <p:nvSpPr>
          <p:cNvPr id="3" name="Title 2"/>
          <p:cNvSpPr>
            <a:spLocks noGrp="1"/>
          </p:cNvSpPr>
          <p:nvPr>
            <p:ph type="title"/>
          </p:nvPr>
        </p:nvSpPr>
        <p:spPr>
          <a:xfrm>
            <a:off x="457200" y="274638"/>
            <a:ext cx="8229600" cy="922114"/>
          </a:xfrm>
        </p:spPr>
        <p:txBody>
          <a:bodyPr/>
          <a:lstStyle/>
          <a:p>
            <a:r>
              <a:rPr lang="en-GB" dirty="0" smtClean="0"/>
              <a:t>Referencing: </a:t>
            </a:r>
            <a:endParaRPr lang="en-GB" dirty="0"/>
          </a:p>
        </p:txBody>
      </p:sp>
    </p:spTree>
    <p:extLst>
      <p:ext uri="{BB962C8B-B14F-4D97-AF65-F5344CB8AC3E}">
        <p14:creationId xmlns:p14="http://schemas.microsoft.com/office/powerpoint/2010/main" xmlns="" val="332983461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pPr marL="319088" indent="-319088"/>
            <a:r>
              <a:rPr lang="en-GB" altLang="en-US" sz="3600" b="1" dirty="0"/>
              <a:t>SOAC</a:t>
            </a:r>
            <a:r>
              <a:rPr lang="en-GB" altLang="en-US" sz="3600" dirty="0"/>
              <a:t> uses the </a:t>
            </a:r>
            <a:r>
              <a:rPr lang="en-GB" altLang="en-US" sz="3600" u="sng" dirty="0"/>
              <a:t>Numeric Referencing system</a:t>
            </a:r>
            <a:r>
              <a:rPr lang="en-GB" altLang="en-US" sz="3600" dirty="0"/>
              <a:t>.</a:t>
            </a:r>
          </a:p>
          <a:p>
            <a:pPr marL="319088" indent="-319088"/>
            <a:endParaRPr lang="en-GB" altLang="en-US" sz="3600" dirty="0"/>
          </a:p>
          <a:p>
            <a:pPr marL="319088" indent="-319088"/>
            <a:r>
              <a:rPr lang="en-GB" altLang="en-US" sz="3600" b="1" u="sng" dirty="0"/>
              <a:t>Use the Numeric Referencing system</a:t>
            </a:r>
            <a:r>
              <a:rPr lang="en-GB" altLang="en-US" sz="3600" b="1" dirty="0"/>
              <a:t>.</a:t>
            </a:r>
          </a:p>
          <a:p>
            <a:pPr marL="319088" indent="-319088"/>
            <a:endParaRPr lang="en-GB" altLang="en-US" sz="3600" dirty="0"/>
          </a:p>
          <a:p>
            <a:pPr marL="319088" indent="-319088"/>
            <a:r>
              <a:rPr lang="en-GB" altLang="en-US" sz="3600" dirty="0"/>
              <a:t>Do </a:t>
            </a:r>
            <a:r>
              <a:rPr lang="en-GB" altLang="en-US" sz="3600" b="1" u="sng" dirty="0"/>
              <a:t>NOT</a:t>
            </a:r>
            <a:r>
              <a:rPr lang="en-GB" altLang="en-US" sz="3600" dirty="0"/>
              <a:t> use the Harvard system of referencing.</a:t>
            </a:r>
            <a:endParaRPr lang="zh-CN" altLang="en-US" sz="3600" dirty="0">
              <a:ea typeface="宋体" pitchFamily="2" charset="-122"/>
            </a:endParaRPr>
          </a:p>
        </p:txBody>
      </p:sp>
      <p:sp>
        <p:nvSpPr>
          <p:cNvPr id="3" name="Title 2"/>
          <p:cNvSpPr>
            <a:spLocks noGrp="1"/>
          </p:cNvSpPr>
          <p:nvPr>
            <p:ph type="title"/>
          </p:nvPr>
        </p:nvSpPr>
        <p:spPr>
          <a:xfrm>
            <a:off x="457200" y="274638"/>
            <a:ext cx="8229600" cy="922114"/>
          </a:xfrm>
        </p:spPr>
        <p:txBody>
          <a:bodyPr/>
          <a:lstStyle/>
          <a:p>
            <a:pPr algn="ctr"/>
            <a:r>
              <a:rPr lang="en-GB" dirty="0" smtClean="0"/>
              <a:t>Referencing: </a:t>
            </a:r>
            <a:endParaRPr lang="en-GB" dirty="0"/>
          </a:p>
        </p:txBody>
      </p:sp>
    </p:spTree>
    <p:extLst>
      <p:ext uri="{BB962C8B-B14F-4D97-AF65-F5344CB8AC3E}">
        <p14:creationId xmlns:p14="http://schemas.microsoft.com/office/powerpoint/2010/main" xmlns="" val="20971372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pPr marL="319088" indent="-319088"/>
            <a:r>
              <a:rPr lang="en-GB" altLang="en-US" sz="3600" b="1" dirty="0"/>
              <a:t>SOAC</a:t>
            </a:r>
            <a:r>
              <a:rPr lang="en-GB" altLang="en-US" sz="3600" dirty="0"/>
              <a:t> uses the </a:t>
            </a:r>
            <a:r>
              <a:rPr lang="en-GB" altLang="en-US" sz="3600" u="sng" dirty="0"/>
              <a:t>Numeric Referencing system</a:t>
            </a:r>
            <a:r>
              <a:rPr lang="en-GB" altLang="en-US" sz="3600" dirty="0"/>
              <a:t>.</a:t>
            </a:r>
          </a:p>
          <a:p>
            <a:pPr marL="319088" indent="-319088"/>
            <a:endParaRPr lang="en-GB" altLang="en-US" sz="3600" dirty="0" smtClean="0"/>
          </a:p>
          <a:p>
            <a:pPr marL="319088" indent="-319088"/>
            <a:r>
              <a:rPr lang="en-GB" altLang="en-US" sz="3600" dirty="0" smtClean="0"/>
              <a:t>We have also decided specifically to adopt the IEEE version.</a:t>
            </a:r>
          </a:p>
          <a:p>
            <a:pPr marL="319088" indent="-319088"/>
            <a:r>
              <a:rPr lang="en-GB" altLang="en-US" sz="3600" dirty="0" smtClean="0"/>
              <a:t>Full details are in two PDF files on moodle for you.</a:t>
            </a:r>
          </a:p>
          <a:p>
            <a:pPr marL="319088" indent="-319088"/>
            <a:r>
              <a:rPr lang="en-GB" altLang="en-US" sz="3600" dirty="0" smtClean="0"/>
              <a:t>There is also a Library guide (PTO)</a:t>
            </a:r>
            <a:endParaRPr lang="en-GB" altLang="en-US" sz="3600" dirty="0"/>
          </a:p>
        </p:txBody>
      </p:sp>
      <p:sp>
        <p:nvSpPr>
          <p:cNvPr id="3" name="Title 2"/>
          <p:cNvSpPr>
            <a:spLocks noGrp="1"/>
          </p:cNvSpPr>
          <p:nvPr>
            <p:ph type="title"/>
          </p:nvPr>
        </p:nvSpPr>
        <p:spPr>
          <a:xfrm>
            <a:off x="457200" y="274638"/>
            <a:ext cx="8229600" cy="922114"/>
          </a:xfrm>
        </p:spPr>
        <p:txBody>
          <a:bodyPr/>
          <a:lstStyle/>
          <a:p>
            <a:pPr algn="ctr"/>
            <a:r>
              <a:rPr lang="en-GB" dirty="0" smtClean="0"/>
              <a:t>Referencing: </a:t>
            </a:r>
            <a:endParaRPr lang="en-GB" dirty="0"/>
          </a:p>
        </p:txBody>
      </p:sp>
    </p:spTree>
    <p:extLst>
      <p:ext uri="{BB962C8B-B14F-4D97-AF65-F5344CB8AC3E}">
        <p14:creationId xmlns:p14="http://schemas.microsoft.com/office/powerpoint/2010/main" xmlns="" val="316801622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3"/>
            <a:ext cx="9144000" cy="4752528"/>
          </a:xfrm>
        </p:spPr>
        <p:txBody>
          <a:bodyPr>
            <a:normAutofit/>
          </a:bodyPr>
          <a:lstStyle/>
          <a:p>
            <a:pPr marL="319088" indent="-319088"/>
            <a:r>
              <a:rPr lang="en-GB" altLang="en-US" sz="3600" dirty="0" smtClean="0"/>
              <a:t>There is also a Library guide</a:t>
            </a:r>
          </a:p>
          <a:p>
            <a:pPr marL="319088" indent="-319088"/>
            <a:endParaRPr lang="en-GB" altLang="en-US" sz="3600" dirty="0"/>
          </a:p>
          <a:p>
            <a:pPr marL="319088" indent="-319088"/>
            <a:r>
              <a:rPr lang="en-GB" altLang="en-US" sz="3600" dirty="0">
                <a:hlinkClick r:id="rId2"/>
              </a:rPr>
              <a:t>https://www.uwtsd.ac.uk/library/infoskills/referencing-handbooks</a:t>
            </a:r>
            <a:r>
              <a:rPr lang="en-GB" altLang="en-US" sz="3600" dirty="0" smtClean="0">
                <a:hlinkClick r:id="rId2"/>
              </a:rPr>
              <a:t>/</a:t>
            </a:r>
            <a:endParaRPr lang="en-GB" altLang="en-US" sz="3600" dirty="0" smtClean="0"/>
          </a:p>
          <a:p>
            <a:pPr marL="319088" indent="-319088"/>
            <a:endParaRPr lang="en-GB" altLang="en-US" sz="3600" dirty="0"/>
          </a:p>
          <a:p>
            <a:pPr marL="319088" indent="-319088"/>
            <a:r>
              <a:rPr lang="en-GB" altLang="en-US" sz="3600" dirty="0" smtClean="0"/>
              <a:t>Choose the IEEE option!</a:t>
            </a:r>
            <a:endParaRPr lang="en-GB" altLang="en-US" sz="3600" dirty="0"/>
          </a:p>
        </p:txBody>
      </p:sp>
      <p:sp>
        <p:nvSpPr>
          <p:cNvPr id="3" name="Title 2"/>
          <p:cNvSpPr>
            <a:spLocks noGrp="1"/>
          </p:cNvSpPr>
          <p:nvPr>
            <p:ph type="title"/>
          </p:nvPr>
        </p:nvSpPr>
        <p:spPr>
          <a:xfrm>
            <a:off x="457200" y="274638"/>
            <a:ext cx="8229600" cy="922114"/>
          </a:xfrm>
        </p:spPr>
        <p:txBody>
          <a:bodyPr/>
          <a:lstStyle/>
          <a:p>
            <a:pPr algn="ctr"/>
            <a:r>
              <a:rPr lang="en-GB" dirty="0" smtClean="0"/>
              <a:t>Referencing: </a:t>
            </a:r>
            <a:endParaRPr lang="en-GB" dirty="0"/>
          </a:p>
        </p:txBody>
      </p:sp>
    </p:spTree>
    <p:extLst>
      <p:ext uri="{BB962C8B-B14F-4D97-AF65-F5344CB8AC3E}">
        <p14:creationId xmlns:p14="http://schemas.microsoft.com/office/powerpoint/2010/main" xmlns="" val="36699211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43800" y="6065912"/>
            <a:ext cx="1800200" cy="792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95" name="Rectangle 4"/>
          <p:cNvSpPr>
            <a:spLocks noGrp="1" noChangeArrowheads="1"/>
          </p:cNvSpPr>
          <p:nvPr>
            <p:ph type="title"/>
          </p:nvPr>
        </p:nvSpPr>
        <p:spPr>
          <a:xfrm>
            <a:off x="179512" y="188640"/>
            <a:ext cx="8229600" cy="868958"/>
          </a:xfrm>
        </p:spPr>
        <p:txBody>
          <a:bodyPr/>
          <a:lstStyle/>
          <a:p>
            <a:pPr eaLnBrk="1" hangingPunct="1"/>
            <a:r>
              <a:rPr lang="en-GB" dirty="0" smtClean="0"/>
              <a:t>Numeric Referencing</a:t>
            </a:r>
          </a:p>
        </p:txBody>
      </p:sp>
      <p:sp>
        <p:nvSpPr>
          <p:cNvPr id="2" name="TextBox 1"/>
          <p:cNvSpPr txBox="1"/>
          <p:nvPr/>
        </p:nvSpPr>
        <p:spPr>
          <a:xfrm>
            <a:off x="395536" y="1412776"/>
            <a:ext cx="8352928" cy="5355312"/>
          </a:xfrm>
          <a:prstGeom prst="rect">
            <a:avLst/>
          </a:prstGeom>
          <a:noFill/>
        </p:spPr>
        <p:txBody>
          <a:bodyPr wrap="square" rtlCol="0">
            <a:spAutoFit/>
          </a:bodyPr>
          <a:lstStyle/>
          <a:p>
            <a:r>
              <a:rPr lang="en-GB" sz="2400" dirty="0" smtClean="0"/>
              <a:t>Note:</a:t>
            </a:r>
          </a:p>
          <a:p>
            <a:endParaRPr lang="en-GB" sz="2400" dirty="0" smtClean="0"/>
          </a:p>
          <a:p>
            <a:r>
              <a:rPr lang="en-GB" sz="2400" dirty="0" smtClean="0"/>
              <a:t>The following pages show the typical use of generic numeric referencing.</a:t>
            </a:r>
          </a:p>
          <a:p>
            <a:endParaRPr lang="en-GB" sz="2400" dirty="0"/>
          </a:p>
          <a:p>
            <a:r>
              <a:rPr lang="en-GB" sz="2400" dirty="0" smtClean="0"/>
              <a:t>If you want to follow the IEEE system to the letter, see the linked PDF files and/or the UWTSD library notes for up to date implementations.</a:t>
            </a:r>
          </a:p>
          <a:p>
            <a:r>
              <a:rPr lang="en-GB" sz="2400" dirty="0" smtClean="0"/>
              <a:t>(But as long as you cite, quote and reference, you won’t fall foul of plagiarism issues for minor differences or errors such as using the wrong style of brackets </a:t>
            </a:r>
            <a:r>
              <a:rPr lang="en-GB" sz="2400" dirty="0" err="1" smtClean="0"/>
              <a:t>etc</a:t>
            </a:r>
            <a:r>
              <a:rPr lang="en-GB" sz="2400" dirty="0" smtClean="0"/>
              <a:t>).</a:t>
            </a:r>
          </a:p>
          <a:p>
            <a:endParaRPr lang="en-GB" dirty="0"/>
          </a:p>
          <a:p>
            <a:endParaRPr lang="en-GB" dirty="0" smtClean="0"/>
          </a:p>
          <a:p>
            <a:endParaRPr lang="en-GB" dirty="0"/>
          </a:p>
        </p:txBody>
      </p:sp>
    </p:spTree>
    <p:extLst>
      <p:ext uri="{BB962C8B-B14F-4D97-AF65-F5344CB8AC3E}">
        <p14:creationId xmlns:p14="http://schemas.microsoft.com/office/powerpoint/2010/main" xmlns="" val="3215024929"/>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4" name="Rectangle 4"/>
          <p:cNvSpPr>
            <a:spLocks noGrp="1" noChangeArrowheads="1"/>
          </p:cNvSpPr>
          <p:nvPr>
            <p:ph idx="1"/>
          </p:nvPr>
        </p:nvSpPr>
        <p:spPr/>
        <p:txBody>
          <a:bodyPr/>
          <a:lstStyle/>
          <a:p>
            <a:pPr eaLnBrk="1" hangingPunct="1"/>
            <a:r>
              <a:rPr lang="en-GB" dirty="0" smtClean="0"/>
              <a:t>When using the numeric style, a citation generally requires only the name of the author(s) and the number of the reference e.g. Cook [3</a:t>
            </a:r>
            <a:r>
              <a:rPr lang="en-GB" dirty="0"/>
              <a:t>]</a:t>
            </a:r>
            <a:r>
              <a:rPr lang="en-GB" dirty="0" smtClean="0"/>
              <a:t>.</a:t>
            </a:r>
          </a:p>
          <a:p>
            <a:pPr eaLnBrk="1" hangingPunct="1"/>
            <a:endParaRPr lang="en-GB" dirty="0" smtClean="0"/>
          </a:p>
          <a:p>
            <a:pPr eaLnBrk="1" hangingPunct="1"/>
            <a:r>
              <a:rPr lang="en-GB" dirty="0" smtClean="0"/>
              <a:t>You do not need to include the year of publication in the main text as you would when using Harvard.</a:t>
            </a:r>
          </a:p>
          <a:p>
            <a:pPr marL="109728" indent="0" eaLnBrk="1" hangingPunct="1">
              <a:buNone/>
            </a:pPr>
            <a:endParaRPr lang="en-GB" dirty="0" smtClean="0"/>
          </a:p>
        </p:txBody>
      </p:sp>
      <p:sp>
        <p:nvSpPr>
          <p:cNvPr id="11266" name="Rectangle 3"/>
          <p:cNvSpPr>
            <a:spLocks noGrp="1" noChangeArrowheads="1"/>
          </p:cNvSpPr>
          <p:nvPr>
            <p:ph type="title"/>
          </p:nvPr>
        </p:nvSpPr>
        <p:spPr/>
        <p:txBody>
          <a:bodyPr/>
          <a:lstStyle/>
          <a:p>
            <a:pPr eaLnBrk="1" hangingPunct="1"/>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4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43800" y="6065912"/>
            <a:ext cx="1800200" cy="792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2819" name="Picture 5" descr="Image of book with referencing labelled"/>
          <p:cNvPicPr>
            <a:picLocks noChangeAspect="1" noChangeArrowheads="1"/>
          </p:cNvPicPr>
          <p:nvPr/>
        </p:nvPicPr>
        <p:blipFill>
          <a:blip r:embed="rId2" cstate="print"/>
          <a:srcRect/>
          <a:stretch>
            <a:fillRect/>
          </a:stretch>
        </p:blipFill>
        <p:spPr bwMode="auto">
          <a:xfrm>
            <a:off x="575469" y="984845"/>
            <a:ext cx="7993063" cy="5324475"/>
          </a:xfrm>
          <a:prstGeom prst="rect">
            <a:avLst/>
          </a:prstGeom>
          <a:noFill/>
          <a:ln w="9525">
            <a:noFill/>
            <a:miter lim="800000"/>
            <a:headEnd/>
            <a:tailEnd/>
          </a:ln>
        </p:spPr>
      </p:pic>
      <p:sp>
        <p:nvSpPr>
          <p:cNvPr id="8195" name="Rectangle 4"/>
          <p:cNvSpPr>
            <a:spLocks noGrp="1" noChangeArrowheads="1"/>
          </p:cNvSpPr>
          <p:nvPr>
            <p:ph type="title"/>
          </p:nvPr>
        </p:nvSpPr>
        <p:spPr>
          <a:xfrm>
            <a:off x="179512" y="188640"/>
            <a:ext cx="8229600" cy="868958"/>
          </a:xfrm>
        </p:spPr>
        <p:txBody>
          <a:bodyPr/>
          <a:lstStyle/>
          <a:p>
            <a:pPr eaLnBrk="1" hangingPunct="1"/>
            <a:r>
              <a:rPr lang="en-GB" dirty="0" smtClean="0"/>
              <a:t>Numeric Referencing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28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 examples:</a:t>
            </a:r>
          </a:p>
          <a:p>
            <a:r>
              <a:rPr lang="en-GB" sz="2000" dirty="0" smtClean="0"/>
              <a:t>Books</a:t>
            </a:r>
            <a:endParaRPr lang="en-GB" sz="2000" dirty="0"/>
          </a:p>
          <a:p>
            <a:r>
              <a:rPr lang="en-GB" sz="2000" dirty="0"/>
              <a:t>Basic Format:</a:t>
            </a:r>
          </a:p>
          <a:p>
            <a:r>
              <a:rPr lang="en-GB" sz="2000" dirty="0"/>
              <a:t>[1] J. K. Author, “Title of chapter in the book,” in Title of His Published Book, </a:t>
            </a:r>
            <a:r>
              <a:rPr lang="en-GB" sz="2000" dirty="0" err="1"/>
              <a:t>xth</a:t>
            </a:r>
            <a:r>
              <a:rPr lang="en-GB" sz="2000" dirty="0"/>
              <a:t> ed. City of Publisher, Country if </a:t>
            </a:r>
            <a:r>
              <a:rPr lang="en-GB" sz="2000" dirty="0" smtClean="0"/>
              <a:t>not USA</a:t>
            </a:r>
            <a:r>
              <a:rPr lang="en-GB" sz="2000" dirty="0"/>
              <a:t>: Abbrev. of Publisher, year, </a:t>
            </a:r>
            <a:r>
              <a:rPr lang="en-GB" sz="2000" dirty="0" err="1"/>
              <a:t>ch.</a:t>
            </a:r>
            <a:r>
              <a:rPr lang="en-GB" sz="2000" dirty="0"/>
              <a:t> x, sec. x, pp. xxx–xxx</a:t>
            </a:r>
          </a:p>
          <a:p>
            <a:endParaRPr lang="en-GB" sz="2000" dirty="0" smtClean="0"/>
          </a:p>
          <a:p>
            <a:r>
              <a:rPr lang="en-GB" sz="2000" dirty="0" smtClean="0"/>
              <a:t>Examples</a:t>
            </a:r>
          </a:p>
          <a:p>
            <a:r>
              <a:rPr lang="en-GB" sz="2000" dirty="0"/>
              <a:t>[1] B. Klaus and P. Horn, Robot Vision. Cambridge, MA: MIT Press, 1986</a:t>
            </a:r>
            <a:r>
              <a:rPr lang="en-GB" sz="2000" dirty="0" smtClean="0"/>
              <a:t>.</a:t>
            </a:r>
            <a:br>
              <a:rPr lang="en-GB" sz="2000" dirty="0" smtClean="0"/>
            </a:br>
            <a:endParaRPr lang="en-GB" sz="2000" dirty="0"/>
          </a:p>
          <a:p>
            <a:r>
              <a:rPr lang="en-GB" sz="2000" dirty="0"/>
              <a:t>[2] L. Stein, “Random patterns,” in Computers and You, J. S. Brake, Ed. New York: Wiley, 1994, pp. 55-70</a:t>
            </a:r>
            <a:r>
              <a:rPr lang="en-GB" sz="2000" dirty="0" smtClean="0"/>
              <a:t>.</a:t>
            </a:r>
            <a:br>
              <a:rPr lang="en-GB" sz="2000" dirty="0" smtClean="0"/>
            </a:br>
            <a:endParaRPr lang="en-GB" sz="2000" dirty="0"/>
          </a:p>
          <a:p>
            <a:r>
              <a:rPr lang="en-GB" sz="2000" dirty="0"/>
              <a:t>[3] R. L. Myer, “Parametric oscillators and nonlinear materials,” in Nonlinear Optics, vol. 4, P. G. Harper and B. </a:t>
            </a:r>
            <a:r>
              <a:rPr lang="en-GB" sz="2000" dirty="0" err="1" smtClean="0"/>
              <a:t>S.Wherret</a:t>
            </a:r>
            <a:r>
              <a:rPr lang="en-GB" sz="2000" dirty="0"/>
              <a:t>, Eds. San Francisco, CA: Academic, 1977, pp. 47-160</a:t>
            </a:r>
            <a:endParaRPr lang="en-GB" sz="2000" dirty="0" smtClean="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 examples:</a:t>
            </a:r>
          </a:p>
          <a:p>
            <a:pPr>
              <a:buNone/>
            </a:pPr>
            <a:r>
              <a:rPr lang="en-GB" sz="2000" dirty="0"/>
              <a:t>Conference Technical Articles</a:t>
            </a:r>
          </a:p>
          <a:p>
            <a:pPr>
              <a:buNone/>
            </a:pPr>
            <a:endParaRPr lang="en-GB" sz="2000" dirty="0" smtClean="0"/>
          </a:p>
          <a:p>
            <a:r>
              <a:rPr lang="en-GB" sz="2000" dirty="0"/>
              <a:t>Basic Format</a:t>
            </a:r>
            <a:r>
              <a:rPr lang="en-GB" sz="2000" dirty="0" smtClean="0"/>
              <a:t>:</a:t>
            </a:r>
          </a:p>
          <a:p>
            <a:r>
              <a:rPr lang="en-GB" sz="2000" dirty="0" smtClean="0"/>
              <a:t>[</a:t>
            </a:r>
            <a:r>
              <a:rPr lang="en-GB" sz="2000" dirty="0"/>
              <a:t>1] J. K. Author, “Title of paper,” in Unabbreviated Name of Conf., City of Conf., Abbrev. State (if given), year, pp. </a:t>
            </a:r>
            <a:r>
              <a:rPr lang="en-GB" sz="2000" dirty="0" smtClean="0"/>
              <a:t>xxx-xxx.</a:t>
            </a:r>
          </a:p>
          <a:p>
            <a:endParaRPr lang="en-GB" sz="2000" dirty="0"/>
          </a:p>
          <a:p>
            <a:r>
              <a:rPr lang="en-GB" sz="2000" dirty="0" smtClean="0"/>
              <a:t>For </a:t>
            </a:r>
            <a:r>
              <a:rPr lang="en-GB" sz="2000" dirty="0"/>
              <a:t>an electronic conference article when there are no page numbers</a:t>
            </a:r>
            <a:r>
              <a:rPr lang="en-GB" sz="2000" dirty="0" smtClean="0"/>
              <a:t>:</a:t>
            </a:r>
          </a:p>
          <a:p>
            <a:r>
              <a:rPr lang="en-GB" sz="2000" dirty="0" smtClean="0"/>
              <a:t>[1] </a:t>
            </a:r>
            <a:r>
              <a:rPr lang="en-GB" sz="2000" dirty="0"/>
              <a:t>J. K. Author [two authors: J. K. Author and A. N. Writer ] [three or more authors: J. K. Author et al.], “Title of Article,” in [Title of Conf. Record as ], [copyright year] © [IEEE or applicable copyright holder of the Conference Record]. </a:t>
            </a:r>
            <a:r>
              <a:rPr lang="en-GB" sz="2000" dirty="0" err="1"/>
              <a:t>doi</a:t>
            </a:r>
            <a:r>
              <a:rPr lang="en-GB" sz="2000" dirty="0"/>
              <a:t>: [DOI number</a:t>
            </a:r>
            <a:r>
              <a:rPr lang="en-GB" sz="2000" dirty="0" smtClean="0"/>
              <a:t>]</a:t>
            </a:r>
          </a:p>
          <a:p>
            <a:endParaRPr lang="en-GB" sz="2000" dirty="0"/>
          </a:p>
          <a:p>
            <a:r>
              <a:rPr lang="en-GB" sz="2000" dirty="0"/>
              <a:t>For an unpublished </a:t>
            </a:r>
            <a:r>
              <a:rPr lang="en-GB" sz="2000" dirty="0" smtClean="0"/>
              <a:t>paper </a:t>
            </a:r>
            <a:r>
              <a:rPr lang="en-GB" sz="2000" dirty="0"/>
              <a:t>presented at a conference</a:t>
            </a:r>
            <a:r>
              <a:rPr lang="en-GB" sz="2000" dirty="0" smtClean="0"/>
              <a:t>:</a:t>
            </a:r>
          </a:p>
          <a:p>
            <a:r>
              <a:rPr lang="en-GB" sz="2000" dirty="0" smtClean="0"/>
              <a:t> </a:t>
            </a:r>
            <a:r>
              <a:rPr lang="en-GB" sz="2000" dirty="0"/>
              <a:t>[1] J. K. Author, “Title of paper,” presented at the </a:t>
            </a:r>
            <a:r>
              <a:rPr lang="en-GB" sz="2000" dirty="0" err="1"/>
              <a:t>Unabbrev</a:t>
            </a:r>
            <a:r>
              <a:rPr lang="en-GB" sz="2000" dirty="0"/>
              <a:t>. Name of Conf., City of Conf., Abbrev. State, year. </a:t>
            </a:r>
            <a:endParaRPr lang="en-GB" sz="2000" dirty="0" smtClean="0"/>
          </a:p>
          <a:p>
            <a:pPr>
              <a:buNone/>
            </a:pPr>
            <a:endParaRPr lang="en-GB" sz="2000" dirty="0" smtClean="0"/>
          </a:p>
          <a:p>
            <a:pPr>
              <a:buNone/>
            </a:pPr>
            <a:endParaRPr lang="en-GB" sz="2000" dirty="0" smtClean="0"/>
          </a:p>
          <a:p>
            <a:endParaRPr lang="en-GB" sz="2000" dirty="0"/>
          </a:p>
        </p:txBody>
      </p:sp>
    </p:spTree>
    <p:extLst>
      <p:ext uri="{BB962C8B-B14F-4D97-AF65-F5344CB8AC3E}">
        <p14:creationId xmlns:p14="http://schemas.microsoft.com/office/powerpoint/2010/main" xmlns="" val="125573182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632"/>
            <a:ext cx="9144000" cy="5530619"/>
          </a:xfrm>
        </p:spPr>
        <p:txBody>
          <a:bodyPr>
            <a:noAutofit/>
          </a:bodyPr>
          <a:lstStyle/>
          <a:p>
            <a:r>
              <a:rPr lang="en-GB" sz="3600" b="1" dirty="0" smtClean="0"/>
              <a:t>Reference structure examples:</a:t>
            </a:r>
          </a:p>
          <a:p>
            <a:endParaRPr lang="en-GB" sz="2000" b="1" dirty="0" smtClean="0"/>
          </a:p>
          <a:p>
            <a:pPr>
              <a:buNone/>
            </a:pPr>
            <a:r>
              <a:rPr lang="en-GB" sz="2000" dirty="0"/>
              <a:t>WWW</a:t>
            </a:r>
          </a:p>
          <a:p>
            <a:pPr>
              <a:buNone/>
            </a:pPr>
            <a:r>
              <a:rPr lang="en-GB" sz="2000" dirty="0"/>
              <a:t>Basic Format:</a:t>
            </a:r>
          </a:p>
          <a:p>
            <a:pPr>
              <a:buNone/>
            </a:pPr>
            <a:r>
              <a:rPr lang="en-GB" sz="2000" dirty="0"/>
              <a:t>[1] J. K. Author. (year, month day). Title (edition) [Type of medium]. Available: http://www.(URL</a:t>
            </a:r>
            <a:r>
              <a:rPr lang="en-GB" sz="2000" dirty="0" smtClean="0"/>
              <a:t>)</a:t>
            </a:r>
          </a:p>
          <a:p>
            <a:pPr>
              <a:buNone/>
            </a:pPr>
            <a:endParaRPr lang="en-GB" sz="2000" dirty="0"/>
          </a:p>
          <a:p>
            <a:pPr>
              <a:buNone/>
            </a:pPr>
            <a:r>
              <a:rPr lang="en-GB" sz="2000" dirty="0"/>
              <a:t>Example:</a:t>
            </a:r>
          </a:p>
          <a:p>
            <a:pPr>
              <a:buNone/>
            </a:pPr>
            <a:r>
              <a:rPr lang="en-GB" sz="2000" dirty="0"/>
              <a:t>[1] J. Jones. (1991, May 10). Networks (2nd ed.) </a:t>
            </a:r>
            <a:r>
              <a:rPr lang="en-GB" sz="2000" dirty="0" smtClean="0"/>
              <a:t>[WWW Document]. </a:t>
            </a:r>
            <a:r>
              <a:rPr lang="en-GB" sz="2000" dirty="0"/>
              <a:t>Available: http://www.atm.com </a:t>
            </a:r>
            <a:r>
              <a:rPr lang="en-GB" sz="2000" dirty="0" smtClean="0"/>
              <a:t>(accessed 27/10/2016)</a:t>
            </a:r>
          </a:p>
          <a:p>
            <a:endParaRPr lang="en-GB" sz="2000" dirty="0" smtClean="0"/>
          </a:p>
          <a:p>
            <a:pPr>
              <a:buNone/>
            </a:pPr>
            <a:r>
              <a:rPr lang="en-GB" sz="2000" dirty="0" smtClean="0"/>
              <a:t>	Note that as WWW pages can be altered, it is often considered good practice to include an ‘accessed’ date to indicate when you yourself visited the site to obtain the information.</a:t>
            </a:r>
          </a:p>
          <a:p>
            <a:pPr>
              <a:buNone/>
            </a:pPr>
            <a:r>
              <a:rPr lang="en-GB" sz="2000" dirty="0"/>
              <a:t>	</a:t>
            </a:r>
            <a:r>
              <a:rPr lang="en-GB" sz="2000" dirty="0" smtClean="0"/>
              <a:t>If there is no obvious author or publish date, just insert the name of the organisation/main website.</a:t>
            </a:r>
          </a:p>
          <a:p>
            <a:pPr>
              <a:buNone/>
            </a:pPr>
            <a:endParaRPr lang="en-GB" sz="2000" dirty="0" smtClean="0"/>
          </a:p>
          <a:p>
            <a:endParaRPr lang="en-GB" sz="2000" dirty="0"/>
          </a:p>
        </p:txBody>
      </p:sp>
    </p:spTree>
    <p:extLst>
      <p:ext uri="{BB962C8B-B14F-4D97-AF65-F5344CB8AC3E}">
        <p14:creationId xmlns:p14="http://schemas.microsoft.com/office/powerpoint/2010/main" xmlns="" val="191953046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3" name="Rectangle 5"/>
          <p:cNvSpPr>
            <a:spLocks noGrp="1" noChangeArrowheads="1"/>
          </p:cNvSpPr>
          <p:nvPr>
            <p:ph idx="1"/>
          </p:nvPr>
        </p:nvSpPr>
        <p:spPr/>
        <p:txBody>
          <a:bodyPr/>
          <a:lstStyle/>
          <a:p>
            <a:pPr eaLnBrk="1" hangingPunct="1"/>
            <a:r>
              <a:rPr lang="en-GB" b="1" dirty="0" smtClean="0"/>
              <a:t>One</a:t>
            </a:r>
            <a:r>
              <a:rPr lang="en-GB" dirty="0" smtClean="0"/>
              <a:t> author of one work:</a:t>
            </a:r>
          </a:p>
          <a:p>
            <a:pPr lvl="1" eaLnBrk="1" hangingPunct="1"/>
            <a:r>
              <a:rPr lang="en-GB" dirty="0" smtClean="0"/>
              <a:t>As Williams [1] outlines...</a:t>
            </a:r>
          </a:p>
          <a:p>
            <a:pPr lvl="1" eaLnBrk="1" hangingPunct="1"/>
            <a:endParaRPr lang="en-GB" dirty="0" smtClean="0"/>
          </a:p>
          <a:p>
            <a:pPr eaLnBrk="1" hangingPunct="1"/>
            <a:r>
              <a:rPr lang="en-GB" b="1" dirty="0" smtClean="0"/>
              <a:t>2</a:t>
            </a:r>
            <a:r>
              <a:rPr lang="en-GB" dirty="0" smtClean="0"/>
              <a:t> or </a:t>
            </a:r>
            <a:r>
              <a:rPr lang="en-GB" b="1" dirty="0" smtClean="0"/>
              <a:t>3</a:t>
            </a:r>
            <a:r>
              <a:rPr lang="en-GB" dirty="0" smtClean="0"/>
              <a:t> authors of one work:</a:t>
            </a:r>
          </a:p>
          <a:p>
            <a:pPr lvl="1" eaLnBrk="1" hangingPunct="1"/>
            <a:r>
              <a:rPr lang="en-GB" dirty="0" smtClean="0"/>
              <a:t>Davies and Jones [2] recently stated...</a:t>
            </a:r>
          </a:p>
          <a:p>
            <a:pPr lvl="1" eaLnBrk="1" hangingPunct="1"/>
            <a:endParaRPr lang="en-GB" dirty="0" smtClean="0"/>
          </a:p>
          <a:p>
            <a:pPr eaLnBrk="1" hangingPunct="1"/>
            <a:r>
              <a:rPr lang="en-GB" b="1" dirty="0" smtClean="0"/>
              <a:t>4</a:t>
            </a:r>
            <a:r>
              <a:rPr lang="en-GB" dirty="0" smtClean="0"/>
              <a:t> or </a:t>
            </a:r>
            <a:r>
              <a:rPr lang="en-GB" b="1" dirty="0" smtClean="0"/>
              <a:t>more</a:t>
            </a:r>
            <a:r>
              <a:rPr lang="en-GB" dirty="0" smtClean="0"/>
              <a:t> authors of one work:</a:t>
            </a:r>
          </a:p>
          <a:p>
            <a:pPr lvl="1" eaLnBrk="1" hangingPunct="1"/>
            <a:r>
              <a:rPr lang="en-GB" dirty="0" smtClean="0"/>
              <a:t>Jenkins et al [3] contend that…</a:t>
            </a:r>
          </a:p>
        </p:txBody>
      </p:sp>
      <p:sp>
        <p:nvSpPr>
          <p:cNvPr id="12290" name="Rectangle 4"/>
          <p:cNvSpPr>
            <a:spLocks noGrp="1" noChangeArrowheads="1"/>
          </p:cNvSpPr>
          <p:nvPr>
            <p:ph type="title"/>
          </p:nvPr>
        </p:nvSpPr>
        <p:spPr/>
        <p:txBody>
          <a:bodyPr/>
          <a:lstStyle/>
          <a:p>
            <a:pPr eaLnBrk="1" hangingPunct="1"/>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885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885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885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885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885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885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p:txBody>
          <a:bodyPr>
            <a:normAutofit fontScale="92500"/>
          </a:bodyPr>
          <a:lstStyle/>
          <a:p>
            <a:r>
              <a:rPr lang="en-US" altLang="zh-CN" dirty="0" smtClean="0"/>
              <a:t>If you refer to an item of work more than once</a:t>
            </a:r>
          </a:p>
          <a:p>
            <a:pPr lvl="1"/>
            <a:r>
              <a:rPr lang="en-US" altLang="zh-CN" dirty="0" smtClean="0"/>
              <a:t>Use the same number (and only include the details once in the reference section)</a:t>
            </a:r>
          </a:p>
          <a:p>
            <a:endParaRPr lang="en-US" altLang="zh-CN" dirty="0" smtClean="0"/>
          </a:p>
          <a:p>
            <a:r>
              <a:rPr lang="en-US" altLang="zh-CN" dirty="0" smtClean="0"/>
              <a:t>If particular parts of the document are cited page number may be given</a:t>
            </a:r>
          </a:p>
          <a:p>
            <a:pPr lvl="1"/>
            <a:r>
              <a:rPr lang="en-US" altLang="zh-CN" dirty="0" smtClean="0"/>
              <a:t>E.g. [3, pp. 23-24]</a:t>
            </a:r>
          </a:p>
          <a:p>
            <a:endParaRPr lang="en-US" altLang="zh-CN" dirty="0" smtClean="0"/>
          </a:p>
          <a:p>
            <a:r>
              <a:rPr lang="en-US" altLang="zh-CN" dirty="0" smtClean="0"/>
              <a:t>Superscript </a:t>
            </a:r>
            <a:r>
              <a:rPr lang="en-US" altLang="zh-CN" baseline="30000" dirty="0" smtClean="0"/>
              <a:t>7</a:t>
            </a:r>
            <a:r>
              <a:rPr lang="en-US" altLang="zh-CN" dirty="0" smtClean="0"/>
              <a:t>, brackets (8) or square brackets [9] may be used in numeric referencing, but the IEEE seems to like [9].</a:t>
            </a:r>
          </a:p>
        </p:txBody>
      </p:sp>
      <p:sp>
        <p:nvSpPr>
          <p:cNvPr id="13315" name="Rectangle 4"/>
          <p:cNvSpPr>
            <a:spLocks noGrp="1" noChangeArrowheads="1"/>
          </p:cNvSpPr>
          <p:nvPr>
            <p:ph type="title"/>
          </p:nvPr>
        </p:nvSpPr>
        <p:spPr/>
        <p:txBody>
          <a:bodyPr/>
          <a:lstStyle/>
          <a:p>
            <a:r>
              <a:rPr lang="en-GB" dirty="0" smtClean="0"/>
              <a:t>Using Citations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3" name="Rectangle 5"/>
          <p:cNvSpPr>
            <a:spLocks noGrp="1" noChangeArrowheads="1"/>
          </p:cNvSpPr>
          <p:nvPr>
            <p:ph idx="1"/>
          </p:nvPr>
        </p:nvSpPr>
        <p:spPr>
          <a:xfrm>
            <a:off x="0" y="1268760"/>
            <a:ext cx="8686800" cy="4738531"/>
          </a:xfrm>
        </p:spPr>
        <p:txBody>
          <a:bodyPr>
            <a:normAutofit/>
          </a:bodyPr>
          <a:lstStyle/>
          <a:p>
            <a:pPr eaLnBrk="1" hangingPunct="1">
              <a:lnSpc>
                <a:spcPct val="90000"/>
              </a:lnSpc>
            </a:pPr>
            <a:r>
              <a:rPr lang="en-GB" sz="2400" dirty="0" smtClean="0"/>
              <a:t>Use but don’t over-use </a:t>
            </a:r>
            <a:r>
              <a:rPr lang="en-GB" sz="2400" b="1" dirty="0" smtClean="0"/>
              <a:t>direct quotes </a:t>
            </a:r>
            <a:r>
              <a:rPr lang="en-GB" sz="2400" dirty="0" smtClean="0"/>
              <a:t>“</a:t>
            </a:r>
            <a:r>
              <a:rPr lang="en-GB" sz="2400" i="1" dirty="0" smtClean="0"/>
              <a:t>quote here   </a:t>
            </a:r>
            <a:r>
              <a:rPr lang="en-GB" sz="2400" dirty="0" smtClean="0"/>
              <a:t>”</a:t>
            </a:r>
          </a:p>
          <a:p>
            <a:pPr>
              <a:lnSpc>
                <a:spcPct val="90000"/>
              </a:lnSpc>
            </a:pPr>
            <a:r>
              <a:rPr lang="en-GB" sz="2400" b="1" dirty="0" smtClean="0"/>
              <a:t>Paraphrase</a:t>
            </a:r>
            <a:r>
              <a:rPr lang="en-GB" sz="2400" dirty="0" smtClean="0"/>
              <a:t> information where possible - A paraphrase is a re-statement/re-writing of the meaning of a passage of text using your own words. </a:t>
            </a:r>
          </a:p>
          <a:p>
            <a:pPr eaLnBrk="1" hangingPunct="1">
              <a:lnSpc>
                <a:spcPct val="90000"/>
              </a:lnSpc>
            </a:pPr>
            <a:r>
              <a:rPr lang="en-GB" sz="2400" dirty="0" smtClean="0"/>
              <a:t>Quote directly from the text only when you:</a:t>
            </a:r>
          </a:p>
          <a:p>
            <a:pPr lvl="1" eaLnBrk="1" hangingPunct="1">
              <a:lnSpc>
                <a:spcPct val="90000"/>
              </a:lnSpc>
            </a:pPr>
            <a:r>
              <a:rPr lang="en-GB" sz="2400" dirty="0" smtClean="0"/>
              <a:t>Cannot present the information more succinctly or in any other way.</a:t>
            </a:r>
          </a:p>
          <a:p>
            <a:pPr lvl="1" eaLnBrk="1" hangingPunct="1">
              <a:lnSpc>
                <a:spcPct val="90000"/>
              </a:lnSpc>
            </a:pPr>
            <a:r>
              <a:rPr lang="en-GB" sz="2400" dirty="0" smtClean="0"/>
              <a:t>Need to present a particular portion of an author’s text in your work to analyse it.</a:t>
            </a:r>
          </a:p>
          <a:p>
            <a:pPr eaLnBrk="1" hangingPunct="1">
              <a:lnSpc>
                <a:spcPct val="90000"/>
              </a:lnSpc>
            </a:pPr>
            <a:r>
              <a:rPr lang="en-GB" sz="2400" b="1" dirty="0" smtClean="0"/>
              <a:t>Discuss</a:t>
            </a:r>
            <a:r>
              <a:rPr lang="en-GB" sz="2400" dirty="0" smtClean="0"/>
              <a:t> any quotes you use. </a:t>
            </a:r>
          </a:p>
          <a:p>
            <a:pPr eaLnBrk="1" hangingPunct="1">
              <a:lnSpc>
                <a:spcPct val="90000"/>
              </a:lnSpc>
            </a:pPr>
            <a:r>
              <a:rPr lang="en-GB" sz="2400" dirty="0" smtClean="0"/>
              <a:t>Provide </a:t>
            </a:r>
            <a:r>
              <a:rPr lang="en-GB" sz="2400" b="1" dirty="0" smtClean="0"/>
              <a:t>page numbers </a:t>
            </a:r>
            <a:r>
              <a:rPr lang="en-GB" sz="2400" dirty="0" smtClean="0"/>
              <a:t>for direct quotes.</a:t>
            </a:r>
          </a:p>
        </p:txBody>
      </p:sp>
      <p:sp>
        <p:nvSpPr>
          <p:cNvPr id="16386" name="Rectangle 4"/>
          <p:cNvSpPr>
            <a:spLocks noGrp="1" noChangeArrowheads="1"/>
          </p:cNvSpPr>
          <p:nvPr>
            <p:ph type="title"/>
          </p:nvPr>
        </p:nvSpPr>
        <p:spPr>
          <a:xfrm>
            <a:off x="302840" y="116632"/>
            <a:ext cx="8229600" cy="1143000"/>
          </a:xfrm>
        </p:spPr>
        <p:txBody>
          <a:bodyPr/>
          <a:lstStyle/>
          <a:p>
            <a:pPr eaLnBrk="1" hangingPunct="1"/>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397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397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397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397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397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397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397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p:txBody>
          <a:bodyPr>
            <a:normAutofit fontScale="92500" lnSpcReduction="10000"/>
          </a:bodyPr>
          <a:lstStyle/>
          <a:p>
            <a:r>
              <a:rPr lang="en-US" altLang="zh-CN" dirty="0" smtClean="0"/>
              <a:t>As Jones [1] says, ‘for a short quotation of 1 or 2 lines, include it in your sentence and use single quotation marks’. Just like this.</a:t>
            </a:r>
          </a:p>
          <a:p>
            <a:endParaRPr lang="en-US" altLang="zh-CN" dirty="0" smtClean="0"/>
          </a:p>
          <a:p>
            <a:r>
              <a:rPr lang="en-US" altLang="zh-CN" dirty="0" smtClean="0"/>
              <a:t>For a long quotation consisting of at least two full lines:</a:t>
            </a:r>
          </a:p>
          <a:p>
            <a:pPr lvl="1"/>
            <a:r>
              <a:rPr lang="en-US" altLang="zh-CN" dirty="0" smtClean="0"/>
              <a:t>Begin on a new line</a:t>
            </a:r>
          </a:p>
          <a:p>
            <a:pPr lvl="1"/>
            <a:r>
              <a:rPr lang="en-US" altLang="zh-CN" dirty="0" smtClean="0"/>
              <a:t>Indent one tab space for whole quotation</a:t>
            </a:r>
          </a:p>
          <a:p>
            <a:pPr lvl="1"/>
            <a:r>
              <a:rPr lang="en-US" altLang="zh-CN" dirty="0" smtClean="0"/>
              <a:t>Use exact wording and punctuation</a:t>
            </a:r>
          </a:p>
          <a:p>
            <a:pPr lvl="1"/>
            <a:r>
              <a:rPr lang="en-US" altLang="zh-CN" dirty="0" smtClean="0"/>
              <a:t>Use single spacing </a:t>
            </a:r>
          </a:p>
          <a:p>
            <a:pPr lvl="1"/>
            <a:r>
              <a:rPr lang="en-US" altLang="zh-CN" dirty="0" smtClean="0"/>
              <a:t>Use three dots (…) if you omit some of the original words</a:t>
            </a:r>
          </a:p>
          <a:p>
            <a:pPr lvl="1"/>
            <a:r>
              <a:rPr lang="en-US" altLang="zh-CN" dirty="0" smtClean="0"/>
              <a:t>Use square [   ] brackets if you insert words of your own</a:t>
            </a:r>
            <a:endParaRPr lang="zh-CN" altLang="en-US" dirty="0" smtClean="0"/>
          </a:p>
        </p:txBody>
      </p:sp>
      <p:sp>
        <p:nvSpPr>
          <p:cNvPr id="17411" name="Rectangle 4"/>
          <p:cNvSpPr>
            <a:spLocks noGrp="1" noChangeArrowheads="1"/>
          </p:cNvSpPr>
          <p:nvPr>
            <p:ph type="title"/>
          </p:nvPr>
        </p:nvSpPr>
        <p:spPr/>
        <p:txBody>
          <a:bodyPr/>
          <a:lstStyle/>
          <a:p>
            <a:r>
              <a:rPr lang="en-GB" dirty="0" smtClean="0"/>
              <a:t>Using Direct Quotes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2" end="2"/>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nodeType="afterEffect">
                                  <p:stCondLst>
                                    <p:cond delay="500"/>
                                  </p:stCondLst>
                                  <p:childTnLst>
                                    <p:set>
                                      <p:cBhvr>
                                        <p:cTn id="13" dur="1" fill="hold">
                                          <p:stCondLst>
                                            <p:cond delay="0"/>
                                          </p:stCondLst>
                                        </p:cTn>
                                        <p:tgtEl>
                                          <p:spTgt spid="62467">
                                            <p:txEl>
                                              <p:pRg st="3" end="3"/>
                                            </p:txEl>
                                          </p:spTgt>
                                        </p:tgtEl>
                                        <p:attrNameLst>
                                          <p:attrName>style.visibility</p:attrName>
                                        </p:attrNameLst>
                                      </p:cBhvr>
                                      <p:to>
                                        <p:strVal val="visible"/>
                                      </p:to>
                                    </p:set>
                                  </p:childTnLst>
                                </p:cTn>
                              </p:par>
                            </p:childTnLst>
                          </p:cTn>
                        </p:par>
                        <p:par>
                          <p:cTn id="14" fill="hold">
                            <p:stCondLst>
                              <p:cond delay="500"/>
                            </p:stCondLst>
                            <p:childTnLst>
                              <p:par>
                                <p:cTn id="15" presetID="1" presetClass="entr" presetSubtype="0" fill="hold" nodeType="afterEffect">
                                  <p:stCondLst>
                                    <p:cond delay="500"/>
                                  </p:stCondLst>
                                  <p:childTnLst>
                                    <p:set>
                                      <p:cBhvr>
                                        <p:cTn id="16" dur="1" fill="hold">
                                          <p:stCondLst>
                                            <p:cond delay="0"/>
                                          </p:stCondLst>
                                        </p:cTn>
                                        <p:tgtEl>
                                          <p:spTgt spid="62467">
                                            <p:txEl>
                                              <p:pRg st="4" end="4"/>
                                            </p:txEl>
                                          </p:spTgt>
                                        </p:tgtEl>
                                        <p:attrNameLst>
                                          <p:attrName>style.visibility</p:attrName>
                                        </p:attrNameLst>
                                      </p:cBhvr>
                                      <p:to>
                                        <p:strVal val="visible"/>
                                      </p:to>
                                    </p:set>
                                  </p:childTnLst>
                                </p:cTn>
                              </p:par>
                            </p:childTnLst>
                          </p:cTn>
                        </p:par>
                        <p:par>
                          <p:cTn id="17" fill="hold">
                            <p:stCondLst>
                              <p:cond delay="1000"/>
                            </p:stCondLst>
                            <p:childTnLst>
                              <p:par>
                                <p:cTn id="18" presetID="1" presetClass="entr" presetSubtype="0" fill="hold" nodeType="afterEffect">
                                  <p:stCondLst>
                                    <p:cond delay="500"/>
                                  </p:stCondLst>
                                  <p:childTnLst>
                                    <p:set>
                                      <p:cBhvr>
                                        <p:cTn id="19" dur="1" fill="hold">
                                          <p:stCondLst>
                                            <p:cond delay="0"/>
                                          </p:stCondLst>
                                        </p:cTn>
                                        <p:tgtEl>
                                          <p:spTgt spid="62467">
                                            <p:txEl>
                                              <p:pRg st="5" end="5"/>
                                            </p:txEl>
                                          </p:spTgt>
                                        </p:tgtEl>
                                        <p:attrNameLst>
                                          <p:attrName>style.visibility</p:attrName>
                                        </p:attrNameLst>
                                      </p:cBhvr>
                                      <p:to>
                                        <p:strVal val="visible"/>
                                      </p:to>
                                    </p:set>
                                  </p:childTnLst>
                                </p:cTn>
                              </p:par>
                            </p:childTnLst>
                          </p:cTn>
                        </p:par>
                        <p:par>
                          <p:cTn id="20" fill="hold">
                            <p:stCondLst>
                              <p:cond delay="1500"/>
                            </p:stCondLst>
                            <p:childTnLst>
                              <p:par>
                                <p:cTn id="21" presetID="1" presetClass="entr" presetSubtype="0" fill="hold" nodeType="afterEffect">
                                  <p:stCondLst>
                                    <p:cond delay="500"/>
                                  </p:stCondLst>
                                  <p:childTnLst>
                                    <p:set>
                                      <p:cBhvr>
                                        <p:cTn id="22" dur="1" fill="hold">
                                          <p:stCondLst>
                                            <p:cond delay="0"/>
                                          </p:stCondLst>
                                        </p:cTn>
                                        <p:tgtEl>
                                          <p:spTgt spid="62467">
                                            <p:txEl>
                                              <p:pRg st="6" end="6"/>
                                            </p:txEl>
                                          </p:spTgt>
                                        </p:tgtEl>
                                        <p:attrNameLst>
                                          <p:attrName>style.visibility</p:attrName>
                                        </p:attrNameLst>
                                      </p:cBhvr>
                                      <p:to>
                                        <p:strVal val="visible"/>
                                      </p:to>
                                    </p:set>
                                  </p:childTnLst>
                                </p:cTn>
                              </p:par>
                            </p:childTnLst>
                          </p:cTn>
                        </p:par>
                        <p:par>
                          <p:cTn id="23" fill="hold">
                            <p:stCondLst>
                              <p:cond delay="2000"/>
                            </p:stCondLst>
                            <p:childTnLst>
                              <p:par>
                                <p:cTn id="24" presetID="1" presetClass="entr" presetSubtype="0" fill="hold" nodeType="afterEffect">
                                  <p:stCondLst>
                                    <p:cond delay="500"/>
                                  </p:stCondLst>
                                  <p:childTnLst>
                                    <p:set>
                                      <p:cBhvr>
                                        <p:cTn id="25" dur="1" fill="hold">
                                          <p:stCondLst>
                                            <p:cond delay="0"/>
                                          </p:stCondLst>
                                        </p:cTn>
                                        <p:tgtEl>
                                          <p:spTgt spid="62467">
                                            <p:txEl>
                                              <p:pRg st="7" end="7"/>
                                            </p:txEl>
                                          </p:spTgt>
                                        </p:tgtEl>
                                        <p:attrNameLst>
                                          <p:attrName>style.visibility</p:attrName>
                                        </p:attrNameLst>
                                      </p:cBhvr>
                                      <p:to>
                                        <p:strVal val="visible"/>
                                      </p:to>
                                    </p:set>
                                  </p:childTnLst>
                                </p:cTn>
                              </p:par>
                            </p:childTnLst>
                          </p:cTn>
                        </p:par>
                        <p:par>
                          <p:cTn id="26" fill="hold">
                            <p:stCondLst>
                              <p:cond delay="2500"/>
                            </p:stCondLst>
                            <p:childTnLst>
                              <p:par>
                                <p:cTn id="27" presetID="1" presetClass="entr" presetSubtype="0" fill="hold" nodeType="afterEffect">
                                  <p:stCondLst>
                                    <p:cond delay="500"/>
                                  </p:stCondLst>
                                  <p:childTnLst>
                                    <p:set>
                                      <p:cBhvr>
                                        <p:cTn id="28" dur="1" fill="hold">
                                          <p:stCondLst>
                                            <p:cond delay="0"/>
                                          </p:stCondLst>
                                        </p:cTn>
                                        <p:tgtEl>
                                          <p:spTgt spid="624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457200" y="1481328"/>
            <a:ext cx="6923112" cy="4525963"/>
          </a:xfrm>
        </p:spPr>
        <p:txBody>
          <a:bodyPr>
            <a:normAutofit/>
          </a:bodyPr>
          <a:lstStyle/>
          <a:p>
            <a:r>
              <a:rPr lang="en-US" altLang="zh-CN" dirty="0" smtClean="0"/>
              <a:t>As Jones once said in class:</a:t>
            </a:r>
          </a:p>
          <a:p>
            <a:endParaRPr lang="en-US" altLang="zh-CN" dirty="0"/>
          </a:p>
          <a:p>
            <a:pPr lvl="3" algn="just"/>
            <a:r>
              <a:rPr lang="en-US" altLang="zh-CN" sz="1400" dirty="0" smtClean="0"/>
              <a:t>In this day and age, it seems that one cannot be taken seriously if a flowery shirt is worn while delivering a presentation. Which is ironic, since numerous studies have conclusively demonstrated that wearing such attire is a trait usually associated with individuals gifted by extraordinary cognitive abilities, good looks, superior …  as well as enhanced dress sense [6]</a:t>
            </a:r>
          </a:p>
          <a:p>
            <a:endParaRPr lang="en-US" altLang="zh-CN" dirty="0"/>
          </a:p>
        </p:txBody>
      </p:sp>
      <p:sp>
        <p:nvSpPr>
          <p:cNvPr id="17411" name="Rectangle 4"/>
          <p:cNvSpPr>
            <a:spLocks noGrp="1" noChangeArrowheads="1"/>
          </p:cNvSpPr>
          <p:nvPr>
            <p:ph type="title"/>
          </p:nvPr>
        </p:nvSpPr>
        <p:spPr/>
        <p:txBody>
          <a:bodyPr/>
          <a:lstStyle/>
          <a:p>
            <a:r>
              <a:rPr lang="en-GB" dirty="0" smtClean="0"/>
              <a:t>Long quotations:</a:t>
            </a:r>
          </a:p>
        </p:txBody>
      </p:sp>
    </p:spTree>
    <p:extLst>
      <p:ext uri="{BB962C8B-B14F-4D97-AF65-F5344CB8AC3E}">
        <p14:creationId xmlns:p14="http://schemas.microsoft.com/office/powerpoint/2010/main" xmlns="" val="31589512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End</a:t>
            </a:r>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Additional Notes</a:t>
            </a:r>
            <a:endParaRPr lang="en-GB" dirty="0"/>
          </a:p>
        </p:txBody>
      </p:sp>
    </p:spTree>
    <p:extLst>
      <p:ext uri="{BB962C8B-B14F-4D97-AF65-F5344CB8AC3E}">
        <p14:creationId xmlns:p14="http://schemas.microsoft.com/office/powerpoint/2010/main" xmlns="" val="325682185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Identification of research problem</a:t>
            </a:r>
          </a:p>
          <a:p>
            <a:r>
              <a:rPr lang="en-GB" dirty="0" smtClean="0"/>
              <a:t>Literature review</a:t>
            </a:r>
          </a:p>
          <a:p>
            <a:r>
              <a:rPr lang="en-GB" dirty="0" smtClean="0"/>
              <a:t>Specifying the purpose of research</a:t>
            </a:r>
          </a:p>
          <a:p>
            <a:r>
              <a:rPr lang="en-GB" dirty="0" smtClean="0"/>
              <a:t>Determine specific research questions or hypotheses</a:t>
            </a:r>
          </a:p>
          <a:p>
            <a:r>
              <a:rPr lang="en-GB" dirty="0" smtClean="0"/>
              <a:t>Data collection</a:t>
            </a:r>
          </a:p>
          <a:p>
            <a:r>
              <a:rPr lang="en-GB" dirty="0" smtClean="0"/>
              <a:t>Analyzing and interpreting the data</a:t>
            </a:r>
          </a:p>
          <a:p>
            <a:r>
              <a:rPr lang="en-GB" dirty="0" smtClean="0"/>
              <a:t>Reporting and evaluating research</a:t>
            </a:r>
          </a:p>
          <a:p>
            <a:endParaRPr lang="en-GB" dirty="0"/>
          </a:p>
        </p:txBody>
      </p:sp>
      <p:sp>
        <p:nvSpPr>
          <p:cNvPr id="3" name="Title 2"/>
          <p:cNvSpPr>
            <a:spLocks noGrp="1"/>
          </p:cNvSpPr>
          <p:nvPr>
            <p:ph type="title"/>
          </p:nvPr>
        </p:nvSpPr>
        <p:spPr>
          <a:xfrm>
            <a:off x="323528" y="548680"/>
            <a:ext cx="8820472" cy="1143000"/>
          </a:xfrm>
        </p:spPr>
        <p:txBody>
          <a:bodyPr>
            <a:noAutofit/>
          </a:bodyPr>
          <a:lstStyle/>
          <a:p>
            <a:r>
              <a:rPr lang="en-GB" sz="3600" dirty="0" smtClean="0"/>
              <a:t>The major steps in conducting research are:</a:t>
            </a:r>
            <a:br>
              <a:rPr lang="en-GB" sz="3600" dirty="0" smtClean="0"/>
            </a:br>
            <a:endParaRPr lang="en-GB" sz="3600" dirty="0"/>
          </a:p>
        </p:txBody>
      </p:sp>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4968552"/>
          </a:xfrm>
        </p:spPr>
        <p:txBody>
          <a:bodyPr>
            <a:normAutofit fontScale="85000" lnSpcReduction="10000"/>
          </a:bodyPr>
          <a:lstStyle/>
          <a:p>
            <a:r>
              <a:rPr lang="en-GB" dirty="0" smtClean="0"/>
              <a:t>Most researches begin with a </a:t>
            </a:r>
            <a:r>
              <a:rPr lang="en-GB" b="1" dirty="0" smtClean="0"/>
              <a:t>general statement </a:t>
            </a:r>
            <a:r>
              <a:rPr lang="en-GB" dirty="0" smtClean="0"/>
              <a:t>of the problem, or rather, the purpose for engaging in the study.</a:t>
            </a:r>
            <a:endParaRPr lang="en-GB" baseline="30000" dirty="0" smtClean="0"/>
          </a:p>
          <a:p>
            <a:r>
              <a:rPr lang="en-GB" dirty="0" smtClean="0"/>
              <a:t>The </a:t>
            </a:r>
            <a:r>
              <a:rPr lang="en-GB" b="1" dirty="0" smtClean="0"/>
              <a:t>literature review </a:t>
            </a:r>
            <a:r>
              <a:rPr lang="en-GB" dirty="0" smtClean="0"/>
              <a:t>identifies flaws or holes in previous research which provides justification for the study. Often, a literature review is conducted in a given subject area before a research question is identified. A gap in the current literature, as identified by a researcher, then engenders a research question. </a:t>
            </a:r>
          </a:p>
          <a:p>
            <a:r>
              <a:rPr lang="en-GB" dirty="0" smtClean="0"/>
              <a:t>The </a:t>
            </a:r>
            <a:r>
              <a:rPr lang="en-GB" b="1" dirty="0" smtClean="0"/>
              <a:t>research question </a:t>
            </a:r>
            <a:r>
              <a:rPr lang="en-GB" dirty="0" smtClean="0"/>
              <a:t>may be parallel to the hypothesis. </a:t>
            </a:r>
          </a:p>
          <a:p>
            <a:r>
              <a:rPr lang="en-GB" dirty="0" smtClean="0"/>
              <a:t>The </a:t>
            </a:r>
            <a:r>
              <a:rPr lang="en-GB" b="1" dirty="0" smtClean="0"/>
              <a:t>hypothesis</a:t>
            </a:r>
            <a:r>
              <a:rPr lang="en-GB" dirty="0" smtClean="0"/>
              <a:t> is the supposition to be tested. </a:t>
            </a:r>
          </a:p>
          <a:p>
            <a:r>
              <a:rPr lang="en-GB" dirty="0" smtClean="0"/>
              <a:t>The researcher(s) </a:t>
            </a:r>
            <a:r>
              <a:rPr lang="en-GB" b="1" dirty="0" smtClean="0"/>
              <a:t>collects data </a:t>
            </a:r>
            <a:r>
              <a:rPr lang="en-GB" dirty="0" smtClean="0"/>
              <a:t>to test the hypothesis. </a:t>
            </a:r>
          </a:p>
          <a:p>
            <a:r>
              <a:rPr lang="en-GB" dirty="0" smtClean="0"/>
              <a:t>The researcher(s) then </a:t>
            </a:r>
            <a:r>
              <a:rPr lang="en-GB" b="1" dirty="0" smtClean="0"/>
              <a:t>analyzes and interprets </a:t>
            </a:r>
            <a:r>
              <a:rPr lang="en-GB" dirty="0" smtClean="0"/>
              <a:t>the data via a variety of statistical methods, engaging in what is known as </a:t>
            </a:r>
            <a:r>
              <a:rPr lang="en-GB" b="1" dirty="0" smtClean="0"/>
              <a:t>Empirical research</a:t>
            </a:r>
            <a:r>
              <a:rPr lang="en-GB" dirty="0" smtClean="0"/>
              <a:t>. </a:t>
            </a:r>
            <a:endParaRPr lang="en-GB" dirty="0"/>
          </a:p>
        </p:txBody>
      </p:sp>
      <p:sp>
        <p:nvSpPr>
          <p:cNvPr id="3" name="Title 2"/>
          <p:cNvSpPr>
            <a:spLocks noGrp="1"/>
          </p:cNvSpPr>
          <p:nvPr>
            <p:ph type="title"/>
          </p:nvPr>
        </p:nvSpPr>
        <p:spPr>
          <a:xfrm>
            <a:off x="323528" y="260648"/>
            <a:ext cx="8229600" cy="868958"/>
          </a:xfrm>
        </p:spPr>
        <p:txBody>
          <a:bodyPr/>
          <a:lstStyle/>
          <a:p>
            <a:r>
              <a:rPr lang="en-GB" dirty="0" smtClean="0"/>
              <a:t>Steps defined:</a:t>
            </a:r>
            <a:endParaRPr lang="en-GB" dirty="0"/>
          </a:p>
        </p:txBody>
      </p:sp>
    </p:spTree>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7046" name="Rectangle 6"/>
          <p:cNvSpPr>
            <a:spLocks noGrp="1" noChangeArrowheads="1"/>
          </p:cNvSpPr>
          <p:nvPr>
            <p:ph idx="1"/>
          </p:nvPr>
        </p:nvSpPr>
        <p:spPr/>
        <p:txBody>
          <a:bodyPr/>
          <a:lstStyle/>
          <a:p>
            <a:pPr eaLnBrk="1" hangingPunct="1"/>
            <a:r>
              <a:rPr lang="en-GB" dirty="0" smtClean="0"/>
              <a:t>Avoid a biased review.</a:t>
            </a:r>
          </a:p>
          <a:p>
            <a:pPr eaLnBrk="1" hangingPunct="1"/>
            <a:endParaRPr lang="en-GB" dirty="0" smtClean="0"/>
          </a:p>
          <a:p>
            <a:pPr eaLnBrk="1" hangingPunct="1"/>
            <a:r>
              <a:rPr lang="en-GB" dirty="0" smtClean="0"/>
              <a:t>Be analytical.</a:t>
            </a:r>
          </a:p>
          <a:p>
            <a:pPr lvl="1" eaLnBrk="1" hangingPunct="1"/>
            <a:r>
              <a:rPr lang="en-GB" dirty="0" smtClean="0"/>
              <a:t>Don’t just LIST the different arguments.</a:t>
            </a:r>
          </a:p>
          <a:p>
            <a:pPr lvl="1" eaLnBrk="1" hangingPunct="1"/>
            <a:r>
              <a:rPr lang="en-GB" dirty="0" smtClean="0"/>
              <a:t>Analyse and discuss them.</a:t>
            </a:r>
          </a:p>
          <a:p>
            <a:pPr eaLnBrk="1" hangingPunct="1"/>
            <a:endParaRPr lang="en-GB" dirty="0" smtClean="0"/>
          </a:p>
          <a:p>
            <a:pPr eaLnBrk="1" hangingPunct="1"/>
            <a:r>
              <a:rPr lang="en-GB" dirty="0" smtClean="0"/>
              <a:t>Link ideas together. </a:t>
            </a:r>
          </a:p>
          <a:p>
            <a:pPr lvl="1" eaLnBrk="1" hangingPunct="1"/>
            <a:r>
              <a:rPr lang="en-GB" dirty="0" smtClean="0"/>
              <a:t>compare and contrast</a:t>
            </a:r>
          </a:p>
        </p:txBody>
      </p:sp>
      <p:sp>
        <p:nvSpPr>
          <p:cNvPr id="19458" name="Rectangle 4"/>
          <p:cNvSpPr>
            <a:spLocks noGrp="1" noChangeArrowheads="1"/>
          </p:cNvSpPr>
          <p:nvPr>
            <p:ph type="title"/>
          </p:nvPr>
        </p:nvSpPr>
        <p:spPr/>
        <p:txBody>
          <a:bodyPr/>
          <a:lstStyle/>
          <a:p>
            <a:pPr eaLnBrk="1" hangingPunct="1"/>
            <a:r>
              <a:rPr lang="en-GB" dirty="0" smtClean="0"/>
              <a:t>Analysis and Evaluation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70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704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704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704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704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704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7" ma:contentTypeDescription="Create a new document." ma:contentTypeScope="" ma:versionID="3ef4d63a7006e954138ef445ef63eab4">
  <xsd:schema xmlns:xsd="http://www.w3.org/2001/XMLSchema" xmlns:xs="http://www.w3.org/2001/XMLSchema" xmlns:p="http://schemas.microsoft.com/office/2006/metadata/properties" xmlns:ns2="71b475c3-9480-4cce-a5f9-04c41ec972e5" xmlns:ns3="bbecdc60-909f-42e3-89ec-3c875aa6b53b" targetNamespace="http://schemas.microsoft.com/office/2006/metadata/properties" ma:root="true" ma:fieldsID="5f351de982969bd4610b1c3bb5bf7ff7" ns2:_="" ns3:_="">
    <xsd:import namespace="71b475c3-9480-4cce-a5f9-04c41ec972e5"/>
    <xsd:import namespace="bbecdc60-909f-42e3-89ec-3c875aa6b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becdc60-909f-42e3-89ec-3c875aa6b53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E31FD91-1CB5-4140-A8E9-5DAAA574FEF2}"/>
</file>

<file path=customXml/itemProps2.xml><?xml version="1.0" encoding="utf-8"?>
<ds:datastoreItem xmlns:ds="http://schemas.openxmlformats.org/officeDocument/2006/customXml" ds:itemID="{E7217A5D-4484-4B09-9A47-B89CC59DC8EF}"/>
</file>

<file path=customXml/itemProps3.xml><?xml version="1.0" encoding="utf-8"?>
<ds:datastoreItem xmlns:ds="http://schemas.openxmlformats.org/officeDocument/2006/customXml" ds:itemID="{87EF4F41-AA67-49D7-B46D-0B2E454CFD6F}"/>
</file>

<file path=docProps/app.xml><?xml version="1.0" encoding="utf-8"?>
<Properties xmlns="http://schemas.openxmlformats.org/officeDocument/2006/extended-properties" xmlns:vt="http://schemas.openxmlformats.org/officeDocument/2006/docPropsVTypes">
  <Template>Concourse</Template>
  <TotalTime>3747</TotalTime>
  <Words>3190</Words>
  <Application>Microsoft Office PowerPoint</Application>
  <PresentationFormat>On-screen Show (4:3)</PresentationFormat>
  <Paragraphs>361</Paragraphs>
  <Slides>61</Slides>
  <Notes>9</Notes>
  <HiddenSlides>4</HiddenSlides>
  <MMClips>0</MMClip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Concourse</vt:lpstr>
      <vt:lpstr>Research &amp; Referencing</vt:lpstr>
      <vt:lpstr>What is Research?</vt:lpstr>
      <vt:lpstr>Why do we need to do it?</vt:lpstr>
      <vt:lpstr>1st of the 5 assessment areas:</vt:lpstr>
      <vt:lpstr>What is Research? &amp; Why do we need to do it?</vt:lpstr>
      <vt:lpstr>Research?</vt:lpstr>
      <vt:lpstr>Research &amp; Development</vt:lpstr>
      <vt:lpstr>Research</vt:lpstr>
      <vt:lpstr>Research defined</vt:lpstr>
      <vt:lpstr>Research defined</vt:lpstr>
      <vt:lpstr>Research</vt:lpstr>
      <vt:lpstr>Research or Scholarly activity</vt:lpstr>
      <vt:lpstr>Socrates &amp; the Socratic / Dialectic Method</vt:lpstr>
      <vt:lpstr>Socratic or Dialectic method </vt:lpstr>
      <vt:lpstr>Some Quotes to keep in Mind:</vt:lpstr>
      <vt:lpstr>Sources of information</vt:lpstr>
      <vt:lpstr>Sources of information</vt:lpstr>
      <vt:lpstr>Sources of information</vt:lpstr>
      <vt:lpstr>Secondary research:</vt:lpstr>
      <vt:lpstr>Secondary research:</vt:lpstr>
      <vt:lpstr>Secondary research:</vt:lpstr>
      <vt:lpstr>Journals</vt:lpstr>
      <vt:lpstr>Journals</vt:lpstr>
      <vt:lpstr>Avoid Information overload</vt:lpstr>
      <vt:lpstr>Research Tips</vt:lpstr>
      <vt:lpstr>Research Tips cont...</vt:lpstr>
      <vt:lpstr>End of Part 1</vt:lpstr>
      <vt:lpstr>Research and Referencing - Part 2</vt:lpstr>
      <vt:lpstr>Citing &amp; Referencing</vt:lpstr>
      <vt:lpstr>Citations &amp; references</vt:lpstr>
      <vt:lpstr>Citations, references &amp; bibliographies</vt:lpstr>
      <vt:lpstr>Bibliography / Further reading</vt:lpstr>
      <vt:lpstr>Citations, references, bibliographies etc.</vt:lpstr>
      <vt:lpstr>Why Reference?</vt:lpstr>
      <vt:lpstr>Why Reference?</vt:lpstr>
      <vt:lpstr>Why Reference?</vt:lpstr>
      <vt:lpstr>Some Quotes:</vt:lpstr>
      <vt:lpstr>Some Quotes:</vt:lpstr>
      <vt:lpstr>Why Reference?</vt:lpstr>
      <vt:lpstr>Use Valid Sources</vt:lpstr>
      <vt:lpstr>Slide 41</vt:lpstr>
      <vt:lpstr>Referencing: </vt:lpstr>
      <vt:lpstr>Referencing: </vt:lpstr>
      <vt:lpstr>Referencing: </vt:lpstr>
      <vt:lpstr>Referencing: </vt:lpstr>
      <vt:lpstr>Numeric Referencing</vt:lpstr>
      <vt:lpstr>Using Citations</vt:lpstr>
      <vt:lpstr>Numeric Referencing</vt:lpstr>
      <vt:lpstr>Slide 49</vt:lpstr>
      <vt:lpstr>Slide 50</vt:lpstr>
      <vt:lpstr>Slide 51</vt:lpstr>
      <vt:lpstr>Using Citations</vt:lpstr>
      <vt:lpstr>Using Citations</vt:lpstr>
      <vt:lpstr>Using Direct Quotes</vt:lpstr>
      <vt:lpstr>Using Direct Quotes</vt:lpstr>
      <vt:lpstr>Long quotations:</vt:lpstr>
      <vt:lpstr>The End</vt:lpstr>
      <vt:lpstr>Additional Notes</vt:lpstr>
      <vt:lpstr>The major steps in conducting research are: </vt:lpstr>
      <vt:lpstr>Steps defined:</vt:lpstr>
      <vt:lpstr>Analysis and Evaluation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&amp; Referencing</dc:title>
  <dc:creator>James Williams</dc:creator>
  <cp:lastModifiedBy>Gareth</cp:lastModifiedBy>
  <cp:revision>55</cp:revision>
  <dcterms:created xsi:type="dcterms:W3CDTF">2012-11-11T17:48:28Z</dcterms:created>
  <dcterms:modified xsi:type="dcterms:W3CDTF">2018-10-08T11:51:36Z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0x010100BC3DB1505FEEE641A61927BA466D1135</vt:lpwstr>
  </property>
</Properties>
</file>