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1139" autoAdjust="0"/>
  </p:normalViewPr>
  <p:slideViewPr>
    <p:cSldViewPr snapToGrid="0">
      <p:cViewPr varScale="1">
        <p:scale>
          <a:sx n="77" d="100"/>
          <a:sy n="77" d="100"/>
        </p:scale>
        <p:origin x="195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15F916-E2A8-4271-83E6-E10DC3BE47A5}" type="datetimeFigureOut">
              <a:rPr lang="en-US" smtClean="0"/>
              <a:t>3/31/23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34C883-9336-4326-BCE9-D8EA1BBB3E51}" type="slidenum">
              <a:rPr lang="en-US" smtClean="0"/>
              <a:t>‹#›</a:t>
            </a:fld>
            <a:endParaRPr lang="en-US"/>
          </a:p>
        </p:txBody>
      </p:sp>
    </p:spTree>
    <p:extLst>
      <p:ext uri="{BB962C8B-B14F-4D97-AF65-F5344CB8AC3E}">
        <p14:creationId xmlns:p14="http://schemas.microsoft.com/office/powerpoint/2010/main" val="2646813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mn-lt"/>
                <a:ea typeface="Times New Roman" panose="02020603050405020304" pitchFamily="18" charset="0"/>
              </a:rPr>
              <a:t>Talent acquisition can be defined as the tactics, processes as well as strategies for recruitment, identification even retaining employees or human resources according to the need of a company.</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The process includes implementation, development even evaluation of the different programs for the purpose of recruitment, sourcing, hiring as well orienting talent.</a:t>
            </a:r>
          </a:p>
          <a:p>
            <a:pPr marL="0" marR="0" algn="just">
              <a:lnSpc>
                <a:spcPct val="200000"/>
              </a:lnSpc>
              <a:spcBef>
                <a:spcPts val="0"/>
              </a:spcBef>
              <a:spcAft>
                <a:spcPts val="0"/>
              </a:spcAft>
            </a:pPr>
            <a:r>
              <a:rPr lang="en-US" sz="1800" kern="0" dirty="0">
                <a:solidFill>
                  <a:srgbClr val="000000"/>
                </a:solidFill>
                <a:effectLst/>
                <a:latin typeface="+mn-lt"/>
                <a:ea typeface="Times New Roman" panose="02020603050405020304" pitchFamily="18" charset="0"/>
              </a:rPr>
              <a:t>Talent acquisition is a very important step for assessing both the present and the future work needed.</a:t>
            </a:r>
            <a:endParaRPr lang="en-US" sz="1800" dirty="0">
              <a:effectLst/>
              <a:latin typeface="+mn-lt"/>
              <a:ea typeface="Times New Roman" panose="02020603050405020304" pitchFamily="18" charset="0"/>
            </a:endParaRPr>
          </a:p>
          <a:p>
            <a:pPr marL="0" marR="0" lvl="0" indent="0" algn="just" defTabSz="914400" rtl="0" eaLnBrk="1" fontAlgn="auto" latinLnBrk="0" hangingPunct="1">
              <a:lnSpc>
                <a:spcPct val="200000"/>
              </a:lnSpc>
              <a:spcBef>
                <a:spcPts val="0"/>
              </a:spcBef>
              <a:spcAft>
                <a:spcPts val="0"/>
              </a:spcAft>
              <a:buClrTx/>
              <a:buSzTx/>
              <a:buFontTx/>
              <a:buNone/>
              <a:tabLst/>
              <a:defRPr/>
            </a:pPr>
            <a:r>
              <a:rPr lang="en-US" sz="1800" dirty="0">
                <a:effectLst/>
                <a:latin typeface="+mn-lt"/>
                <a:ea typeface="Times New Roman" panose="02020603050405020304" pitchFamily="18" charset="0"/>
              </a:rPr>
              <a:t> </a:t>
            </a:r>
            <a:r>
              <a:rPr lang="en-US" sz="1800" dirty="0">
                <a:solidFill>
                  <a:srgbClr val="000000"/>
                </a:solidFill>
                <a:effectLst/>
                <a:latin typeface="+mn-lt"/>
                <a:ea typeface="Times New Roman" panose="02020603050405020304" pitchFamily="18" charset="0"/>
              </a:rPr>
              <a:t>The combined functions of recruiters, hiring managers, and HR professionals together make up talent acquisition. It is also said the organizational task is simply finding the right person for the company.</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endParaRPr lang="en-US" sz="1800" dirty="0">
              <a:effectLst/>
              <a:latin typeface="+mn-l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634C883-9336-4326-BCE9-D8EA1BBB3E51}" type="slidenum">
              <a:rPr lang="en-US" smtClean="0"/>
              <a:t>2</a:t>
            </a:fld>
            <a:endParaRPr lang="en-US"/>
          </a:p>
        </p:txBody>
      </p:sp>
    </p:spTree>
    <p:extLst>
      <p:ext uri="{BB962C8B-B14F-4D97-AF65-F5344CB8AC3E}">
        <p14:creationId xmlns:p14="http://schemas.microsoft.com/office/powerpoint/2010/main" val="3144970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Talent acquisition is the process that the employer uses for the analysis of the talent in the long-term process in according to identify and even develop the talent sources for the execution of the strategy by the process of evaluating, recruiting even onboarding the candidates.</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Talent acquisition strategy follows a few steps: -</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Assessment of the organizational strategies: - it examines the plans of the business even the goals the departmental plans also provide guidance on skill development and talent. Global expansion even fresh lines of business mergers can be important drivers.</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Feedback is gathered: - HR and senior executives even the departmental managers will also provide their experience and feedback. Strategies will be finalized on the basis of their feedback.</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Defining the employer brand: - the organization has to study the perception of the brand among the people. An organization should associate the brand image with the goal of the business which should reflect in the process of recruitment.</a:t>
            </a:r>
            <a:endParaRPr lang="en-US" sz="1800" dirty="0">
              <a:effectLst/>
              <a:latin typeface="+mn-lt"/>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3</a:t>
            </a:fld>
            <a:endParaRPr lang="en-US"/>
          </a:p>
        </p:txBody>
      </p:sp>
    </p:spTree>
    <p:extLst>
      <p:ext uri="{BB962C8B-B14F-4D97-AF65-F5344CB8AC3E}">
        <p14:creationId xmlns:p14="http://schemas.microsoft.com/office/powerpoint/2010/main" val="3272527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Jobs are being posted on various relevant platforms: - posting about job openings on various job boards and even on the social media platform have the ability to pool a huge number of candidates.</a:t>
            </a:r>
            <a:endParaRPr lang="en-US" sz="1800" dirty="0">
              <a:effectLst/>
              <a:latin typeface="+mn-lt"/>
              <a:ea typeface="Times New Roman" panose="02020603050405020304" pitchFamily="18" charset="0"/>
            </a:endParaRPr>
          </a:p>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Candidates referred by the present employees: - it can be cost- an effective strategy to ask the presently working candidate to refer some suitable candidate for the job opening.</a:t>
            </a:r>
            <a:endParaRPr lang="en-US" sz="1800" dirty="0">
              <a:effectLst/>
              <a:latin typeface="+mn-lt"/>
              <a:ea typeface="Times New Roman" panose="02020603050405020304" pitchFamily="18" charset="0"/>
            </a:endParaRPr>
          </a:p>
          <a:p>
            <a:r>
              <a:rPr lang="en-US" sz="1800" kern="0" dirty="0">
                <a:solidFill>
                  <a:srgbClr val="000000"/>
                </a:solidFill>
                <a:effectLst/>
                <a:latin typeface="+mn-lt"/>
                <a:ea typeface="Times New Roman" panose="02020603050405020304" pitchFamily="18" charset="0"/>
              </a:rPr>
              <a:t>Talent sourcing: - recruitment can be done from an online platform like LinkedIn. In platforms like LinkedIn the employer may get talented and suitable employees </a:t>
            </a:r>
            <a:endParaRPr lang="en-US" dirty="0">
              <a:latin typeface="+mn-lt"/>
            </a:endParaRPr>
          </a:p>
        </p:txBody>
      </p:sp>
      <p:sp>
        <p:nvSpPr>
          <p:cNvPr id="4" name="Slide Number Placeholder 3"/>
          <p:cNvSpPr>
            <a:spLocks noGrp="1"/>
          </p:cNvSpPr>
          <p:nvPr>
            <p:ph type="sldNum" sz="quarter" idx="5"/>
          </p:nvPr>
        </p:nvSpPr>
        <p:spPr/>
        <p:txBody>
          <a:bodyPr/>
          <a:lstStyle/>
          <a:p>
            <a:fld id="{8634C883-9336-4326-BCE9-D8EA1BBB3E51}" type="slidenum">
              <a:rPr lang="en-US" smtClean="0"/>
              <a:t>4</a:t>
            </a:fld>
            <a:endParaRPr lang="en-US"/>
          </a:p>
        </p:txBody>
      </p:sp>
    </p:spTree>
    <p:extLst>
      <p:ext uri="{BB962C8B-B14F-4D97-AF65-F5344CB8AC3E}">
        <p14:creationId xmlns:p14="http://schemas.microsoft.com/office/powerpoint/2010/main" val="3108484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Jobs are being posted on various relevant platforms: - posting about job openings on various job boards and even on the social media platform have the ability to pool a huge number of candidates.</a:t>
            </a:r>
            <a:endParaRPr lang="en-US" sz="1800" dirty="0">
              <a:effectLst/>
              <a:latin typeface="+mn-lt"/>
              <a:ea typeface="Times New Roman" panose="02020603050405020304" pitchFamily="18" charset="0"/>
            </a:endParaRPr>
          </a:p>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Candidates referred by the present employees: - it can be cost- an effective strategy to ask the presently working candidate to refer some suitable candidate for the job opening.</a:t>
            </a:r>
            <a:endParaRPr lang="en-US" sz="1800" dirty="0">
              <a:effectLst/>
              <a:latin typeface="+mn-lt"/>
              <a:ea typeface="Times New Roman" panose="02020603050405020304" pitchFamily="18" charset="0"/>
            </a:endParaRPr>
          </a:p>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Talent sourcing: - recruitment can be done from an online platform like LinkedIn. In platforms like LinkedIn the employer may get talented and suitable employees </a:t>
            </a:r>
            <a:endParaRPr lang="en-US" sz="1800" dirty="0">
              <a:effectLst/>
              <a:latin typeface="+mn-lt"/>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5</a:t>
            </a:fld>
            <a:endParaRPr lang="en-US"/>
          </a:p>
        </p:txBody>
      </p:sp>
    </p:spTree>
    <p:extLst>
      <p:ext uri="{BB962C8B-B14F-4D97-AF65-F5344CB8AC3E}">
        <p14:creationId xmlns:p14="http://schemas.microsoft.com/office/powerpoint/2010/main" val="2732238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Long-term talent acquisition strategies: - In long-term talent acquisition make sure that the permanent employees of the organization stay in that company for a very long time and play a very crucial role in the purpose of achieving the goals of the organization. </a:t>
            </a:r>
            <a:endParaRPr lang="en-US" sz="1800" dirty="0">
              <a:effectLst/>
              <a:latin typeface="+mn-lt"/>
              <a:ea typeface="Times New Roman" panose="02020603050405020304" pitchFamily="18" charset="0"/>
            </a:endParaRPr>
          </a:p>
          <a:p>
            <a:pPr marL="22860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The long-term talent acquisition strategies are as follows: -</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Creating a recruitment calendar</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Employer branding can be done to get the benefit of a competitive edge</a:t>
            </a:r>
            <a:endParaRPr lang="en-US" sz="1800" dirty="0">
              <a:effectLst/>
              <a:latin typeface="+mn-lt"/>
              <a:ea typeface="Times New Roman" panose="02020603050405020304" pitchFamily="18" charset="0"/>
            </a:endParaRPr>
          </a:p>
          <a:p>
            <a:pPr marL="342900" marR="0" lvl="0" indent="-342900" algn="just">
              <a:lnSpc>
                <a:spcPct val="200000"/>
              </a:lnSpc>
              <a:spcBef>
                <a:spcPts val="0"/>
              </a:spcBef>
              <a:spcAft>
                <a:spcPts val="0"/>
              </a:spcAft>
              <a:buFont typeface="+mj-lt"/>
              <a:buAutoNum type="arabicPeriod"/>
            </a:pPr>
            <a:r>
              <a:rPr lang="en-US" sz="1800" dirty="0">
                <a:solidFill>
                  <a:srgbClr val="000000"/>
                </a:solidFill>
                <a:effectLst/>
                <a:latin typeface="+mn-lt"/>
                <a:ea typeface="Times New Roman" panose="02020603050405020304" pitchFamily="18" charset="0"/>
              </a:rPr>
              <a:t>Separate process of hiring is to be done for the fresher and experienced </a:t>
            </a:r>
            <a:endParaRPr lang="en-US" sz="1800" dirty="0">
              <a:effectLst/>
              <a:latin typeface="+mn-lt"/>
              <a:ea typeface="Times New Roman" panose="02020603050405020304" pitchFamily="18" charset="0"/>
            </a:endParaRPr>
          </a:p>
          <a:p>
            <a:pPr marL="228600" marR="0" algn="just">
              <a:lnSpc>
                <a:spcPct val="200000"/>
              </a:lnSpc>
              <a:spcBef>
                <a:spcPts val="0"/>
              </a:spcBef>
              <a:spcAft>
                <a:spcPts val="0"/>
              </a:spcAft>
            </a:pPr>
            <a:r>
              <a:rPr lang="en-US" sz="1800" dirty="0">
                <a:effectLst/>
                <a:latin typeface="+mn-lt"/>
                <a:ea typeface="Times New Roman" panose="02020603050405020304" pitchFamily="18" charset="0"/>
              </a:rPr>
              <a:t> </a:t>
            </a:r>
          </a:p>
          <a:p>
            <a:pPr marL="0" marR="0" algn="just">
              <a:lnSpc>
                <a:spcPct val="200000"/>
              </a:lnSpc>
              <a:spcBef>
                <a:spcPts val="0"/>
              </a:spcBef>
              <a:spcAft>
                <a:spcPts val="0"/>
              </a:spcAft>
            </a:pPr>
            <a:r>
              <a:rPr lang="en-US" sz="1800" dirty="0">
                <a:effectLst/>
                <a:latin typeface="+mn-lt"/>
                <a:ea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6</a:t>
            </a:fld>
            <a:endParaRPr lang="en-US"/>
          </a:p>
        </p:txBody>
      </p:sp>
    </p:spTree>
    <p:extLst>
      <p:ext uri="{BB962C8B-B14F-4D97-AF65-F5344CB8AC3E}">
        <p14:creationId xmlns:p14="http://schemas.microsoft.com/office/powerpoint/2010/main" val="1234827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Calendar recruitment: - Data will be created on the basis of which a calendar will be there in that calendar the position that needs to be hired per quarter also the headcount of all the departments will be mentioned. There will be a hiring timeline that will decide when the round of recruitment is going to begin.</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Employer branding: - employer branding has an important role in the talent acquisition strategy because it influences the reputation of the organization among most of the candidates. So, it is necessary to build an authentic and unique brand. </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 Separate hiring process: - there is a difference between fresher and experienced candidates as the fresher may have untapped talent and any experienced candidate will have better industrial sight.</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effectLst/>
                <a:latin typeface="+mn-lt"/>
                <a:ea typeface="Times New Roman" panose="02020603050405020304" pitchFamily="18" charset="0"/>
              </a:rPr>
              <a:t> </a:t>
            </a:r>
          </a:p>
          <a:p>
            <a:pPr marL="0" marR="0" algn="just">
              <a:lnSpc>
                <a:spcPct val="200000"/>
              </a:lnSpc>
              <a:spcBef>
                <a:spcPts val="0"/>
              </a:spcBef>
              <a:spcAft>
                <a:spcPts val="0"/>
              </a:spcAft>
            </a:pPr>
            <a:r>
              <a:rPr lang="en-US" sz="1800" dirty="0">
                <a:effectLst/>
                <a:latin typeface="+mn-lt"/>
                <a:ea typeface="Times New Roman" panose="02020603050405020304" pitchFamily="18" charset="0"/>
              </a:rPr>
              <a:t> </a:t>
            </a:r>
          </a:p>
          <a:p>
            <a:pPr marL="0" marR="0" algn="just">
              <a:lnSpc>
                <a:spcPct val="200000"/>
              </a:lnSpc>
              <a:spcBef>
                <a:spcPts val="0"/>
              </a:spcBef>
              <a:spcAft>
                <a:spcPts val="0"/>
              </a:spcAft>
            </a:pPr>
            <a:r>
              <a:rPr lang="en-US" sz="1800" dirty="0">
                <a:solidFill>
                  <a:srgbClr val="0A1633"/>
                </a:solidFill>
                <a:effectLst/>
                <a:latin typeface="+mn-lt"/>
                <a:ea typeface="Times New Roman" panose="02020603050405020304" pitchFamily="18" charset="0"/>
              </a:rPr>
              <a:t>  </a:t>
            </a:r>
            <a:endParaRPr lang="en-US" sz="1800" dirty="0">
              <a:effectLst/>
              <a:latin typeface="+mn-lt"/>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7</a:t>
            </a:fld>
            <a:endParaRPr lang="en-US"/>
          </a:p>
        </p:txBody>
      </p:sp>
    </p:spTree>
    <p:extLst>
      <p:ext uri="{BB962C8B-B14F-4D97-AF65-F5344CB8AC3E}">
        <p14:creationId xmlns:p14="http://schemas.microsoft.com/office/powerpoint/2010/main" val="4245881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mn-lt"/>
                <a:ea typeface="Times New Roman" panose="02020603050405020304" pitchFamily="18" charset="0"/>
                <a:cs typeface="Times New Roman" panose="02020603050405020304" pitchFamily="18" charset="0"/>
              </a:rPr>
              <a:t>Monetary incentives are referred to as financial or cash compensation which is provided to an employee of an organization by an employer of an organization in addition to the salary of the employee. Some of the examples of monetary incentives are Cash rewards</a:t>
            </a:r>
            <a:endParaRPr lang="en-US" sz="1800" dirty="0">
              <a:effectLst/>
              <a:latin typeface="+mn-lt"/>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mn-lt"/>
                <a:ea typeface="Times New Roman" panose="02020603050405020304" pitchFamily="18" charset="0"/>
                <a:cs typeface="Times New Roman" panose="02020603050405020304" pitchFamily="18" charset="0"/>
              </a:rPr>
              <a:t>Profit sharing</a:t>
            </a:r>
            <a:endParaRPr lang="en-US" sz="1800" dirty="0">
              <a:effectLst/>
              <a:latin typeface="+mn-lt"/>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mn-lt"/>
                <a:ea typeface="Times New Roman" panose="02020603050405020304" pitchFamily="18" charset="0"/>
                <a:cs typeface="Times New Roman" panose="02020603050405020304" pitchFamily="18" charset="0"/>
              </a:rPr>
              <a:t>Retention bonus</a:t>
            </a:r>
            <a:endParaRPr lang="en-US" sz="1800" dirty="0">
              <a:effectLst/>
              <a:latin typeface="+mn-lt"/>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mn-lt"/>
                <a:ea typeface="Times New Roman" panose="02020603050405020304" pitchFamily="18" charset="0"/>
                <a:cs typeface="Times New Roman" panose="02020603050405020304" pitchFamily="18" charset="0"/>
              </a:rPr>
              <a:t>Project bonuses</a:t>
            </a:r>
            <a:endParaRPr lang="en-US" sz="1800" dirty="0">
              <a:effectLst/>
              <a:latin typeface="+mn-lt"/>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9</a:t>
            </a:fld>
            <a:endParaRPr lang="en-US"/>
          </a:p>
        </p:txBody>
      </p:sp>
    </p:spTree>
    <p:extLst>
      <p:ext uri="{BB962C8B-B14F-4D97-AF65-F5344CB8AC3E}">
        <p14:creationId xmlns:p14="http://schemas.microsoft.com/office/powerpoint/2010/main" val="4176985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Some of the common monetary incentives are discussed below</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Cash rewards: - one of the most valuable rewards is always extra money. For certain people the only thing that motivates them is money. Employees who have certain financial goals to meet always crave extra money. Employers who perform really well can be rewarded with some extra money.</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Profit sharing: - this is another monetary incentive for the employees. In this method, top-performing employees receive a certain amount based on the earning of the company over a certain period of time in the form of cash </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effectLst/>
                <a:latin typeface="+mn-lt"/>
                <a:ea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10</a:t>
            </a:fld>
            <a:endParaRPr lang="en-US"/>
          </a:p>
        </p:txBody>
      </p:sp>
    </p:spTree>
    <p:extLst>
      <p:ext uri="{BB962C8B-B14F-4D97-AF65-F5344CB8AC3E}">
        <p14:creationId xmlns:p14="http://schemas.microsoft.com/office/powerpoint/2010/main" val="2866268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Non-monetary incentives: - non-monetary incentives are the noncash benefits or perks provided by an employer or an organization to an employee.</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Examples of non-monetary incentives are </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Flexibility in working hours.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Gives an extra time to follow his passion.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Allowing extra leave(Qader, A.N., 2021)</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Rewarding employees with higher responsibilities.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just">
              <a:lnSpc>
                <a:spcPct val="200000"/>
              </a:lnSpc>
              <a:spcBef>
                <a:spcPts val="0"/>
              </a:spcBef>
              <a:spcAft>
                <a:spcPts val="0"/>
              </a:spcAft>
              <a:buFont typeface="Arial" panose="020B0604020202020204" pitchFamily="34" charset="0"/>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Meeting the employees on one to one basis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11</a:t>
            </a:fld>
            <a:endParaRPr lang="en-US"/>
          </a:p>
        </p:txBody>
      </p:sp>
    </p:spTree>
    <p:extLst>
      <p:ext uri="{BB962C8B-B14F-4D97-AF65-F5344CB8AC3E}">
        <p14:creationId xmlns:p14="http://schemas.microsoft.com/office/powerpoint/2010/main" val="1591074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The two main non-monetary incentives are discussed below. Flexible working: - this is the most effective non-monetary incentive. Here the employees are allowed to switch their working hours according to their needs. But in times of need workers also have to be flexible.</a:t>
            </a:r>
            <a:endParaRPr lang="en-US" sz="1800" dirty="0">
              <a:effectLst/>
              <a:latin typeface="+mn-lt"/>
              <a:ea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mn-lt"/>
                <a:ea typeface="Times New Roman" panose="02020603050405020304" pitchFamily="18" charset="0"/>
              </a:rPr>
              <a:t>Allow them to follow their passion: - this is really motivating for any employees. People are normally motivated by the thing they are passionate about. Here employees are welcome to do the particular job they are passionate about.</a:t>
            </a:r>
            <a:endParaRPr lang="en-US" sz="1800" dirty="0">
              <a:effectLst/>
              <a:latin typeface="+mn-lt"/>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12</a:t>
            </a:fld>
            <a:endParaRPr lang="en-US"/>
          </a:p>
        </p:txBody>
      </p:sp>
    </p:spTree>
    <p:extLst>
      <p:ext uri="{BB962C8B-B14F-4D97-AF65-F5344CB8AC3E}">
        <p14:creationId xmlns:p14="http://schemas.microsoft.com/office/powerpoint/2010/main" val="3383987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800" dirty="0">
                <a:solidFill>
                  <a:srgbClr val="616161"/>
                </a:solidFill>
                <a:effectLst/>
                <a:latin typeface="Montserrat-Light"/>
                <a:ea typeface="Times New Roman" panose="02020603050405020304" pitchFamily="18" charset="0"/>
              </a:rPr>
              <a:t>In a restaurant, there should be an adequate number of staff to provide service to the customer. To recruit good and suitable staff the organization have to follow a proper way to acquire the staff. They should follow both long-term and short-term acquisition strategies. To retain the employees and to keep them motivated towards the work the employer should provide adequate incentives in terms of both monetary and non-monetary. The success of an organization depends on happy and healthy employees.</a:t>
            </a:r>
            <a:endParaRPr lang="en-US" sz="1800" dirty="0">
              <a:effectLst/>
              <a:latin typeface="Times New Roman" panose="02020603050405020304" pitchFamily="18" charset="0"/>
              <a:ea typeface="Times New Roman" panose="02020603050405020304" pitchFamily="18" charset="0"/>
            </a:endParaRPr>
          </a:p>
          <a:p>
            <a:pPr marL="0" marR="0">
              <a:spcBef>
                <a:spcPts val="0"/>
              </a:spcBef>
              <a:spcAft>
                <a:spcPts val="2250"/>
              </a:spcAft>
            </a:pPr>
            <a:r>
              <a:rPr lang="en-US" sz="1800" dirty="0">
                <a:solidFill>
                  <a:srgbClr val="616161"/>
                </a:solidFill>
                <a:effectLst/>
                <a:latin typeface="Montserrat-Light"/>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634C883-9336-4326-BCE9-D8EA1BBB3E51}" type="slidenum">
              <a:rPr lang="en-US" smtClean="0"/>
              <a:t>13</a:t>
            </a:fld>
            <a:endParaRPr lang="en-US"/>
          </a:p>
        </p:txBody>
      </p:sp>
    </p:spTree>
    <p:extLst>
      <p:ext uri="{BB962C8B-B14F-4D97-AF65-F5344CB8AC3E}">
        <p14:creationId xmlns:p14="http://schemas.microsoft.com/office/powerpoint/2010/main" val="2623022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11621706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074365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3536844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1DA577-D585-4C85-AC1F-EB4860DAD2AE}" type="datetimeFigureOut">
              <a:rPr lang="en-US" smtClean="0"/>
              <a:t>3/31/23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1093577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1DA577-D585-4C85-AC1F-EB4860DAD2AE}" type="datetimeFigureOut">
              <a:rPr lang="en-US" smtClean="0"/>
              <a:t>3/31/23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733936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1DA577-D585-4C85-AC1F-EB4860DAD2AE}" type="datetimeFigureOut">
              <a:rPr lang="en-US" smtClean="0"/>
              <a:t>3/31/23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866873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3C1DA577-D585-4C85-AC1F-EB4860DAD2AE}" type="datetimeFigureOut">
              <a:rPr lang="en-US" smtClean="0"/>
              <a:t>3/31/23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452291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1DA577-D585-4C85-AC1F-EB4860DAD2AE}" type="datetimeFigureOut">
              <a:rPr lang="en-US" smtClean="0"/>
              <a:t>3/31/23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654657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1DA577-D585-4C85-AC1F-EB4860DAD2AE}" type="datetimeFigureOut">
              <a:rPr lang="en-US" smtClean="0"/>
              <a:t>3/31/23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964054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1DA577-D585-4C85-AC1F-EB4860DAD2AE}" type="datetimeFigureOut">
              <a:rPr lang="en-US" smtClean="0"/>
              <a:t>3/31/23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109425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340773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409796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35837543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2669957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164375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4289425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1DA577-D585-4C85-AC1F-EB4860DAD2AE}" type="datetimeFigureOut">
              <a:rPr lang="en-US" smtClean="0"/>
              <a:t>3/31/23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0ACFCF-9738-430A-A0A6-AFF739D3A18E}" type="slidenum">
              <a:rPr lang="en-US" smtClean="0"/>
              <a:t>‹#›</a:t>
            </a:fld>
            <a:endParaRPr lang="en-US"/>
          </a:p>
        </p:txBody>
      </p:sp>
    </p:spTree>
    <p:extLst>
      <p:ext uri="{BB962C8B-B14F-4D97-AF65-F5344CB8AC3E}">
        <p14:creationId xmlns:p14="http://schemas.microsoft.com/office/powerpoint/2010/main" val="48805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C1DA577-D585-4C85-AC1F-EB4860DAD2AE}" type="datetimeFigureOut">
              <a:rPr lang="en-US" smtClean="0"/>
              <a:t>3/31/23</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10ACFCF-9738-430A-A0A6-AFF739D3A18E}" type="slidenum">
              <a:rPr lang="en-US" smtClean="0"/>
              <a:t>‹#›</a:t>
            </a:fld>
            <a:endParaRPr lang="en-US"/>
          </a:p>
        </p:txBody>
      </p:sp>
    </p:spTree>
    <p:extLst>
      <p:ext uri="{BB962C8B-B14F-4D97-AF65-F5344CB8AC3E}">
        <p14:creationId xmlns:p14="http://schemas.microsoft.com/office/powerpoint/2010/main" val="35850648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90994-DCAC-2AA6-6C57-CD82711B3DEF}"/>
              </a:ext>
            </a:extLst>
          </p:cNvPr>
          <p:cNvSpPr>
            <a:spLocks noGrp="1"/>
          </p:cNvSpPr>
          <p:nvPr>
            <p:ph type="ctrTitle"/>
          </p:nvPr>
        </p:nvSpPr>
        <p:spPr/>
        <p:txBody>
          <a:bodyPr/>
          <a:lstStyle/>
          <a:p>
            <a:r>
              <a:rPr lang="en-US" dirty="0"/>
              <a:t>Talent acquisition strategies</a:t>
            </a:r>
          </a:p>
        </p:txBody>
      </p:sp>
      <p:sp>
        <p:nvSpPr>
          <p:cNvPr id="3" name="Subtitle 2">
            <a:extLst>
              <a:ext uri="{FF2B5EF4-FFF2-40B4-BE49-F238E27FC236}">
                <a16:creationId xmlns:a16="http://schemas.microsoft.com/office/drawing/2014/main" id="{D44DC011-C422-5FEA-ADE8-ABFBA3B79D3B}"/>
              </a:ext>
            </a:extLst>
          </p:cNvPr>
          <p:cNvSpPr>
            <a:spLocks noGrp="1"/>
          </p:cNvSpPr>
          <p:nvPr>
            <p:ph type="subTitle" idx="1"/>
          </p:nvPr>
        </p:nvSpPr>
        <p:spPr/>
        <p:txBody>
          <a:bodyPr>
            <a:normAutofit/>
          </a:bodyPr>
          <a:lstStyle/>
          <a:p>
            <a:r>
              <a:rPr lang="en-US" dirty="0"/>
              <a:t>Name of the student:  </a:t>
            </a:r>
            <a:r>
              <a:rPr lang="en-US" dirty="0" err="1"/>
              <a:t>ionel</a:t>
            </a:r>
            <a:r>
              <a:rPr lang="en-US" dirty="0"/>
              <a:t> </a:t>
            </a:r>
            <a:r>
              <a:rPr lang="en-US" dirty="0" err="1"/>
              <a:t>jerca</a:t>
            </a:r>
            <a:r>
              <a:rPr lang="en-US" dirty="0"/>
              <a:t>  </a:t>
            </a:r>
          </a:p>
          <a:p>
            <a:endParaRPr lang="en-US" dirty="0"/>
          </a:p>
          <a:p>
            <a:r>
              <a:rPr lang="en-US" dirty="0"/>
              <a:t>Module: managing people </a:t>
            </a:r>
          </a:p>
        </p:txBody>
      </p:sp>
    </p:spTree>
    <p:extLst>
      <p:ext uri="{BB962C8B-B14F-4D97-AF65-F5344CB8AC3E}">
        <p14:creationId xmlns:p14="http://schemas.microsoft.com/office/powerpoint/2010/main" val="455093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B0F9-1E20-1509-E977-0E82E3FE568F}"/>
              </a:ext>
            </a:extLst>
          </p:cNvPr>
          <p:cNvSpPr>
            <a:spLocks noGrp="1"/>
          </p:cNvSpPr>
          <p:nvPr>
            <p:ph type="title"/>
          </p:nvPr>
        </p:nvSpPr>
        <p:spPr>
          <a:xfrm>
            <a:off x="838200" y="365126"/>
            <a:ext cx="10515600" cy="744484"/>
          </a:xfrm>
        </p:spPr>
        <p:txBody>
          <a:bodyPr/>
          <a:lstStyle/>
          <a:p>
            <a:pPr algn="ctr"/>
            <a:r>
              <a:rPr lang="en-US" dirty="0"/>
              <a:t>Introduction</a:t>
            </a:r>
          </a:p>
        </p:txBody>
      </p:sp>
      <p:sp>
        <p:nvSpPr>
          <p:cNvPr id="3" name="Content Placeholder 2">
            <a:extLst>
              <a:ext uri="{FF2B5EF4-FFF2-40B4-BE49-F238E27FC236}">
                <a16:creationId xmlns:a16="http://schemas.microsoft.com/office/drawing/2014/main" id="{860E4770-407F-351F-91C1-4E71FF50771C}"/>
              </a:ext>
            </a:extLst>
          </p:cNvPr>
          <p:cNvSpPr>
            <a:spLocks noGrp="1"/>
          </p:cNvSpPr>
          <p:nvPr>
            <p:ph idx="1"/>
          </p:nvPr>
        </p:nvSpPr>
        <p:spPr>
          <a:xfrm>
            <a:off x="992312" y="1025524"/>
            <a:ext cx="10515600" cy="5832475"/>
          </a:xfrm>
        </p:spPr>
        <p:txBody>
          <a:bodyPr/>
          <a:lstStyle/>
          <a:p>
            <a:r>
              <a:rPr lang="en-US" dirty="0"/>
              <a:t>Talent acquisition can be in short said to be the technique for recruitment and retainment of human resources.</a:t>
            </a:r>
          </a:p>
          <a:p>
            <a:r>
              <a:rPr lang="en-US" dirty="0"/>
              <a:t>The process is implementation, development finally evaluation of the human resources (</a:t>
            </a:r>
            <a:r>
              <a:rPr lang="en-US" kern="0" dirty="0">
                <a:effectLst/>
                <a:ea typeface="Times New Roman" panose="02020603050405020304" pitchFamily="18" charset="0"/>
              </a:rPr>
              <a:t>Albert 2019)</a:t>
            </a:r>
            <a:endParaRPr lang="en-US" dirty="0"/>
          </a:p>
          <a:p>
            <a:r>
              <a:rPr lang="en-US" dirty="0"/>
              <a:t> It is the primary step for the assessment of the present and future works.</a:t>
            </a:r>
          </a:p>
          <a:p>
            <a:r>
              <a:rPr lang="en-US" dirty="0"/>
              <a:t> Combined function of recruiter, HR professional, and hiring manager.</a:t>
            </a:r>
          </a:p>
          <a:p>
            <a:endParaRPr lang="en-US" dirty="0"/>
          </a:p>
          <a:p>
            <a:endParaRPr lang="en-US" dirty="0"/>
          </a:p>
          <a:p>
            <a:endParaRPr lang="en-US" dirty="0"/>
          </a:p>
        </p:txBody>
      </p:sp>
      <p:pic>
        <p:nvPicPr>
          <p:cNvPr id="1026" name="Picture 2" descr="Talent acquisition solutions: Here's everything you need to know">
            <a:extLst>
              <a:ext uri="{FF2B5EF4-FFF2-40B4-BE49-F238E27FC236}">
                <a16:creationId xmlns:a16="http://schemas.microsoft.com/office/drawing/2014/main" id="{95D870D3-8924-A8E8-4800-9994872BAE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0633" y="4582274"/>
            <a:ext cx="3924728" cy="215519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ADE5798-2438-1016-3907-CADBFBFD8870}"/>
              </a:ext>
            </a:extLst>
          </p:cNvPr>
          <p:cNvSpPr/>
          <p:nvPr/>
        </p:nvSpPr>
        <p:spPr>
          <a:xfrm>
            <a:off x="6791218" y="4582274"/>
            <a:ext cx="4315146" cy="96577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a:p>
            <a:pPr algn="ctr"/>
            <a:r>
              <a:rPr lang="en-US" dirty="0"/>
              <a:t>Figure-1 </a:t>
            </a:r>
          </a:p>
          <a:p>
            <a:pPr algn="ctr"/>
            <a:r>
              <a:rPr lang="en-US" dirty="0"/>
              <a:t>Source- </a:t>
            </a:r>
            <a:r>
              <a:rPr lang="en-US" i="1" dirty="0">
                <a:effectLst/>
              </a:rPr>
              <a:t>Talent acquisition solutions (2022) </a:t>
            </a:r>
            <a:r>
              <a:rPr lang="en-US" dirty="0">
                <a:effectLst/>
              </a:rPr>
              <a:t> </a:t>
            </a:r>
          </a:p>
          <a:p>
            <a:pPr algn="ctr"/>
            <a:endParaRPr lang="en-US" dirty="0"/>
          </a:p>
        </p:txBody>
      </p:sp>
    </p:spTree>
    <p:extLst>
      <p:ext uri="{BB962C8B-B14F-4D97-AF65-F5344CB8AC3E}">
        <p14:creationId xmlns:p14="http://schemas.microsoft.com/office/powerpoint/2010/main" val="1903480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B9F29-ECFD-E55B-DEEE-25FABEE97549}"/>
              </a:ext>
            </a:extLst>
          </p:cNvPr>
          <p:cNvSpPr>
            <a:spLocks noGrp="1"/>
          </p:cNvSpPr>
          <p:nvPr>
            <p:ph type="title"/>
          </p:nvPr>
        </p:nvSpPr>
        <p:spPr>
          <a:xfrm>
            <a:off x="838200" y="365125"/>
            <a:ext cx="10515600" cy="919145"/>
          </a:xfrm>
        </p:spPr>
        <p:txBody>
          <a:bodyPr/>
          <a:lstStyle/>
          <a:p>
            <a:pPr algn="ctr"/>
            <a:r>
              <a:rPr lang="en-US" dirty="0"/>
              <a:t>Talent acquisition strategies</a:t>
            </a:r>
          </a:p>
        </p:txBody>
      </p:sp>
      <p:sp>
        <p:nvSpPr>
          <p:cNvPr id="3" name="Content Placeholder 2">
            <a:extLst>
              <a:ext uri="{FF2B5EF4-FFF2-40B4-BE49-F238E27FC236}">
                <a16:creationId xmlns:a16="http://schemas.microsoft.com/office/drawing/2014/main" id="{2103E878-4F98-75E8-3F31-5D0FA94F67A1}"/>
              </a:ext>
            </a:extLst>
          </p:cNvPr>
          <p:cNvSpPr>
            <a:spLocks noGrp="1"/>
          </p:cNvSpPr>
          <p:nvPr>
            <p:ph idx="1"/>
          </p:nvPr>
        </p:nvSpPr>
        <p:spPr>
          <a:xfrm>
            <a:off x="838200" y="1705509"/>
            <a:ext cx="10515600" cy="4202131"/>
          </a:xfrm>
        </p:spPr>
        <p:txBody>
          <a:bodyPr>
            <a:normAutofit/>
          </a:bodyPr>
          <a:lstStyle/>
          <a:p>
            <a:pPr marL="0" indent="0">
              <a:buNone/>
            </a:pPr>
            <a:r>
              <a:rPr lang="en-US" dirty="0"/>
              <a:t>Talent acquisition strategies are the strategies for the evaluation, recruitment, and onboarding of human resources. </a:t>
            </a:r>
          </a:p>
          <a:p>
            <a:pPr marL="0" indent="0">
              <a:buNone/>
            </a:pPr>
            <a:r>
              <a:rPr lang="en-US" dirty="0"/>
              <a:t>The steps are as follows:-</a:t>
            </a:r>
          </a:p>
          <a:p>
            <a:r>
              <a:rPr lang="en-US" dirty="0"/>
              <a:t>Plans and goals are properly examined and proper guidance on skill development is given (</a:t>
            </a:r>
            <a:r>
              <a:rPr lang="en-US" kern="0" dirty="0" err="1">
                <a:effectLst/>
                <a:ea typeface="Times New Roman" panose="02020603050405020304" pitchFamily="18" charset="0"/>
              </a:rPr>
              <a:t>Hongal</a:t>
            </a:r>
            <a:r>
              <a:rPr lang="en-US" kern="0" dirty="0">
                <a:effectLst/>
                <a:ea typeface="Times New Roman" panose="02020603050405020304" pitchFamily="18" charset="0"/>
              </a:rPr>
              <a:t>, Pushpa and </a:t>
            </a:r>
            <a:r>
              <a:rPr lang="en-US" kern="0" dirty="0" err="1">
                <a:effectLst/>
                <a:ea typeface="Times New Roman" panose="02020603050405020304" pitchFamily="18" charset="0"/>
              </a:rPr>
              <a:t>Uttamkumar</a:t>
            </a:r>
            <a:r>
              <a:rPr lang="en-US" kern="0" dirty="0">
                <a:effectLst/>
                <a:ea typeface="Times New Roman" panose="02020603050405020304" pitchFamily="18" charset="0"/>
              </a:rPr>
              <a:t> </a:t>
            </a:r>
            <a:r>
              <a:rPr lang="en-US" kern="0" dirty="0" err="1">
                <a:effectLst/>
                <a:ea typeface="Times New Roman" panose="02020603050405020304" pitchFamily="18" charset="0"/>
              </a:rPr>
              <a:t>Kinange</a:t>
            </a:r>
            <a:r>
              <a:rPr lang="en-US" kern="0" dirty="0">
                <a:ea typeface="Times New Roman" panose="02020603050405020304" pitchFamily="18" charset="0"/>
              </a:rPr>
              <a:t> 2020).</a:t>
            </a:r>
            <a:endParaRPr lang="en-US" dirty="0"/>
          </a:p>
          <a:p>
            <a:r>
              <a:rPr lang="en-US" dirty="0"/>
              <a:t>Strategies will be based on the feedback of </a:t>
            </a:r>
            <a:r>
              <a:rPr lang="en-US" kern="0" dirty="0">
                <a:effectLst/>
                <a:ea typeface="Times New Roman" panose="02020603050405020304" pitchFamily="18" charset="0"/>
              </a:rPr>
              <a:t>HR and senior executives even the departmental managers.</a:t>
            </a:r>
          </a:p>
          <a:p>
            <a:r>
              <a:rPr lang="en-US" kern="0" dirty="0">
                <a:effectLst/>
                <a:ea typeface="Times New Roman" panose="02020603050405020304" pitchFamily="18" charset="0"/>
              </a:rPr>
              <a:t>The brand image and goal of the business should reflect in the recruitment.</a:t>
            </a:r>
          </a:p>
          <a:p>
            <a:endParaRPr lang="en-US" dirty="0"/>
          </a:p>
        </p:txBody>
      </p:sp>
    </p:spTree>
    <p:extLst>
      <p:ext uri="{BB962C8B-B14F-4D97-AF65-F5344CB8AC3E}">
        <p14:creationId xmlns:p14="http://schemas.microsoft.com/office/powerpoint/2010/main" val="463079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70E88-C978-C2FA-D242-AEFB2A17A00A}"/>
              </a:ext>
            </a:extLst>
          </p:cNvPr>
          <p:cNvSpPr>
            <a:spLocks noGrp="1"/>
          </p:cNvSpPr>
          <p:nvPr>
            <p:ph type="title"/>
          </p:nvPr>
        </p:nvSpPr>
        <p:spPr/>
        <p:txBody>
          <a:bodyPr/>
          <a:lstStyle/>
          <a:p>
            <a:pPr algn="ctr"/>
            <a:r>
              <a:rPr lang="en-US" dirty="0"/>
              <a:t>Short-term talent acquisition strategies</a:t>
            </a:r>
          </a:p>
        </p:txBody>
      </p:sp>
      <p:sp>
        <p:nvSpPr>
          <p:cNvPr id="3" name="Content Placeholder 2">
            <a:extLst>
              <a:ext uri="{FF2B5EF4-FFF2-40B4-BE49-F238E27FC236}">
                <a16:creationId xmlns:a16="http://schemas.microsoft.com/office/drawing/2014/main" id="{FB1CA458-317E-C36F-BD12-3D5B9301C926}"/>
              </a:ext>
            </a:extLst>
          </p:cNvPr>
          <p:cNvSpPr>
            <a:spLocks noGrp="1"/>
          </p:cNvSpPr>
          <p:nvPr>
            <p:ph idx="1"/>
          </p:nvPr>
        </p:nvSpPr>
        <p:spPr>
          <a:xfrm>
            <a:off x="914401" y="1551417"/>
            <a:ext cx="10120901" cy="4707739"/>
          </a:xfrm>
        </p:spPr>
        <p:txBody>
          <a:bodyPr/>
          <a:lstStyle/>
          <a:p>
            <a:pPr marL="0" indent="0">
              <a:buNone/>
            </a:pPr>
            <a:r>
              <a:rPr lang="en-US" dirty="0"/>
              <a:t>This is referred to as the approach designed for the fast recruitment of candidates.</a:t>
            </a:r>
          </a:p>
          <a:p>
            <a:pPr marL="0" indent="0">
              <a:buNone/>
            </a:pPr>
            <a:r>
              <a:rPr lang="en-US" dirty="0"/>
              <a:t>Some of the short-term talent acquisitions strategies are </a:t>
            </a:r>
          </a:p>
          <a:p>
            <a:r>
              <a:rPr lang="en-US" dirty="0"/>
              <a:t> Jobs are posted on various relevant platforms.</a:t>
            </a:r>
          </a:p>
          <a:p>
            <a:r>
              <a:rPr lang="en-US" dirty="0"/>
              <a:t>Candidate referred by the employees (</a:t>
            </a:r>
            <a:r>
              <a:rPr lang="en-US" kern="0" dirty="0">
                <a:effectLst/>
                <a:ea typeface="Times New Roman" panose="02020603050405020304" pitchFamily="18" charset="0"/>
              </a:rPr>
              <a:t>Pillai, </a:t>
            </a:r>
            <a:r>
              <a:rPr lang="en-US" kern="0" dirty="0" err="1">
                <a:effectLst/>
                <a:ea typeface="Times New Roman" panose="02020603050405020304" pitchFamily="18" charset="0"/>
              </a:rPr>
              <a:t>Rajasshrie</a:t>
            </a:r>
            <a:r>
              <a:rPr lang="en-US" kern="0" dirty="0">
                <a:ea typeface="Times New Roman" panose="02020603050405020304" pitchFamily="18" charset="0"/>
              </a:rPr>
              <a:t> </a:t>
            </a:r>
            <a:r>
              <a:rPr lang="en-US" kern="0" dirty="0">
                <a:effectLst/>
                <a:ea typeface="Times New Roman" panose="02020603050405020304" pitchFamily="18" charset="0"/>
              </a:rPr>
              <a:t>and Brijesh </a:t>
            </a:r>
            <a:r>
              <a:rPr lang="en-US" kern="0" dirty="0" err="1">
                <a:effectLst/>
                <a:ea typeface="Times New Roman" panose="02020603050405020304" pitchFamily="18" charset="0"/>
              </a:rPr>
              <a:t>Sivathanu</a:t>
            </a:r>
            <a:r>
              <a:rPr lang="en-US" kern="0" dirty="0">
                <a:effectLst/>
                <a:ea typeface="Times New Roman" panose="02020603050405020304" pitchFamily="18" charset="0"/>
              </a:rPr>
              <a:t> 20202)</a:t>
            </a:r>
            <a:r>
              <a:rPr lang="en-US" dirty="0"/>
              <a:t>.</a:t>
            </a:r>
          </a:p>
          <a:p>
            <a:r>
              <a:rPr lang="en-US" dirty="0"/>
              <a:t>Talent sourcing.</a:t>
            </a:r>
          </a:p>
          <a:p>
            <a:pPr marL="0" indent="0">
              <a:buNone/>
            </a:pPr>
            <a:endParaRPr lang="en-US" dirty="0"/>
          </a:p>
          <a:p>
            <a:endParaRPr lang="en-US" dirty="0"/>
          </a:p>
        </p:txBody>
      </p:sp>
      <p:pic>
        <p:nvPicPr>
          <p:cNvPr id="2050" name="Picture 2" descr="Some Talent Acquisition Strategies For Hiring Better | Systemart, LLC">
            <a:extLst>
              <a:ext uri="{FF2B5EF4-FFF2-40B4-BE49-F238E27FC236}">
                <a16:creationId xmlns:a16="http://schemas.microsoft.com/office/drawing/2014/main" id="{D2D97224-1289-1DAE-0F93-BD68722C3D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1618" y="4697223"/>
            <a:ext cx="4779197" cy="203132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246B4C8-77FE-6EDE-BCAE-8E14854BA84A}"/>
              </a:ext>
            </a:extLst>
          </p:cNvPr>
          <p:cNvSpPr/>
          <p:nvPr/>
        </p:nvSpPr>
        <p:spPr>
          <a:xfrm>
            <a:off x="6375115" y="5044611"/>
            <a:ext cx="3837397" cy="10787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 :-2</a:t>
            </a:r>
          </a:p>
          <a:p>
            <a:pPr algn="ctr"/>
            <a:r>
              <a:rPr lang="en-US" dirty="0"/>
              <a:t>Source:-</a:t>
            </a:r>
            <a:r>
              <a:rPr lang="en-US" i="1" dirty="0">
                <a:effectLst/>
              </a:rPr>
              <a:t>Talent acquisition solutions (2022) </a:t>
            </a:r>
            <a:r>
              <a:rPr lang="en-US" dirty="0">
                <a:effectLst/>
              </a:rPr>
              <a:t> </a:t>
            </a:r>
          </a:p>
          <a:p>
            <a:pPr algn="ctr"/>
            <a:endParaRPr lang="en-US" dirty="0"/>
          </a:p>
        </p:txBody>
      </p:sp>
    </p:spTree>
    <p:extLst>
      <p:ext uri="{BB962C8B-B14F-4D97-AF65-F5344CB8AC3E}">
        <p14:creationId xmlns:p14="http://schemas.microsoft.com/office/powerpoint/2010/main" val="3466908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D47C5-489B-ED27-921C-3009CED6D759}"/>
              </a:ext>
            </a:extLst>
          </p:cNvPr>
          <p:cNvSpPr>
            <a:spLocks noGrp="1"/>
          </p:cNvSpPr>
          <p:nvPr>
            <p:ph type="title"/>
          </p:nvPr>
        </p:nvSpPr>
        <p:spPr/>
        <p:txBody>
          <a:bodyPr/>
          <a:lstStyle/>
          <a:p>
            <a:pPr algn="ctr"/>
            <a:r>
              <a:rPr lang="en-US" dirty="0"/>
              <a:t>Continued….</a:t>
            </a:r>
          </a:p>
        </p:txBody>
      </p:sp>
      <p:sp>
        <p:nvSpPr>
          <p:cNvPr id="3" name="Content Placeholder 2">
            <a:extLst>
              <a:ext uri="{FF2B5EF4-FFF2-40B4-BE49-F238E27FC236}">
                <a16:creationId xmlns:a16="http://schemas.microsoft.com/office/drawing/2014/main" id="{98B774F8-26E2-0972-51AF-C2C20147B022}"/>
              </a:ext>
            </a:extLst>
          </p:cNvPr>
          <p:cNvSpPr>
            <a:spLocks noGrp="1"/>
          </p:cNvSpPr>
          <p:nvPr>
            <p:ph idx="1"/>
          </p:nvPr>
        </p:nvSpPr>
        <p:spPr>
          <a:xfrm>
            <a:off x="838200" y="1825625"/>
            <a:ext cx="10515600" cy="2386779"/>
          </a:xfrm>
        </p:spPr>
        <p:txBody>
          <a:bodyPr>
            <a:normAutofit/>
          </a:bodyPr>
          <a:lstStyle/>
          <a:p>
            <a:pPr marL="0" indent="0">
              <a:buNone/>
            </a:pPr>
            <a:r>
              <a:rPr lang="en-US" dirty="0"/>
              <a:t>The strategies for short-term talent acquisition are discussed below</a:t>
            </a:r>
          </a:p>
          <a:p>
            <a:r>
              <a:rPr lang="en-US" dirty="0"/>
              <a:t> The process of pooling a larger number of candidates by posting on social media or job boards.</a:t>
            </a:r>
          </a:p>
          <a:p>
            <a:r>
              <a:rPr lang="en-US" dirty="0"/>
              <a:t>Candidates suggested by present employees.</a:t>
            </a:r>
          </a:p>
          <a:p>
            <a:r>
              <a:rPr lang="en-US" dirty="0"/>
              <a:t>Candidates can be hired from online hiring platforms like LinkedIn</a:t>
            </a:r>
          </a:p>
          <a:p>
            <a:endParaRPr lang="en-US" dirty="0"/>
          </a:p>
        </p:txBody>
      </p:sp>
      <p:pic>
        <p:nvPicPr>
          <p:cNvPr id="3074" name="Picture 2" descr="What Is Talent Acquisition? (2023 Guide) – Forbes Advisor">
            <a:extLst>
              <a:ext uri="{FF2B5EF4-FFF2-40B4-BE49-F238E27FC236}">
                <a16:creationId xmlns:a16="http://schemas.microsoft.com/office/drawing/2014/main" id="{B7DCBBD7-E982-95B9-1B3E-30CE06A449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8211" y="4056198"/>
            <a:ext cx="3819939" cy="246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3C62666-8E06-B574-C51B-E6620BF7106B}"/>
              </a:ext>
            </a:extLst>
          </p:cNvPr>
          <p:cNvSpPr/>
          <p:nvPr/>
        </p:nvSpPr>
        <p:spPr>
          <a:xfrm>
            <a:off x="5784350" y="4428162"/>
            <a:ext cx="4356243" cy="8630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 :3</a:t>
            </a:r>
          </a:p>
          <a:p>
            <a:pPr algn="ctr"/>
            <a:r>
              <a:rPr lang="en-US" dirty="0"/>
              <a:t>Source:-</a:t>
            </a:r>
            <a:r>
              <a:rPr lang="en-US" i="1" dirty="0">
                <a:effectLst/>
              </a:rPr>
              <a:t>Talent acquisition solutions (2022) </a:t>
            </a:r>
            <a:r>
              <a:rPr lang="en-US" dirty="0">
                <a:effectLst/>
              </a:rPr>
              <a:t> </a:t>
            </a:r>
          </a:p>
          <a:p>
            <a:pPr algn="ctr"/>
            <a:endParaRPr lang="en-US" dirty="0"/>
          </a:p>
        </p:txBody>
      </p:sp>
    </p:spTree>
    <p:extLst>
      <p:ext uri="{BB962C8B-B14F-4D97-AF65-F5344CB8AC3E}">
        <p14:creationId xmlns:p14="http://schemas.microsoft.com/office/powerpoint/2010/main" val="3223365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8AE0-9778-A57E-53B5-E2E9C767BCD3}"/>
              </a:ext>
            </a:extLst>
          </p:cNvPr>
          <p:cNvSpPr>
            <a:spLocks noGrp="1"/>
          </p:cNvSpPr>
          <p:nvPr>
            <p:ph type="title"/>
          </p:nvPr>
        </p:nvSpPr>
        <p:spPr/>
        <p:txBody>
          <a:bodyPr/>
          <a:lstStyle/>
          <a:p>
            <a:pPr algn="ctr"/>
            <a:r>
              <a:rPr lang="en-US" dirty="0"/>
              <a:t>Long-term talent acquisition strategies</a:t>
            </a:r>
          </a:p>
        </p:txBody>
      </p:sp>
      <p:sp>
        <p:nvSpPr>
          <p:cNvPr id="3" name="Content Placeholder 2">
            <a:extLst>
              <a:ext uri="{FF2B5EF4-FFF2-40B4-BE49-F238E27FC236}">
                <a16:creationId xmlns:a16="http://schemas.microsoft.com/office/drawing/2014/main" id="{E393CFBF-7A9E-3741-09A1-CB042D6FC97E}"/>
              </a:ext>
            </a:extLst>
          </p:cNvPr>
          <p:cNvSpPr>
            <a:spLocks noGrp="1"/>
          </p:cNvSpPr>
          <p:nvPr>
            <p:ph idx="1"/>
          </p:nvPr>
        </p:nvSpPr>
        <p:spPr>
          <a:xfrm>
            <a:off x="838200" y="1849349"/>
            <a:ext cx="10515600" cy="2979506"/>
          </a:xfrm>
        </p:spPr>
        <p:txBody>
          <a:bodyPr>
            <a:normAutofit/>
          </a:bodyPr>
          <a:lstStyle/>
          <a:p>
            <a:pPr marL="0" indent="0">
              <a:buNone/>
            </a:pPr>
            <a:r>
              <a:rPr lang="en-US" dirty="0"/>
              <a:t>Long-term acquisition strategies focus on the recruitment and retaining of the permanent employees</a:t>
            </a:r>
          </a:p>
          <a:p>
            <a:pPr marL="0" indent="0">
              <a:buNone/>
            </a:pPr>
            <a:r>
              <a:rPr lang="en-US" dirty="0"/>
              <a:t>Some of the long-term talent acquisition strategies are as follows:-</a:t>
            </a:r>
          </a:p>
          <a:p>
            <a:r>
              <a:rPr lang="en-US" dirty="0"/>
              <a:t>Calendrer recruitment</a:t>
            </a:r>
          </a:p>
          <a:p>
            <a:r>
              <a:rPr lang="en-US" dirty="0"/>
              <a:t>Branding of the employer (</a:t>
            </a:r>
            <a:r>
              <a:rPr lang="en-US" kern="0" dirty="0">
                <a:effectLst/>
                <a:ea typeface="Times New Roman" panose="02020603050405020304" pitchFamily="18" charset="0"/>
              </a:rPr>
              <a:t>Albert  2019)</a:t>
            </a:r>
            <a:endParaRPr lang="en-US" dirty="0"/>
          </a:p>
          <a:p>
            <a:r>
              <a:rPr lang="en-US" dirty="0"/>
              <a:t>Separate procedure for hiring fresher and experienced candidates.</a:t>
            </a:r>
          </a:p>
          <a:p>
            <a:endParaRPr lang="en-US" dirty="0"/>
          </a:p>
          <a:p>
            <a:pPr marL="0" indent="0">
              <a:buNone/>
            </a:pPr>
            <a:endParaRPr lang="en-US" dirty="0"/>
          </a:p>
        </p:txBody>
      </p:sp>
      <p:pic>
        <p:nvPicPr>
          <p:cNvPr id="4098" name="Picture 2" descr="Talent acquisition vs. recruitment: Understanding the difference | Talent  Advocates">
            <a:extLst>
              <a:ext uri="{FF2B5EF4-FFF2-40B4-BE49-F238E27FC236}">
                <a16:creationId xmlns:a16="http://schemas.microsoft.com/office/drawing/2014/main" id="{CCC90880-76EB-2CFD-E2E7-87E0F0B1F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750" y="4828855"/>
            <a:ext cx="5654533" cy="185250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312655E-68E9-7538-A220-84B89BBB2710}"/>
              </a:ext>
            </a:extLst>
          </p:cNvPr>
          <p:cNvSpPr/>
          <p:nvPr/>
        </p:nvSpPr>
        <p:spPr>
          <a:xfrm>
            <a:off x="7304925" y="5065160"/>
            <a:ext cx="4417888" cy="8424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Figure:-4</a:t>
            </a:r>
          </a:p>
          <a:p>
            <a:pPr algn="ctr"/>
            <a:r>
              <a:rPr lang="en-US" dirty="0"/>
              <a:t>Source- </a:t>
            </a:r>
            <a:r>
              <a:rPr lang="en-US" i="1" dirty="0">
                <a:effectLst/>
              </a:rPr>
              <a:t>Talent acquisition solutions (2022) </a:t>
            </a:r>
            <a:r>
              <a:rPr lang="en-US" dirty="0">
                <a:effectLst/>
              </a:rPr>
              <a:t> </a:t>
            </a:r>
          </a:p>
          <a:p>
            <a:pPr algn="ctr"/>
            <a:endParaRPr lang="en-US" dirty="0"/>
          </a:p>
        </p:txBody>
      </p:sp>
    </p:spTree>
    <p:extLst>
      <p:ext uri="{BB962C8B-B14F-4D97-AF65-F5344CB8AC3E}">
        <p14:creationId xmlns:p14="http://schemas.microsoft.com/office/powerpoint/2010/main" val="41714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31CD6-B363-EE4B-94A8-F02108500E80}"/>
              </a:ext>
            </a:extLst>
          </p:cNvPr>
          <p:cNvSpPr>
            <a:spLocks noGrp="1"/>
          </p:cNvSpPr>
          <p:nvPr>
            <p:ph type="title"/>
          </p:nvPr>
        </p:nvSpPr>
        <p:spPr/>
        <p:txBody>
          <a:bodyPr/>
          <a:lstStyle/>
          <a:p>
            <a:pPr algn="ctr"/>
            <a:r>
              <a:rPr lang="en-US" dirty="0"/>
              <a:t>Continued…</a:t>
            </a:r>
          </a:p>
        </p:txBody>
      </p:sp>
      <p:sp>
        <p:nvSpPr>
          <p:cNvPr id="3" name="Content Placeholder 2">
            <a:extLst>
              <a:ext uri="{FF2B5EF4-FFF2-40B4-BE49-F238E27FC236}">
                <a16:creationId xmlns:a16="http://schemas.microsoft.com/office/drawing/2014/main" id="{DF53DA90-6870-1786-B2B7-B78C4D4AFA1B}"/>
              </a:ext>
            </a:extLst>
          </p:cNvPr>
          <p:cNvSpPr>
            <a:spLocks noGrp="1"/>
          </p:cNvSpPr>
          <p:nvPr>
            <p:ph idx="1"/>
          </p:nvPr>
        </p:nvSpPr>
        <p:spPr>
          <a:xfrm>
            <a:off x="838200" y="1825625"/>
            <a:ext cx="10515600" cy="2869665"/>
          </a:xfrm>
        </p:spPr>
        <p:txBody>
          <a:bodyPr>
            <a:normAutofit/>
          </a:bodyPr>
          <a:lstStyle/>
          <a:p>
            <a:r>
              <a:rPr lang="en-US" dirty="0"/>
              <a:t>In the case of calendar recruitment candidates should be higher in every quarter.</a:t>
            </a:r>
          </a:p>
          <a:p>
            <a:r>
              <a:rPr lang="en-US" dirty="0"/>
              <a:t>The employer has to create an authentic and unique brand name to attract the best candidates  (</a:t>
            </a:r>
            <a:r>
              <a:rPr lang="en-US" kern="0" dirty="0">
                <a:effectLst/>
                <a:latin typeface="Times New Roman" panose="02020603050405020304" pitchFamily="18" charset="0"/>
                <a:ea typeface="Times New Roman" panose="02020603050405020304" pitchFamily="18" charset="0"/>
              </a:rPr>
              <a:t>Nayak,</a:t>
            </a:r>
            <a:r>
              <a:rPr lang="en-US" kern="0" dirty="0">
                <a:solidFill>
                  <a:srgbClr val="000000"/>
                </a:solidFill>
                <a:effectLst/>
                <a:latin typeface="Times New Roman" panose="02020603050405020304" pitchFamily="18" charset="0"/>
                <a:ea typeface="Times New Roman" panose="02020603050405020304" pitchFamily="18" charset="0"/>
              </a:rPr>
              <a:t> </a:t>
            </a:r>
            <a:r>
              <a:rPr lang="en-US" kern="0" dirty="0">
                <a:effectLst/>
                <a:latin typeface="Times New Roman" panose="02020603050405020304" pitchFamily="18" charset="0"/>
                <a:ea typeface="Times New Roman" panose="02020603050405020304" pitchFamily="18" charset="0"/>
              </a:rPr>
              <a:t>Bhatnagar and </a:t>
            </a:r>
            <a:r>
              <a:rPr lang="en-US" kern="0" dirty="0" err="1">
                <a:effectLst/>
                <a:latin typeface="Times New Roman" panose="02020603050405020304" pitchFamily="18" charset="0"/>
                <a:ea typeface="Times New Roman" panose="02020603050405020304" pitchFamily="18" charset="0"/>
              </a:rPr>
              <a:t>Budhwar</a:t>
            </a:r>
            <a:r>
              <a:rPr lang="en-US" kern="0" dirty="0">
                <a:effectLst/>
                <a:latin typeface="Times New Roman" panose="02020603050405020304" pitchFamily="18" charset="0"/>
                <a:ea typeface="Times New Roman" panose="02020603050405020304" pitchFamily="18" charset="0"/>
              </a:rPr>
              <a:t> 2018)</a:t>
            </a:r>
            <a:endParaRPr lang="en-US" dirty="0"/>
          </a:p>
          <a:p>
            <a:r>
              <a:rPr lang="en-US" dirty="0"/>
              <a:t>Fresher and experienced candidates should be higher in different processes.</a:t>
            </a:r>
          </a:p>
          <a:p>
            <a:pPr marL="0" indent="0">
              <a:buNone/>
            </a:pPr>
            <a:endParaRPr lang="en-US" dirty="0"/>
          </a:p>
        </p:txBody>
      </p:sp>
      <p:pic>
        <p:nvPicPr>
          <p:cNvPr id="5122" name="Picture 2" descr="4 Talent Acquisition Strategies to Find Best Employees">
            <a:extLst>
              <a:ext uri="{FF2B5EF4-FFF2-40B4-BE49-F238E27FC236}">
                <a16:creationId xmlns:a16="http://schemas.microsoft.com/office/drawing/2014/main" id="{7F046262-B620-7878-1308-8525285DC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843" y="4695290"/>
            <a:ext cx="4579492" cy="193252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7DAB78D-A822-007D-AEE0-3C067B7D4441}"/>
              </a:ext>
            </a:extLst>
          </p:cNvPr>
          <p:cNvSpPr/>
          <p:nvPr/>
        </p:nvSpPr>
        <p:spPr>
          <a:xfrm>
            <a:off x="5291191" y="5393933"/>
            <a:ext cx="6531582" cy="8630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 5</a:t>
            </a:r>
          </a:p>
          <a:p>
            <a:pPr algn="ctr"/>
            <a:r>
              <a:rPr lang="en-US" dirty="0"/>
              <a:t>source: </a:t>
            </a:r>
            <a:r>
              <a:rPr lang="en-US" sz="1800" i="1" kern="0" dirty="0">
                <a:effectLst/>
                <a:latin typeface="Times New Roman" panose="02020603050405020304" pitchFamily="18" charset="0"/>
                <a:ea typeface="Times New Roman" panose="02020603050405020304" pitchFamily="18" charset="0"/>
              </a:rPr>
              <a:t>4 talent acquisition strategies to find best employees</a:t>
            </a:r>
            <a:r>
              <a:rPr lang="en-US" sz="1800" kern="0" dirty="0">
                <a:effectLst/>
                <a:latin typeface="Times New Roman" panose="02020603050405020304" pitchFamily="18" charset="0"/>
                <a:ea typeface="Times New Roman" panose="02020603050405020304" pitchFamily="18" charset="0"/>
              </a:rPr>
              <a:t> (2021) </a:t>
            </a:r>
            <a:endParaRPr lang="en-US" dirty="0"/>
          </a:p>
        </p:txBody>
      </p:sp>
    </p:spTree>
    <p:extLst>
      <p:ext uri="{BB962C8B-B14F-4D97-AF65-F5344CB8AC3E}">
        <p14:creationId xmlns:p14="http://schemas.microsoft.com/office/powerpoint/2010/main" val="600577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88691-5803-01FD-70D9-A8B7000568DA}"/>
              </a:ext>
            </a:extLst>
          </p:cNvPr>
          <p:cNvSpPr>
            <a:spLocks noGrp="1"/>
          </p:cNvSpPr>
          <p:nvPr>
            <p:ph type="title"/>
          </p:nvPr>
        </p:nvSpPr>
        <p:spPr/>
        <p:txBody>
          <a:bodyPr>
            <a:normAutofit fontScale="90000"/>
          </a:bodyPr>
          <a:lstStyle/>
          <a:p>
            <a:r>
              <a:rPr lang="en-US" dirty="0"/>
              <a:t>Ways to attract potential candidates to work in fine dining restaurants</a:t>
            </a:r>
            <a:br>
              <a:rPr lang="en-US" dirty="0"/>
            </a:br>
            <a:endParaRPr lang="en-US" dirty="0"/>
          </a:p>
        </p:txBody>
      </p:sp>
      <p:sp>
        <p:nvSpPr>
          <p:cNvPr id="3" name="Content Placeholder 2">
            <a:extLst>
              <a:ext uri="{FF2B5EF4-FFF2-40B4-BE49-F238E27FC236}">
                <a16:creationId xmlns:a16="http://schemas.microsoft.com/office/drawing/2014/main" id="{B8016B64-055B-CA83-CEB0-6F26F8CCFFF4}"/>
              </a:ext>
            </a:extLst>
          </p:cNvPr>
          <p:cNvSpPr>
            <a:spLocks noGrp="1"/>
          </p:cNvSpPr>
          <p:nvPr>
            <p:ph idx="1"/>
          </p:nvPr>
        </p:nvSpPr>
        <p:spPr>
          <a:xfrm>
            <a:off x="838200" y="1945746"/>
            <a:ext cx="10515600" cy="2438150"/>
          </a:xfrm>
        </p:spPr>
        <p:txBody>
          <a:bodyPr>
            <a:normAutofit/>
          </a:bodyPr>
          <a:lstStyle/>
          <a:p>
            <a:pPr algn="just"/>
            <a:r>
              <a:rPr lang="en-US" dirty="0"/>
              <a:t>Emphasize the safety of the employees.</a:t>
            </a:r>
          </a:p>
          <a:p>
            <a:pPr algn="just"/>
            <a:r>
              <a:rPr lang="en-US" dirty="0"/>
              <a:t>Offer attractive incentives to the employees.</a:t>
            </a:r>
          </a:p>
          <a:p>
            <a:pPr algn="just"/>
            <a:r>
              <a:rPr lang="en-US" dirty="0"/>
              <a:t>Make it easy for the candidates to apply.</a:t>
            </a:r>
          </a:p>
          <a:p>
            <a:pPr algn="just"/>
            <a:r>
              <a:rPr lang="en-US" dirty="0"/>
              <a:t>Promote the culture of our business in social media.</a:t>
            </a:r>
          </a:p>
          <a:p>
            <a:pPr algn="just"/>
            <a:r>
              <a:rPr lang="en-US" dirty="0"/>
              <a:t>Make the recruitment process fast.</a:t>
            </a:r>
          </a:p>
          <a:p>
            <a:endParaRPr lang="en-US" dirty="0"/>
          </a:p>
          <a:p>
            <a:endParaRPr lang="en-US" dirty="0"/>
          </a:p>
        </p:txBody>
      </p:sp>
      <p:pic>
        <p:nvPicPr>
          <p:cNvPr id="6146" name="Picture 2" descr="8 Strategies for Quick Service Restaurant Recruitment">
            <a:extLst>
              <a:ext uri="{FF2B5EF4-FFF2-40B4-BE49-F238E27FC236}">
                <a16:creationId xmlns:a16="http://schemas.microsoft.com/office/drawing/2014/main" id="{8E689B2D-7DFD-4993-93F2-E2EADFD39A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4263775"/>
            <a:ext cx="7370852" cy="24381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1CB713F-52CE-E194-98C2-80A816EB86A7}"/>
              </a:ext>
            </a:extLst>
          </p:cNvPr>
          <p:cNvSpPr/>
          <p:nvPr/>
        </p:nvSpPr>
        <p:spPr>
          <a:xfrm>
            <a:off x="8486455" y="5157627"/>
            <a:ext cx="3359648" cy="8938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kern="0" dirty="0">
                <a:effectLst/>
                <a:latin typeface="Times New Roman" panose="02020603050405020304" pitchFamily="18" charset="0"/>
                <a:ea typeface="Times New Roman" panose="02020603050405020304" pitchFamily="18" charset="0"/>
              </a:rPr>
              <a:t>Figure:6</a:t>
            </a:r>
          </a:p>
          <a:p>
            <a:pPr algn="ctr"/>
            <a:r>
              <a:rPr lang="en-US" sz="1800" kern="0" dirty="0">
                <a:effectLst/>
                <a:latin typeface="Times New Roman" panose="02020603050405020304" pitchFamily="18" charset="0"/>
                <a:ea typeface="Times New Roman" panose="02020603050405020304" pitchFamily="18" charset="0"/>
              </a:rPr>
              <a:t>Source</a:t>
            </a:r>
            <a:r>
              <a:rPr lang="en-US" sz="1800" i="1" kern="0" dirty="0">
                <a:effectLst/>
                <a:latin typeface="Times New Roman" panose="02020603050405020304" pitchFamily="18" charset="0"/>
                <a:ea typeface="Times New Roman" panose="02020603050405020304" pitchFamily="18" charset="0"/>
              </a:rPr>
              <a:t>:-8 strategies for Quick Service Restaurant Recruitments</a:t>
            </a:r>
            <a:endParaRPr lang="en-US" i="1" dirty="0"/>
          </a:p>
        </p:txBody>
      </p:sp>
    </p:spTree>
    <p:extLst>
      <p:ext uri="{BB962C8B-B14F-4D97-AF65-F5344CB8AC3E}">
        <p14:creationId xmlns:p14="http://schemas.microsoft.com/office/powerpoint/2010/main" val="186520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5D11-8810-FEFB-9D3D-5D8F36ADEFE2}"/>
              </a:ext>
            </a:extLst>
          </p:cNvPr>
          <p:cNvSpPr>
            <a:spLocks noGrp="1"/>
          </p:cNvSpPr>
          <p:nvPr>
            <p:ph type="title"/>
          </p:nvPr>
        </p:nvSpPr>
        <p:spPr/>
        <p:txBody>
          <a:bodyPr/>
          <a:lstStyle/>
          <a:p>
            <a:pPr algn="ctr"/>
            <a:r>
              <a:rPr lang="en-US" dirty="0"/>
              <a:t>Monetary method to provide incentives</a:t>
            </a:r>
          </a:p>
        </p:txBody>
      </p:sp>
      <p:sp>
        <p:nvSpPr>
          <p:cNvPr id="3" name="Content Placeholder 2">
            <a:extLst>
              <a:ext uri="{FF2B5EF4-FFF2-40B4-BE49-F238E27FC236}">
                <a16:creationId xmlns:a16="http://schemas.microsoft.com/office/drawing/2014/main" id="{F506E65C-325C-37D3-CC36-1C41248BE0F7}"/>
              </a:ext>
            </a:extLst>
          </p:cNvPr>
          <p:cNvSpPr>
            <a:spLocks noGrp="1"/>
          </p:cNvSpPr>
          <p:nvPr>
            <p:ph idx="1"/>
          </p:nvPr>
        </p:nvSpPr>
        <p:spPr>
          <a:xfrm>
            <a:off x="838200" y="1825625"/>
            <a:ext cx="10515600" cy="3455292"/>
          </a:xfrm>
        </p:spPr>
        <p:txBody>
          <a:bodyPr/>
          <a:lstStyle/>
          <a:p>
            <a:pPr marL="0" indent="0">
              <a:buNone/>
            </a:pPr>
            <a:r>
              <a:rPr lang="en-US" dirty="0"/>
              <a:t>Monetary incentives are anything paid in cash to the employees of an organization in addition to salary (</a:t>
            </a:r>
            <a:r>
              <a:rPr lang="en-US" kern="0" dirty="0">
                <a:effectLst/>
                <a:ea typeface="Times New Roman" panose="02020603050405020304" pitchFamily="18" charset="0"/>
              </a:rPr>
              <a:t>Khan, Daniyal and Ashraf 2020)</a:t>
            </a:r>
            <a:endParaRPr lang="en-US" dirty="0"/>
          </a:p>
          <a:p>
            <a:pPr marL="0" indent="0">
              <a:buNone/>
            </a:pPr>
            <a:r>
              <a:rPr lang="en-US" dirty="0"/>
              <a:t>Examples are </a:t>
            </a:r>
          </a:p>
          <a:p>
            <a:r>
              <a:rPr lang="en-US" dirty="0"/>
              <a:t>Cash rewards</a:t>
            </a:r>
          </a:p>
          <a:p>
            <a:r>
              <a:rPr lang="en-US" dirty="0"/>
              <a:t>Profit sharing</a:t>
            </a:r>
          </a:p>
          <a:p>
            <a:r>
              <a:rPr lang="en-US" dirty="0"/>
              <a:t>Retention bonus</a:t>
            </a:r>
          </a:p>
          <a:p>
            <a:r>
              <a:rPr lang="en-US" dirty="0"/>
              <a:t>Project bonuses</a:t>
            </a:r>
          </a:p>
          <a:p>
            <a:endParaRPr lang="en-US" dirty="0"/>
          </a:p>
        </p:txBody>
      </p:sp>
      <p:pic>
        <p:nvPicPr>
          <p:cNvPr id="7170" name="Picture 2" descr="Monetary Incentives In The Workplace (2023 Guide) – Forbes Advisor">
            <a:extLst>
              <a:ext uri="{FF2B5EF4-FFF2-40B4-BE49-F238E27FC236}">
                <a16:creationId xmlns:a16="http://schemas.microsoft.com/office/drawing/2014/main" id="{73414988-19F0-DD23-C76A-8070BAD291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374" y="5020896"/>
            <a:ext cx="5095982" cy="1600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BDEE3E2-8CC9-2B19-A363-FB0A2D53BF5D}"/>
              </a:ext>
            </a:extLst>
          </p:cNvPr>
          <p:cNvSpPr/>
          <p:nvPr/>
        </p:nvSpPr>
        <p:spPr>
          <a:xfrm>
            <a:off x="6801492" y="5415854"/>
            <a:ext cx="2876764" cy="81028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Figure:7</a:t>
            </a:r>
          </a:p>
          <a:p>
            <a:pPr algn="ctr"/>
            <a:r>
              <a:rPr lang="en-US" dirty="0"/>
              <a:t>Source:-</a:t>
            </a:r>
            <a:r>
              <a:rPr lang="en-US" i="1" dirty="0"/>
              <a:t>Monetary incentive in the workplace</a:t>
            </a:r>
            <a:r>
              <a:rPr lang="en-US" dirty="0"/>
              <a:t> 2023</a:t>
            </a:r>
          </a:p>
        </p:txBody>
      </p:sp>
    </p:spTree>
    <p:extLst>
      <p:ext uri="{BB962C8B-B14F-4D97-AF65-F5344CB8AC3E}">
        <p14:creationId xmlns:p14="http://schemas.microsoft.com/office/powerpoint/2010/main" val="3383531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CAEB5-726C-DE39-983A-E174C06BFBCC}"/>
              </a:ext>
            </a:extLst>
          </p:cNvPr>
          <p:cNvSpPr>
            <a:spLocks noGrp="1"/>
          </p:cNvSpPr>
          <p:nvPr>
            <p:ph type="title"/>
          </p:nvPr>
        </p:nvSpPr>
        <p:spPr/>
        <p:txBody>
          <a:bodyPr/>
          <a:lstStyle/>
          <a:p>
            <a:pPr algn="ctr"/>
            <a:r>
              <a:rPr lang="en-US" dirty="0"/>
              <a:t>Continued….</a:t>
            </a:r>
          </a:p>
        </p:txBody>
      </p:sp>
      <p:sp>
        <p:nvSpPr>
          <p:cNvPr id="3" name="Content Placeholder 2">
            <a:extLst>
              <a:ext uri="{FF2B5EF4-FFF2-40B4-BE49-F238E27FC236}">
                <a16:creationId xmlns:a16="http://schemas.microsoft.com/office/drawing/2014/main" id="{6A344E44-D4A7-5415-6D9B-A2500434B782}"/>
              </a:ext>
            </a:extLst>
          </p:cNvPr>
          <p:cNvSpPr>
            <a:spLocks noGrp="1"/>
          </p:cNvSpPr>
          <p:nvPr>
            <p:ph idx="1"/>
          </p:nvPr>
        </p:nvSpPr>
        <p:spPr>
          <a:xfrm>
            <a:off x="838200" y="1825625"/>
            <a:ext cx="10515600" cy="2181296"/>
          </a:xfrm>
        </p:spPr>
        <p:txBody>
          <a:bodyPr/>
          <a:lstStyle/>
          <a:p>
            <a:r>
              <a:rPr lang="en-US" dirty="0"/>
              <a:t>In cash reward the employees are paid extra cash in addition to their salary on the basis of their performance (</a:t>
            </a:r>
            <a:r>
              <a:rPr lang="en-US" kern="0" dirty="0">
                <a:effectLst/>
                <a:ea typeface="Times New Roman" panose="02020603050405020304" pitchFamily="18" charset="0"/>
              </a:rPr>
              <a:t>Nagatomo, Saito and Kondo2019</a:t>
            </a:r>
            <a:r>
              <a:rPr lang="en-US" kern="0" dirty="0">
                <a:effectLst/>
                <a:latin typeface="Times New Roman" panose="02020603050405020304" pitchFamily="18" charset="0"/>
                <a:ea typeface="Times New Roman" panose="02020603050405020304" pitchFamily="18" charset="0"/>
              </a:rPr>
              <a:t> </a:t>
            </a:r>
            <a:r>
              <a:rPr lang="en-US" kern="0" dirty="0">
                <a:latin typeface="Times New Roman" panose="02020603050405020304" pitchFamily="18" charset="0"/>
                <a:ea typeface="Times New Roman" panose="02020603050405020304" pitchFamily="18" charset="0"/>
              </a:rPr>
              <a:t>).</a:t>
            </a:r>
            <a:endParaRPr lang="en-US" dirty="0"/>
          </a:p>
          <a:p>
            <a:r>
              <a:rPr lang="en-US" dirty="0"/>
              <a:t>In profit sharing the employer shares a portion of his profit with the employee in addition to salary.</a:t>
            </a:r>
          </a:p>
          <a:p>
            <a:endParaRPr lang="en-US" dirty="0"/>
          </a:p>
        </p:txBody>
      </p:sp>
      <p:pic>
        <p:nvPicPr>
          <p:cNvPr id="8194" name="Picture 2" descr="Article: Monetary Vs Non-monetary incentives: Which ones actually work? —  People Matters">
            <a:extLst>
              <a:ext uri="{FF2B5EF4-FFF2-40B4-BE49-F238E27FC236}">
                <a16:creationId xmlns:a16="http://schemas.microsoft.com/office/drawing/2014/main" id="{28D5FBDF-19A1-2AD8-B340-2382F62C2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92" y="4006921"/>
            <a:ext cx="5099408" cy="24859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9A1B316-707A-3736-4D29-1C512A463F85}"/>
              </a:ext>
            </a:extLst>
          </p:cNvPr>
          <p:cNvSpPr/>
          <p:nvPr/>
        </p:nvSpPr>
        <p:spPr>
          <a:xfrm>
            <a:off x="6096000" y="4777482"/>
            <a:ext cx="5452153" cy="16027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kern="0" dirty="0">
                <a:effectLst/>
                <a:latin typeface="Times New Roman" panose="02020603050405020304" pitchFamily="18" charset="0"/>
                <a:ea typeface="Times New Roman" panose="02020603050405020304" pitchFamily="18" charset="0"/>
              </a:rPr>
              <a:t>Figure:8</a:t>
            </a:r>
          </a:p>
          <a:p>
            <a:pPr algn="ctr"/>
            <a:r>
              <a:rPr lang="en-US" sz="1800" kern="0" dirty="0">
                <a:effectLst/>
                <a:latin typeface="Times New Roman" panose="02020603050405020304" pitchFamily="18" charset="0"/>
                <a:ea typeface="Times New Roman" panose="02020603050405020304" pitchFamily="18" charset="0"/>
              </a:rPr>
              <a:t>Source:</a:t>
            </a:r>
            <a:r>
              <a:rPr lang="en-US" sz="1800" i="1" kern="0" dirty="0">
                <a:effectLst/>
                <a:latin typeface="Times New Roman" panose="02020603050405020304" pitchFamily="18" charset="0"/>
                <a:ea typeface="Times New Roman" panose="02020603050405020304" pitchFamily="18" charset="0"/>
              </a:rPr>
              <a:t>4 talent acquisition strategies to find best employees </a:t>
            </a:r>
            <a:r>
              <a:rPr lang="en-US" sz="1800" kern="0" dirty="0">
                <a:effectLst/>
                <a:latin typeface="Times New Roman" panose="02020603050405020304" pitchFamily="18" charset="0"/>
                <a:ea typeface="Times New Roman" panose="02020603050405020304" pitchFamily="18" charset="0"/>
              </a:rPr>
              <a:t>(2021) </a:t>
            </a:r>
            <a:endParaRPr lang="en-US" dirty="0"/>
          </a:p>
        </p:txBody>
      </p:sp>
    </p:spTree>
    <p:extLst>
      <p:ext uri="{BB962C8B-B14F-4D97-AF65-F5344CB8AC3E}">
        <p14:creationId xmlns:p14="http://schemas.microsoft.com/office/powerpoint/2010/main" val="461742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08C-6A59-EC81-D6FB-1B52364D8FD1}"/>
              </a:ext>
            </a:extLst>
          </p:cNvPr>
          <p:cNvSpPr>
            <a:spLocks noGrp="1"/>
          </p:cNvSpPr>
          <p:nvPr>
            <p:ph type="title"/>
          </p:nvPr>
        </p:nvSpPr>
        <p:spPr/>
        <p:txBody>
          <a:bodyPr/>
          <a:lstStyle/>
          <a:p>
            <a:pPr algn="ctr"/>
            <a:r>
              <a:rPr lang="en-US" dirty="0"/>
              <a:t>Non monetary method to provide incentive </a:t>
            </a:r>
          </a:p>
        </p:txBody>
      </p:sp>
      <p:sp>
        <p:nvSpPr>
          <p:cNvPr id="3" name="Content Placeholder 2">
            <a:extLst>
              <a:ext uri="{FF2B5EF4-FFF2-40B4-BE49-F238E27FC236}">
                <a16:creationId xmlns:a16="http://schemas.microsoft.com/office/drawing/2014/main" id="{E988120C-02C3-5907-7C2C-BA883CF5071E}"/>
              </a:ext>
            </a:extLst>
          </p:cNvPr>
          <p:cNvSpPr>
            <a:spLocks noGrp="1"/>
          </p:cNvSpPr>
          <p:nvPr>
            <p:ph idx="1"/>
          </p:nvPr>
        </p:nvSpPr>
        <p:spPr/>
        <p:txBody>
          <a:bodyPr/>
          <a:lstStyle/>
          <a:p>
            <a:pPr marL="0" indent="0">
              <a:buNone/>
            </a:pPr>
            <a:r>
              <a:rPr lang="en-US" dirty="0"/>
              <a:t>Nonmonetary methods are the noncash perk that the employee gets from an employer.</a:t>
            </a:r>
          </a:p>
          <a:p>
            <a:pPr marL="0" indent="0">
              <a:buNone/>
            </a:pPr>
            <a:r>
              <a:rPr lang="en-US" dirty="0"/>
              <a:t>Examples</a:t>
            </a:r>
          </a:p>
          <a:p>
            <a:r>
              <a:rPr lang="en-US" dirty="0"/>
              <a:t>Flexibility in working hours.</a:t>
            </a:r>
          </a:p>
          <a:p>
            <a:r>
              <a:rPr lang="en-US" dirty="0"/>
              <a:t>Gives an extra time to follow his passion.</a:t>
            </a:r>
          </a:p>
          <a:p>
            <a:r>
              <a:rPr lang="en-US" dirty="0"/>
              <a:t>Allowing extra leave (</a:t>
            </a:r>
            <a:r>
              <a:rPr lang="en-US" kern="0" dirty="0">
                <a:effectLst/>
                <a:ea typeface="Times New Roman" panose="02020603050405020304" pitchFamily="18" charset="0"/>
              </a:rPr>
              <a:t>Qader, A.N., 2021).</a:t>
            </a:r>
          </a:p>
          <a:p>
            <a:r>
              <a:rPr lang="en-US" dirty="0"/>
              <a:t>Rewarding employees with higher responsibilities.</a:t>
            </a:r>
          </a:p>
          <a:p>
            <a:r>
              <a:rPr lang="en-US" dirty="0"/>
              <a:t>Meeting the employees on one to one basis</a:t>
            </a:r>
          </a:p>
          <a:p>
            <a:endParaRPr lang="en-US" dirty="0"/>
          </a:p>
          <a:p>
            <a:pPr marL="514350" indent="-514350">
              <a:buFont typeface="+mj-lt"/>
              <a:buAutoNum type="arabicPeriod"/>
            </a:pPr>
            <a:endParaRPr lang="en-US" dirty="0"/>
          </a:p>
        </p:txBody>
      </p:sp>
    </p:spTree>
    <p:extLst>
      <p:ext uri="{BB962C8B-B14F-4D97-AF65-F5344CB8AC3E}">
        <p14:creationId xmlns:p14="http://schemas.microsoft.com/office/powerpoint/2010/main" val="106041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4662A-DE7C-EFAF-94A5-E0EBFB9FB34F}"/>
              </a:ext>
            </a:extLst>
          </p:cNvPr>
          <p:cNvSpPr>
            <a:spLocks noGrp="1"/>
          </p:cNvSpPr>
          <p:nvPr>
            <p:ph type="title"/>
          </p:nvPr>
        </p:nvSpPr>
        <p:spPr/>
        <p:txBody>
          <a:bodyPr/>
          <a:lstStyle/>
          <a:p>
            <a:pPr algn="ctr"/>
            <a:r>
              <a:rPr lang="en-US" dirty="0"/>
              <a:t>Continued….</a:t>
            </a:r>
          </a:p>
        </p:txBody>
      </p:sp>
      <p:sp>
        <p:nvSpPr>
          <p:cNvPr id="3" name="Content Placeholder 2">
            <a:extLst>
              <a:ext uri="{FF2B5EF4-FFF2-40B4-BE49-F238E27FC236}">
                <a16:creationId xmlns:a16="http://schemas.microsoft.com/office/drawing/2014/main" id="{DC1CABC8-78CF-89C2-1DEB-EC103D09F895}"/>
              </a:ext>
            </a:extLst>
          </p:cNvPr>
          <p:cNvSpPr>
            <a:spLocks noGrp="1"/>
          </p:cNvSpPr>
          <p:nvPr>
            <p:ph idx="1"/>
          </p:nvPr>
        </p:nvSpPr>
        <p:spPr>
          <a:xfrm>
            <a:off x="838200" y="1825625"/>
            <a:ext cx="10515600" cy="1903894"/>
          </a:xfrm>
        </p:spPr>
        <p:txBody>
          <a:bodyPr/>
          <a:lstStyle/>
          <a:p>
            <a:r>
              <a:rPr lang="en-US" dirty="0"/>
              <a:t>Employees are allowed to decide their working hours on the basis of their comfort.</a:t>
            </a:r>
          </a:p>
          <a:p>
            <a:r>
              <a:rPr lang="en-US" dirty="0"/>
              <a:t>Employees are allowed to work on things that they are passionate about.</a:t>
            </a:r>
          </a:p>
          <a:p>
            <a:endParaRPr lang="en-US" dirty="0"/>
          </a:p>
        </p:txBody>
      </p:sp>
      <p:pic>
        <p:nvPicPr>
          <p:cNvPr id="9218" name="Picture 2" descr="Top 11 Non-monetary Incentives To Motivate And Retain Your Employees">
            <a:extLst>
              <a:ext uri="{FF2B5EF4-FFF2-40B4-BE49-F238E27FC236}">
                <a16:creationId xmlns:a16="http://schemas.microsoft.com/office/drawing/2014/main" id="{04DEAE93-471C-C821-D532-E7373EC76A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8427" y="3606000"/>
            <a:ext cx="4383994" cy="194254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695D29F-CF7B-238B-F1C4-FCF981F9E1BA}"/>
              </a:ext>
            </a:extLst>
          </p:cNvPr>
          <p:cNvSpPr/>
          <p:nvPr/>
        </p:nvSpPr>
        <p:spPr>
          <a:xfrm>
            <a:off x="7068620" y="4767208"/>
            <a:ext cx="5003514" cy="15308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Figure:9</a:t>
            </a:r>
          </a:p>
          <a:p>
            <a:pPr algn="ctr"/>
            <a:r>
              <a:rPr lang="en-US" dirty="0"/>
              <a:t>Source:</a:t>
            </a:r>
            <a:r>
              <a:rPr lang="en-US" sz="1800" i="1" kern="0" dirty="0">
                <a:effectLst/>
                <a:latin typeface="Times New Roman" panose="02020603050405020304" pitchFamily="18" charset="0"/>
                <a:ea typeface="Times New Roman" panose="02020603050405020304" pitchFamily="18" charset="0"/>
              </a:rPr>
              <a:t> 4 talent acquisition strategies to find best employees </a:t>
            </a:r>
            <a:r>
              <a:rPr lang="en-US" sz="1800" kern="0" dirty="0">
                <a:effectLst/>
                <a:latin typeface="Times New Roman" panose="02020603050405020304" pitchFamily="18" charset="0"/>
                <a:ea typeface="Times New Roman" panose="02020603050405020304" pitchFamily="18" charset="0"/>
              </a:rPr>
              <a:t>(2021) </a:t>
            </a:r>
            <a:endParaRPr lang="en-US" dirty="0"/>
          </a:p>
        </p:txBody>
      </p:sp>
    </p:spTree>
    <p:extLst>
      <p:ext uri="{BB962C8B-B14F-4D97-AF65-F5344CB8AC3E}">
        <p14:creationId xmlns:p14="http://schemas.microsoft.com/office/powerpoint/2010/main" val="323715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1AB78-B7A7-5AAB-E244-7C4DA5C4F286}"/>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116488D8-D9FE-87BD-6597-88B6D0DAE905}"/>
              </a:ext>
            </a:extLst>
          </p:cNvPr>
          <p:cNvSpPr>
            <a:spLocks noGrp="1"/>
          </p:cNvSpPr>
          <p:nvPr>
            <p:ph idx="1"/>
          </p:nvPr>
        </p:nvSpPr>
        <p:spPr/>
        <p:txBody>
          <a:bodyPr/>
          <a:lstStyle/>
          <a:p>
            <a:r>
              <a:rPr lang="en-US" dirty="0"/>
              <a:t>A restaurant or any business should have an adequate amount of staff.</a:t>
            </a:r>
          </a:p>
          <a:p>
            <a:r>
              <a:rPr lang="en-US" dirty="0"/>
              <a:t>Proper talent acquisition strategies should be followed</a:t>
            </a:r>
          </a:p>
          <a:p>
            <a:r>
              <a:rPr lang="en-US" dirty="0"/>
              <a:t>Both long and short-term talent acquisition methods are important.</a:t>
            </a:r>
          </a:p>
          <a:p>
            <a:r>
              <a:rPr lang="en-US" dirty="0"/>
              <a:t>Employees should be provided with both monetary and non-monetary incentives.</a:t>
            </a:r>
          </a:p>
          <a:p>
            <a:r>
              <a:rPr lang="en-US" dirty="0"/>
              <a:t>Employees should be always motivated</a:t>
            </a:r>
          </a:p>
          <a:p>
            <a:endParaRPr lang="en-US" dirty="0"/>
          </a:p>
        </p:txBody>
      </p:sp>
    </p:spTree>
    <p:extLst>
      <p:ext uri="{BB962C8B-B14F-4D97-AF65-F5344CB8AC3E}">
        <p14:creationId xmlns:p14="http://schemas.microsoft.com/office/powerpoint/2010/main" val="19527029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9DAC3-686D-1049-1690-F56B61ADC958}"/>
              </a:ext>
            </a:extLst>
          </p:cNvPr>
          <p:cNvSpPr>
            <a:spLocks noGrp="1"/>
          </p:cNvSpPr>
          <p:nvPr>
            <p:ph type="title"/>
          </p:nvPr>
        </p:nvSpPr>
        <p:spPr>
          <a:xfrm>
            <a:off x="838200" y="113016"/>
            <a:ext cx="10515600" cy="821932"/>
          </a:xfrm>
        </p:spPr>
        <p:txBody>
          <a:bodyPr>
            <a:normAutofit fontScale="90000"/>
          </a:bodyPr>
          <a:lstStyle/>
          <a:p>
            <a:pPr algn="ctr"/>
            <a:br>
              <a:rPr lang="en-US" dirty="0"/>
            </a:br>
            <a:r>
              <a:rPr lang="en-US" dirty="0"/>
              <a:t>Reference</a:t>
            </a:r>
            <a:br>
              <a:rPr lang="en-US" dirty="0"/>
            </a:br>
            <a:endParaRPr lang="en-US" dirty="0"/>
          </a:p>
        </p:txBody>
      </p:sp>
      <p:sp>
        <p:nvSpPr>
          <p:cNvPr id="3" name="Content Placeholder 2">
            <a:extLst>
              <a:ext uri="{FF2B5EF4-FFF2-40B4-BE49-F238E27FC236}">
                <a16:creationId xmlns:a16="http://schemas.microsoft.com/office/drawing/2014/main" id="{B472E00F-1F30-910D-0C8A-444BDEDB0C3C}"/>
              </a:ext>
            </a:extLst>
          </p:cNvPr>
          <p:cNvSpPr>
            <a:spLocks noGrp="1"/>
          </p:cNvSpPr>
          <p:nvPr>
            <p:ph idx="1"/>
          </p:nvPr>
        </p:nvSpPr>
        <p:spPr>
          <a:xfrm>
            <a:off x="339047" y="934948"/>
            <a:ext cx="11682573" cy="5810036"/>
          </a:xfrm>
        </p:spPr>
        <p:txBody>
          <a:bodyPr>
            <a:normAutofit lnSpcReduction="10000"/>
          </a:bodyPr>
          <a:lstStyle/>
          <a:p>
            <a:pPr marL="0" marR="0" algn="just">
              <a:lnSpc>
                <a:spcPct val="110000"/>
              </a:lnSpc>
              <a:spcBef>
                <a:spcPts val="0"/>
              </a:spcBef>
              <a:spcAft>
                <a:spcPts val="0"/>
              </a:spcAft>
            </a:pPr>
            <a:r>
              <a:rPr lang="en-US" sz="2400" i="1" dirty="0">
                <a:effectLst/>
                <a:ea typeface="Times New Roman" panose="02020603050405020304" pitchFamily="18" charset="0"/>
                <a:cs typeface="Times New Roman" panose="02020603050405020304" pitchFamily="18" charset="0"/>
              </a:rPr>
              <a:t>4 talent acquisition strategies to find best employees</a:t>
            </a:r>
            <a:r>
              <a:rPr lang="en-US" sz="2400" dirty="0">
                <a:effectLst/>
                <a:ea typeface="Times New Roman" panose="02020603050405020304" pitchFamily="18" charset="0"/>
                <a:cs typeface="Times New Roman" panose="02020603050405020304" pitchFamily="18" charset="0"/>
              </a:rPr>
              <a:t> (2021) </a:t>
            </a:r>
            <a:r>
              <a:rPr lang="en-US" sz="2400" i="1" dirty="0" err="1">
                <a:effectLst/>
                <a:ea typeface="Times New Roman" panose="02020603050405020304" pitchFamily="18" charset="0"/>
                <a:cs typeface="Times New Roman" panose="02020603050405020304" pitchFamily="18" charset="0"/>
              </a:rPr>
              <a:t>Otomeyt</a:t>
            </a:r>
            <a:r>
              <a:rPr lang="en-US" sz="2400" dirty="0">
                <a:effectLst/>
                <a:ea typeface="Times New Roman" panose="02020603050405020304" pitchFamily="18" charset="0"/>
                <a:cs typeface="Times New Roman" panose="02020603050405020304" pitchFamily="18" charset="0"/>
              </a:rPr>
              <a:t>. Available at: https://otomeyt.ai/blog/talent-acquisition-strategies-to-build-long-term-people-advantage/ (Accessed: March 21, 2023). </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Albert, E.T., 2019. AI in talent acquisition: a review of AI-applications used in recruitment and selection. </a:t>
            </a:r>
            <a:r>
              <a:rPr lang="en-US" sz="2400" i="1" dirty="0">
                <a:effectLst/>
                <a:ea typeface="Times New Roman" panose="02020603050405020304" pitchFamily="18" charset="0"/>
                <a:cs typeface="Times New Roman" panose="02020603050405020304" pitchFamily="18" charset="0"/>
              </a:rPr>
              <a:t>Strategic HR Review</a:t>
            </a:r>
            <a:r>
              <a:rPr lang="en-US" sz="2400" dirty="0">
                <a:effectLst/>
                <a:ea typeface="Times New Roman" panose="02020603050405020304" pitchFamily="18" charset="0"/>
                <a:cs typeface="Times New Roman" panose="02020603050405020304" pitchFamily="18" charset="0"/>
              </a:rPr>
              <a:t>, </a:t>
            </a:r>
            <a:r>
              <a:rPr lang="en-US" sz="2400" i="1" dirty="0">
                <a:effectLst/>
                <a:ea typeface="Times New Roman" panose="02020603050405020304" pitchFamily="18" charset="0"/>
                <a:cs typeface="Times New Roman" panose="02020603050405020304" pitchFamily="18" charset="0"/>
              </a:rPr>
              <a:t>18</a:t>
            </a:r>
            <a:r>
              <a:rPr lang="en-US" sz="2400" dirty="0">
                <a:effectLst/>
                <a:ea typeface="Times New Roman" panose="02020603050405020304" pitchFamily="18" charset="0"/>
                <a:cs typeface="Times New Roman" panose="02020603050405020304" pitchFamily="18" charset="0"/>
              </a:rPr>
              <a:t>(5), pp.215-221.</a:t>
            </a:r>
          </a:p>
          <a:p>
            <a:pPr marL="0" marR="0" algn="just">
              <a:lnSpc>
                <a:spcPct val="110000"/>
              </a:lnSpc>
              <a:spcBef>
                <a:spcPts val="0"/>
              </a:spcBef>
              <a:spcAft>
                <a:spcPts val="0"/>
              </a:spcAft>
            </a:pPr>
            <a:r>
              <a:rPr lang="en-US" sz="2400" dirty="0" err="1">
                <a:effectLst/>
                <a:ea typeface="Times New Roman" panose="02020603050405020304" pitchFamily="18" charset="0"/>
                <a:cs typeface="Times New Roman" panose="02020603050405020304" pitchFamily="18" charset="0"/>
              </a:rPr>
              <a:t>Hongal</a:t>
            </a:r>
            <a:r>
              <a:rPr lang="en-US" sz="2400" dirty="0">
                <a:effectLst/>
                <a:ea typeface="Times New Roman" panose="02020603050405020304" pitchFamily="18" charset="0"/>
                <a:cs typeface="Times New Roman" panose="02020603050405020304" pitchFamily="18" charset="0"/>
              </a:rPr>
              <a:t>, Pushpa, and </a:t>
            </a:r>
            <a:r>
              <a:rPr lang="en-US" sz="2400" dirty="0" err="1">
                <a:effectLst/>
                <a:ea typeface="Times New Roman" panose="02020603050405020304" pitchFamily="18" charset="0"/>
                <a:cs typeface="Times New Roman" panose="02020603050405020304" pitchFamily="18" charset="0"/>
              </a:rPr>
              <a:t>Uttamkumar</a:t>
            </a:r>
            <a:r>
              <a:rPr lang="en-US" sz="2400" dirty="0">
                <a:effectLst/>
                <a:ea typeface="Times New Roman" panose="02020603050405020304" pitchFamily="18" charset="0"/>
                <a:cs typeface="Times New Roman" panose="02020603050405020304" pitchFamily="18" charset="0"/>
              </a:rPr>
              <a:t> </a:t>
            </a:r>
            <a:r>
              <a:rPr lang="en-US" sz="2400" dirty="0" err="1">
                <a:effectLst/>
                <a:ea typeface="Times New Roman" panose="02020603050405020304" pitchFamily="18" charset="0"/>
                <a:cs typeface="Times New Roman" panose="02020603050405020304" pitchFamily="18" charset="0"/>
              </a:rPr>
              <a:t>Kinange</a:t>
            </a:r>
            <a:r>
              <a:rPr lang="en-US" sz="2400" dirty="0">
                <a:effectLst/>
                <a:ea typeface="Times New Roman" panose="02020603050405020304" pitchFamily="18" charset="0"/>
                <a:cs typeface="Times New Roman" panose="02020603050405020304" pitchFamily="18" charset="0"/>
              </a:rPr>
              <a:t>. "A study on talent management and its impact on organization performance-an empirical review." </a:t>
            </a:r>
            <a:r>
              <a:rPr lang="en-US" sz="2400" i="1" dirty="0">
                <a:effectLst/>
                <a:ea typeface="Times New Roman" panose="02020603050405020304" pitchFamily="18" charset="0"/>
                <a:cs typeface="Times New Roman" panose="02020603050405020304" pitchFamily="18" charset="0"/>
              </a:rPr>
              <a:t>International Journal of Engineering and Management Research</a:t>
            </a:r>
            <a:r>
              <a:rPr lang="en-US" sz="2400" dirty="0">
                <a:effectLst/>
                <a:ea typeface="Times New Roman" panose="02020603050405020304" pitchFamily="18" charset="0"/>
                <a:cs typeface="Times New Roman" panose="02020603050405020304" pitchFamily="18" charset="0"/>
              </a:rPr>
              <a:t> 10 (2020).</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Khan, M., Daniyal, M. and Ashraf, M.Z., 2020. The relationship between monetary incentives and job performance: Mediating role of employee loyalty. </a:t>
            </a:r>
            <a:r>
              <a:rPr lang="en-US" sz="2400" i="1" dirty="0">
                <a:effectLst/>
                <a:ea typeface="Times New Roman" panose="02020603050405020304" pitchFamily="18" charset="0"/>
                <a:cs typeface="Times New Roman" panose="02020603050405020304" pitchFamily="18" charset="0"/>
              </a:rPr>
              <a:t>Educational Research (IJMCER)</a:t>
            </a:r>
            <a:r>
              <a:rPr lang="en-US" sz="2400" dirty="0">
                <a:effectLst/>
                <a:ea typeface="Times New Roman" panose="02020603050405020304" pitchFamily="18" charset="0"/>
                <a:cs typeface="Times New Roman" panose="02020603050405020304" pitchFamily="18" charset="0"/>
              </a:rPr>
              <a:t>, </a:t>
            </a:r>
            <a:r>
              <a:rPr lang="en-US" sz="2400" i="1" dirty="0">
                <a:effectLst/>
                <a:ea typeface="Times New Roman" panose="02020603050405020304" pitchFamily="18" charset="0"/>
                <a:cs typeface="Times New Roman" panose="02020603050405020304" pitchFamily="18" charset="0"/>
              </a:rPr>
              <a:t>2</a:t>
            </a:r>
            <a:r>
              <a:rPr lang="en-US" sz="2400" dirty="0">
                <a:effectLst/>
                <a:ea typeface="Times New Roman" panose="02020603050405020304" pitchFamily="18" charset="0"/>
                <a:cs typeface="Times New Roman" panose="02020603050405020304" pitchFamily="18" charset="0"/>
              </a:rPr>
              <a:t>(6), pp.12-21.</a:t>
            </a:r>
          </a:p>
          <a:p>
            <a:pPr>
              <a:lnSpc>
                <a:spcPct val="110000"/>
              </a:lnSpc>
            </a:pPr>
            <a:r>
              <a:rPr lang="en-US" sz="2400" dirty="0">
                <a:effectLst/>
                <a:ea typeface="Times New Roman" panose="02020603050405020304" pitchFamily="18" charset="0"/>
                <a:cs typeface="Times New Roman" panose="02020603050405020304" pitchFamily="18" charset="0"/>
              </a:rPr>
              <a:t>Nagatomo, W., Saito, J. and Kondo, N., 2019. Effectiveness of a low-value financial-incentive program for increasing vegetable-rich restaurant meal selection and reducing socioeconomic inequality: a cluster crossover trial. </a:t>
            </a:r>
            <a:r>
              <a:rPr lang="en-US" sz="2400" i="1" dirty="0">
                <a:effectLst/>
                <a:ea typeface="Times New Roman" panose="02020603050405020304" pitchFamily="18" charset="0"/>
                <a:cs typeface="Times New Roman" panose="02020603050405020304" pitchFamily="18" charset="0"/>
              </a:rPr>
              <a:t>International Journal of Behavioral Nutrition and Physical Activity</a:t>
            </a:r>
            <a:r>
              <a:rPr lang="en-US" sz="2400" dirty="0">
                <a:effectLst/>
                <a:ea typeface="Times New Roman" panose="02020603050405020304" pitchFamily="18" charset="0"/>
                <a:cs typeface="Times New Roman" panose="02020603050405020304" pitchFamily="18" charset="0"/>
              </a:rPr>
              <a:t>, </a:t>
            </a:r>
            <a:r>
              <a:rPr lang="en-US" sz="2400" i="1" dirty="0">
                <a:effectLst/>
                <a:ea typeface="Times New Roman" panose="02020603050405020304" pitchFamily="18" charset="0"/>
                <a:cs typeface="Times New Roman" panose="02020603050405020304" pitchFamily="18" charset="0"/>
              </a:rPr>
              <a:t>16</a:t>
            </a:r>
            <a:r>
              <a:rPr lang="en-US" sz="2400" dirty="0">
                <a:effectLst/>
                <a:ea typeface="Times New Roman" panose="02020603050405020304" pitchFamily="18" charset="0"/>
                <a:cs typeface="Times New Roman" panose="02020603050405020304" pitchFamily="18" charset="0"/>
              </a:rPr>
              <a:t>(1), pp.1-10.</a:t>
            </a:r>
          </a:p>
          <a:p>
            <a:endParaRPr lang="en-US" sz="2400" dirty="0"/>
          </a:p>
        </p:txBody>
      </p:sp>
    </p:spTree>
    <p:extLst>
      <p:ext uri="{BB962C8B-B14F-4D97-AF65-F5344CB8AC3E}">
        <p14:creationId xmlns:p14="http://schemas.microsoft.com/office/powerpoint/2010/main" val="197830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D5D8-4BE3-70EF-80C6-2D9F939929B4}"/>
              </a:ext>
            </a:extLst>
          </p:cNvPr>
          <p:cNvSpPr>
            <a:spLocks noGrp="1"/>
          </p:cNvSpPr>
          <p:nvPr>
            <p:ph type="title"/>
          </p:nvPr>
        </p:nvSpPr>
        <p:spPr>
          <a:xfrm>
            <a:off x="838200" y="0"/>
            <a:ext cx="10515600" cy="750013"/>
          </a:xfrm>
        </p:spPr>
        <p:txBody>
          <a:bodyPr>
            <a:normAutofit/>
          </a:bodyPr>
          <a:lstStyle/>
          <a:p>
            <a:pPr algn="ctr"/>
            <a:r>
              <a:rPr lang="en-US" dirty="0"/>
              <a:t>Continued….</a:t>
            </a:r>
          </a:p>
        </p:txBody>
      </p:sp>
      <p:sp>
        <p:nvSpPr>
          <p:cNvPr id="3" name="Content Placeholder 2">
            <a:extLst>
              <a:ext uri="{FF2B5EF4-FFF2-40B4-BE49-F238E27FC236}">
                <a16:creationId xmlns:a16="http://schemas.microsoft.com/office/drawing/2014/main" id="{CE18FEF8-CE86-3774-F552-14BE1CFF105E}"/>
              </a:ext>
            </a:extLst>
          </p:cNvPr>
          <p:cNvSpPr>
            <a:spLocks noGrp="1"/>
          </p:cNvSpPr>
          <p:nvPr>
            <p:ph idx="1"/>
          </p:nvPr>
        </p:nvSpPr>
        <p:spPr>
          <a:xfrm>
            <a:off x="111303" y="1579572"/>
            <a:ext cx="11969393" cy="6107987"/>
          </a:xfrm>
        </p:spPr>
        <p:txBody>
          <a:bodyPr>
            <a:normAutofit/>
          </a:bodyPr>
          <a:lstStyle/>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Nayak, S., Bhatnagar, J. and </a:t>
            </a:r>
            <a:r>
              <a:rPr lang="en-US" sz="2400" dirty="0" err="1">
                <a:effectLst/>
                <a:ea typeface="Times New Roman" panose="02020603050405020304" pitchFamily="18" charset="0"/>
                <a:cs typeface="Times New Roman" panose="02020603050405020304" pitchFamily="18" charset="0"/>
              </a:rPr>
              <a:t>Budhwar</a:t>
            </a:r>
            <a:r>
              <a:rPr lang="en-US" sz="2400" dirty="0">
                <a:effectLst/>
                <a:ea typeface="Times New Roman" panose="02020603050405020304" pitchFamily="18" charset="0"/>
                <a:cs typeface="Times New Roman" panose="02020603050405020304" pitchFamily="18" charset="0"/>
              </a:rPr>
              <a:t>, P., 2018. Leveraging social networking for talent management: an exploratory study of Indian firms. </a:t>
            </a:r>
            <a:r>
              <a:rPr lang="en-US" sz="2400" i="1" dirty="0">
                <a:effectLst/>
                <a:ea typeface="Times New Roman" panose="02020603050405020304" pitchFamily="18" charset="0"/>
                <a:cs typeface="Times New Roman" panose="02020603050405020304" pitchFamily="18" charset="0"/>
              </a:rPr>
              <a:t>Thunderbird International Business Review</a:t>
            </a:r>
            <a:r>
              <a:rPr lang="en-US" sz="2400" dirty="0">
                <a:effectLst/>
                <a:ea typeface="Times New Roman" panose="02020603050405020304" pitchFamily="18" charset="0"/>
                <a:cs typeface="Times New Roman" panose="02020603050405020304" pitchFamily="18" charset="0"/>
              </a:rPr>
              <a:t>, </a:t>
            </a:r>
            <a:r>
              <a:rPr lang="en-US" sz="2400" i="1" dirty="0">
                <a:effectLst/>
                <a:ea typeface="Times New Roman" panose="02020603050405020304" pitchFamily="18" charset="0"/>
                <a:cs typeface="Times New Roman" panose="02020603050405020304" pitchFamily="18" charset="0"/>
              </a:rPr>
              <a:t>60</a:t>
            </a:r>
            <a:r>
              <a:rPr lang="en-US" sz="2400" dirty="0">
                <a:effectLst/>
                <a:ea typeface="Times New Roman" panose="02020603050405020304" pitchFamily="18" charset="0"/>
                <a:cs typeface="Times New Roman" panose="02020603050405020304" pitchFamily="18" charset="0"/>
              </a:rPr>
              <a:t>(1), pp.21-37.</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Pillai, </a:t>
            </a:r>
            <a:r>
              <a:rPr lang="en-US" sz="2400" dirty="0" err="1">
                <a:effectLst/>
                <a:ea typeface="Times New Roman" panose="02020603050405020304" pitchFamily="18" charset="0"/>
                <a:cs typeface="Times New Roman" panose="02020603050405020304" pitchFamily="18" charset="0"/>
              </a:rPr>
              <a:t>Rajasshrie</a:t>
            </a:r>
            <a:r>
              <a:rPr lang="en-US" sz="2400" dirty="0">
                <a:effectLst/>
                <a:ea typeface="Times New Roman" panose="02020603050405020304" pitchFamily="18" charset="0"/>
                <a:cs typeface="Times New Roman" panose="02020603050405020304" pitchFamily="18" charset="0"/>
              </a:rPr>
              <a:t>, and Brijesh </a:t>
            </a:r>
            <a:r>
              <a:rPr lang="en-US" sz="2400" dirty="0" err="1">
                <a:effectLst/>
                <a:ea typeface="Times New Roman" panose="02020603050405020304" pitchFamily="18" charset="0"/>
                <a:cs typeface="Times New Roman" panose="02020603050405020304" pitchFamily="18" charset="0"/>
              </a:rPr>
              <a:t>Sivathanu</a:t>
            </a:r>
            <a:r>
              <a:rPr lang="en-US" sz="2400" dirty="0">
                <a:effectLst/>
                <a:ea typeface="Times New Roman" panose="02020603050405020304" pitchFamily="18" charset="0"/>
                <a:cs typeface="Times New Roman" panose="02020603050405020304" pitchFamily="18" charset="0"/>
              </a:rPr>
              <a:t>. "Adoption of artificial intelligence (AI) for talent acquisition in IT/</a:t>
            </a:r>
            <a:r>
              <a:rPr lang="en-US" sz="2400" dirty="0" err="1">
                <a:effectLst/>
                <a:ea typeface="Times New Roman" panose="02020603050405020304" pitchFamily="18" charset="0"/>
                <a:cs typeface="Times New Roman" panose="02020603050405020304" pitchFamily="18" charset="0"/>
              </a:rPr>
              <a:t>ITeS</a:t>
            </a:r>
            <a:r>
              <a:rPr lang="en-US" sz="2400" dirty="0">
                <a:effectLst/>
                <a:ea typeface="Times New Roman" panose="02020603050405020304" pitchFamily="18" charset="0"/>
                <a:cs typeface="Times New Roman" panose="02020603050405020304" pitchFamily="18" charset="0"/>
              </a:rPr>
              <a:t> organizations." </a:t>
            </a:r>
            <a:r>
              <a:rPr lang="en-US" sz="2400" i="1" dirty="0">
                <a:effectLst/>
                <a:ea typeface="Times New Roman" panose="02020603050405020304" pitchFamily="18" charset="0"/>
                <a:cs typeface="Times New Roman" panose="02020603050405020304" pitchFamily="18" charset="0"/>
              </a:rPr>
              <a:t>Benchmarking: An International Journal</a:t>
            </a:r>
            <a:r>
              <a:rPr lang="en-US" sz="2400" dirty="0">
                <a:effectLst/>
                <a:ea typeface="Times New Roman" panose="02020603050405020304" pitchFamily="18" charset="0"/>
                <a:cs typeface="Times New Roman" panose="02020603050405020304" pitchFamily="18" charset="0"/>
              </a:rPr>
              <a:t> 27.9 (2020): 2599-2629.</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Qader, A.N., 2021. The effect of Non-Monetary Incentives &amp; work environment on employee’s job satisfaction. </a:t>
            </a:r>
            <a:r>
              <a:rPr lang="en-US" sz="2400" i="1" dirty="0">
                <a:effectLst/>
                <a:ea typeface="Times New Roman" panose="02020603050405020304" pitchFamily="18" charset="0"/>
                <a:cs typeface="Times New Roman" panose="02020603050405020304" pitchFamily="18" charset="0"/>
              </a:rPr>
              <a:t>Studies of Applied Economics</a:t>
            </a:r>
            <a:r>
              <a:rPr lang="en-US" sz="2400" dirty="0">
                <a:effectLst/>
                <a:ea typeface="Times New Roman" panose="02020603050405020304" pitchFamily="18" charset="0"/>
                <a:cs typeface="Times New Roman" panose="02020603050405020304" pitchFamily="18" charset="0"/>
              </a:rPr>
              <a:t>, </a:t>
            </a:r>
            <a:r>
              <a:rPr lang="en-US" sz="2400" i="1" dirty="0">
                <a:effectLst/>
                <a:ea typeface="Times New Roman" panose="02020603050405020304" pitchFamily="18" charset="0"/>
                <a:cs typeface="Times New Roman" panose="02020603050405020304" pitchFamily="18" charset="0"/>
              </a:rPr>
              <a:t>39</a:t>
            </a:r>
            <a:r>
              <a:rPr lang="en-US" sz="2400" dirty="0">
                <a:effectLst/>
                <a:ea typeface="Times New Roman" panose="02020603050405020304" pitchFamily="18" charset="0"/>
                <a:cs typeface="Times New Roman" panose="02020603050405020304" pitchFamily="18" charset="0"/>
              </a:rPr>
              <a:t>(7).</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Sargent, M. (2022) </a:t>
            </a:r>
            <a:r>
              <a:rPr lang="en-US" sz="2400" i="1" dirty="0">
                <a:effectLst/>
                <a:ea typeface="Times New Roman" panose="02020603050405020304" pitchFamily="18" charset="0"/>
                <a:cs typeface="Times New Roman" panose="02020603050405020304" pitchFamily="18" charset="0"/>
              </a:rPr>
              <a:t>8 strategies for Quick Service Restaurant Recruitment</a:t>
            </a:r>
            <a:r>
              <a:rPr lang="en-US" sz="2400" dirty="0">
                <a:effectLst/>
                <a:ea typeface="Times New Roman" panose="02020603050405020304" pitchFamily="18" charset="0"/>
                <a:cs typeface="Times New Roman" panose="02020603050405020304" pitchFamily="18" charset="0"/>
              </a:rPr>
              <a:t>, </a:t>
            </a:r>
            <a:r>
              <a:rPr lang="en-US" sz="2400" i="1" dirty="0" err="1">
                <a:effectLst/>
                <a:ea typeface="Times New Roman" panose="02020603050405020304" pitchFamily="18" charset="0"/>
                <a:cs typeface="Times New Roman" panose="02020603050405020304" pitchFamily="18" charset="0"/>
              </a:rPr>
              <a:t>Recruitics</a:t>
            </a:r>
            <a:r>
              <a:rPr lang="en-US" sz="2400" i="1" dirty="0">
                <a:effectLst/>
                <a:ea typeface="Times New Roman" panose="02020603050405020304" pitchFamily="18" charset="0"/>
                <a:cs typeface="Times New Roman" panose="02020603050405020304" pitchFamily="18" charset="0"/>
              </a:rPr>
              <a:t> Blog</a:t>
            </a:r>
            <a:r>
              <a:rPr lang="en-US" sz="2400" dirty="0">
                <a:effectLst/>
                <a:ea typeface="Times New Roman" panose="02020603050405020304" pitchFamily="18" charset="0"/>
                <a:cs typeface="Times New Roman" panose="02020603050405020304" pitchFamily="18" charset="0"/>
              </a:rPr>
              <a:t>. </a:t>
            </a:r>
            <a:r>
              <a:rPr lang="en-US" sz="2400" dirty="0" err="1">
                <a:effectLst/>
                <a:ea typeface="Times New Roman" panose="02020603050405020304" pitchFamily="18" charset="0"/>
                <a:cs typeface="Times New Roman" panose="02020603050405020304" pitchFamily="18" charset="0"/>
              </a:rPr>
              <a:t>Recruitics</a:t>
            </a:r>
            <a:r>
              <a:rPr lang="en-US" sz="2400" dirty="0">
                <a:effectLst/>
                <a:ea typeface="Times New Roman" panose="02020603050405020304" pitchFamily="18" charset="0"/>
                <a:cs typeface="Times New Roman" panose="02020603050405020304" pitchFamily="18" charset="0"/>
              </a:rPr>
              <a:t>, LLC. Available at: https://info.recruitics.com/blog/quick-service-restaurant-recruitment (Accessed: March 21, 2023). </a:t>
            </a:r>
          </a:p>
          <a:p>
            <a:pPr marL="0" marR="0" algn="just">
              <a:lnSpc>
                <a:spcPct val="110000"/>
              </a:lnSpc>
              <a:spcBef>
                <a:spcPts val="0"/>
              </a:spcBef>
              <a:spcAft>
                <a:spcPts val="0"/>
              </a:spcAft>
            </a:pPr>
            <a:r>
              <a:rPr lang="en-US" sz="2400" dirty="0">
                <a:effectLst/>
                <a:ea typeface="Times New Roman" panose="02020603050405020304" pitchFamily="18" charset="0"/>
                <a:cs typeface="Times New Roman" panose="02020603050405020304" pitchFamily="18" charset="0"/>
              </a:rPr>
              <a:t>Talent acquisition solutions</a:t>
            </a:r>
            <a:r>
              <a:rPr lang="en-US" sz="2400" i="1" dirty="0">
                <a:effectLst/>
                <a:ea typeface="Times New Roman" panose="02020603050405020304" pitchFamily="18" charset="0"/>
                <a:cs typeface="Times New Roman" panose="02020603050405020304" pitchFamily="18" charset="0"/>
              </a:rPr>
              <a:t> (2022) Talent acquisition solutions: Here's everything you need to know</a:t>
            </a:r>
            <a:r>
              <a:rPr lang="en-US" sz="2400" dirty="0">
                <a:effectLst/>
                <a:ea typeface="Times New Roman" panose="02020603050405020304" pitchFamily="18" charset="0"/>
                <a:cs typeface="Times New Roman" panose="02020603050405020304" pitchFamily="18" charset="0"/>
              </a:rPr>
              <a:t>, </a:t>
            </a:r>
            <a:r>
              <a:rPr lang="en-US" sz="2400" i="1" dirty="0" err="1">
                <a:effectLst/>
                <a:ea typeface="Times New Roman" panose="02020603050405020304" pitchFamily="18" charset="0"/>
                <a:cs typeface="Times New Roman" panose="02020603050405020304" pitchFamily="18" charset="0"/>
              </a:rPr>
              <a:t>mettl</a:t>
            </a:r>
            <a:r>
              <a:rPr lang="en-US" sz="2400" dirty="0">
                <a:effectLst/>
                <a:ea typeface="Times New Roman" panose="02020603050405020304" pitchFamily="18" charset="0"/>
                <a:cs typeface="Times New Roman" panose="02020603050405020304" pitchFamily="18" charset="0"/>
              </a:rPr>
              <a:t>. Available at: https://blog.mettl.com/talent-acquisition-solutions/ (Accessed: March 21, 2023.</a:t>
            </a:r>
          </a:p>
          <a:p>
            <a:pPr marL="0" marR="0" algn="just">
              <a:lnSpc>
                <a:spcPct val="20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endParaRPr lang="en-US" sz="2800" dirty="0">
              <a:effectLst/>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42946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Why Saying &quot;Thank You&quot; Matters - Crown Connect">
            <a:extLst>
              <a:ext uri="{FF2B5EF4-FFF2-40B4-BE49-F238E27FC236}">
                <a16:creationId xmlns:a16="http://schemas.microsoft.com/office/drawing/2014/main" id="{BE56989B-662F-B8B1-487A-9E292C75D8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8303" y="2703823"/>
            <a:ext cx="5285261" cy="3132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903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498</TotalTime>
  <Words>2241</Words>
  <Application>Microsoft Macintosh PowerPoint</Application>
  <PresentationFormat>Widescreen</PresentationFormat>
  <Paragraphs>162</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Montserrat-Light</vt:lpstr>
      <vt:lpstr>Times New Roman</vt:lpstr>
      <vt:lpstr>Celestial</vt:lpstr>
      <vt:lpstr>Talent acquisition strategies</vt:lpstr>
      <vt:lpstr>Introduction</vt:lpstr>
      <vt:lpstr>Talent acquisition strategies</vt:lpstr>
      <vt:lpstr>Short-term talent acquisition strategies</vt:lpstr>
      <vt:lpstr>Continued….</vt:lpstr>
      <vt:lpstr>Long-term talent acquisition strategies</vt:lpstr>
      <vt:lpstr>Continued…</vt:lpstr>
      <vt:lpstr>Ways to attract potential candidates to work in fine dining restaurants </vt:lpstr>
      <vt:lpstr>Monetary method to provide incentives</vt:lpstr>
      <vt:lpstr>Continued….</vt:lpstr>
      <vt:lpstr>Non monetary method to provide incentive </vt:lpstr>
      <vt:lpstr>Continued….</vt:lpstr>
      <vt:lpstr>conclusion</vt:lpstr>
      <vt:lpstr> Reference </vt:lpstr>
      <vt:lpstr>Continued….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dc:title>
  <dc:creator>Sneha Chakraborty</dc:creator>
  <cp:lastModifiedBy>Ionel Jerca (2123373)</cp:lastModifiedBy>
  <cp:revision>6</cp:revision>
  <dcterms:created xsi:type="dcterms:W3CDTF">2023-03-21T05:37:36Z</dcterms:created>
  <dcterms:modified xsi:type="dcterms:W3CDTF">2023-03-31T09:26:13Z</dcterms:modified>
</cp:coreProperties>
</file>