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5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6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43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4464" y="1371600"/>
            <a:ext cx="10863072" cy="1344168"/>
          </a:xfrm>
        </p:spPr>
        <p:txBody>
          <a:bodyPr rtlCol="0"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algn="ctr" defTabSz="914400" rtl="0" eaLnBrk="1" latinLnBrk="0" hangingPunct="1">
              <a:lnSpc>
                <a:spcPts val="6400"/>
              </a:lnSpc>
              <a:spcBef>
                <a:spcPct val="0"/>
              </a:spcBef>
              <a:buNone/>
              <a:defRPr sz="6000" kern="12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4464" y="2715767"/>
            <a:ext cx="10863072" cy="667512"/>
          </a:xfrm>
        </p:spPr>
        <p:txBody>
          <a:bodyPr rtlCol="0">
            <a:normAutofit/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 defTabSz="914400" rtl="0" eaLnBrk="1" latinLnBrk="0" hangingPunct="1">
              <a:spcBef>
                <a:spcPts val="0"/>
              </a:spcBef>
              <a:buClr>
                <a:schemeClr val="tx1">
                  <a:lumMod val="75000"/>
                  <a:lumOff val="25000"/>
                </a:schemeClr>
              </a:buClr>
              <a:buSzPct val="75000"/>
              <a:buFont typeface="Wingdings 2" pitchFamily="18" charset="2"/>
              <a:buNone/>
              <a:defRPr sz="2200" b="0" kern="120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marL="0" algn="l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3049622E-3106-45CA-A52D-8C3772696AF5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effectLst>
                  <a:outerShdw blurRad="38100" dist="38100" dir="2700000" algn="tl">
                    <a:srgbClr val="000000"/>
                  </a:outerShdw>
                </a:effectLst>
                <a:latin typeface="Book Antiqua" panose="02040602050305030304" pitchFamily="18" charset="0"/>
              </a:defRPr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5877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49622E-3106-45CA-A52D-8C3772696AF5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6366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4634" y="4343399"/>
            <a:ext cx="10862732" cy="1346013"/>
          </a:xfrm>
        </p:spPr>
        <p:txBody>
          <a:bodyPr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>
              <a:lnSpc>
                <a:spcPts val="6400"/>
              </a:lnSpc>
              <a:defRPr sz="60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4634" y="5688106"/>
            <a:ext cx="10862733" cy="663387"/>
          </a:xfrm>
        </p:spPr>
        <p:txBody>
          <a:bodyPr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>
              <a:spcBef>
                <a:spcPts val="0"/>
              </a:spcBef>
              <a:buNone/>
              <a:defRPr b="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2641600" y="685800"/>
            <a:ext cx="6908800" cy="3352800"/>
          </a:xfrm>
          <a:solidFill>
            <a:schemeClr val="tx1">
              <a:lumMod val="75000"/>
            </a:schemeClr>
          </a:solidFill>
          <a:ln w="127000" cap="sq">
            <a:solidFill>
              <a:schemeClr val="tx1"/>
            </a:solidFill>
            <a:miter lim="800000"/>
          </a:ln>
          <a:effectLst>
            <a:outerShdw blurRad="63500" sx="101000" sy="101000" algn="ctr" rotWithShape="0">
              <a:schemeClr val="bg2">
                <a:lumMod val="20000"/>
                <a:lumOff val="80000"/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9000000"/>
            </a:lightRig>
          </a:scene3d>
          <a:sp3d prstMaterial="matte">
            <a:bevelT w="12700" prst="relaxedInset"/>
            <a:bevelB w="38100" h="127000" prst="relaxedInset"/>
            <a:extrusionClr>
              <a:schemeClr val="tx1"/>
            </a:extrusionClr>
            <a:contourClr>
              <a:schemeClr val="tx1"/>
            </a:contourClr>
          </a:sp3d>
        </p:spPr>
        <p:txBody>
          <a:bodyPr rtlCol="0">
            <a:normAutofit/>
          </a:bodyPr>
          <a:lstStyle>
            <a:lvl1pPr>
              <a:buNone/>
              <a:defRPr/>
            </a:lvl1pPr>
          </a:lstStyle>
          <a:p>
            <a:pPr lvl="0"/>
            <a:r>
              <a:rPr lang="en-US" noProof="0" smtClean="0"/>
              <a:t>Click icon to add picture</a:t>
            </a:r>
            <a:endParaRPr noProof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fld id="{3049622E-3106-45CA-A52D-8C3772696AF5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3231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4634" y="1774826"/>
            <a:ext cx="10862733" cy="1873250"/>
          </a:xfrm>
        </p:spPr>
        <p:txBody>
          <a:bodyPr/>
          <a:lstStyle>
            <a:lvl1pPr algn="ctr">
              <a:defRPr sz="6000" b="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4634" y="3654520"/>
            <a:ext cx="10862733" cy="1500187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49622E-3106-45CA-A52D-8C3772696AF5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803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4634" y="94130"/>
            <a:ext cx="10862735" cy="145228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4633" y="1762125"/>
            <a:ext cx="512064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06728" y="1762125"/>
            <a:ext cx="512064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290763" indent="-461963"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49622E-3106-45CA-A52D-8C3772696AF5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196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670984" y="2352675"/>
            <a:ext cx="5120216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6407151" y="2352675"/>
            <a:ext cx="5120216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4634" y="94130"/>
            <a:ext cx="10862735" cy="1452283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4633" y="1550894"/>
            <a:ext cx="512064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633" y="2541494"/>
            <a:ext cx="512064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6728" y="1550894"/>
            <a:ext cx="512064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06728" y="2541494"/>
            <a:ext cx="512064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9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49622E-3106-45CA-A52D-8C3772696AF5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10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1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2456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49622E-3106-45CA-A52D-8C3772696AF5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4976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49622E-3106-45CA-A52D-8C3772696AF5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7000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3387" y="416860"/>
            <a:ext cx="5120640" cy="1994647"/>
          </a:xfrm>
        </p:spPr>
        <p:txBody>
          <a:bodyPr/>
          <a:lstStyle>
            <a:lvl1pPr algn="ctr">
              <a:defRPr sz="44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90043" y="403413"/>
            <a:ext cx="5120640" cy="572275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3387" y="2438400"/>
            <a:ext cx="512064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49622E-3106-45CA-A52D-8C3772696AF5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8601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3387" y="416860"/>
            <a:ext cx="5120640" cy="1994647"/>
          </a:xfrm>
        </p:spPr>
        <p:txBody>
          <a:bodyPr/>
          <a:lstStyle>
            <a:lvl1pPr algn="ctr">
              <a:defRPr sz="44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3387" y="2438400"/>
            <a:ext cx="512064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6406727" y="430306"/>
            <a:ext cx="5120640" cy="5432612"/>
          </a:xfrm>
          <a:solidFill>
            <a:schemeClr val="bg1">
              <a:lumMod val="85000"/>
            </a:schemeClr>
          </a:solidFill>
          <a:ln w="127000" cap="sq">
            <a:solidFill>
              <a:schemeClr val="bg1"/>
            </a:solidFill>
            <a:miter lim="800000"/>
          </a:ln>
          <a:effectLst>
            <a:outerShdw blurRad="76200" dist="12700" dir="5400000" sx="100500" sy="100500" rotWithShape="0">
              <a:prstClr val="black">
                <a:alpha val="30000"/>
              </a:prstClr>
            </a:outerShdw>
          </a:effectLst>
          <a:scene3d>
            <a:camera prst="orthographicFront"/>
            <a:lightRig rig="threePt" dir="t"/>
          </a:scene3d>
          <a:sp3d extrusionH="50800">
            <a:extrusionClr>
              <a:schemeClr val="tx1"/>
            </a:extrusionClr>
            <a:contourClr>
              <a:schemeClr val="tx1"/>
            </a:contourClr>
          </a:sp3d>
        </p:spPr>
        <p:txBody>
          <a:bodyPr rtlCol="0">
            <a:normAutofit/>
          </a:bodyPr>
          <a:lstStyle>
            <a:lvl1pPr marL="457200" indent="-457200" algn="l" defTabSz="914400" rtl="0" eaLnBrk="1" latinLnBrk="0" hangingPunct="1">
              <a:spcBef>
                <a:spcPts val="2000"/>
              </a:spcBef>
              <a:buClr>
                <a:schemeClr val="accent2">
                  <a:lumMod val="50000"/>
                  <a:lumOff val="50000"/>
                </a:schemeClr>
              </a:buClr>
              <a:buSzPct val="75000"/>
              <a:buFont typeface="Wingdings 2" pitchFamily="18" charset="2"/>
              <a:buNone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noProof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49622E-3106-45CA-A52D-8C3772696AF5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322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7pPr marL="2743200" indent="-457200">
              <a:defRPr/>
            </a:lvl7pPr>
            <a:lvl8pPr marL="2743200" indent="-457200">
              <a:defRPr/>
            </a:lvl8pPr>
            <a:lvl9pPr marL="2743200" indent="-457200"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49622E-3106-45CA-A52D-8C3772696AF5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9028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681883" y="417513"/>
            <a:ext cx="2133600" cy="57086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566" y="417513"/>
            <a:ext cx="8665633" cy="570865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49622E-3106-45CA-A52D-8C3772696AF5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7225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marL="0" algn="l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3049622E-3106-45CA-A52D-8C3772696AF5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3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effectLst>
                  <a:outerShdw blurRad="38100" dist="38100" dir="2700000" algn="tl">
                    <a:srgbClr val="000000"/>
                  </a:outerShdw>
                </a:effectLst>
                <a:latin typeface="Book Antiqua" panose="02040602050305030304" pitchFamily="18" charset="0"/>
              </a:defRPr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3186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4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64634" y="93663"/>
            <a:ext cx="10862733" cy="1452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64634" y="1762125"/>
            <a:ext cx="10862733" cy="4364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884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hangingPunct="1">
              <a:defRPr sz="110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fld id="{3049622E-3106-45CA-A52D-8C3772696AF5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10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91084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100">
                <a:solidFill>
                  <a:srgbClr val="6D6452"/>
                </a:solidFill>
              </a:defRPr>
            </a:lvl1pPr>
          </a:lstStyle>
          <a:p>
            <a:fld id="{F13398E1-55B5-4738-8698-F31622A00F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9779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5000" kern="1200">
          <a:solidFill>
            <a:schemeClr val="tx1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MS PGothic" panose="020B0600070205080204" pitchFamily="34" charset="-128"/>
          <a:cs typeface="ＭＳ Ｐゴシック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MS PGothic" panose="020B0600070205080204" pitchFamily="34" charset="-128"/>
          <a:cs typeface="ＭＳ Ｐゴシック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MS PGothic" panose="020B0600070205080204" pitchFamily="34" charset="-128"/>
          <a:cs typeface="ＭＳ Ｐゴシック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MS PGothic" panose="020B0600070205080204" pitchFamily="34" charset="-128"/>
          <a:cs typeface="ＭＳ Ｐゴシック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ＭＳ Ｐゴシック" charset="0"/>
          <a:cs typeface="ＭＳ Ｐゴシック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ＭＳ Ｐゴシック" charset="0"/>
          <a:cs typeface="ＭＳ Ｐゴシック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ＭＳ Ｐゴシック" charset="0"/>
          <a:cs typeface="ＭＳ Ｐゴシック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ＭＳ Ｐゴシック" charset="0"/>
          <a:cs typeface="ＭＳ Ｐゴシック" charset="0"/>
        </a:defRPr>
      </a:lvl9pPr>
    </p:titleStyle>
    <p:bodyStyle>
      <a:lvl1pPr marL="457200" indent="-457200" algn="l" rtl="0" eaLnBrk="1" fontAlgn="base" hangingPunct="1">
        <a:spcBef>
          <a:spcPts val="2000"/>
        </a:spcBef>
        <a:spcAft>
          <a:spcPct val="0"/>
        </a:spcAft>
        <a:buClr>
          <a:srgbClr val="6D6452"/>
        </a:buClr>
        <a:buSzPct val="75000"/>
        <a:buFont typeface="Wingdings 2" panose="05020102010507070707" pitchFamily="18" charset="2"/>
        <a:buChar char=""/>
        <a:defRPr sz="2200" kern="1200">
          <a:solidFill>
            <a:srgbClr val="6D6452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914400" indent="-457200" algn="l" rtl="0" eaLnBrk="1" fontAlgn="base" hangingPunct="1">
        <a:spcBef>
          <a:spcPts val="600"/>
        </a:spcBef>
        <a:spcAft>
          <a:spcPct val="0"/>
        </a:spcAft>
        <a:buClr>
          <a:srgbClr val="A49A85"/>
        </a:buClr>
        <a:buSzPct val="75000"/>
        <a:buFont typeface="Wingdings 2" panose="05020102010507070707" pitchFamily="18" charset="2"/>
        <a:buChar char=""/>
        <a:defRPr sz="2000" kern="1200">
          <a:solidFill>
            <a:srgbClr val="6D6452"/>
          </a:solidFill>
          <a:latin typeface="+mn-lt"/>
          <a:ea typeface="MS PGothic" panose="020B0600070205080204" pitchFamily="34" charset="-128"/>
          <a:cs typeface="+mn-cs"/>
        </a:defRPr>
      </a:lvl2pPr>
      <a:lvl3pPr marL="1371600" indent="-457200" algn="l" rtl="0" eaLnBrk="1" fontAlgn="base" hangingPunct="1">
        <a:spcBef>
          <a:spcPts val="600"/>
        </a:spcBef>
        <a:spcAft>
          <a:spcPct val="0"/>
        </a:spcAft>
        <a:buClr>
          <a:srgbClr val="6D6452"/>
        </a:buClr>
        <a:buSzPct val="75000"/>
        <a:buFont typeface="Wingdings 2" panose="05020102010507070707" pitchFamily="18" charset="2"/>
        <a:buChar char=""/>
        <a:defRPr kern="1200">
          <a:solidFill>
            <a:srgbClr val="6D6452"/>
          </a:solidFill>
          <a:latin typeface="+mn-lt"/>
          <a:ea typeface="MS PGothic" panose="020B0600070205080204" pitchFamily="34" charset="-128"/>
          <a:cs typeface="+mn-cs"/>
        </a:defRPr>
      </a:lvl3pPr>
      <a:lvl4pPr marL="1828800" indent="-457200" algn="l" rtl="0" eaLnBrk="1" fontAlgn="base" hangingPunct="1">
        <a:spcBef>
          <a:spcPts val="600"/>
        </a:spcBef>
        <a:spcAft>
          <a:spcPct val="0"/>
        </a:spcAft>
        <a:buClr>
          <a:srgbClr val="A49A85"/>
        </a:buClr>
        <a:buSzPct val="75000"/>
        <a:buFont typeface="Wingdings 2" panose="05020102010507070707" pitchFamily="18" charset="2"/>
        <a:buChar char=""/>
        <a:defRPr kern="1200">
          <a:solidFill>
            <a:srgbClr val="6D6452"/>
          </a:solidFill>
          <a:latin typeface="+mn-lt"/>
          <a:ea typeface="MS PGothic" panose="020B0600070205080204" pitchFamily="34" charset="-128"/>
          <a:cs typeface="+mn-cs"/>
        </a:defRPr>
      </a:lvl4pPr>
      <a:lvl5pPr marL="2286000" indent="-457200" algn="l" rtl="0" eaLnBrk="1" fontAlgn="base" hangingPunct="1">
        <a:spcBef>
          <a:spcPts val="600"/>
        </a:spcBef>
        <a:spcAft>
          <a:spcPct val="0"/>
        </a:spcAft>
        <a:buClr>
          <a:srgbClr val="6D6452"/>
        </a:buClr>
        <a:buSzPct val="75000"/>
        <a:buFont typeface="Wingdings 2" panose="05020102010507070707" pitchFamily="18" charset="2"/>
        <a:buChar char=""/>
        <a:defRPr kern="1200">
          <a:solidFill>
            <a:srgbClr val="6D6452"/>
          </a:solidFill>
          <a:latin typeface="+mn-lt"/>
          <a:ea typeface="MS PGothic" panose="020B0600070205080204" pitchFamily="34" charset="-128"/>
          <a:cs typeface="+mn-cs"/>
        </a:defRPr>
      </a:lvl5pPr>
      <a:lvl6pPr marL="27432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32051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6576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41195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mailto:matthew.chilvers@swansea.gov.uk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recruitment.carmarthenshire.gov.uk/wrlive/pages/vacancy.jsf?latest=0100519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Placement/Employment Opportunities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Sport Level 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54888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Bishopston</a:t>
            </a:r>
            <a:r>
              <a:rPr lang="en-GB" dirty="0" smtClean="0"/>
              <a:t> Sports Centre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 err="1" smtClean="0"/>
              <a:t>Bishopston</a:t>
            </a:r>
            <a:r>
              <a:rPr lang="en-GB" dirty="0" smtClean="0"/>
              <a:t> </a:t>
            </a:r>
            <a:r>
              <a:rPr lang="en-GB" dirty="0"/>
              <a:t>Sports </a:t>
            </a:r>
            <a:r>
              <a:rPr lang="en-GB" dirty="0" smtClean="0"/>
              <a:t>Centre are currently looking for casual staff.</a:t>
            </a:r>
            <a:endParaRPr lang="en-GB" dirty="0"/>
          </a:p>
          <a:p>
            <a:r>
              <a:rPr lang="en-GB" dirty="0" smtClean="0"/>
              <a:t>They currently </a:t>
            </a:r>
            <a:r>
              <a:rPr lang="en-GB" dirty="0"/>
              <a:t>need cover for at least 4 hours of fitness classes and relief attendant / fitness instructors.</a:t>
            </a:r>
          </a:p>
          <a:p>
            <a:r>
              <a:rPr lang="en-GB" dirty="0"/>
              <a:t> </a:t>
            </a:r>
            <a:r>
              <a:rPr lang="en-GB" dirty="0" smtClean="0"/>
              <a:t>Both </a:t>
            </a:r>
            <a:r>
              <a:rPr lang="en-GB" dirty="0"/>
              <a:t>would be on a zero hour basis. </a:t>
            </a:r>
          </a:p>
          <a:p>
            <a:r>
              <a:rPr lang="en-GB" dirty="0"/>
              <a:t>Ideally </a:t>
            </a:r>
            <a:r>
              <a:rPr lang="en-GB" dirty="0" smtClean="0"/>
              <a:t>they are looking </a:t>
            </a:r>
            <a:r>
              <a:rPr lang="en-GB" dirty="0"/>
              <a:t>for someone who has or is studying for a level 2 or level 3 fitness instructing and good knowledge of IT systems.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40728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Bishopston</a:t>
            </a:r>
            <a:r>
              <a:rPr lang="en-GB" dirty="0" smtClean="0"/>
              <a:t> Sport Centre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Fitness classes ideally I would be looking for someone who has a circuits, kettlebell, boxercise, spin or any other related qualification, the classes we can discuss when, where and what classes would be suitable.</a:t>
            </a:r>
          </a:p>
          <a:p>
            <a:pPr marL="0" indent="0">
              <a:buNone/>
            </a:pPr>
            <a:r>
              <a:rPr lang="en-GB" dirty="0" smtClean="0"/>
              <a:t>If this applies to you.  Contact:</a:t>
            </a:r>
            <a:endParaRPr lang="en-GB" dirty="0"/>
          </a:p>
          <a:p>
            <a:r>
              <a:rPr lang="en-GB" b="1" dirty="0" smtClean="0"/>
              <a:t>Matthew </a:t>
            </a:r>
            <a:r>
              <a:rPr lang="en-GB" b="1" dirty="0" err="1"/>
              <a:t>Chilvers</a:t>
            </a:r>
            <a:endParaRPr lang="en-GB" dirty="0"/>
          </a:p>
          <a:p>
            <a:r>
              <a:rPr lang="en-GB" dirty="0" smtClean="0"/>
              <a:t>Active </a:t>
            </a:r>
            <a:r>
              <a:rPr lang="en-GB" dirty="0"/>
              <a:t>Swansea Assistant </a:t>
            </a:r>
            <a:r>
              <a:rPr lang="en-GB" dirty="0" smtClean="0"/>
              <a:t>Manger</a:t>
            </a:r>
            <a:endParaRPr lang="en-GB" dirty="0"/>
          </a:p>
          <a:p>
            <a:r>
              <a:rPr lang="en-GB" dirty="0"/>
              <a:t>( 01792 235040  </a:t>
            </a:r>
          </a:p>
          <a:p>
            <a:r>
              <a:rPr lang="en-GB" dirty="0" smtClean="0">
                <a:hlinkClick r:id="rId2"/>
              </a:rPr>
              <a:t>matthew.chilvers@swansea.gov.uk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67309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Carmarthenshire County </a:t>
            </a:r>
            <a:r>
              <a:rPr lang="en-GB" sz="4000" dirty="0" smtClean="0"/>
              <a:t>Council</a:t>
            </a:r>
            <a:br>
              <a:rPr lang="en-GB" sz="4000" dirty="0" smtClean="0"/>
            </a:br>
            <a:r>
              <a:rPr lang="en-GB" sz="4000" dirty="0" smtClean="0"/>
              <a:t>Activity Leader Posts – Welsh Medium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opportunity </a:t>
            </a:r>
            <a:r>
              <a:rPr lang="en-GB" dirty="0"/>
              <a:t>for </a:t>
            </a:r>
            <a:r>
              <a:rPr lang="en-GB" b="1" dirty="0"/>
              <a:t>organised </a:t>
            </a:r>
            <a:r>
              <a:rPr lang="en-GB" dirty="0"/>
              <a:t>and </a:t>
            </a:r>
            <a:r>
              <a:rPr lang="en-GB" b="1" dirty="0"/>
              <a:t>committed</a:t>
            </a:r>
            <a:r>
              <a:rPr lang="en-GB" dirty="0"/>
              <a:t> individuals to play a vital role in getting </a:t>
            </a:r>
            <a:r>
              <a:rPr lang="en-GB" b="1" dirty="0"/>
              <a:t>more children hooked on sport for life!</a:t>
            </a:r>
            <a:endParaRPr lang="en-GB" dirty="0"/>
          </a:p>
          <a:p>
            <a:r>
              <a:rPr lang="en-GB" dirty="0"/>
              <a:t>The Activity Leaders will oversee the day to day running of the </a:t>
            </a:r>
            <a:r>
              <a:rPr lang="en-GB" b="1" dirty="0"/>
              <a:t>dry side activity programme</a:t>
            </a:r>
            <a:r>
              <a:rPr lang="en-GB" dirty="0"/>
              <a:t> (</a:t>
            </a:r>
            <a:r>
              <a:rPr lang="en-GB" dirty="0" err="1"/>
              <a:t>Actif</a:t>
            </a:r>
            <a:r>
              <a:rPr lang="en-GB" dirty="0"/>
              <a:t> Club – School, Holiday, the NEW </a:t>
            </a:r>
            <a:r>
              <a:rPr lang="en-GB" dirty="0" err="1"/>
              <a:t>Actif</a:t>
            </a:r>
            <a:r>
              <a:rPr lang="en-GB" dirty="0"/>
              <a:t> Passport programme as well as children’s birthday Parties) within the Sport and Leisure Facility ensuring the highest standards of delivery and </a:t>
            </a:r>
            <a:r>
              <a:rPr lang="en-GB" b="1" dirty="0"/>
              <a:t>customer care</a:t>
            </a:r>
            <a:r>
              <a:rPr lang="en-GB" dirty="0"/>
              <a:t> are met at all times, and to coordinate and deliver inclusive </a:t>
            </a:r>
            <a:r>
              <a:rPr lang="en-GB" b="1" dirty="0"/>
              <a:t>high quality Sport and Leisure activities</a:t>
            </a:r>
            <a:r>
              <a:rPr lang="en-GB" dirty="0"/>
              <a:t> to a range of ages and abilities.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99627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/>
              <a:t>Carmarthenshire County Council</a:t>
            </a:r>
            <a:br>
              <a:rPr lang="en-GB" sz="4800" dirty="0"/>
            </a:br>
            <a:r>
              <a:rPr lang="en-GB" sz="4800" dirty="0"/>
              <a:t>Activity Leader Posts – Welsh Medium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Here is a link to the </a:t>
            </a:r>
            <a:r>
              <a:rPr lang="en-GB" b="1" dirty="0"/>
              <a:t>NEW Activity Leader</a:t>
            </a:r>
            <a:r>
              <a:rPr lang="en-GB" dirty="0"/>
              <a:t> posts we are advertising for Llanelli, Carmarthen and </a:t>
            </a:r>
            <a:r>
              <a:rPr lang="en-GB" dirty="0" err="1"/>
              <a:t>Ammanford</a:t>
            </a:r>
            <a:r>
              <a:rPr lang="en-GB" dirty="0"/>
              <a:t> </a:t>
            </a:r>
            <a:r>
              <a:rPr lang="en-GB" dirty="0" err="1"/>
              <a:t>Actif</a:t>
            </a:r>
            <a:r>
              <a:rPr lang="en-GB" dirty="0"/>
              <a:t> Leisure Centres.</a:t>
            </a:r>
          </a:p>
          <a:p>
            <a:r>
              <a:rPr lang="en-GB" dirty="0">
                <a:hlinkClick r:id="rId2"/>
              </a:rPr>
              <a:t>https://recruitment.carmarthenshire.gov.uk/wrlive/pages/vacancy.jsf?latest=01005197</a:t>
            </a:r>
            <a:endParaRPr lang="en-GB" dirty="0"/>
          </a:p>
          <a:p>
            <a:r>
              <a:rPr lang="en-GB" dirty="0"/>
              <a:t>Conversational Welsh is required to accomplish this post. Support can be provided on appointment to reach this level.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For an informal discussion or to ask specific questions please contact Mari-Ann Jones on 01554 744349.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67653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ddle">
  <a:themeElements>
    <a:clrScheme name="Saddle">
      <a:dk1>
        <a:srgbClr val="302C24"/>
      </a:dk1>
      <a:lt1>
        <a:sysClr val="window" lastClr="FFFFFF"/>
      </a:lt1>
      <a:dk2>
        <a:srgbClr val="AC6416"/>
      </a:dk2>
      <a:lt2>
        <a:srgbClr val="E8E4DB"/>
      </a:lt2>
      <a:accent1>
        <a:srgbClr val="C6B178"/>
      </a:accent1>
      <a:accent2>
        <a:srgbClr val="9C5B14"/>
      </a:accent2>
      <a:accent3>
        <a:srgbClr val="71B2BC"/>
      </a:accent3>
      <a:accent4>
        <a:srgbClr val="78AA5D"/>
      </a:accent4>
      <a:accent5>
        <a:srgbClr val="867099"/>
      </a:accent5>
      <a:accent6>
        <a:srgbClr val="4C6F75"/>
      </a:accent6>
      <a:hlink>
        <a:srgbClr val="F27B0E"/>
      </a:hlink>
      <a:folHlink>
        <a:srgbClr val="989268"/>
      </a:folHlink>
    </a:clrScheme>
    <a:fontScheme name="Saddle">
      <a:maj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ajorFont>
      <a:min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inorFont>
    </a:fontScheme>
    <a:fmtScheme name="Saddle">
      <a:fillStyleLst>
        <a:solidFill>
          <a:schemeClr val="phClr"/>
        </a:solidFill>
        <a:gradFill rotWithShape="1">
          <a:gsLst>
            <a:gs pos="0">
              <a:schemeClr val="phClr"/>
            </a:gs>
            <a:gs pos="30000">
              <a:schemeClr val="phClr">
                <a:tint val="80000"/>
              </a:schemeClr>
            </a:gs>
            <a:gs pos="100000">
              <a:schemeClr val="phClr">
                <a:tint val="100000"/>
              </a:schemeClr>
            </a:gs>
          </a:gsLst>
          <a:path path="rect">
            <a:fillToRect l="50000" r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70000"/>
                <a:satMod val="120000"/>
              </a:schemeClr>
              <a:schemeClr val="phClr">
                <a:tint val="30000"/>
                <a:satMod val="120000"/>
              </a:schemeClr>
            </a:duotone>
          </a:blip>
          <a:stretch/>
        </a:blip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50800" cap="flat" cmpd="dbl" algn="ctr">
          <a:solidFill>
            <a:schemeClr val="phClr"/>
          </a:solidFill>
          <a:prstDash val="solid"/>
        </a:ln>
        <a:ln w="7620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FFFFFF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sunrise" dir="tl">
              <a:rot lat="0" lon="0" rev="1200000"/>
            </a:lightRig>
          </a:scene3d>
          <a:sp3d prstMaterial="softEdge">
            <a:bevelT w="0" h="0"/>
          </a:sp3d>
        </a:effectStyle>
        <a:effectStyle>
          <a:effectLst>
            <a:innerShdw blurRad="76200" dist="38100" dir="13500000">
              <a:srgbClr val="FFFFFF">
                <a:alpha val="75000"/>
              </a:srgbClr>
            </a:innerShdw>
          </a:effectLst>
          <a:scene3d>
            <a:camera prst="perspectiveFront" fov="2400000"/>
            <a:lightRig rig="twoPt" dir="tl"/>
          </a:scene3d>
          <a:sp3d>
            <a:bevelT w="25400" h="12700" prst="angle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2">
            <a:duotone>
              <a:schemeClr val="phClr">
                <a:shade val="30000"/>
                <a:satMod val="250000"/>
              </a:schemeClr>
              <a:schemeClr val="phClr">
                <a:tint val="50000"/>
                <a:satMod val="200000"/>
              </a:schemeClr>
            </a:duotone>
          </a:blip>
          <a:stretch/>
        </a:blipFill>
        <a:blipFill rotWithShape="1">
          <a:blip xmlns:r="http://schemas.openxmlformats.org/officeDocument/2006/relationships" r:embed="rId3">
            <a:duotone>
              <a:schemeClr val="phClr">
                <a:shade val="90000"/>
                <a:hueMod val="90000"/>
                <a:satMod val="150000"/>
                <a:lumMod val="90000"/>
              </a:schemeClr>
              <a:schemeClr val="phClr">
                <a:tint val="70000"/>
                <a:shade val="80000"/>
                <a:satMod val="300000"/>
                <a:lumMod val="11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Override1.xml><?xml version="1.0" encoding="utf-8"?>
<a:themeOverride xmlns:a="http://schemas.openxmlformats.org/drawingml/2006/main">
  <a:clrScheme name="Saddle">
    <a:dk1>
      <a:srgbClr val="302C24"/>
    </a:dk1>
    <a:lt1>
      <a:sysClr val="window" lastClr="FFFFFF"/>
    </a:lt1>
    <a:dk2>
      <a:srgbClr val="AC6416"/>
    </a:dk2>
    <a:lt2>
      <a:srgbClr val="E8E4DB"/>
    </a:lt2>
    <a:accent1>
      <a:srgbClr val="C6B178"/>
    </a:accent1>
    <a:accent2>
      <a:srgbClr val="9C5B14"/>
    </a:accent2>
    <a:accent3>
      <a:srgbClr val="71B2BC"/>
    </a:accent3>
    <a:accent4>
      <a:srgbClr val="78AA5D"/>
    </a:accent4>
    <a:accent5>
      <a:srgbClr val="867099"/>
    </a:accent5>
    <a:accent6>
      <a:srgbClr val="4C6F75"/>
    </a:accent6>
    <a:hlink>
      <a:srgbClr val="F27B0E"/>
    </a:hlink>
    <a:folHlink>
      <a:srgbClr val="989268"/>
    </a:folHlink>
  </a:clrScheme>
</a:themeOverride>
</file>

<file path=ppt/theme/themeOverride2.xml><?xml version="1.0" encoding="utf-8"?>
<a:themeOverride xmlns:a="http://schemas.openxmlformats.org/drawingml/2006/main">
  <a:clrScheme name="Saddle">
    <a:dk1>
      <a:srgbClr val="302C24"/>
    </a:dk1>
    <a:lt1>
      <a:sysClr val="window" lastClr="FFFFFF"/>
    </a:lt1>
    <a:dk2>
      <a:srgbClr val="AC6416"/>
    </a:dk2>
    <a:lt2>
      <a:srgbClr val="E8E4DB"/>
    </a:lt2>
    <a:accent1>
      <a:srgbClr val="C6B178"/>
    </a:accent1>
    <a:accent2>
      <a:srgbClr val="9C5B14"/>
    </a:accent2>
    <a:accent3>
      <a:srgbClr val="71B2BC"/>
    </a:accent3>
    <a:accent4>
      <a:srgbClr val="78AA5D"/>
    </a:accent4>
    <a:accent5>
      <a:srgbClr val="867099"/>
    </a:accent5>
    <a:accent6>
      <a:srgbClr val="4C6F75"/>
    </a:accent6>
    <a:hlink>
      <a:srgbClr val="F27B0E"/>
    </a:hlink>
    <a:folHlink>
      <a:srgbClr val="989268"/>
    </a:folHlink>
  </a:clrScheme>
</a:themeOverride>
</file>

<file path=ppt/theme/themeOverride3.xml><?xml version="1.0" encoding="utf-8"?>
<a:themeOverride xmlns:a="http://schemas.openxmlformats.org/drawingml/2006/main">
  <a:clrScheme name="Saddle">
    <a:dk1>
      <a:srgbClr val="302C24"/>
    </a:dk1>
    <a:lt1>
      <a:sysClr val="window" lastClr="FFFFFF"/>
    </a:lt1>
    <a:dk2>
      <a:srgbClr val="AC6416"/>
    </a:dk2>
    <a:lt2>
      <a:srgbClr val="E8E4DB"/>
    </a:lt2>
    <a:accent1>
      <a:srgbClr val="C6B178"/>
    </a:accent1>
    <a:accent2>
      <a:srgbClr val="9C5B14"/>
    </a:accent2>
    <a:accent3>
      <a:srgbClr val="71B2BC"/>
    </a:accent3>
    <a:accent4>
      <a:srgbClr val="78AA5D"/>
    </a:accent4>
    <a:accent5>
      <a:srgbClr val="867099"/>
    </a:accent5>
    <a:accent6>
      <a:srgbClr val="4C6F75"/>
    </a:accent6>
    <a:hlink>
      <a:srgbClr val="F27B0E"/>
    </a:hlink>
    <a:folHlink>
      <a:srgbClr val="98926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Paraphrasing Tourism AIS</Template>
  <TotalTime>33</TotalTime>
  <Words>248</Words>
  <Application>Microsoft Office PowerPoint</Application>
  <PresentationFormat>Widescreen</PresentationFormat>
  <Paragraphs>22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MS PGothic</vt:lpstr>
      <vt:lpstr>MS PGothic</vt:lpstr>
      <vt:lpstr>Arial</vt:lpstr>
      <vt:lpstr>Book Antiqua</vt:lpstr>
      <vt:lpstr>Wingdings 2</vt:lpstr>
      <vt:lpstr>Saddle</vt:lpstr>
      <vt:lpstr>Placement/Employment Opportunities</vt:lpstr>
      <vt:lpstr>Bishopston Sports Centre</vt:lpstr>
      <vt:lpstr>Bishopston Sport Centre</vt:lpstr>
      <vt:lpstr>Carmarthenshire County Council Activity Leader Posts – Welsh Medium</vt:lpstr>
      <vt:lpstr>Carmarthenshire County Council Activity Leader Posts – Welsh Medium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Placement/Employment Opportunities</dc:title>
  <dc:creator>Marie Pitson</dc:creator>
  <cp:lastModifiedBy>Marie Pitson</cp:lastModifiedBy>
  <cp:revision>1</cp:revision>
  <dcterms:created xsi:type="dcterms:W3CDTF">2017-11-20T15:25:21Z</dcterms:created>
  <dcterms:modified xsi:type="dcterms:W3CDTF">2017-12-05T09:33:07Z</dcterms:modified>
</cp:coreProperties>
</file>