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sldIdLst>
    <p:sldId id="270" r:id="rId5"/>
    <p:sldId id="364" r:id="rId6"/>
    <p:sldId id="272" r:id="rId7"/>
    <p:sldId id="274" r:id="rId8"/>
    <p:sldId id="273" r:id="rId9"/>
    <p:sldId id="261" r:id="rId10"/>
    <p:sldId id="337" r:id="rId11"/>
    <p:sldId id="365" r:id="rId12"/>
    <p:sldId id="265" r:id="rId13"/>
    <p:sldId id="263" r:id="rId14"/>
    <p:sldId id="266" r:id="rId15"/>
    <p:sldId id="268"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FF9B"/>
    <a:srgbClr val="FFA78B"/>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8D588F8-1DFE-49C7-A340-D992F24C7281}" v="65" dt="2026-10-11T17:54:43.02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60"/>
  </p:normalViewPr>
  <p:slideViewPr>
    <p:cSldViewPr snapToGrid="0">
      <p:cViewPr varScale="1">
        <p:scale>
          <a:sx n="63" d="100"/>
          <a:sy n="63" d="100"/>
        </p:scale>
        <p:origin x="764" y="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viewProps" Target="viewProps.xml"/><Relationship Id="rId3" Type="http://schemas.openxmlformats.org/officeDocument/2006/relationships/customXml" Target="../customXml/item3.xml"/><Relationship Id="rId21" Type="http://schemas.microsoft.com/office/2016/11/relationships/changesInfo" Target="changesInfos/changesInfo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imran butt" userId="edc7f0dd1daf33cb" providerId="LiveId" clId="{2F3E26F4-DE03-4FF0-A5EA-AD3019FEB544}"/>
    <pc:docChg chg="undo custSel addSld delSld modSld">
      <pc:chgData name="imran butt" userId="edc7f0dd1daf33cb" providerId="LiveId" clId="{2F3E26F4-DE03-4FF0-A5EA-AD3019FEB544}" dt="2026-10-11T17:59:53.341" v="2159" actId="1076"/>
      <pc:docMkLst>
        <pc:docMk/>
      </pc:docMkLst>
      <pc:sldChg chg="modSp mod">
        <pc:chgData name="imran butt" userId="edc7f0dd1daf33cb" providerId="LiveId" clId="{2F3E26F4-DE03-4FF0-A5EA-AD3019FEB544}" dt="2026-10-11T16:21:11.551" v="1794" actId="14734"/>
        <pc:sldMkLst>
          <pc:docMk/>
          <pc:sldMk cId="764605052" sldId="261"/>
        </pc:sldMkLst>
        <pc:spChg chg="mod">
          <ac:chgData name="imran butt" userId="edc7f0dd1daf33cb" providerId="LiveId" clId="{2F3E26F4-DE03-4FF0-A5EA-AD3019FEB544}" dt="2026-10-11T16:19:08.875" v="1741" actId="1076"/>
          <ac:spMkLst>
            <pc:docMk/>
            <pc:sldMk cId="764605052" sldId="261"/>
            <ac:spMk id="2" creationId="{68A8AF1C-86E0-7043-44A2-DA950ED42D52}"/>
          </ac:spMkLst>
        </pc:spChg>
        <pc:spChg chg="mod">
          <ac:chgData name="imran butt" userId="edc7f0dd1daf33cb" providerId="LiveId" clId="{2F3E26F4-DE03-4FF0-A5EA-AD3019FEB544}" dt="2026-10-10T21:52:33.089" v="733" actId="5793"/>
          <ac:spMkLst>
            <pc:docMk/>
            <pc:sldMk cId="764605052" sldId="261"/>
            <ac:spMk id="3" creationId="{E04C29E1-0FF6-7114-4118-5B68E71110F6}"/>
          </ac:spMkLst>
        </pc:spChg>
        <pc:graphicFrameChg chg="mod modGraphic">
          <ac:chgData name="imran butt" userId="edc7f0dd1daf33cb" providerId="LiveId" clId="{2F3E26F4-DE03-4FF0-A5EA-AD3019FEB544}" dt="2026-10-11T16:21:11.551" v="1794" actId="14734"/>
          <ac:graphicFrameMkLst>
            <pc:docMk/>
            <pc:sldMk cId="764605052" sldId="261"/>
            <ac:graphicFrameMk id="7" creationId="{108D2D3F-BBD3-F859-AF29-5BEF174F1637}"/>
          </ac:graphicFrameMkLst>
        </pc:graphicFrameChg>
      </pc:sldChg>
      <pc:sldChg chg="modSp mod">
        <pc:chgData name="imran butt" userId="edc7f0dd1daf33cb" providerId="LiveId" clId="{2F3E26F4-DE03-4FF0-A5EA-AD3019FEB544}" dt="2026-10-11T17:48:09.766" v="2051" actId="27636"/>
        <pc:sldMkLst>
          <pc:docMk/>
          <pc:sldMk cId="2451324015" sldId="263"/>
        </pc:sldMkLst>
        <pc:spChg chg="mod">
          <ac:chgData name="imran butt" userId="edc7f0dd1daf33cb" providerId="LiveId" clId="{2F3E26F4-DE03-4FF0-A5EA-AD3019FEB544}" dt="2026-10-11T17:48:09.766" v="2051" actId="27636"/>
          <ac:spMkLst>
            <pc:docMk/>
            <pc:sldMk cId="2451324015" sldId="263"/>
            <ac:spMk id="3" creationId="{E04C29E1-0FF6-7114-4118-5B68E71110F6}"/>
          </ac:spMkLst>
        </pc:spChg>
      </pc:sldChg>
      <pc:sldChg chg="addSp delSp modSp mod">
        <pc:chgData name="imran butt" userId="edc7f0dd1daf33cb" providerId="LiveId" clId="{2F3E26F4-DE03-4FF0-A5EA-AD3019FEB544}" dt="2026-10-11T17:52:25.379" v="2098" actId="403"/>
        <pc:sldMkLst>
          <pc:docMk/>
          <pc:sldMk cId="1037257886" sldId="265"/>
        </pc:sldMkLst>
        <pc:spChg chg="mod">
          <ac:chgData name="imran butt" userId="edc7f0dd1daf33cb" providerId="LiveId" clId="{2F3E26F4-DE03-4FF0-A5EA-AD3019FEB544}" dt="2026-10-11T17:37:13.333" v="1968" actId="1076"/>
          <ac:spMkLst>
            <pc:docMk/>
            <pc:sldMk cId="1037257886" sldId="265"/>
            <ac:spMk id="2" creationId="{68A8AF1C-86E0-7043-44A2-DA950ED42D52}"/>
          </ac:spMkLst>
        </pc:spChg>
        <pc:spChg chg="del mod">
          <ac:chgData name="imran butt" userId="edc7f0dd1daf33cb" providerId="LiveId" clId="{2F3E26F4-DE03-4FF0-A5EA-AD3019FEB544}" dt="2026-10-11T17:49:30.227" v="2052" actId="26606"/>
          <ac:spMkLst>
            <pc:docMk/>
            <pc:sldMk cId="1037257886" sldId="265"/>
            <ac:spMk id="3" creationId="{E04C29E1-0FF6-7114-4118-5B68E71110F6}"/>
          </ac:spMkLst>
        </pc:spChg>
        <pc:graphicFrameChg chg="add mod modGraphic">
          <ac:chgData name="imran butt" userId="edc7f0dd1daf33cb" providerId="LiveId" clId="{2F3E26F4-DE03-4FF0-A5EA-AD3019FEB544}" dt="2026-10-11T17:52:25.379" v="2098" actId="403"/>
          <ac:graphicFrameMkLst>
            <pc:docMk/>
            <pc:sldMk cId="1037257886" sldId="265"/>
            <ac:graphicFrameMk id="5" creationId="{D43538C9-C0E9-71E5-5CA8-919B7B1CEE9F}"/>
          </ac:graphicFrameMkLst>
        </pc:graphicFrameChg>
      </pc:sldChg>
      <pc:sldChg chg="addSp delSp modSp mod setBg">
        <pc:chgData name="imran butt" userId="edc7f0dd1daf33cb" providerId="LiveId" clId="{2F3E26F4-DE03-4FF0-A5EA-AD3019FEB544}" dt="2026-10-11T17:55:49.387" v="2134" actId="207"/>
        <pc:sldMkLst>
          <pc:docMk/>
          <pc:sldMk cId="3258301802" sldId="266"/>
        </pc:sldMkLst>
        <pc:spChg chg="mod">
          <ac:chgData name="imran butt" userId="edc7f0dd1daf33cb" providerId="LiveId" clId="{2F3E26F4-DE03-4FF0-A5EA-AD3019FEB544}" dt="2026-10-11T17:55:24.385" v="2121" actId="26606"/>
          <ac:spMkLst>
            <pc:docMk/>
            <pc:sldMk cId="3258301802" sldId="266"/>
            <ac:spMk id="2" creationId="{68A8AF1C-86E0-7043-44A2-DA950ED42D52}"/>
          </ac:spMkLst>
        </pc:spChg>
        <pc:spChg chg="mod ord">
          <ac:chgData name="imran butt" userId="edc7f0dd1daf33cb" providerId="LiveId" clId="{2F3E26F4-DE03-4FF0-A5EA-AD3019FEB544}" dt="2026-10-11T17:55:49.387" v="2134" actId="207"/>
          <ac:spMkLst>
            <pc:docMk/>
            <pc:sldMk cId="3258301802" sldId="266"/>
            <ac:spMk id="3" creationId="{E04C29E1-0FF6-7114-4118-5B68E71110F6}"/>
          </ac:spMkLst>
        </pc:spChg>
        <pc:spChg chg="add del mod">
          <ac:chgData name="imran butt" userId="edc7f0dd1daf33cb" providerId="LiveId" clId="{2F3E26F4-DE03-4FF0-A5EA-AD3019FEB544}" dt="2026-10-11T15:35:13.604" v="1550"/>
          <ac:spMkLst>
            <pc:docMk/>
            <pc:sldMk cId="3258301802" sldId="266"/>
            <ac:spMk id="4" creationId="{53C913F5-7CB3-6225-54F0-F23A4EC86446}"/>
          </ac:spMkLst>
        </pc:spChg>
        <pc:spChg chg="add del mod">
          <ac:chgData name="imran butt" userId="edc7f0dd1daf33cb" providerId="LiveId" clId="{2F3E26F4-DE03-4FF0-A5EA-AD3019FEB544}" dt="2026-10-11T15:35:16.700" v="1553"/>
          <ac:spMkLst>
            <pc:docMk/>
            <pc:sldMk cId="3258301802" sldId="266"/>
            <ac:spMk id="5" creationId="{B5ABED4A-7FCD-7118-0217-512003BBC225}"/>
          </ac:spMkLst>
        </pc:spChg>
        <pc:spChg chg="add del mod">
          <ac:chgData name="imran butt" userId="edc7f0dd1daf33cb" providerId="LiveId" clId="{2F3E26F4-DE03-4FF0-A5EA-AD3019FEB544}" dt="2026-10-11T17:54:58.977" v="2101" actId="478"/>
          <ac:spMkLst>
            <pc:docMk/>
            <pc:sldMk cId="3258301802" sldId="266"/>
            <ac:spMk id="8" creationId="{1D30A971-E253-A3A2-99C5-41F46E6A910E}"/>
          </ac:spMkLst>
        </pc:spChg>
        <pc:spChg chg="add">
          <ac:chgData name="imran butt" userId="edc7f0dd1daf33cb" providerId="LiveId" clId="{2F3E26F4-DE03-4FF0-A5EA-AD3019FEB544}" dt="2026-10-11T17:55:24.385" v="2121" actId="26606"/>
          <ac:spMkLst>
            <pc:docMk/>
            <pc:sldMk cId="3258301802" sldId="266"/>
            <ac:spMk id="12" creationId="{327D73B4-9F5C-4A64-A179-51B9500CB8B5}"/>
          </ac:spMkLst>
        </pc:spChg>
        <pc:spChg chg="add">
          <ac:chgData name="imran butt" userId="edc7f0dd1daf33cb" providerId="LiveId" clId="{2F3E26F4-DE03-4FF0-A5EA-AD3019FEB544}" dt="2026-10-11T17:55:24.385" v="2121" actId="26606"/>
          <ac:spMkLst>
            <pc:docMk/>
            <pc:sldMk cId="3258301802" sldId="266"/>
            <ac:spMk id="14" creationId="{C1F06963-6374-4B48-844F-071A9BAAAE02}"/>
          </ac:spMkLst>
        </pc:spChg>
        <pc:spChg chg="add">
          <ac:chgData name="imran butt" userId="edc7f0dd1daf33cb" providerId="LiveId" clId="{2F3E26F4-DE03-4FF0-A5EA-AD3019FEB544}" dt="2026-10-11T17:55:24.385" v="2121" actId="26606"/>
          <ac:spMkLst>
            <pc:docMk/>
            <pc:sldMk cId="3258301802" sldId="266"/>
            <ac:spMk id="16" creationId="{6CB927A4-E432-4310-9CD5-E89FF5063179}"/>
          </ac:spMkLst>
        </pc:spChg>
        <pc:spChg chg="add">
          <ac:chgData name="imran butt" userId="edc7f0dd1daf33cb" providerId="LiveId" clId="{2F3E26F4-DE03-4FF0-A5EA-AD3019FEB544}" dt="2026-10-11T17:55:24.385" v="2121" actId="26606"/>
          <ac:spMkLst>
            <pc:docMk/>
            <pc:sldMk cId="3258301802" sldId="266"/>
            <ac:spMk id="18" creationId="{1453BF6C-B012-48B7-B4E8-6D7AC7C27D02}"/>
          </ac:spMkLst>
        </pc:spChg>
        <pc:spChg chg="add">
          <ac:chgData name="imran butt" userId="edc7f0dd1daf33cb" providerId="LiveId" clId="{2F3E26F4-DE03-4FF0-A5EA-AD3019FEB544}" dt="2026-10-11T17:55:24.385" v="2121" actId="26606"/>
          <ac:spMkLst>
            <pc:docMk/>
            <pc:sldMk cId="3258301802" sldId="266"/>
            <ac:spMk id="20" creationId="{E3020543-B24B-4EC4-8FFC-8DD88EEA91A8}"/>
          </ac:spMkLst>
        </pc:spChg>
        <pc:picChg chg="add mod">
          <ac:chgData name="imran butt" userId="edc7f0dd1daf33cb" providerId="LiveId" clId="{2F3E26F4-DE03-4FF0-A5EA-AD3019FEB544}" dt="2026-10-11T17:55:24.385" v="2121" actId="26606"/>
          <ac:picMkLst>
            <pc:docMk/>
            <pc:sldMk cId="3258301802" sldId="266"/>
            <ac:picMk id="7" creationId="{5AF70DEE-59F8-F865-98DD-06B855180F55}"/>
          </ac:picMkLst>
        </pc:picChg>
        <pc:cxnChg chg="add">
          <ac:chgData name="imran butt" userId="edc7f0dd1daf33cb" providerId="LiveId" clId="{2F3E26F4-DE03-4FF0-A5EA-AD3019FEB544}" dt="2026-10-11T17:55:24.385" v="2121" actId="26606"/>
          <ac:cxnSpMkLst>
            <pc:docMk/>
            <pc:sldMk cId="3258301802" sldId="266"/>
            <ac:cxnSpMk id="22" creationId="{C49DA8F6-BCC1-4447-B54C-57856834B94B}"/>
          </ac:cxnSpMkLst>
        </pc:cxnChg>
      </pc:sldChg>
      <pc:sldChg chg="addSp delSp modSp mod setBg setClrOvrMap">
        <pc:chgData name="imran butt" userId="edc7f0dd1daf33cb" providerId="LiveId" clId="{2F3E26F4-DE03-4FF0-A5EA-AD3019FEB544}" dt="2026-10-11T15:34:46.530" v="1547" actId="26606"/>
        <pc:sldMkLst>
          <pc:docMk/>
          <pc:sldMk cId="3206334785" sldId="268"/>
        </pc:sldMkLst>
        <pc:spChg chg="del mod ord">
          <ac:chgData name="imran butt" userId="edc7f0dd1daf33cb" providerId="LiveId" clId="{2F3E26F4-DE03-4FF0-A5EA-AD3019FEB544}" dt="2026-10-11T15:34:44.072" v="1546" actId="478"/>
          <ac:spMkLst>
            <pc:docMk/>
            <pc:sldMk cId="3206334785" sldId="268"/>
            <ac:spMk id="3" creationId="{AB6873B1-82D2-71A9-F5A9-13A8B7E33DE2}"/>
          </ac:spMkLst>
        </pc:spChg>
        <pc:spChg chg="add del mod">
          <ac:chgData name="imran butt" userId="edc7f0dd1daf33cb" providerId="LiveId" clId="{2F3E26F4-DE03-4FF0-A5EA-AD3019FEB544}" dt="2026-10-11T15:33:54.759" v="1539" actId="478"/>
          <ac:spMkLst>
            <pc:docMk/>
            <pc:sldMk cId="3206334785" sldId="268"/>
            <ac:spMk id="5" creationId="{79F8BE2E-C59B-5818-80D3-E0C6D7B8E436}"/>
          </ac:spMkLst>
        </pc:spChg>
        <pc:spChg chg="add del mod">
          <ac:chgData name="imran butt" userId="edc7f0dd1daf33cb" providerId="LiveId" clId="{2F3E26F4-DE03-4FF0-A5EA-AD3019FEB544}" dt="2026-10-11T15:34:46.530" v="1547" actId="26606"/>
          <ac:spMkLst>
            <pc:docMk/>
            <pc:sldMk cId="3206334785" sldId="268"/>
            <ac:spMk id="7" creationId="{EFB87AEC-5EFA-7DA7-0B52-381924FFDFB8}"/>
          </ac:spMkLst>
        </pc:spChg>
        <pc:spChg chg="add del">
          <ac:chgData name="imran butt" userId="edc7f0dd1daf33cb" providerId="LiveId" clId="{2F3E26F4-DE03-4FF0-A5EA-AD3019FEB544}" dt="2026-10-11T15:34:20.188" v="1541" actId="26606"/>
          <ac:spMkLst>
            <pc:docMk/>
            <pc:sldMk cId="3206334785" sldId="268"/>
            <ac:spMk id="9" creationId="{9228552E-C8B1-4A80-8448-0787CE0FC704}"/>
          </ac:spMkLst>
        </pc:spChg>
        <pc:spChg chg="add">
          <ac:chgData name="imran butt" userId="edc7f0dd1daf33cb" providerId="LiveId" clId="{2F3E26F4-DE03-4FF0-A5EA-AD3019FEB544}" dt="2026-10-11T15:34:46.530" v="1547" actId="26606"/>
          <ac:spMkLst>
            <pc:docMk/>
            <pc:sldMk cId="3206334785" sldId="268"/>
            <ac:spMk id="12" creationId="{42A4FC2C-047E-45A5-965D-8E1E3BF09BC6}"/>
          </ac:spMkLst>
        </pc:spChg>
        <pc:picChg chg="add mod">
          <ac:chgData name="imran butt" userId="edc7f0dd1daf33cb" providerId="LiveId" clId="{2F3E26F4-DE03-4FF0-A5EA-AD3019FEB544}" dt="2026-10-11T15:34:46.530" v="1547" actId="26606"/>
          <ac:picMkLst>
            <pc:docMk/>
            <pc:sldMk cId="3206334785" sldId="268"/>
            <ac:picMk id="4" creationId="{EA1D28B9-C69D-08A9-4A7D-317632537A7B}"/>
          </ac:picMkLst>
        </pc:picChg>
        <pc:picChg chg="del">
          <ac:chgData name="imran butt" userId="edc7f0dd1daf33cb" providerId="LiveId" clId="{2F3E26F4-DE03-4FF0-A5EA-AD3019FEB544}" dt="2026-10-11T15:33:50.090" v="1538" actId="478"/>
          <ac:picMkLst>
            <pc:docMk/>
            <pc:sldMk cId="3206334785" sldId="268"/>
            <ac:picMk id="1026" creationId="{BC1C6B8B-3E57-B212-0064-3A197FA35436}"/>
          </ac:picMkLst>
        </pc:picChg>
      </pc:sldChg>
      <pc:sldChg chg="modSp mod">
        <pc:chgData name="imran butt" userId="edc7f0dd1daf33cb" providerId="LiveId" clId="{2F3E26F4-DE03-4FF0-A5EA-AD3019FEB544}" dt="2026-10-09T19:47:41.342" v="27" actId="113"/>
        <pc:sldMkLst>
          <pc:docMk/>
          <pc:sldMk cId="702059637" sldId="270"/>
        </pc:sldMkLst>
        <pc:spChg chg="mod">
          <ac:chgData name="imran butt" userId="edc7f0dd1daf33cb" providerId="LiveId" clId="{2F3E26F4-DE03-4FF0-A5EA-AD3019FEB544}" dt="2026-10-09T19:47:41.342" v="27" actId="113"/>
          <ac:spMkLst>
            <pc:docMk/>
            <pc:sldMk cId="702059637" sldId="270"/>
            <ac:spMk id="4" creationId="{0275301B-F9FE-639C-99FA-5A78A9B0F8AC}"/>
          </ac:spMkLst>
        </pc:spChg>
      </pc:sldChg>
      <pc:sldChg chg="addSp delSp modSp mod setBg">
        <pc:chgData name="imran butt" userId="edc7f0dd1daf33cb" providerId="LiveId" clId="{2F3E26F4-DE03-4FF0-A5EA-AD3019FEB544}" dt="2026-10-11T17:42:45.765" v="2024" actId="1076"/>
        <pc:sldMkLst>
          <pc:docMk/>
          <pc:sldMk cId="1027608494" sldId="272"/>
        </pc:sldMkLst>
        <pc:spChg chg="mod">
          <ac:chgData name="imran butt" userId="edc7f0dd1daf33cb" providerId="LiveId" clId="{2F3E26F4-DE03-4FF0-A5EA-AD3019FEB544}" dt="2026-10-11T17:42:45.765" v="2024" actId="1076"/>
          <ac:spMkLst>
            <pc:docMk/>
            <pc:sldMk cId="1027608494" sldId="272"/>
            <ac:spMk id="2" creationId="{8A50C2D0-4F0F-32FA-368C-29CAACE5786E}"/>
          </ac:spMkLst>
        </pc:spChg>
        <pc:spChg chg="add del mod">
          <ac:chgData name="imran butt" userId="edc7f0dd1daf33cb" providerId="LiveId" clId="{2F3E26F4-DE03-4FF0-A5EA-AD3019FEB544}" dt="2026-10-11T17:39:55.679" v="1998" actId="26606"/>
          <ac:spMkLst>
            <pc:docMk/>
            <pc:sldMk cId="1027608494" sldId="272"/>
            <ac:spMk id="5" creationId="{381BDB60-9B3A-A656-F8F0-950DBED0629C}"/>
          </ac:spMkLst>
        </pc:spChg>
        <pc:spChg chg="add">
          <ac:chgData name="imran butt" userId="edc7f0dd1daf33cb" providerId="LiveId" clId="{2F3E26F4-DE03-4FF0-A5EA-AD3019FEB544}" dt="2026-10-11T17:39:55.679" v="1998" actId="26606"/>
          <ac:spMkLst>
            <pc:docMk/>
            <pc:sldMk cId="1027608494" sldId="272"/>
            <ac:spMk id="11" creationId="{7DA1F35B-C8F7-4A5A-9339-7DA4D785B300}"/>
          </ac:spMkLst>
        </pc:spChg>
        <pc:spChg chg="add">
          <ac:chgData name="imran butt" userId="edc7f0dd1daf33cb" providerId="LiveId" clId="{2F3E26F4-DE03-4FF0-A5EA-AD3019FEB544}" dt="2026-10-11T17:39:55.679" v="1998" actId="26606"/>
          <ac:spMkLst>
            <pc:docMk/>
            <pc:sldMk cId="1027608494" sldId="272"/>
            <ac:spMk id="13" creationId="{B2D4AD41-40DA-4A81-92F5-B6E3BA1ED82A}"/>
          </ac:spMkLst>
        </pc:spChg>
        <pc:graphicFrameChg chg="add mod modGraphic">
          <ac:chgData name="imran butt" userId="edc7f0dd1daf33cb" providerId="LiveId" clId="{2F3E26F4-DE03-4FF0-A5EA-AD3019FEB544}" dt="2026-10-11T17:42:37" v="2023" actId="404"/>
          <ac:graphicFrameMkLst>
            <pc:docMk/>
            <pc:sldMk cId="1027608494" sldId="272"/>
            <ac:graphicFrameMk id="7" creationId="{6F174FD8-5F15-F7F4-2100-E5CC3E23CA2F}"/>
          </ac:graphicFrameMkLst>
        </pc:graphicFrameChg>
      </pc:sldChg>
      <pc:sldChg chg="addSp modSp mod">
        <pc:chgData name="imran butt" userId="edc7f0dd1daf33cb" providerId="LiveId" clId="{2F3E26F4-DE03-4FF0-A5EA-AD3019FEB544}" dt="2026-10-11T16:44:35.609" v="1838" actId="1076"/>
        <pc:sldMkLst>
          <pc:docMk/>
          <pc:sldMk cId="2661610389" sldId="273"/>
        </pc:sldMkLst>
        <pc:spChg chg="mod">
          <ac:chgData name="imran butt" userId="edc7f0dd1daf33cb" providerId="LiveId" clId="{2F3E26F4-DE03-4FF0-A5EA-AD3019FEB544}" dt="2026-10-11T16:41:25.497" v="1813" actId="1076"/>
          <ac:spMkLst>
            <pc:docMk/>
            <pc:sldMk cId="2661610389" sldId="273"/>
            <ac:spMk id="2" creationId="{F1DF348C-F75E-75E9-74BA-22A65FB9E02F}"/>
          </ac:spMkLst>
        </pc:spChg>
        <pc:spChg chg="mod">
          <ac:chgData name="imran butt" userId="edc7f0dd1daf33cb" providerId="LiveId" clId="{2F3E26F4-DE03-4FF0-A5EA-AD3019FEB544}" dt="2026-10-11T16:44:09.921" v="1835" actId="27636"/>
          <ac:spMkLst>
            <pc:docMk/>
            <pc:sldMk cId="2661610389" sldId="273"/>
            <ac:spMk id="3" creationId="{881B820E-B9B3-5CF2-E1AE-F54AA3FA003E}"/>
          </ac:spMkLst>
        </pc:spChg>
        <pc:spChg chg="add mod">
          <ac:chgData name="imran butt" userId="edc7f0dd1daf33cb" providerId="LiveId" clId="{2F3E26F4-DE03-4FF0-A5EA-AD3019FEB544}" dt="2026-10-11T16:44:14.258" v="1836" actId="1076"/>
          <ac:spMkLst>
            <pc:docMk/>
            <pc:sldMk cId="2661610389" sldId="273"/>
            <ac:spMk id="4" creationId="{9F76B7B1-5782-8FED-6DA4-2E7E1AE4C198}"/>
          </ac:spMkLst>
        </pc:spChg>
        <pc:spChg chg="add mod">
          <ac:chgData name="imran butt" userId="edc7f0dd1daf33cb" providerId="LiveId" clId="{2F3E26F4-DE03-4FF0-A5EA-AD3019FEB544}" dt="2026-10-11T16:42:33.675" v="1830" actId="403"/>
          <ac:spMkLst>
            <pc:docMk/>
            <pc:sldMk cId="2661610389" sldId="273"/>
            <ac:spMk id="7" creationId="{8670E163-0B2A-54CA-3807-DCDF75E5828D}"/>
          </ac:spMkLst>
        </pc:spChg>
        <pc:spChg chg="add mod">
          <ac:chgData name="imran butt" userId="edc7f0dd1daf33cb" providerId="LiveId" clId="{2F3E26F4-DE03-4FF0-A5EA-AD3019FEB544}" dt="2026-10-11T16:44:35.609" v="1838" actId="1076"/>
          <ac:spMkLst>
            <pc:docMk/>
            <pc:sldMk cId="2661610389" sldId="273"/>
            <ac:spMk id="9" creationId="{D40AF631-9D98-38A3-565C-7AD30BEB2EBA}"/>
          </ac:spMkLst>
        </pc:spChg>
        <pc:picChg chg="add mod">
          <ac:chgData name="imran butt" userId="edc7f0dd1daf33cb" providerId="LiveId" clId="{2F3E26F4-DE03-4FF0-A5EA-AD3019FEB544}" dt="2026-10-11T16:42:42.893" v="1832" actId="1076"/>
          <ac:picMkLst>
            <pc:docMk/>
            <pc:sldMk cId="2661610389" sldId="273"/>
            <ac:picMk id="6" creationId="{B8156437-4BDD-7844-704F-0BEBF7D0BE41}"/>
          </ac:picMkLst>
        </pc:picChg>
      </pc:sldChg>
      <pc:sldChg chg="addSp modSp mod setBg">
        <pc:chgData name="imran butt" userId="edc7f0dd1daf33cb" providerId="LiveId" clId="{2F3E26F4-DE03-4FF0-A5EA-AD3019FEB544}" dt="2026-10-11T17:59:53.341" v="2159" actId="1076"/>
        <pc:sldMkLst>
          <pc:docMk/>
          <pc:sldMk cId="860344735" sldId="274"/>
        </pc:sldMkLst>
        <pc:spChg chg="mod">
          <ac:chgData name="imran butt" userId="edc7f0dd1daf33cb" providerId="LiveId" clId="{2F3E26F4-DE03-4FF0-A5EA-AD3019FEB544}" dt="2026-10-11T17:59:53.341" v="2159" actId="1076"/>
          <ac:spMkLst>
            <pc:docMk/>
            <pc:sldMk cId="860344735" sldId="274"/>
            <ac:spMk id="2" creationId="{A4625D9A-89A8-7973-B86A-02BB98C95A4B}"/>
          </ac:spMkLst>
        </pc:spChg>
        <pc:spChg chg="mod">
          <ac:chgData name="imran butt" userId="edc7f0dd1daf33cb" providerId="LiveId" clId="{2F3E26F4-DE03-4FF0-A5EA-AD3019FEB544}" dt="2026-10-11T17:59:38.627" v="2156" actId="27636"/>
          <ac:spMkLst>
            <pc:docMk/>
            <pc:sldMk cId="860344735" sldId="274"/>
            <ac:spMk id="3" creationId="{5A83545D-6FBE-2985-5F35-4C84283CFC53}"/>
          </ac:spMkLst>
        </pc:spChg>
        <pc:spChg chg="add">
          <ac:chgData name="imran butt" userId="edc7f0dd1daf33cb" providerId="LiveId" clId="{2F3E26F4-DE03-4FF0-A5EA-AD3019FEB544}" dt="2026-10-11T17:58:44.921" v="2135" actId="26606"/>
          <ac:spMkLst>
            <pc:docMk/>
            <pc:sldMk cId="860344735" sldId="274"/>
            <ac:spMk id="10" creationId="{45D37F4E-DDB4-456B-97E0-9937730A039F}"/>
          </ac:spMkLst>
        </pc:spChg>
        <pc:spChg chg="add">
          <ac:chgData name="imran butt" userId="edc7f0dd1daf33cb" providerId="LiveId" clId="{2F3E26F4-DE03-4FF0-A5EA-AD3019FEB544}" dt="2026-10-11T17:58:44.921" v="2135" actId="26606"/>
          <ac:spMkLst>
            <pc:docMk/>
            <pc:sldMk cId="860344735" sldId="274"/>
            <ac:spMk id="12" creationId="{B2DD41CD-8F47-4F56-AD12-4E2FF7696987}"/>
          </ac:spMkLst>
        </pc:spChg>
        <pc:picChg chg="add mod modCrop">
          <ac:chgData name="imran butt" userId="edc7f0dd1daf33cb" providerId="LiveId" clId="{2F3E26F4-DE03-4FF0-A5EA-AD3019FEB544}" dt="2026-10-11T17:59:34.720" v="2154" actId="1076"/>
          <ac:picMkLst>
            <pc:docMk/>
            <pc:sldMk cId="860344735" sldId="274"/>
            <ac:picMk id="5" creationId="{DA37248D-4E64-8E54-2C69-A0E965567734}"/>
          </ac:picMkLst>
        </pc:picChg>
      </pc:sldChg>
      <pc:sldChg chg="addSp modSp mod">
        <pc:chgData name="imran butt" userId="edc7f0dd1daf33cb" providerId="LiveId" clId="{2F3E26F4-DE03-4FF0-A5EA-AD3019FEB544}" dt="2026-10-11T17:29:38.401" v="1896" actId="14100"/>
        <pc:sldMkLst>
          <pc:docMk/>
          <pc:sldMk cId="2319079123" sldId="337"/>
        </pc:sldMkLst>
        <pc:spChg chg="mod">
          <ac:chgData name="imran butt" userId="edc7f0dd1daf33cb" providerId="LiveId" clId="{2F3E26F4-DE03-4FF0-A5EA-AD3019FEB544}" dt="2026-10-11T16:53:38.079" v="1858" actId="1076"/>
          <ac:spMkLst>
            <pc:docMk/>
            <pc:sldMk cId="2319079123" sldId="337"/>
            <ac:spMk id="2" creationId="{F6A380E8-2AC0-F0B7-9432-FB8903B92FD6}"/>
          </ac:spMkLst>
        </pc:spChg>
        <pc:spChg chg="mod">
          <ac:chgData name="imran butt" userId="edc7f0dd1daf33cb" providerId="LiveId" clId="{2F3E26F4-DE03-4FF0-A5EA-AD3019FEB544}" dt="2026-10-11T17:29:31.084" v="1895" actId="255"/>
          <ac:spMkLst>
            <pc:docMk/>
            <pc:sldMk cId="2319079123" sldId="337"/>
            <ac:spMk id="3" creationId="{1B4D8426-20C5-630E-80E5-EAB06B11CCD5}"/>
          </ac:spMkLst>
        </pc:spChg>
        <pc:picChg chg="add mod">
          <ac:chgData name="imran butt" userId="edc7f0dd1daf33cb" providerId="LiveId" clId="{2F3E26F4-DE03-4FF0-A5EA-AD3019FEB544}" dt="2026-10-11T17:29:38.401" v="1896" actId="14100"/>
          <ac:picMkLst>
            <pc:docMk/>
            <pc:sldMk cId="2319079123" sldId="337"/>
            <ac:picMk id="5" creationId="{44ACC9E9-2DEF-8DE9-0869-23D48AC32912}"/>
          </ac:picMkLst>
        </pc:picChg>
      </pc:sldChg>
      <pc:sldChg chg="addSp delSp modSp del mod">
        <pc:chgData name="imran butt" userId="edc7f0dd1daf33cb" providerId="LiveId" clId="{2F3E26F4-DE03-4FF0-A5EA-AD3019FEB544}" dt="2026-10-11T17:33:51.599" v="1918" actId="47"/>
        <pc:sldMkLst>
          <pc:docMk/>
          <pc:sldMk cId="642852813" sldId="363"/>
        </pc:sldMkLst>
        <pc:spChg chg="add del mod">
          <ac:chgData name="imran butt" userId="edc7f0dd1daf33cb" providerId="LiveId" clId="{2F3E26F4-DE03-4FF0-A5EA-AD3019FEB544}" dt="2026-10-11T17:31:49.553" v="1906"/>
          <ac:spMkLst>
            <pc:docMk/>
            <pc:sldMk cId="642852813" sldId="363"/>
            <ac:spMk id="3" creationId="{8DFB13A7-13B1-D58D-4EC2-34DA45CDCBB4}"/>
          </ac:spMkLst>
        </pc:spChg>
        <pc:spChg chg="del">
          <ac:chgData name="imran butt" userId="edc7f0dd1daf33cb" providerId="LiveId" clId="{2F3E26F4-DE03-4FF0-A5EA-AD3019FEB544}" dt="2026-10-11T17:29:55.341" v="1897" actId="478"/>
          <ac:spMkLst>
            <pc:docMk/>
            <pc:sldMk cId="642852813" sldId="363"/>
            <ac:spMk id="9" creationId="{61E62149-100D-392D-3127-3D301273C6F0}"/>
          </ac:spMkLst>
        </pc:spChg>
        <pc:spChg chg="mod">
          <ac:chgData name="imran butt" userId="edc7f0dd1daf33cb" providerId="LiveId" clId="{2F3E26F4-DE03-4FF0-A5EA-AD3019FEB544}" dt="2026-10-11T17:31:43.528" v="1903" actId="20577"/>
          <ac:spMkLst>
            <pc:docMk/>
            <pc:sldMk cId="642852813" sldId="363"/>
            <ac:spMk id="25" creationId="{2A30538D-67ED-A3A1-CFA1-39377D70B9B9}"/>
          </ac:spMkLst>
        </pc:spChg>
      </pc:sldChg>
      <pc:sldChg chg="addSp modSp add mod setBg">
        <pc:chgData name="imran butt" userId="edc7f0dd1daf33cb" providerId="LiveId" clId="{2F3E26F4-DE03-4FF0-A5EA-AD3019FEB544}" dt="2026-10-11T17:39:31.995" v="1997" actId="27636"/>
        <pc:sldMkLst>
          <pc:docMk/>
          <pc:sldMk cId="355623242" sldId="364"/>
        </pc:sldMkLst>
        <pc:spChg chg="mod">
          <ac:chgData name="imran butt" userId="edc7f0dd1daf33cb" providerId="LiveId" clId="{2F3E26F4-DE03-4FF0-A5EA-AD3019FEB544}" dt="2026-10-11T17:39:18.616" v="1994" actId="26606"/>
          <ac:spMkLst>
            <pc:docMk/>
            <pc:sldMk cId="355623242" sldId="364"/>
            <ac:spMk id="2" creationId="{ECF47ED2-7334-45FB-494F-034B5C5B4948}"/>
          </ac:spMkLst>
        </pc:spChg>
        <pc:spChg chg="mod">
          <ac:chgData name="imran butt" userId="edc7f0dd1daf33cb" providerId="LiveId" clId="{2F3E26F4-DE03-4FF0-A5EA-AD3019FEB544}" dt="2026-10-11T17:39:31.995" v="1997" actId="27636"/>
          <ac:spMkLst>
            <pc:docMk/>
            <pc:sldMk cId="355623242" sldId="364"/>
            <ac:spMk id="3" creationId="{8E340A90-C780-C797-9196-D2640CBDAF63}"/>
          </ac:spMkLst>
        </pc:spChg>
        <pc:spChg chg="add">
          <ac:chgData name="imran butt" userId="edc7f0dd1daf33cb" providerId="LiveId" clId="{2F3E26F4-DE03-4FF0-A5EA-AD3019FEB544}" dt="2026-10-11T17:39:18.616" v="1994" actId="26606"/>
          <ac:spMkLst>
            <pc:docMk/>
            <pc:sldMk cId="355623242" sldId="364"/>
            <ac:spMk id="8" creationId="{100EDD19-6802-4EC3-95CE-CFFAB042CFD6}"/>
          </ac:spMkLst>
        </pc:spChg>
        <pc:spChg chg="add">
          <ac:chgData name="imran butt" userId="edc7f0dd1daf33cb" providerId="LiveId" clId="{2F3E26F4-DE03-4FF0-A5EA-AD3019FEB544}" dt="2026-10-11T17:39:18.616" v="1994" actId="26606"/>
          <ac:spMkLst>
            <pc:docMk/>
            <pc:sldMk cId="355623242" sldId="364"/>
            <ac:spMk id="10" creationId="{DB17E863-922E-4C26-BD64-E8FD41D28661}"/>
          </ac:spMkLst>
        </pc:spChg>
      </pc:sldChg>
      <pc:sldChg chg="addSp delSp modSp add del mod">
        <pc:chgData name="imran butt" userId="edc7f0dd1daf33cb" providerId="LiveId" clId="{2F3E26F4-DE03-4FF0-A5EA-AD3019FEB544}" dt="2026-10-11T17:32:18.864" v="1909" actId="47"/>
        <pc:sldMkLst>
          <pc:docMk/>
          <pc:sldMk cId="259300154" sldId="365"/>
        </pc:sldMkLst>
        <pc:spChg chg="del">
          <ac:chgData name="imran butt" userId="edc7f0dd1daf33cb" providerId="LiveId" clId="{2F3E26F4-DE03-4FF0-A5EA-AD3019FEB544}" dt="2026-10-11T17:32:12.121" v="1908" actId="478"/>
          <ac:spMkLst>
            <pc:docMk/>
            <pc:sldMk cId="259300154" sldId="365"/>
            <ac:spMk id="2" creationId="{0C225C85-1116-D240-47C1-15E2291BC1BE}"/>
          </ac:spMkLst>
        </pc:spChg>
        <pc:spChg chg="add mod">
          <ac:chgData name="imran butt" userId="edc7f0dd1daf33cb" providerId="LiveId" clId="{2F3E26F4-DE03-4FF0-A5EA-AD3019FEB544}" dt="2026-10-11T17:32:12.121" v="1908" actId="478"/>
          <ac:spMkLst>
            <pc:docMk/>
            <pc:sldMk cId="259300154" sldId="365"/>
            <ac:spMk id="7" creationId="{82834832-E10F-4600-C211-734D40BC4586}"/>
          </ac:spMkLst>
        </pc:spChg>
      </pc:sldChg>
      <pc:sldChg chg="addSp delSp modSp new mod">
        <pc:chgData name="imran butt" userId="edc7f0dd1daf33cb" providerId="LiveId" clId="{2F3E26F4-DE03-4FF0-A5EA-AD3019FEB544}" dt="2026-10-11T17:33:16.226" v="1917" actId="1076"/>
        <pc:sldMkLst>
          <pc:docMk/>
          <pc:sldMk cId="992032157" sldId="365"/>
        </pc:sldMkLst>
        <pc:spChg chg="del">
          <ac:chgData name="imran butt" userId="edc7f0dd1daf33cb" providerId="LiveId" clId="{2F3E26F4-DE03-4FF0-A5EA-AD3019FEB544}" dt="2026-10-11T17:32:28.122" v="1911" actId="22"/>
          <ac:spMkLst>
            <pc:docMk/>
            <pc:sldMk cId="992032157" sldId="365"/>
            <ac:spMk id="2" creationId="{BB0D314D-D7D6-FAC5-4931-BB0BF7E1C114}"/>
          </ac:spMkLst>
        </pc:spChg>
        <pc:picChg chg="add mod ord modCrop">
          <ac:chgData name="imran butt" userId="edc7f0dd1daf33cb" providerId="LiveId" clId="{2F3E26F4-DE03-4FF0-A5EA-AD3019FEB544}" dt="2026-10-11T17:33:16.226" v="1917" actId="1076"/>
          <ac:picMkLst>
            <pc:docMk/>
            <pc:sldMk cId="992032157" sldId="365"/>
            <ac:picMk id="4" creationId="{751724C2-6091-9DDE-2F15-A4A5706E0E09}"/>
          </ac:picMkLst>
        </pc:picChg>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svg"/><Relationship Id="rId1" Type="http://schemas.openxmlformats.org/officeDocument/2006/relationships/image" Target="../media/image2.svg"/><Relationship Id="rId4" Type="http://schemas.openxmlformats.org/officeDocument/2006/relationships/image" Target="../media/image5.svg"/></Relationships>
</file>

<file path=ppt/diagrams/_rels/data2.xml.rels><?xml version="1.0" encoding="UTF-8" standalone="yes"?>
<Relationships xmlns="http://schemas.openxmlformats.org/package/2006/relationships"><Relationship Id="rId3" Type="http://schemas.openxmlformats.org/officeDocument/2006/relationships/image" Target="../media/image12.svg"/><Relationship Id="rId2" Type="http://schemas.openxmlformats.org/officeDocument/2006/relationships/image" Target="../media/image11.svg"/><Relationship Id="rId1" Type="http://schemas.openxmlformats.org/officeDocument/2006/relationships/image" Target="../media/image10.svg"/><Relationship Id="rId4" Type="http://schemas.openxmlformats.org/officeDocument/2006/relationships/image" Target="../media/image13.svg"/></Relationships>
</file>

<file path=ppt/diagrams/_rels/drawing1.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svg"/><Relationship Id="rId1" Type="http://schemas.openxmlformats.org/officeDocument/2006/relationships/image" Target="../media/image2.svg"/><Relationship Id="rId4" Type="http://schemas.openxmlformats.org/officeDocument/2006/relationships/image" Target="../media/image5.svg"/></Relationships>
</file>

<file path=ppt/diagrams/_rels/drawing2.xml.rels><?xml version="1.0" encoding="UTF-8" standalone="yes"?>
<Relationships xmlns="http://schemas.openxmlformats.org/package/2006/relationships"><Relationship Id="rId3" Type="http://schemas.openxmlformats.org/officeDocument/2006/relationships/image" Target="../media/image12.svg"/><Relationship Id="rId2" Type="http://schemas.openxmlformats.org/officeDocument/2006/relationships/image" Target="../media/image11.svg"/><Relationship Id="rId1" Type="http://schemas.openxmlformats.org/officeDocument/2006/relationships/image" Target="../media/image10.svg"/><Relationship Id="rId4" Type="http://schemas.openxmlformats.org/officeDocument/2006/relationships/image" Target="../media/image13.svg"/></Relationships>
</file>

<file path=ppt/diagrams/colors1.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4EC4EAB-33BB-49B5-8C29-D0F737CAB8D5}"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D05D0A45-6887-47D0-9AC1-CA3BD6EAA3F6}">
      <dgm:prSet custT="1"/>
      <dgm:spPr/>
      <dgm:t>
        <a:bodyPr/>
        <a:lstStyle/>
        <a:p>
          <a:r>
            <a:rPr lang="en-GB" sz="2000" dirty="0"/>
            <a:t>Basil’s Bakery is an independent bakery in Coventry that has experienced a significant decline in sales since the Covid-19 pandemic. Despite a recovery in footfall after lockdown, sales between 2023 and 2025 remained around 25% below 2019 levels.</a:t>
          </a:r>
          <a:endParaRPr lang="en-US" sz="2000" dirty="0"/>
        </a:p>
      </dgm:t>
    </dgm:pt>
    <dgm:pt modelId="{604A5EDC-9941-4E2A-828A-0D03D649BF96}" type="parTrans" cxnId="{21BCACD6-AA95-438E-AA74-9B0DCC0CE775}">
      <dgm:prSet/>
      <dgm:spPr/>
      <dgm:t>
        <a:bodyPr/>
        <a:lstStyle/>
        <a:p>
          <a:endParaRPr lang="en-US"/>
        </a:p>
      </dgm:t>
    </dgm:pt>
    <dgm:pt modelId="{416C53BF-4C01-42EA-A36E-1BAF8D118180}" type="sibTrans" cxnId="{21BCACD6-AA95-438E-AA74-9B0DCC0CE775}">
      <dgm:prSet/>
      <dgm:spPr/>
      <dgm:t>
        <a:bodyPr/>
        <a:lstStyle/>
        <a:p>
          <a:endParaRPr lang="en-US"/>
        </a:p>
      </dgm:t>
    </dgm:pt>
    <dgm:pt modelId="{414ABC19-76DA-4108-9EB4-E8B24361BD6A}">
      <dgm:prSet custT="1"/>
      <dgm:spPr/>
      <dgm:t>
        <a:bodyPr/>
        <a:lstStyle/>
        <a:p>
          <a:r>
            <a:rPr lang="en-GB" sz="1800" dirty="0"/>
            <a:t>Several factors are contributing to this decline, including reduced footfall in the retail park, the closure of nearby shops, local job losses, and the increase in employees working from home. Customers have also requested delivery and pre-order services, but Basil struggles to provide these due to limited time and staffing.</a:t>
          </a:r>
          <a:endParaRPr lang="en-US" sz="1800" dirty="0"/>
        </a:p>
      </dgm:t>
    </dgm:pt>
    <dgm:pt modelId="{D1ED7498-0D76-4009-8349-40A3DC52E838}" type="parTrans" cxnId="{F7323CB1-BF37-4A8F-A138-274DB92CB9F8}">
      <dgm:prSet/>
      <dgm:spPr/>
      <dgm:t>
        <a:bodyPr/>
        <a:lstStyle/>
        <a:p>
          <a:endParaRPr lang="en-US"/>
        </a:p>
      </dgm:t>
    </dgm:pt>
    <dgm:pt modelId="{C255D05C-211C-49B0-8AE1-8A67DF4940C6}" type="sibTrans" cxnId="{F7323CB1-BF37-4A8F-A138-274DB92CB9F8}">
      <dgm:prSet/>
      <dgm:spPr/>
      <dgm:t>
        <a:bodyPr/>
        <a:lstStyle/>
        <a:p>
          <a:endParaRPr lang="en-US"/>
        </a:p>
      </dgm:t>
    </dgm:pt>
    <dgm:pt modelId="{B3F9A24A-AF38-494B-B3B1-ADA44A724A4F}">
      <dgm:prSet custT="1"/>
      <dgm:spPr/>
      <dgm:t>
        <a:bodyPr/>
        <a:lstStyle/>
        <a:p>
          <a:r>
            <a:rPr lang="en-GB" sz="2000" dirty="0"/>
            <a:t>At the same time, rising overheads, including rent, utilities, business rates and insurance, alongside unpredictable costs for organic ingredients, are putting additional financial pressure on the business.</a:t>
          </a:r>
          <a:endParaRPr lang="en-US" sz="2000" dirty="0"/>
        </a:p>
      </dgm:t>
    </dgm:pt>
    <dgm:pt modelId="{681C7BB2-EE25-40F8-B9C8-908B95633B9B}" type="parTrans" cxnId="{32804082-7C54-4751-BC70-5E7A105E244F}">
      <dgm:prSet/>
      <dgm:spPr/>
      <dgm:t>
        <a:bodyPr/>
        <a:lstStyle/>
        <a:p>
          <a:endParaRPr lang="en-US"/>
        </a:p>
      </dgm:t>
    </dgm:pt>
    <dgm:pt modelId="{386AF103-512D-41A5-8CC7-582EF931D4BB}" type="sibTrans" cxnId="{32804082-7C54-4751-BC70-5E7A105E244F}">
      <dgm:prSet/>
      <dgm:spPr/>
      <dgm:t>
        <a:bodyPr/>
        <a:lstStyle/>
        <a:p>
          <a:endParaRPr lang="en-US"/>
        </a:p>
      </dgm:t>
    </dgm:pt>
    <dgm:pt modelId="{9768D9CA-EBB6-4E93-BFA0-C503239EEDE8}">
      <dgm:prSet/>
      <dgm:spPr/>
      <dgm:t>
        <a:bodyPr/>
        <a:lstStyle/>
        <a:p>
          <a:r>
            <a:rPr lang="en-GB"/>
            <a:t>Overall, Basil needs to identify the main causes of declining sales and rising costs to determine how the bakery can adapt, improve customer convenience, and remain financially sustainable in the future.</a:t>
          </a:r>
          <a:endParaRPr lang="en-US"/>
        </a:p>
      </dgm:t>
    </dgm:pt>
    <dgm:pt modelId="{29917EFA-D012-4188-B77A-ADF7B9D7620B}" type="parTrans" cxnId="{F79726C3-4525-4B0C-8AB4-D329B8DCF179}">
      <dgm:prSet/>
      <dgm:spPr/>
      <dgm:t>
        <a:bodyPr/>
        <a:lstStyle/>
        <a:p>
          <a:endParaRPr lang="en-US"/>
        </a:p>
      </dgm:t>
    </dgm:pt>
    <dgm:pt modelId="{482EC744-6261-4B5F-8F85-3EB111EAD084}" type="sibTrans" cxnId="{F79726C3-4525-4B0C-8AB4-D329B8DCF179}">
      <dgm:prSet/>
      <dgm:spPr/>
      <dgm:t>
        <a:bodyPr/>
        <a:lstStyle/>
        <a:p>
          <a:endParaRPr lang="en-US"/>
        </a:p>
      </dgm:t>
    </dgm:pt>
    <dgm:pt modelId="{E534FA67-B962-4A77-9C05-97D654DD3DD4}" type="pres">
      <dgm:prSet presAssocID="{74EC4EAB-33BB-49B5-8C29-D0F737CAB8D5}" presName="root" presStyleCnt="0">
        <dgm:presLayoutVars>
          <dgm:dir/>
          <dgm:resizeHandles val="exact"/>
        </dgm:presLayoutVars>
      </dgm:prSet>
      <dgm:spPr/>
    </dgm:pt>
    <dgm:pt modelId="{E18BE749-10EF-4789-99C0-A995DE0746EC}" type="pres">
      <dgm:prSet presAssocID="{D05D0A45-6887-47D0-9AC1-CA3BD6EAA3F6}" presName="compNode" presStyleCnt="0"/>
      <dgm:spPr/>
    </dgm:pt>
    <dgm:pt modelId="{295D5352-CCBB-481F-9C6C-35D299A73977}" type="pres">
      <dgm:prSet presAssocID="{D05D0A45-6887-47D0-9AC1-CA3BD6EAA3F6}" presName="bgRect" presStyleLbl="bgShp" presStyleIdx="0" presStyleCnt="4" custLinFactNeighborY="-36610"/>
      <dgm:spPr/>
    </dgm:pt>
    <dgm:pt modelId="{A4133A95-EA96-4E1B-B800-8E999BD84913}" type="pres">
      <dgm:prSet presAssocID="{D05D0A45-6887-47D0-9AC1-CA3BD6EAA3F6}" presName="iconRect" presStyleLbl="node1" presStyleIdx="0"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Cupcake"/>
        </a:ext>
      </dgm:extLst>
    </dgm:pt>
    <dgm:pt modelId="{E3C64ED4-C953-4A72-91F4-846506A90EAB}" type="pres">
      <dgm:prSet presAssocID="{D05D0A45-6887-47D0-9AC1-CA3BD6EAA3F6}" presName="spaceRect" presStyleCnt="0"/>
      <dgm:spPr/>
    </dgm:pt>
    <dgm:pt modelId="{2791474A-4024-4079-85C9-66AC13866DDC}" type="pres">
      <dgm:prSet presAssocID="{D05D0A45-6887-47D0-9AC1-CA3BD6EAA3F6}" presName="parTx" presStyleLbl="revTx" presStyleIdx="0" presStyleCnt="4">
        <dgm:presLayoutVars>
          <dgm:chMax val="0"/>
          <dgm:chPref val="0"/>
        </dgm:presLayoutVars>
      </dgm:prSet>
      <dgm:spPr/>
    </dgm:pt>
    <dgm:pt modelId="{3DAF05BF-A62D-4A7F-AB4F-323747201EB5}" type="pres">
      <dgm:prSet presAssocID="{416C53BF-4C01-42EA-A36E-1BAF8D118180}" presName="sibTrans" presStyleCnt="0"/>
      <dgm:spPr/>
    </dgm:pt>
    <dgm:pt modelId="{2960CF35-6C7E-4A86-A1E4-87DA3AAA80EB}" type="pres">
      <dgm:prSet presAssocID="{414ABC19-76DA-4108-9EB4-E8B24361BD6A}" presName="compNode" presStyleCnt="0"/>
      <dgm:spPr/>
    </dgm:pt>
    <dgm:pt modelId="{2821238A-1FB9-45DD-89FB-B718EEC715E5}" type="pres">
      <dgm:prSet presAssocID="{414ABC19-76DA-4108-9EB4-E8B24361BD6A}" presName="bgRect" presStyleLbl="bgShp" presStyleIdx="1" presStyleCnt="4" custLinFactNeighborX="-183" custLinFactNeighborY="7452"/>
      <dgm:spPr/>
    </dgm:pt>
    <dgm:pt modelId="{756D2E1A-DF06-4256-ACEF-110C2F9D8B71}" type="pres">
      <dgm:prSet presAssocID="{414ABC19-76DA-4108-9EB4-E8B24361BD6A}" presName="iconRect" presStyleLbl="node1" presStyleIdx="1"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ity"/>
        </a:ext>
      </dgm:extLst>
    </dgm:pt>
    <dgm:pt modelId="{EC6B16E9-5362-400F-A7CC-F7A5AC6647E5}" type="pres">
      <dgm:prSet presAssocID="{414ABC19-76DA-4108-9EB4-E8B24361BD6A}" presName="spaceRect" presStyleCnt="0"/>
      <dgm:spPr/>
    </dgm:pt>
    <dgm:pt modelId="{4D9AFF46-85E3-47AE-8F51-ECFCB37B7EB8}" type="pres">
      <dgm:prSet presAssocID="{414ABC19-76DA-4108-9EB4-E8B24361BD6A}" presName="parTx" presStyleLbl="revTx" presStyleIdx="1" presStyleCnt="4" custLinFactNeighborX="-109" custLinFactNeighborY="7452">
        <dgm:presLayoutVars>
          <dgm:chMax val="0"/>
          <dgm:chPref val="0"/>
        </dgm:presLayoutVars>
      </dgm:prSet>
      <dgm:spPr/>
    </dgm:pt>
    <dgm:pt modelId="{C80183FF-EB20-485F-B3FA-0B681069760E}" type="pres">
      <dgm:prSet presAssocID="{C255D05C-211C-49B0-8AE1-8A67DF4940C6}" presName="sibTrans" presStyleCnt="0"/>
      <dgm:spPr/>
    </dgm:pt>
    <dgm:pt modelId="{2D722B71-DE59-4815-93C9-ACAFB8C87BE8}" type="pres">
      <dgm:prSet presAssocID="{B3F9A24A-AF38-494B-B3B1-ADA44A724A4F}" presName="compNode" presStyleCnt="0"/>
      <dgm:spPr/>
    </dgm:pt>
    <dgm:pt modelId="{D2123A21-59C4-4160-86AD-121B66596D01}" type="pres">
      <dgm:prSet presAssocID="{B3F9A24A-AF38-494B-B3B1-ADA44A724A4F}" presName="bgRect" presStyleLbl="bgShp" presStyleIdx="2" presStyleCnt="4" custLinFactNeighborY="-2050"/>
      <dgm:spPr/>
    </dgm:pt>
    <dgm:pt modelId="{9B9A95B2-4E2E-46BD-A32E-8E611FC7B9CC}" type="pres">
      <dgm:prSet presAssocID="{B3F9A24A-AF38-494B-B3B1-ADA44A724A4F}" presName="iconRect" presStyleLbl="node1" presStyleIdx="2"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Farm scene"/>
        </a:ext>
      </dgm:extLst>
    </dgm:pt>
    <dgm:pt modelId="{57B93776-302D-4595-80CD-97CEF06082C1}" type="pres">
      <dgm:prSet presAssocID="{B3F9A24A-AF38-494B-B3B1-ADA44A724A4F}" presName="spaceRect" presStyleCnt="0"/>
      <dgm:spPr/>
    </dgm:pt>
    <dgm:pt modelId="{77BD2458-C14D-4D56-A690-DD698A4171D2}" type="pres">
      <dgm:prSet presAssocID="{B3F9A24A-AF38-494B-B3B1-ADA44A724A4F}" presName="parTx" presStyleLbl="revTx" presStyleIdx="2" presStyleCnt="4">
        <dgm:presLayoutVars>
          <dgm:chMax val="0"/>
          <dgm:chPref val="0"/>
        </dgm:presLayoutVars>
      </dgm:prSet>
      <dgm:spPr/>
    </dgm:pt>
    <dgm:pt modelId="{66AEBD66-00B1-4BFC-8827-6E3CAA3988B1}" type="pres">
      <dgm:prSet presAssocID="{386AF103-512D-41A5-8CC7-582EF931D4BB}" presName="sibTrans" presStyleCnt="0"/>
      <dgm:spPr/>
    </dgm:pt>
    <dgm:pt modelId="{A152A6F8-D050-4E57-8C7A-49DE656A9FC2}" type="pres">
      <dgm:prSet presAssocID="{9768D9CA-EBB6-4E93-BFA0-C503239EEDE8}" presName="compNode" presStyleCnt="0"/>
      <dgm:spPr/>
    </dgm:pt>
    <dgm:pt modelId="{753E58CB-4A52-4D09-A2AE-05F86317625B}" type="pres">
      <dgm:prSet presAssocID="{9768D9CA-EBB6-4E93-BFA0-C503239EEDE8}" presName="bgRect" presStyleLbl="bgShp" presStyleIdx="3" presStyleCnt="4"/>
      <dgm:spPr/>
    </dgm:pt>
    <dgm:pt modelId="{FB70CE54-DCB4-415B-977B-5FB168B18DF0}" type="pres">
      <dgm:prSet presAssocID="{9768D9CA-EBB6-4E93-BFA0-C503239EEDE8}" presName="iconRect" presStyleLbl="node1" presStyleIdx="3"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Doughnut"/>
        </a:ext>
      </dgm:extLst>
    </dgm:pt>
    <dgm:pt modelId="{A858251D-DA8E-4A16-9F1A-A362EC2630D2}" type="pres">
      <dgm:prSet presAssocID="{9768D9CA-EBB6-4E93-BFA0-C503239EEDE8}" presName="spaceRect" presStyleCnt="0"/>
      <dgm:spPr/>
    </dgm:pt>
    <dgm:pt modelId="{B9F2B479-84E5-43E1-A9BC-7B78704F0CD6}" type="pres">
      <dgm:prSet presAssocID="{9768D9CA-EBB6-4E93-BFA0-C503239EEDE8}" presName="parTx" presStyleLbl="revTx" presStyleIdx="3" presStyleCnt="4">
        <dgm:presLayoutVars>
          <dgm:chMax val="0"/>
          <dgm:chPref val="0"/>
        </dgm:presLayoutVars>
      </dgm:prSet>
      <dgm:spPr/>
    </dgm:pt>
  </dgm:ptLst>
  <dgm:cxnLst>
    <dgm:cxn modelId="{7AFC687B-0C53-45F4-8AD6-CDFAE7147F93}" type="presOf" srcId="{414ABC19-76DA-4108-9EB4-E8B24361BD6A}" destId="{4D9AFF46-85E3-47AE-8F51-ECFCB37B7EB8}" srcOrd="0" destOrd="0" presId="urn:microsoft.com/office/officeart/2018/2/layout/IconVerticalSolidList"/>
    <dgm:cxn modelId="{32804082-7C54-4751-BC70-5E7A105E244F}" srcId="{74EC4EAB-33BB-49B5-8C29-D0F737CAB8D5}" destId="{B3F9A24A-AF38-494B-B3B1-ADA44A724A4F}" srcOrd="2" destOrd="0" parTransId="{681C7BB2-EE25-40F8-B9C8-908B95633B9B}" sibTransId="{386AF103-512D-41A5-8CC7-582EF931D4BB}"/>
    <dgm:cxn modelId="{4DD989A2-002D-40C6-8BBA-62E04A46A8B2}" type="presOf" srcId="{D05D0A45-6887-47D0-9AC1-CA3BD6EAA3F6}" destId="{2791474A-4024-4079-85C9-66AC13866DDC}" srcOrd="0" destOrd="0" presId="urn:microsoft.com/office/officeart/2018/2/layout/IconVerticalSolidList"/>
    <dgm:cxn modelId="{F7323CB1-BF37-4A8F-A138-274DB92CB9F8}" srcId="{74EC4EAB-33BB-49B5-8C29-D0F737CAB8D5}" destId="{414ABC19-76DA-4108-9EB4-E8B24361BD6A}" srcOrd="1" destOrd="0" parTransId="{D1ED7498-0D76-4009-8349-40A3DC52E838}" sibTransId="{C255D05C-211C-49B0-8AE1-8A67DF4940C6}"/>
    <dgm:cxn modelId="{F79726C3-4525-4B0C-8AB4-D329B8DCF179}" srcId="{74EC4EAB-33BB-49B5-8C29-D0F737CAB8D5}" destId="{9768D9CA-EBB6-4E93-BFA0-C503239EEDE8}" srcOrd="3" destOrd="0" parTransId="{29917EFA-D012-4188-B77A-ADF7B9D7620B}" sibTransId="{482EC744-6261-4B5F-8F85-3EB111EAD084}"/>
    <dgm:cxn modelId="{B8F5D9C6-E4E0-47DF-9F70-98B3F80A52E5}" type="presOf" srcId="{74EC4EAB-33BB-49B5-8C29-D0F737CAB8D5}" destId="{E534FA67-B962-4A77-9C05-97D654DD3DD4}" srcOrd="0" destOrd="0" presId="urn:microsoft.com/office/officeart/2018/2/layout/IconVerticalSolidList"/>
    <dgm:cxn modelId="{4FE7C7CB-45BB-4AD6-992A-01CFE7E622FD}" type="presOf" srcId="{9768D9CA-EBB6-4E93-BFA0-C503239EEDE8}" destId="{B9F2B479-84E5-43E1-A9BC-7B78704F0CD6}" srcOrd="0" destOrd="0" presId="urn:microsoft.com/office/officeart/2018/2/layout/IconVerticalSolidList"/>
    <dgm:cxn modelId="{21BCACD6-AA95-438E-AA74-9B0DCC0CE775}" srcId="{74EC4EAB-33BB-49B5-8C29-D0F737CAB8D5}" destId="{D05D0A45-6887-47D0-9AC1-CA3BD6EAA3F6}" srcOrd="0" destOrd="0" parTransId="{604A5EDC-9941-4E2A-828A-0D03D649BF96}" sibTransId="{416C53BF-4C01-42EA-A36E-1BAF8D118180}"/>
    <dgm:cxn modelId="{3BE2AEF5-E428-4183-82BF-7FE5769BF7D0}" type="presOf" srcId="{B3F9A24A-AF38-494B-B3B1-ADA44A724A4F}" destId="{77BD2458-C14D-4D56-A690-DD698A4171D2}" srcOrd="0" destOrd="0" presId="urn:microsoft.com/office/officeart/2018/2/layout/IconVerticalSolidList"/>
    <dgm:cxn modelId="{4C2540BB-2798-4324-ACE1-41017C438EC4}" type="presParOf" srcId="{E534FA67-B962-4A77-9C05-97D654DD3DD4}" destId="{E18BE749-10EF-4789-99C0-A995DE0746EC}" srcOrd="0" destOrd="0" presId="urn:microsoft.com/office/officeart/2018/2/layout/IconVerticalSolidList"/>
    <dgm:cxn modelId="{8E4562C3-0124-4973-94EB-4654416454D0}" type="presParOf" srcId="{E18BE749-10EF-4789-99C0-A995DE0746EC}" destId="{295D5352-CCBB-481F-9C6C-35D299A73977}" srcOrd="0" destOrd="0" presId="urn:microsoft.com/office/officeart/2018/2/layout/IconVerticalSolidList"/>
    <dgm:cxn modelId="{88E22C1B-4FE7-427C-94B1-DE6750C9E75B}" type="presParOf" srcId="{E18BE749-10EF-4789-99C0-A995DE0746EC}" destId="{A4133A95-EA96-4E1B-B800-8E999BD84913}" srcOrd="1" destOrd="0" presId="urn:microsoft.com/office/officeart/2018/2/layout/IconVerticalSolidList"/>
    <dgm:cxn modelId="{BC018ECE-0E8E-4F62-82D3-B4EC286B7E4E}" type="presParOf" srcId="{E18BE749-10EF-4789-99C0-A995DE0746EC}" destId="{E3C64ED4-C953-4A72-91F4-846506A90EAB}" srcOrd="2" destOrd="0" presId="urn:microsoft.com/office/officeart/2018/2/layout/IconVerticalSolidList"/>
    <dgm:cxn modelId="{553BAA4C-3C79-4D1B-8742-ED914DC9BB10}" type="presParOf" srcId="{E18BE749-10EF-4789-99C0-A995DE0746EC}" destId="{2791474A-4024-4079-85C9-66AC13866DDC}" srcOrd="3" destOrd="0" presId="urn:microsoft.com/office/officeart/2018/2/layout/IconVerticalSolidList"/>
    <dgm:cxn modelId="{C0471B56-1617-483D-8CFA-2A3AC330E868}" type="presParOf" srcId="{E534FA67-B962-4A77-9C05-97D654DD3DD4}" destId="{3DAF05BF-A62D-4A7F-AB4F-323747201EB5}" srcOrd="1" destOrd="0" presId="urn:microsoft.com/office/officeart/2018/2/layout/IconVerticalSolidList"/>
    <dgm:cxn modelId="{54EF6975-CB89-473B-AA68-3FA688C811CD}" type="presParOf" srcId="{E534FA67-B962-4A77-9C05-97D654DD3DD4}" destId="{2960CF35-6C7E-4A86-A1E4-87DA3AAA80EB}" srcOrd="2" destOrd="0" presId="urn:microsoft.com/office/officeart/2018/2/layout/IconVerticalSolidList"/>
    <dgm:cxn modelId="{B52D8E32-D5B9-46BA-9CDB-94B536722A09}" type="presParOf" srcId="{2960CF35-6C7E-4A86-A1E4-87DA3AAA80EB}" destId="{2821238A-1FB9-45DD-89FB-B718EEC715E5}" srcOrd="0" destOrd="0" presId="urn:microsoft.com/office/officeart/2018/2/layout/IconVerticalSolidList"/>
    <dgm:cxn modelId="{5B92FCDE-5026-4EC6-BA7A-81D84A7F9F87}" type="presParOf" srcId="{2960CF35-6C7E-4A86-A1E4-87DA3AAA80EB}" destId="{756D2E1A-DF06-4256-ACEF-110C2F9D8B71}" srcOrd="1" destOrd="0" presId="urn:microsoft.com/office/officeart/2018/2/layout/IconVerticalSolidList"/>
    <dgm:cxn modelId="{F1054352-F592-42D6-9A07-AB6A7257A39B}" type="presParOf" srcId="{2960CF35-6C7E-4A86-A1E4-87DA3AAA80EB}" destId="{EC6B16E9-5362-400F-A7CC-F7A5AC6647E5}" srcOrd="2" destOrd="0" presId="urn:microsoft.com/office/officeart/2018/2/layout/IconVerticalSolidList"/>
    <dgm:cxn modelId="{D2DA576C-6E65-41A6-869D-59E4D67A4FA1}" type="presParOf" srcId="{2960CF35-6C7E-4A86-A1E4-87DA3AAA80EB}" destId="{4D9AFF46-85E3-47AE-8F51-ECFCB37B7EB8}" srcOrd="3" destOrd="0" presId="urn:microsoft.com/office/officeart/2018/2/layout/IconVerticalSolidList"/>
    <dgm:cxn modelId="{0F96AA82-245C-461F-AA79-F032C2C08B38}" type="presParOf" srcId="{E534FA67-B962-4A77-9C05-97D654DD3DD4}" destId="{C80183FF-EB20-485F-B3FA-0B681069760E}" srcOrd="3" destOrd="0" presId="urn:microsoft.com/office/officeart/2018/2/layout/IconVerticalSolidList"/>
    <dgm:cxn modelId="{CF45108E-7031-4032-9288-27DD377B2275}" type="presParOf" srcId="{E534FA67-B962-4A77-9C05-97D654DD3DD4}" destId="{2D722B71-DE59-4815-93C9-ACAFB8C87BE8}" srcOrd="4" destOrd="0" presId="urn:microsoft.com/office/officeart/2018/2/layout/IconVerticalSolidList"/>
    <dgm:cxn modelId="{0124845C-1057-437F-90AE-BDA5C84FF5EC}" type="presParOf" srcId="{2D722B71-DE59-4815-93C9-ACAFB8C87BE8}" destId="{D2123A21-59C4-4160-86AD-121B66596D01}" srcOrd="0" destOrd="0" presId="urn:microsoft.com/office/officeart/2018/2/layout/IconVerticalSolidList"/>
    <dgm:cxn modelId="{33632FBF-170E-4EF1-A8C6-D496F85D3647}" type="presParOf" srcId="{2D722B71-DE59-4815-93C9-ACAFB8C87BE8}" destId="{9B9A95B2-4E2E-46BD-A32E-8E611FC7B9CC}" srcOrd="1" destOrd="0" presId="urn:microsoft.com/office/officeart/2018/2/layout/IconVerticalSolidList"/>
    <dgm:cxn modelId="{4EA3234E-1F84-4EEE-BC85-7A0A5DBB5DE9}" type="presParOf" srcId="{2D722B71-DE59-4815-93C9-ACAFB8C87BE8}" destId="{57B93776-302D-4595-80CD-97CEF06082C1}" srcOrd="2" destOrd="0" presId="urn:microsoft.com/office/officeart/2018/2/layout/IconVerticalSolidList"/>
    <dgm:cxn modelId="{00BC796E-E49C-4AC8-9599-EDAF724EAF36}" type="presParOf" srcId="{2D722B71-DE59-4815-93C9-ACAFB8C87BE8}" destId="{77BD2458-C14D-4D56-A690-DD698A4171D2}" srcOrd="3" destOrd="0" presId="urn:microsoft.com/office/officeart/2018/2/layout/IconVerticalSolidList"/>
    <dgm:cxn modelId="{D5788AF1-CC02-4D6B-AA40-D7D761B9836D}" type="presParOf" srcId="{E534FA67-B962-4A77-9C05-97D654DD3DD4}" destId="{66AEBD66-00B1-4BFC-8827-6E3CAA3988B1}" srcOrd="5" destOrd="0" presId="urn:microsoft.com/office/officeart/2018/2/layout/IconVerticalSolidList"/>
    <dgm:cxn modelId="{CF526056-F269-4754-8B43-8FC4821BD430}" type="presParOf" srcId="{E534FA67-B962-4A77-9C05-97D654DD3DD4}" destId="{A152A6F8-D050-4E57-8C7A-49DE656A9FC2}" srcOrd="6" destOrd="0" presId="urn:microsoft.com/office/officeart/2018/2/layout/IconVerticalSolidList"/>
    <dgm:cxn modelId="{C5C26BC7-AA25-41F5-8A49-360888F77B9F}" type="presParOf" srcId="{A152A6F8-D050-4E57-8C7A-49DE656A9FC2}" destId="{753E58CB-4A52-4D09-A2AE-05F86317625B}" srcOrd="0" destOrd="0" presId="urn:microsoft.com/office/officeart/2018/2/layout/IconVerticalSolidList"/>
    <dgm:cxn modelId="{1971E57A-C569-4464-BFDB-065006BBC6F9}" type="presParOf" srcId="{A152A6F8-D050-4E57-8C7A-49DE656A9FC2}" destId="{FB70CE54-DCB4-415B-977B-5FB168B18DF0}" srcOrd="1" destOrd="0" presId="urn:microsoft.com/office/officeart/2018/2/layout/IconVerticalSolidList"/>
    <dgm:cxn modelId="{97AFB407-D04D-43CD-96C7-221C285CDF21}" type="presParOf" srcId="{A152A6F8-D050-4E57-8C7A-49DE656A9FC2}" destId="{A858251D-DA8E-4A16-9F1A-A362EC2630D2}" srcOrd="2" destOrd="0" presId="urn:microsoft.com/office/officeart/2018/2/layout/IconVerticalSolidList"/>
    <dgm:cxn modelId="{E48EE1B7-0C19-4ACD-AE34-2B6B2F42DADD}" type="presParOf" srcId="{A152A6F8-D050-4E57-8C7A-49DE656A9FC2}" destId="{B9F2B479-84E5-43E1-A9BC-7B78704F0CD6}"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D1C6BED-838A-472D-A2BC-FE323567F8FC}" type="doc">
      <dgm:prSet loTypeId="urn:microsoft.com/office/officeart/2018/2/layout/IconCircleList" loCatId="icon" qsTypeId="urn:microsoft.com/office/officeart/2005/8/quickstyle/simple1" qsCatId="simple" csTypeId="urn:microsoft.com/office/officeart/2005/8/colors/accent1_2" csCatId="accent1" phldr="1"/>
      <dgm:spPr/>
      <dgm:t>
        <a:bodyPr/>
        <a:lstStyle/>
        <a:p>
          <a:endParaRPr lang="en-US"/>
        </a:p>
      </dgm:t>
    </dgm:pt>
    <dgm:pt modelId="{552451EA-A935-4C2C-BA5F-D2D868A8AFB4}">
      <dgm:prSet custT="1"/>
      <dgm:spPr/>
      <dgm:t>
        <a:bodyPr/>
        <a:lstStyle/>
        <a:p>
          <a:pPr>
            <a:lnSpc>
              <a:spcPct val="100000"/>
            </a:lnSpc>
          </a:pPr>
          <a:r>
            <a:rPr lang="en-GB" sz="1600" dirty="0"/>
            <a:t>Sustained decline in sales: Basil’s Bakery’s sales remained approximately 25% below 2019 levels between 2023 and 2025, indicating a long-term problem rather than a temporary impact of Covid-19.</a:t>
          </a:r>
          <a:endParaRPr lang="en-US" sz="1600" dirty="0"/>
        </a:p>
      </dgm:t>
    </dgm:pt>
    <dgm:pt modelId="{A4233BEF-7F6E-4CAD-8B65-4450B660C64C}" type="parTrans" cxnId="{B0BF6F01-2075-4D7C-9011-521A68EB7872}">
      <dgm:prSet/>
      <dgm:spPr/>
      <dgm:t>
        <a:bodyPr/>
        <a:lstStyle/>
        <a:p>
          <a:endParaRPr lang="en-US"/>
        </a:p>
      </dgm:t>
    </dgm:pt>
    <dgm:pt modelId="{297362D0-23F1-40BD-B87D-ACD360C71F9C}" type="sibTrans" cxnId="{B0BF6F01-2075-4D7C-9011-521A68EB7872}">
      <dgm:prSet/>
      <dgm:spPr/>
      <dgm:t>
        <a:bodyPr/>
        <a:lstStyle/>
        <a:p>
          <a:pPr>
            <a:lnSpc>
              <a:spcPct val="100000"/>
            </a:lnSpc>
          </a:pPr>
          <a:endParaRPr lang="en-US"/>
        </a:p>
      </dgm:t>
    </dgm:pt>
    <dgm:pt modelId="{CD21DEC7-90A0-4158-827D-72162BB6F417}">
      <dgm:prSet custT="1"/>
      <dgm:spPr/>
      <dgm:t>
        <a:bodyPr/>
        <a:lstStyle/>
        <a:p>
          <a:pPr>
            <a:lnSpc>
              <a:spcPct val="100000"/>
            </a:lnSpc>
          </a:pPr>
          <a:r>
            <a:rPr lang="en-GB" sz="1600" dirty="0"/>
            <a:t>External economic and social pressures: Reduced footfall, neighbouring shop closures, local job losses and increased home working have reduced customer demand. Meanwhile, rising overheads and unpredictable organic ingredient costs have increased financial pressure.</a:t>
          </a:r>
          <a:endParaRPr lang="en-US" sz="1600" dirty="0"/>
        </a:p>
      </dgm:t>
    </dgm:pt>
    <dgm:pt modelId="{C93FD23B-8960-4764-8514-EEECA7D96098}" type="parTrans" cxnId="{5270FCF4-0EF9-43A6-BF53-2A5510C7564E}">
      <dgm:prSet/>
      <dgm:spPr/>
      <dgm:t>
        <a:bodyPr/>
        <a:lstStyle/>
        <a:p>
          <a:endParaRPr lang="en-US"/>
        </a:p>
      </dgm:t>
    </dgm:pt>
    <dgm:pt modelId="{5C2F02F4-E09D-4B45-84EE-5EFDBD61E325}" type="sibTrans" cxnId="{5270FCF4-0EF9-43A6-BF53-2A5510C7564E}">
      <dgm:prSet/>
      <dgm:spPr/>
      <dgm:t>
        <a:bodyPr/>
        <a:lstStyle/>
        <a:p>
          <a:pPr>
            <a:lnSpc>
              <a:spcPct val="100000"/>
            </a:lnSpc>
          </a:pPr>
          <a:endParaRPr lang="en-US"/>
        </a:p>
      </dgm:t>
    </dgm:pt>
    <dgm:pt modelId="{091CEA68-5267-46F2-94A9-C4878632CCBA}">
      <dgm:prSet custT="1"/>
      <dgm:spPr/>
      <dgm:t>
        <a:bodyPr/>
        <a:lstStyle/>
        <a:p>
          <a:pPr>
            <a:lnSpc>
              <a:spcPct val="100000"/>
            </a:lnSpc>
          </a:pPr>
          <a:r>
            <a:rPr lang="en-GB" sz="1600" dirty="0"/>
            <a:t>Internal operational limitations: Basil’s need to manage baking himself limits his ability to handle pre-orders and offer delivery. Long waiting times may also discourage customers, making it harder to meet changing customer expectations.</a:t>
          </a:r>
          <a:endParaRPr lang="en-US" sz="1600" dirty="0"/>
        </a:p>
      </dgm:t>
    </dgm:pt>
    <dgm:pt modelId="{54106301-C658-4E5B-8D7B-05F519225CD9}" type="parTrans" cxnId="{0AF14D83-3ADC-44F4-8A94-A49DC1A2D46A}">
      <dgm:prSet/>
      <dgm:spPr/>
      <dgm:t>
        <a:bodyPr/>
        <a:lstStyle/>
        <a:p>
          <a:endParaRPr lang="en-US"/>
        </a:p>
      </dgm:t>
    </dgm:pt>
    <dgm:pt modelId="{000ADDBA-E468-40F7-8AD7-6FDA973FDA55}" type="sibTrans" cxnId="{0AF14D83-3ADC-44F4-8A94-A49DC1A2D46A}">
      <dgm:prSet/>
      <dgm:spPr/>
      <dgm:t>
        <a:bodyPr/>
        <a:lstStyle/>
        <a:p>
          <a:pPr>
            <a:lnSpc>
              <a:spcPct val="100000"/>
            </a:lnSpc>
          </a:pPr>
          <a:endParaRPr lang="en-US"/>
        </a:p>
      </dgm:t>
    </dgm:pt>
    <dgm:pt modelId="{D85594F9-10FC-4CA9-BC9C-EC6CF4909B89}">
      <dgm:prSet custT="1"/>
      <dgm:spPr/>
      <dgm:t>
        <a:bodyPr/>
        <a:lstStyle/>
        <a:p>
          <a:pPr>
            <a:lnSpc>
              <a:spcPct val="100000"/>
            </a:lnSpc>
          </a:pPr>
          <a:r>
            <a:rPr lang="en-GB" sz="1600" dirty="0"/>
            <a:t>Threat to long-term sustainability: The PESTEL framework and Fishbone Diagram highlight how external pressures and internal problems combine to affect sales and costs. Although Basil has limited control over external factors, internal operational issues also contribute to the problem. Together, these challenges create uncertainty about the bakery’s future viability.</a:t>
          </a:r>
          <a:endParaRPr lang="en-US" sz="1600" dirty="0"/>
        </a:p>
      </dgm:t>
    </dgm:pt>
    <dgm:pt modelId="{BE824396-5560-4346-BC85-8AABFD0B0BB9}" type="parTrans" cxnId="{720B3D5C-0836-4125-8DC2-4E6290DB077B}">
      <dgm:prSet/>
      <dgm:spPr/>
      <dgm:t>
        <a:bodyPr/>
        <a:lstStyle/>
        <a:p>
          <a:endParaRPr lang="en-US"/>
        </a:p>
      </dgm:t>
    </dgm:pt>
    <dgm:pt modelId="{6407D3B3-0B7D-434D-806B-A025ABDFABC8}" type="sibTrans" cxnId="{720B3D5C-0836-4125-8DC2-4E6290DB077B}">
      <dgm:prSet/>
      <dgm:spPr/>
      <dgm:t>
        <a:bodyPr/>
        <a:lstStyle/>
        <a:p>
          <a:endParaRPr lang="en-US"/>
        </a:p>
      </dgm:t>
    </dgm:pt>
    <dgm:pt modelId="{24B7FCC0-DAE1-4D54-9B3E-FF831FB792D0}" type="pres">
      <dgm:prSet presAssocID="{AD1C6BED-838A-472D-A2BC-FE323567F8FC}" presName="root" presStyleCnt="0">
        <dgm:presLayoutVars>
          <dgm:dir/>
          <dgm:resizeHandles val="exact"/>
        </dgm:presLayoutVars>
      </dgm:prSet>
      <dgm:spPr/>
    </dgm:pt>
    <dgm:pt modelId="{3A679B16-A8D2-4BE2-B218-EE42DB3F314A}" type="pres">
      <dgm:prSet presAssocID="{AD1C6BED-838A-472D-A2BC-FE323567F8FC}" presName="container" presStyleCnt="0">
        <dgm:presLayoutVars>
          <dgm:dir/>
          <dgm:resizeHandles val="exact"/>
        </dgm:presLayoutVars>
      </dgm:prSet>
      <dgm:spPr/>
    </dgm:pt>
    <dgm:pt modelId="{BD8D68EA-B09A-4240-92C1-92FE3B5FE4F9}" type="pres">
      <dgm:prSet presAssocID="{552451EA-A935-4C2C-BA5F-D2D868A8AFB4}" presName="compNode" presStyleCnt="0"/>
      <dgm:spPr/>
    </dgm:pt>
    <dgm:pt modelId="{BA825793-4200-4942-8F09-79565C427419}" type="pres">
      <dgm:prSet presAssocID="{552451EA-A935-4C2C-BA5F-D2D868A8AFB4}" presName="iconBgRect" presStyleLbl="bgShp" presStyleIdx="0" presStyleCnt="4"/>
      <dgm:spPr/>
    </dgm:pt>
    <dgm:pt modelId="{1A0C7A8D-6184-4D42-8512-CA411AE675E8}" type="pres">
      <dgm:prSet presAssocID="{552451EA-A935-4C2C-BA5F-D2D868A8AFB4}" presName="iconRect" presStyleLbl="node1" presStyleIdx="0"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dgm:spPr>
      <dgm:extLst>
        <a:ext uri="{E40237B7-FDA0-4F09-8148-C483321AD2D9}">
          <dgm14:cNvPr xmlns:dgm14="http://schemas.microsoft.com/office/drawing/2010/diagram" id="0" name="" descr="Cupcake"/>
        </a:ext>
      </dgm:extLst>
    </dgm:pt>
    <dgm:pt modelId="{A5C23727-79C1-4191-A799-A6B351D64475}" type="pres">
      <dgm:prSet presAssocID="{552451EA-A935-4C2C-BA5F-D2D868A8AFB4}" presName="spaceRect" presStyleCnt="0"/>
      <dgm:spPr/>
    </dgm:pt>
    <dgm:pt modelId="{FEE13593-AABE-4935-B10F-566CF85AC19E}" type="pres">
      <dgm:prSet presAssocID="{552451EA-A935-4C2C-BA5F-D2D868A8AFB4}" presName="textRect" presStyleLbl="revTx" presStyleIdx="0" presStyleCnt="4">
        <dgm:presLayoutVars>
          <dgm:chMax val="1"/>
          <dgm:chPref val="1"/>
        </dgm:presLayoutVars>
      </dgm:prSet>
      <dgm:spPr/>
    </dgm:pt>
    <dgm:pt modelId="{DE4706C4-3E44-4FF5-8006-7B86D007F971}" type="pres">
      <dgm:prSet presAssocID="{297362D0-23F1-40BD-B87D-ACD360C71F9C}" presName="sibTrans" presStyleLbl="sibTrans2D1" presStyleIdx="0" presStyleCnt="0"/>
      <dgm:spPr/>
    </dgm:pt>
    <dgm:pt modelId="{39F26C04-579D-4665-8D02-6434844B587D}" type="pres">
      <dgm:prSet presAssocID="{CD21DEC7-90A0-4158-827D-72162BB6F417}" presName="compNode" presStyleCnt="0"/>
      <dgm:spPr/>
    </dgm:pt>
    <dgm:pt modelId="{F5036A88-9C2D-4FC6-98DC-46B88C10B2FD}" type="pres">
      <dgm:prSet presAssocID="{CD21DEC7-90A0-4158-827D-72162BB6F417}" presName="iconBgRect" presStyleLbl="bgShp" presStyleIdx="1" presStyleCnt="4"/>
      <dgm:spPr/>
    </dgm:pt>
    <dgm:pt modelId="{80016EAE-D2A9-4824-995B-09DE8BE10EBD}" type="pres">
      <dgm:prSet presAssocID="{CD21DEC7-90A0-4158-827D-72162BB6F417}" presName="iconRect" presStyleLbl="node1" presStyleIdx="1"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Bar Graph with Downward Trend"/>
        </a:ext>
      </dgm:extLst>
    </dgm:pt>
    <dgm:pt modelId="{B2E77E7F-03A6-4434-A59C-F65CEC89D10C}" type="pres">
      <dgm:prSet presAssocID="{CD21DEC7-90A0-4158-827D-72162BB6F417}" presName="spaceRect" presStyleCnt="0"/>
      <dgm:spPr/>
    </dgm:pt>
    <dgm:pt modelId="{87DB6B09-BCCC-44D1-BD57-331C6D27AACA}" type="pres">
      <dgm:prSet presAssocID="{CD21DEC7-90A0-4158-827D-72162BB6F417}" presName="textRect" presStyleLbl="revTx" presStyleIdx="1" presStyleCnt="4">
        <dgm:presLayoutVars>
          <dgm:chMax val="1"/>
          <dgm:chPref val="1"/>
        </dgm:presLayoutVars>
      </dgm:prSet>
      <dgm:spPr/>
    </dgm:pt>
    <dgm:pt modelId="{3BD481D0-5B2B-4DAC-BFDC-5A13A0464542}" type="pres">
      <dgm:prSet presAssocID="{5C2F02F4-E09D-4B45-84EE-5EFDBD61E325}" presName="sibTrans" presStyleLbl="sibTrans2D1" presStyleIdx="0" presStyleCnt="0"/>
      <dgm:spPr/>
    </dgm:pt>
    <dgm:pt modelId="{007D2E56-B8B0-4204-963C-FD6CE8B71319}" type="pres">
      <dgm:prSet presAssocID="{091CEA68-5267-46F2-94A9-C4878632CCBA}" presName="compNode" presStyleCnt="0"/>
      <dgm:spPr/>
    </dgm:pt>
    <dgm:pt modelId="{FE72760F-A99D-42F3-98A5-F5A1C3B58EBD}" type="pres">
      <dgm:prSet presAssocID="{091CEA68-5267-46F2-94A9-C4878632CCBA}" presName="iconBgRect" presStyleLbl="bgShp" presStyleIdx="2" presStyleCnt="4"/>
      <dgm:spPr/>
    </dgm:pt>
    <dgm:pt modelId="{B9C4400A-3ED7-4304-9BF0-3F616493FFC9}" type="pres">
      <dgm:prSet presAssocID="{091CEA68-5267-46F2-94A9-C4878632CCBA}" presName="iconRect" presStyleLbl="node1" presStyleIdx="2"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dgm:spPr>
      <dgm:extLst>
        <a:ext uri="{E40237B7-FDA0-4F09-8148-C483321AD2D9}">
          <dgm14:cNvPr xmlns:dgm14="http://schemas.microsoft.com/office/drawing/2010/diagram" id="0" name="" descr="Chef"/>
        </a:ext>
      </dgm:extLst>
    </dgm:pt>
    <dgm:pt modelId="{FF49912C-78F5-4FE2-B3A1-963095BE31D6}" type="pres">
      <dgm:prSet presAssocID="{091CEA68-5267-46F2-94A9-C4878632CCBA}" presName="spaceRect" presStyleCnt="0"/>
      <dgm:spPr/>
    </dgm:pt>
    <dgm:pt modelId="{6C066EF3-062A-47C3-A26D-65359A5A3DC5}" type="pres">
      <dgm:prSet presAssocID="{091CEA68-5267-46F2-94A9-C4878632CCBA}" presName="textRect" presStyleLbl="revTx" presStyleIdx="2" presStyleCnt="4">
        <dgm:presLayoutVars>
          <dgm:chMax val="1"/>
          <dgm:chPref val="1"/>
        </dgm:presLayoutVars>
      </dgm:prSet>
      <dgm:spPr/>
    </dgm:pt>
    <dgm:pt modelId="{A667A641-AB6B-46C8-984F-F46C86CB4400}" type="pres">
      <dgm:prSet presAssocID="{000ADDBA-E468-40F7-8AD7-6FDA973FDA55}" presName="sibTrans" presStyleLbl="sibTrans2D1" presStyleIdx="0" presStyleCnt="0"/>
      <dgm:spPr/>
    </dgm:pt>
    <dgm:pt modelId="{82690C40-5FB6-4C95-A349-7784C8562EBA}" type="pres">
      <dgm:prSet presAssocID="{D85594F9-10FC-4CA9-BC9C-EC6CF4909B89}" presName="compNode" presStyleCnt="0"/>
      <dgm:spPr/>
    </dgm:pt>
    <dgm:pt modelId="{23D4CABB-935C-401A-8E7F-E5B9C4937500}" type="pres">
      <dgm:prSet presAssocID="{D85594F9-10FC-4CA9-BC9C-EC6CF4909B89}" presName="iconBgRect" presStyleLbl="bgShp" presStyleIdx="3" presStyleCnt="4"/>
      <dgm:spPr/>
    </dgm:pt>
    <dgm:pt modelId="{F68DDF56-52A1-493D-ADA9-E44F9664B46B}" type="pres">
      <dgm:prSet presAssocID="{D85594F9-10FC-4CA9-BC9C-EC6CF4909B89}" presName="iconRect" presStyleLbl="node1" presStyleIdx="3"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Speed Bump"/>
        </a:ext>
      </dgm:extLst>
    </dgm:pt>
    <dgm:pt modelId="{6ACFBE1B-740C-4480-85A3-DC7CC8ABE668}" type="pres">
      <dgm:prSet presAssocID="{D85594F9-10FC-4CA9-BC9C-EC6CF4909B89}" presName="spaceRect" presStyleCnt="0"/>
      <dgm:spPr/>
    </dgm:pt>
    <dgm:pt modelId="{E0E1DC9A-E4D2-4BEE-986F-24ED9C827BE2}" type="pres">
      <dgm:prSet presAssocID="{D85594F9-10FC-4CA9-BC9C-EC6CF4909B89}" presName="textRect" presStyleLbl="revTx" presStyleIdx="3" presStyleCnt="4">
        <dgm:presLayoutVars>
          <dgm:chMax val="1"/>
          <dgm:chPref val="1"/>
        </dgm:presLayoutVars>
      </dgm:prSet>
      <dgm:spPr/>
    </dgm:pt>
  </dgm:ptLst>
  <dgm:cxnLst>
    <dgm:cxn modelId="{B0BF6F01-2075-4D7C-9011-521A68EB7872}" srcId="{AD1C6BED-838A-472D-A2BC-FE323567F8FC}" destId="{552451EA-A935-4C2C-BA5F-D2D868A8AFB4}" srcOrd="0" destOrd="0" parTransId="{A4233BEF-7F6E-4CAD-8B65-4450B660C64C}" sibTransId="{297362D0-23F1-40BD-B87D-ACD360C71F9C}"/>
    <dgm:cxn modelId="{ED85D40C-C647-448A-B399-400B158FBD73}" type="presOf" srcId="{297362D0-23F1-40BD-B87D-ACD360C71F9C}" destId="{DE4706C4-3E44-4FF5-8006-7B86D007F971}" srcOrd="0" destOrd="0" presId="urn:microsoft.com/office/officeart/2018/2/layout/IconCircleList"/>
    <dgm:cxn modelId="{CF8E6E26-C37A-457D-A2F3-1CA311F59BCB}" type="presOf" srcId="{AD1C6BED-838A-472D-A2BC-FE323567F8FC}" destId="{24B7FCC0-DAE1-4D54-9B3E-FF831FB792D0}" srcOrd="0" destOrd="0" presId="urn:microsoft.com/office/officeart/2018/2/layout/IconCircleList"/>
    <dgm:cxn modelId="{720B3D5C-0836-4125-8DC2-4E6290DB077B}" srcId="{AD1C6BED-838A-472D-A2BC-FE323567F8FC}" destId="{D85594F9-10FC-4CA9-BC9C-EC6CF4909B89}" srcOrd="3" destOrd="0" parTransId="{BE824396-5560-4346-BC85-8AABFD0B0BB9}" sibTransId="{6407D3B3-0B7D-434D-806B-A025ABDFABC8}"/>
    <dgm:cxn modelId="{B34C5771-A73C-4522-B77A-E062BC2D048C}" type="presOf" srcId="{D85594F9-10FC-4CA9-BC9C-EC6CF4909B89}" destId="{E0E1DC9A-E4D2-4BEE-986F-24ED9C827BE2}" srcOrd="0" destOrd="0" presId="urn:microsoft.com/office/officeart/2018/2/layout/IconCircleList"/>
    <dgm:cxn modelId="{D8002972-3964-4AA7-9F0F-12B447C0EEA3}" type="presOf" srcId="{552451EA-A935-4C2C-BA5F-D2D868A8AFB4}" destId="{FEE13593-AABE-4935-B10F-566CF85AC19E}" srcOrd="0" destOrd="0" presId="urn:microsoft.com/office/officeart/2018/2/layout/IconCircleList"/>
    <dgm:cxn modelId="{0AF14D83-3ADC-44F4-8A94-A49DC1A2D46A}" srcId="{AD1C6BED-838A-472D-A2BC-FE323567F8FC}" destId="{091CEA68-5267-46F2-94A9-C4878632CCBA}" srcOrd="2" destOrd="0" parTransId="{54106301-C658-4E5B-8D7B-05F519225CD9}" sibTransId="{000ADDBA-E468-40F7-8AD7-6FDA973FDA55}"/>
    <dgm:cxn modelId="{70CBD691-2702-4591-BB0A-CD1FAE4278EE}" type="presOf" srcId="{5C2F02F4-E09D-4B45-84EE-5EFDBD61E325}" destId="{3BD481D0-5B2B-4DAC-BFDC-5A13A0464542}" srcOrd="0" destOrd="0" presId="urn:microsoft.com/office/officeart/2018/2/layout/IconCircleList"/>
    <dgm:cxn modelId="{5EDE7D95-DF46-4B72-AF8B-A3342D0088DE}" type="presOf" srcId="{CD21DEC7-90A0-4158-827D-72162BB6F417}" destId="{87DB6B09-BCCC-44D1-BD57-331C6D27AACA}" srcOrd="0" destOrd="0" presId="urn:microsoft.com/office/officeart/2018/2/layout/IconCircleList"/>
    <dgm:cxn modelId="{765BF9C6-B646-4D89-9001-23A7568693E2}" type="presOf" srcId="{091CEA68-5267-46F2-94A9-C4878632CCBA}" destId="{6C066EF3-062A-47C3-A26D-65359A5A3DC5}" srcOrd="0" destOrd="0" presId="urn:microsoft.com/office/officeart/2018/2/layout/IconCircleList"/>
    <dgm:cxn modelId="{6F196FD5-C341-448B-993B-C51C5DE26E85}" type="presOf" srcId="{000ADDBA-E468-40F7-8AD7-6FDA973FDA55}" destId="{A667A641-AB6B-46C8-984F-F46C86CB4400}" srcOrd="0" destOrd="0" presId="urn:microsoft.com/office/officeart/2018/2/layout/IconCircleList"/>
    <dgm:cxn modelId="{5270FCF4-0EF9-43A6-BF53-2A5510C7564E}" srcId="{AD1C6BED-838A-472D-A2BC-FE323567F8FC}" destId="{CD21DEC7-90A0-4158-827D-72162BB6F417}" srcOrd="1" destOrd="0" parTransId="{C93FD23B-8960-4764-8514-EEECA7D96098}" sibTransId="{5C2F02F4-E09D-4B45-84EE-5EFDBD61E325}"/>
    <dgm:cxn modelId="{AA4631C0-4E9C-4BA1-BDF4-DDF8FFA3534B}" type="presParOf" srcId="{24B7FCC0-DAE1-4D54-9B3E-FF831FB792D0}" destId="{3A679B16-A8D2-4BE2-B218-EE42DB3F314A}" srcOrd="0" destOrd="0" presId="urn:microsoft.com/office/officeart/2018/2/layout/IconCircleList"/>
    <dgm:cxn modelId="{40199159-3E11-422F-B81F-892CF039BE59}" type="presParOf" srcId="{3A679B16-A8D2-4BE2-B218-EE42DB3F314A}" destId="{BD8D68EA-B09A-4240-92C1-92FE3B5FE4F9}" srcOrd="0" destOrd="0" presId="urn:microsoft.com/office/officeart/2018/2/layout/IconCircleList"/>
    <dgm:cxn modelId="{8A5626B4-5DF1-43AB-922B-4E9DFFC59B9E}" type="presParOf" srcId="{BD8D68EA-B09A-4240-92C1-92FE3B5FE4F9}" destId="{BA825793-4200-4942-8F09-79565C427419}" srcOrd="0" destOrd="0" presId="urn:microsoft.com/office/officeart/2018/2/layout/IconCircleList"/>
    <dgm:cxn modelId="{06C34F27-695E-4DAF-93AA-72ECDE9B4FBC}" type="presParOf" srcId="{BD8D68EA-B09A-4240-92C1-92FE3B5FE4F9}" destId="{1A0C7A8D-6184-4D42-8512-CA411AE675E8}" srcOrd="1" destOrd="0" presId="urn:microsoft.com/office/officeart/2018/2/layout/IconCircleList"/>
    <dgm:cxn modelId="{BC90253B-587D-48AF-95DF-ECBE0583E1D3}" type="presParOf" srcId="{BD8D68EA-B09A-4240-92C1-92FE3B5FE4F9}" destId="{A5C23727-79C1-4191-A799-A6B351D64475}" srcOrd="2" destOrd="0" presId="urn:microsoft.com/office/officeart/2018/2/layout/IconCircleList"/>
    <dgm:cxn modelId="{56CE9CE4-517D-4CEC-B9CA-7CCA4C21D6C1}" type="presParOf" srcId="{BD8D68EA-B09A-4240-92C1-92FE3B5FE4F9}" destId="{FEE13593-AABE-4935-B10F-566CF85AC19E}" srcOrd="3" destOrd="0" presId="urn:microsoft.com/office/officeart/2018/2/layout/IconCircleList"/>
    <dgm:cxn modelId="{551430B9-CCED-4A03-BA33-F8DD5549D0D0}" type="presParOf" srcId="{3A679B16-A8D2-4BE2-B218-EE42DB3F314A}" destId="{DE4706C4-3E44-4FF5-8006-7B86D007F971}" srcOrd="1" destOrd="0" presId="urn:microsoft.com/office/officeart/2018/2/layout/IconCircleList"/>
    <dgm:cxn modelId="{A9081185-3BA0-4EE2-998E-9B808F6F0EAC}" type="presParOf" srcId="{3A679B16-A8D2-4BE2-B218-EE42DB3F314A}" destId="{39F26C04-579D-4665-8D02-6434844B587D}" srcOrd="2" destOrd="0" presId="urn:microsoft.com/office/officeart/2018/2/layout/IconCircleList"/>
    <dgm:cxn modelId="{7239D4D6-EBE3-4777-AD63-906F7813764E}" type="presParOf" srcId="{39F26C04-579D-4665-8D02-6434844B587D}" destId="{F5036A88-9C2D-4FC6-98DC-46B88C10B2FD}" srcOrd="0" destOrd="0" presId="urn:microsoft.com/office/officeart/2018/2/layout/IconCircleList"/>
    <dgm:cxn modelId="{3CEFD997-9576-4821-9565-78CC95350C74}" type="presParOf" srcId="{39F26C04-579D-4665-8D02-6434844B587D}" destId="{80016EAE-D2A9-4824-995B-09DE8BE10EBD}" srcOrd="1" destOrd="0" presId="urn:microsoft.com/office/officeart/2018/2/layout/IconCircleList"/>
    <dgm:cxn modelId="{F475F2AE-A6FA-46A4-A724-69B48BE2FC19}" type="presParOf" srcId="{39F26C04-579D-4665-8D02-6434844B587D}" destId="{B2E77E7F-03A6-4434-A59C-F65CEC89D10C}" srcOrd="2" destOrd="0" presId="urn:microsoft.com/office/officeart/2018/2/layout/IconCircleList"/>
    <dgm:cxn modelId="{4CAFD46D-1E82-4B6A-8FE9-B2BDD7175938}" type="presParOf" srcId="{39F26C04-579D-4665-8D02-6434844B587D}" destId="{87DB6B09-BCCC-44D1-BD57-331C6D27AACA}" srcOrd="3" destOrd="0" presId="urn:microsoft.com/office/officeart/2018/2/layout/IconCircleList"/>
    <dgm:cxn modelId="{954021B0-B9E0-4C05-AA49-EAF999A17223}" type="presParOf" srcId="{3A679B16-A8D2-4BE2-B218-EE42DB3F314A}" destId="{3BD481D0-5B2B-4DAC-BFDC-5A13A0464542}" srcOrd="3" destOrd="0" presId="urn:microsoft.com/office/officeart/2018/2/layout/IconCircleList"/>
    <dgm:cxn modelId="{073D87F0-10B6-405E-B954-FDD2789D0282}" type="presParOf" srcId="{3A679B16-A8D2-4BE2-B218-EE42DB3F314A}" destId="{007D2E56-B8B0-4204-963C-FD6CE8B71319}" srcOrd="4" destOrd="0" presId="urn:microsoft.com/office/officeart/2018/2/layout/IconCircleList"/>
    <dgm:cxn modelId="{BE91757F-DC35-446F-8147-DDE03646BE54}" type="presParOf" srcId="{007D2E56-B8B0-4204-963C-FD6CE8B71319}" destId="{FE72760F-A99D-42F3-98A5-F5A1C3B58EBD}" srcOrd="0" destOrd="0" presId="urn:microsoft.com/office/officeart/2018/2/layout/IconCircleList"/>
    <dgm:cxn modelId="{377A1718-00B4-4AF0-A02D-C1704943BD17}" type="presParOf" srcId="{007D2E56-B8B0-4204-963C-FD6CE8B71319}" destId="{B9C4400A-3ED7-4304-9BF0-3F616493FFC9}" srcOrd="1" destOrd="0" presId="urn:microsoft.com/office/officeart/2018/2/layout/IconCircleList"/>
    <dgm:cxn modelId="{AC9F5232-C26A-4986-8DC9-5E90C073BD0C}" type="presParOf" srcId="{007D2E56-B8B0-4204-963C-FD6CE8B71319}" destId="{FF49912C-78F5-4FE2-B3A1-963095BE31D6}" srcOrd="2" destOrd="0" presId="urn:microsoft.com/office/officeart/2018/2/layout/IconCircleList"/>
    <dgm:cxn modelId="{C88E8B45-B777-4E57-B488-57419EB2FC6B}" type="presParOf" srcId="{007D2E56-B8B0-4204-963C-FD6CE8B71319}" destId="{6C066EF3-062A-47C3-A26D-65359A5A3DC5}" srcOrd="3" destOrd="0" presId="urn:microsoft.com/office/officeart/2018/2/layout/IconCircleList"/>
    <dgm:cxn modelId="{FA486884-3133-4D03-B376-FFCFF3045F4B}" type="presParOf" srcId="{3A679B16-A8D2-4BE2-B218-EE42DB3F314A}" destId="{A667A641-AB6B-46C8-984F-F46C86CB4400}" srcOrd="5" destOrd="0" presId="urn:microsoft.com/office/officeart/2018/2/layout/IconCircleList"/>
    <dgm:cxn modelId="{3F7795EC-92AD-41AF-84DF-156CC0386591}" type="presParOf" srcId="{3A679B16-A8D2-4BE2-B218-EE42DB3F314A}" destId="{82690C40-5FB6-4C95-A349-7784C8562EBA}" srcOrd="6" destOrd="0" presId="urn:microsoft.com/office/officeart/2018/2/layout/IconCircleList"/>
    <dgm:cxn modelId="{19C94006-A2CE-4F06-8DC1-11AD39BAFF97}" type="presParOf" srcId="{82690C40-5FB6-4C95-A349-7784C8562EBA}" destId="{23D4CABB-935C-401A-8E7F-E5B9C4937500}" srcOrd="0" destOrd="0" presId="urn:microsoft.com/office/officeart/2018/2/layout/IconCircleList"/>
    <dgm:cxn modelId="{BF79C847-5B47-4647-A036-89E9C04EC888}" type="presParOf" srcId="{82690C40-5FB6-4C95-A349-7784C8562EBA}" destId="{F68DDF56-52A1-493D-ADA9-E44F9664B46B}" srcOrd="1" destOrd="0" presId="urn:microsoft.com/office/officeart/2018/2/layout/IconCircleList"/>
    <dgm:cxn modelId="{E2BF8D35-23D2-4728-B836-9CA4F4DDC1B4}" type="presParOf" srcId="{82690C40-5FB6-4C95-A349-7784C8562EBA}" destId="{6ACFBE1B-740C-4480-85A3-DC7CC8ABE668}" srcOrd="2" destOrd="0" presId="urn:microsoft.com/office/officeart/2018/2/layout/IconCircleList"/>
    <dgm:cxn modelId="{78538584-A753-471C-A240-59A10A29B355}" type="presParOf" srcId="{82690C40-5FB6-4C95-A349-7784C8562EBA}" destId="{E0E1DC9A-E4D2-4BEE-986F-24ED9C827BE2}"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95D5352-CCBB-481F-9C6C-35D299A73977}">
      <dsp:nvSpPr>
        <dsp:cNvPr id="0" name=""/>
        <dsp:cNvSpPr/>
      </dsp:nvSpPr>
      <dsp:spPr>
        <a:xfrm>
          <a:off x="0" y="0"/>
          <a:ext cx="11968480" cy="1066582"/>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4133A95-EA96-4E1B-B800-8E999BD84913}">
      <dsp:nvSpPr>
        <dsp:cNvPr id="0" name=""/>
        <dsp:cNvSpPr/>
      </dsp:nvSpPr>
      <dsp:spPr>
        <a:xfrm>
          <a:off x="322641" y="242085"/>
          <a:ext cx="586620" cy="58662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791474A-4024-4079-85C9-66AC13866DDC}">
      <dsp:nvSpPr>
        <dsp:cNvPr id="0" name=""/>
        <dsp:cNvSpPr/>
      </dsp:nvSpPr>
      <dsp:spPr>
        <a:xfrm>
          <a:off x="1231902" y="2104"/>
          <a:ext cx="10736577" cy="10665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2880" tIns="112880" rIns="112880" bIns="112880" numCol="1" spcCol="1270" anchor="ctr" anchorCtr="0">
          <a:noAutofit/>
        </a:bodyPr>
        <a:lstStyle/>
        <a:p>
          <a:pPr marL="0" lvl="0" indent="0" algn="l" defTabSz="889000">
            <a:lnSpc>
              <a:spcPct val="90000"/>
            </a:lnSpc>
            <a:spcBef>
              <a:spcPct val="0"/>
            </a:spcBef>
            <a:spcAft>
              <a:spcPct val="35000"/>
            </a:spcAft>
            <a:buNone/>
          </a:pPr>
          <a:r>
            <a:rPr lang="en-GB" sz="2000" kern="1200" dirty="0"/>
            <a:t>Basil’s Bakery is an independent bakery in Coventry that has experienced a significant decline in sales since the Covid-19 pandemic. Despite a recovery in footfall after lockdown, sales between 2023 and 2025 remained around 25% below 2019 levels.</a:t>
          </a:r>
          <a:endParaRPr lang="en-US" sz="2000" kern="1200" dirty="0"/>
        </a:p>
      </dsp:txBody>
      <dsp:txXfrm>
        <a:off x="1231902" y="2104"/>
        <a:ext cx="10736577" cy="1066582"/>
      </dsp:txXfrm>
    </dsp:sp>
    <dsp:sp modelId="{2821238A-1FB9-45DD-89FB-B718EEC715E5}">
      <dsp:nvSpPr>
        <dsp:cNvPr id="0" name=""/>
        <dsp:cNvSpPr/>
      </dsp:nvSpPr>
      <dsp:spPr>
        <a:xfrm>
          <a:off x="0" y="1414814"/>
          <a:ext cx="11968480" cy="1066582"/>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56D2E1A-DF06-4256-ACEF-110C2F9D8B71}">
      <dsp:nvSpPr>
        <dsp:cNvPr id="0" name=""/>
        <dsp:cNvSpPr/>
      </dsp:nvSpPr>
      <dsp:spPr>
        <a:xfrm>
          <a:off x="322641" y="1575313"/>
          <a:ext cx="586620" cy="58662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D9AFF46-85E3-47AE-8F51-ECFCB37B7EB8}">
      <dsp:nvSpPr>
        <dsp:cNvPr id="0" name=""/>
        <dsp:cNvSpPr/>
      </dsp:nvSpPr>
      <dsp:spPr>
        <a:xfrm>
          <a:off x="1220199" y="1414814"/>
          <a:ext cx="10736577" cy="10665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2880" tIns="112880" rIns="112880" bIns="112880" numCol="1" spcCol="1270" anchor="ctr" anchorCtr="0">
          <a:noAutofit/>
        </a:bodyPr>
        <a:lstStyle/>
        <a:p>
          <a:pPr marL="0" lvl="0" indent="0" algn="l" defTabSz="800100">
            <a:lnSpc>
              <a:spcPct val="90000"/>
            </a:lnSpc>
            <a:spcBef>
              <a:spcPct val="0"/>
            </a:spcBef>
            <a:spcAft>
              <a:spcPct val="35000"/>
            </a:spcAft>
            <a:buNone/>
          </a:pPr>
          <a:r>
            <a:rPr lang="en-GB" sz="1800" kern="1200" dirty="0"/>
            <a:t>Several factors are contributing to this decline, including reduced footfall in the retail park, the closure of nearby shops, local job losses, and the increase in employees working from home. Customers have also requested delivery and pre-order services, but Basil struggles to provide these due to limited time and staffing.</a:t>
          </a:r>
          <a:endParaRPr lang="en-US" sz="1800" kern="1200" dirty="0"/>
        </a:p>
      </dsp:txBody>
      <dsp:txXfrm>
        <a:off x="1220199" y="1414814"/>
        <a:ext cx="10736577" cy="1066582"/>
      </dsp:txXfrm>
    </dsp:sp>
    <dsp:sp modelId="{D2123A21-59C4-4160-86AD-121B66596D01}">
      <dsp:nvSpPr>
        <dsp:cNvPr id="0" name=""/>
        <dsp:cNvSpPr/>
      </dsp:nvSpPr>
      <dsp:spPr>
        <a:xfrm>
          <a:off x="0" y="2646695"/>
          <a:ext cx="11968480" cy="1066582"/>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B9A95B2-4E2E-46BD-A32E-8E611FC7B9CC}">
      <dsp:nvSpPr>
        <dsp:cNvPr id="0" name=""/>
        <dsp:cNvSpPr/>
      </dsp:nvSpPr>
      <dsp:spPr>
        <a:xfrm>
          <a:off x="322641" y="2908541"/>
          <a:ext cx="586620" cy="58662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7BD2458-C14D-4D56-A690-DD698A4171D2}">
      <dsp:nvSpPr>
        <dsp:cNvPr id="0" name=""/>
        <dsp:cNvSpPr/>
      </dsp:nvSpPr>
      <dsp:spPr>
        <a:xfrm>
          <a:off x="1231902" y="2668560"/>
          <a:ext cx="10736577" cy="10665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2880" tIns="112880" rIns="112880" bIns="112880" numCol="1" spcCol="1270" anchor="ctr" anchorCtr="0">
          <a:noAutofit/>
        </a:bodyPr>
        <a:lstStyle/>
        <a:p>
          <a:pPr marL="0" lvl="0" indent="0" algn="l" defTabSz="889000">
            <a:lnSpc>
              <a:spcPct val="90000"/>
            </a:lnSpc>
            <a:spcBef>
              <a:spcPct val="0"/>
            </a:spcBef>
            <a:spcAft>
              <a:spcPct val="35000"/>
            </a:spcAft>
            <a:buNone/>
          </a:pPr>
          <a:r>
            <a:rPr lang="en-GB" sz="2000" kern="1200" dirty="0"/>
            <a:t>At the same time, rising overheads, including rent, utilities, business rates and insurance, alongside unpredictable costs for organic ingredients, are putting additional financial pressure on the business.</a:t>
          </a:r>
          <a:endParaRPr lang="en-US" sz="2000" kern="1200" dirty="0"/>
        </a:p>
      </dsp:txBody>
      <dsp:txXfrm>
        <a:off x="1231902" y="2668560"/>
        <a:ext cx="10736577" cy="1066582"/>
      </dsp:txXfrm>
    </dsp:sp>
    <dsp:sp modelId="{753E58CB-4A52-4D09-A2AE-05F86317625B}">
      <dsp:nvSpPr>
        <dsp:cNvPr id="0" name=""/>
        <dsp:cNvSpPr/>
      </dsp:nvSpPr>
      <dsp:spPr>
        <a:xfrm>
          <a:off x="0" y="4001788"/>
          <a:ext cx="11968480" cy="1066582"/>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B70CE54-DCB4-415B-977B-5FB168B18DF0}">
      <dsp:nvSpPr>
        <dsp:cNvPr id="0" name=""/>
        <dsp:cNvSpPr/>
      </dsp:nvSpPr>
      <dsp:spPr>
        <a:xfrm>
          <a:off x="322641" y="4241769"/>
          <a:ext cx="586620" cy="58662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9F2B479-84E5-43E1-A9BC-7B78704F0CD6}">
      <dsp:nvSpPr>
        <dsp:cNvPr id="0" name=""/>
        <dsp:cNvSpPr/>
      </dsp:nvSpPr>
      <dsp:spPr>
        <a:xfrm>
          <a:off x="1231902" y="4001788"/>
          <a:ext cx="10736577" cy="10665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2880" tIns="112880" rIns="112880" bIns="112880" numCol="1" spcCol="1270" anchor="ctr" anchorCtr="0">
          <a:noAutofit/>
        </a:bodyPr>
        <a:lstStyle/>
        <a:p>
          <a:pPr marL="0" lvl="0" indent="0" algn="l" defTabSz="889000">
            <a:lnSpc>
              <a:spcPct val="90000"/>
            </a:lnSpc>
            <a:spcBef>
              <a:spcPct val="0"/>
            </a:spcBef>
            <a:spcAft>
              <a:spcPct val="35000"/>
            </a:spcAft>
            <a:buNone/>
          </a:pPr>
          <a:r>
            <a:rPr lang="en-GB" sz="2000" kern="1200"/>
            <a:t>Overall, Basil needs to identify the main causes of declining sales and rising costs to determine how the bakery can adapt, improve customer convenience, and remain financially sustainable in the future.</a:t>
          </a:r>
          <a:endParaRPr lang="en-US" sz="2000" kern="1200"/>
        </a:p>
      </dsp:txBody>
      <dsp:txXfrm>
        <a:off x="1231902" y="4001788"/>
        <a:ext cx="10736577" cy="106658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A825793-4200-4942-8F09-79565C427419}">
      <dsp:nvSpPr>
        <dsp:cNvPr id="0" name=""/>
        <dsp:cNvSpPr/>
      </dsp:nvSpPr>
      <dsp:spPr>
        <a:xfrm>
          <a:off x="105383" y="736020"/>
          <a:ext cx="1528330" cy="1528330"/>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A0C7A8D-6184-4D42-8512-CA411AE675E8}">
      <dsp:nvSpPr>
        <dsp:cNvPr id="0" name=""/>
        <dsp:cNvSpPr/>
      </dsp:nvSpPr>
      <dsp:spPr>
        <a:xfrm>
          <a:off x="426333" y="1056969"/>
          <a:ext cx="886431" cy="88643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EE13593-AABE-4935-B10F-566CF85AC19E}">
      <dsp:nvSpPr>
        <dsp:cNvPr id="0" name=""/>
        <dsp:cNvSpPr/>
      </dsp:nvSpPr>
      <dsp:spPr>
        <a:xfrm>
          <a:off x="1961213" y="736020"/>
          <a:ext cx="3602492" cy="15283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11200">
            <a:lnSpc>
              <a:spcPct val="100000"/>
            </a:lnSpc>
            <a:spcBef>
              <a:spcPct val="0"/>
            </a:spcBef>
            <a:spcAft>
              <a:spcPct val="35000"/>
            </a:spcAft>
            <a:buNone/>
          </a:pPr>
          <a:r>
            <a:rPr lang="en-GB" sz="1600" kern="1200" dirty="0"/>
            <a:t>Sustained decline in sales: Basil’s Bakery’s sales remained approximately 25% below 2019 levels between 2023 and 2025, indicating a long-term problem rather than a temporary impact of Covid-19.</a:t>
          </a:r>
          <a:endParaRPr lang="en-US" sz="1600" kern="1200" dirty="0"/>
        </a:p>
      </dsp:txBody>
      <dsp:txXfrm>
        <a:off x="1961213" y="736020"/>
        <a:ext cx="3602492" cy="1528330"/>
      </dsp:txXfrm>
    </dsp:sp>
    <dsp:sp modelId="{F5036A88-9C2D-4FC6-98DC-46B88C10B2FD}">
      <dsp:nvSpPr>
        <dsp:cNvPr id="0" name=""/>
        <dsp:cNvSpPr/>
      </dsp:nvSpPr>
      <dsp:spPr>
        <a:xfrm>
          <a:off x="6191413" y="736020"/>
          <a:ext cx="1528330" cy="1528330"/>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0016EAE-D2A9-4824-995B-09DE8BE10EBD}">
      <dsp:nvSpPr>
        <dsp:cNvPr id="0" name=""/>
        <dsp:cNvSpPr/>
      </dsp:nvSpPr>
      <dsp:spPr>
        <a:xfrm>
          <a:off x="6512362" y="1056969"/>
          <a:ext cx="886431" cy="88643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7DB6B09-BCCC-44D1-BD57-331C6D27AACA}">
      <dsp:nvSpPr>
        <dsp:cNvPr id="0" name=""/>
        <dsp:cNvSpPr/>
      </dsp:nvSpPr>
      <dsp:spPr>
        <a:xfrm>
          <a:off x="8047243" y="736020"/>
          <a:ext cx="3602492" cy="15283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11200">
            <a:lnSpc>
              <a:spcPct val="100000"/>
            </a:lnSpc>
            <a:spcBef>
              <a:spcPct val="0"/>
            </a:spcBef>
            <a:spcAft>
              <a:spcPct val="35000"/>
            </a:spcAft>
            <a:buNone/>
          </a:pPr>
          <a:r>
            <a:rPr lang="en-GB" sz="1600" kern="1200" dirty="0"/>
            <a:t>External economic and social pressures: Reduced footfall, neighbouring shop closures, local job losses and increased home working have reduced customer demand. Meanwhile, rising overheads and unpredictable organic ingredient costs have increased financial pressure.</a:t>
          </a:r>
          <a:endParaRPr lang="en-US" sz="1600" kern="1200" dirty="0"/>
        </a:p>
      </dsp:txBody>
      <dsp:txXfrm>
        <a:off x="8047243" y="736020"/>
        <a:ext cx="3602492" cy="1528330"/>
      </dsp:txXfrm>
    </dsp:sp>
    <dsp:sp modelId="{FE72760F-A99D-42F3-98A5-F5A1C3B58EBD}">
      <dsp:nvSpPr>
        <dsp:cNvPr id="0" name=""/>
        <dsp:cNvSpPr/>
      </dsp:nvSpPr>
      <dsp:spPr>
        <a:xfrm>
          <a:off x="105383" y="3191916"/>
          <a:ext cx="1528330" cy="1528330"/>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9C4400A-3ED7-4304-9BF0-3F616493FFC9}">
      <dsp:nvSpPr>
        <dsp:cNvPr id="0" name=""/>
        <dsp:cNvSpPr/>
      </dsp:nvSpPr>
      <dsp:spPr>
        <a:xfrm>
          <a:off x="426333" y="3512865"/>
          <a:ext cx="886431" cy="88643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C066EF3-062A-47C3-A26D-65359A5A3DC5}">
      <dsp:nvSpPr>
        <dsp:cNvPr id="0" name=""/>
        <dsp:cNvSpPr/>
      </dsp:nvSpPr>
      <dsp:spPr>
        <a:xfrm>
          <a:off x="1961213" y="3191916"/>
          <a:ext cx="3602492" cy="15283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11200">
            <a:lnSpc>
              <a:spcPct val="100000"/>
            </a:lnSpc>
            <a:spcBef>
              <a:spcPct val="0"/>
            </a:spcBef>
            <a:spcAft>
              <a:spcPct val="35000"/>
            </a:spcAft>
            <a:buNone/>
          </a:pPr>
          <a:r>
            <a:rPr lang="en-GB" sz="1600" kern="1200" dirty="0"/>
            <a:t>Internal operational limitations: Basil’s need to manage baking himself limits his ability to handle pre-orders and offer delivery. Long waiting times may also discourage customers, making it harder to meet changing customer expectations.</a:t>
          </a:r>
          <a:endParaRPr lang="en-US" sz="1600" kern="1200" dirty="0"/>
        </a:p>
      </dsp:txBody>
      <dsp:txXfrm>
        <a:off x="1961213" y="3191916"/>
        <a:ext cx="3602492" cy="1528330"/>
      </dsp:txXfrm>
    </dsp:sp>
    <dsp:sp modelId="{23D4CABB-935C-401A-8E7F-E5B9C4937500}">
      <dsp:nvSpPr>
        <dsp:cNvPr id="0" name=""/>
        <dsp:cNvSpPr/>
      </dsp:nvSpPr>
      <dsp:spPr>
        <a:xfrm>
          <a:off x="6191413" y="3191916"/>
          <a:ext cx="1528330" cy="1528330"/>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68DDF56-52A1-493D-ADA9-E44F9664B46B}">
      <dsp:nvSpPr>
        <dsp:cNvPr id="0" name=""/>
        <dsp:cNvSpPr/>
      </dsp:nvSpPr>
      <dsp:spPr>
        <a:xfrm>
          <a:off x="6512362" y="3512865"/>
          <a:ext cx="886431" cy="88643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0E1DC9A-E4D2-4BEE-986F-24ED9C827BE2}">
      <dsp:nvSpPr>
        <dsp:cNvPr id="0" name=""/>
        <dsp:cNvSpPr/>
      </dsp:nvSpPr>
      <dsp:spPr>
        <a:xfrm>
          <a:off x="8047243" y="3191916"/>
          <a:ext cx="3602492" cy="15283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11200">
            <a:lnSpc>
              <a:spcPct val="100000"/>
            </a:lnSpc>
            <a:spcBef>
              <a:spcPct val="0"/>
            </a:spcBef>
            <a:spcAft>
              <a:spcPct val="35000"/>
            </a:spcAft>
            <a:buNone/>
          </a:pPr>
          <a:r>
            <a:rPr lang="en-GB" sz="1600" kern="1200" dirty="0"/>
            <a:t>Threat to long-term sustainability: The PESTEL framework and Fishbone Diagram highlight how external pressures and internal problems combine to affect sales and costs. Although Basil has limited control over external factors, internal operational issues also contribute to the problem. Together, these challenges create uncertainty about the bakery’s future viability.</a:t>
          </a:r>
          <a:endParaRPr lang="en-US" sz="1600" kern="1200" dirty="0"/>
        </a:p>
      </dsp:txBody>
      <dsp:txXfrm>
        <a:off x="8047243" y="3191916"/>
        <a:ext cx="3602492" cy="1528330"/>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02CD33-534C-B817-D6C5-0035DDDB314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D81D51A-4E90-9539-7287-792F65D1C51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F7A172D7-415E-C638-1838-F2A1AC04C6AF}"/>
              </a:ext>
            </a:extLst>
          </p:cNvPr>
          <p:cNvSpPr>
            <a:spLocks noGrp="1"/>
          </p:cNvSpPr>
          <p:nvPr>
            <p:ph type="dt" sz="half" idx="10"/>
          </p:nvPr>
        </p:nvSpPr>
        <p:spPr/>
        <p:txBody>
          <a:bodyPr/>
          <a:lstStyle/>
          <a:p>
            <a:fld id="{0C5998CB-538F-45AF-896C-2191D41163B7}" type="datetimeFigureOut">
              <a:rPr lang="en-GB" smtClean="0"/>
              <a:t>09/10/2026</a:t>
            </a:fld>
            <a:endParaRPr lang="en-GB"/>
          </a:p>
        </p:txBody>
      </p:sp>
      <p:sp>
        <p:nvSpPr>
          <p:cNvPr id="5" name="Footer Placeholder 4">
            <a:extLst>
              <a:ext uri="{FF2B5EF4-FFF2-40B4-BE49-F238E27FC236}">
                <a16:creationId xmlns:a16="http://schemas.microsoft.com/office/drawing/2014/main" id="{A5A0DE3B-D840-F080-F672-744EA3F5746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A9FEC32-32CD-96CD-93CA-273D656FBEAC}"/>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419089185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C52202-8840-F6D6-2785-3F30D78F223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7B48098-0A2D-72B6-ADE8-C0FCF702744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7E93227-FA89-B654-E5FC-8E175E40457A}"/>
              </a:ext>
            </a:extLst>
          </p:cNvPr>
          <p:cNvSpPr>
            <a:spLocks noGrp="1"/>
          </p:cNvSpPr>
          <p:nvPr>
            <p:ph type="dt" sz="half" idx="10"/>
          </p:nvPr>
        </p:nvSpPr>
        <p:spPr/>
        <p:txBody>
          <a:bodyPr/>
          <a:lstStyle/>
          <a:p>
            <a:fld id="{0C5998CB-538F-45AF-896C-2191D41163B7}" type="datetimeFigureOut">
              <a:rPr lang="en-GB" smtClean="0"/>
              <a:t>09/10/2026</a:t>
            </a:fld>
            <a:endParaRPr lang="en-GB"/>
          </a:p>
        </p:txBody>
      </p:sp>
      <p:sp>
        <p:nvSpPr>
          <p:cNvPr id="5" name="Footer Placeholder 4">
            <a:extLst>
              <a:ext uri="{FF2B5EF4-FFF2-40B4-BE49-F238E27FC236}">
                <a16:creationId xmlns:a16="http://schemas.microsoft.com/office/drawing/2014/main" id="{524D39A5-53D4-5681-33D1-78B1644DB9D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68E27D9-8FEF-BC06-E435-9DEEF9E6B16C}"/>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294722541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328449-99AD-2300-6505-783E03633A1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D0E51451-1DEE-DF1C-8932-8F2BA1F91EC6}"/>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108B37D-6C44-EF54-B306-C18DE0870FAA}"/>
              </a:ext>
            </a:extLst>
          </p:cNvPr>
          <p:cNvSpPr>
            <a:spLocks noGrp="1"/>
          </p:cNvSpPr>
          <p:nvPr>
            <p:ph type="dt" sz="half" idx="10"/>
          </p:nvPr>
        </p:nvSpPr>
        <p:spPr/>
        <p:txBody>
          <a:bodyPr/>
          <a:lstStyle/>
          <a:p>
            <a:fld id="{0C5998CB-538F-45AF-896C-2191D41163B7}" type="datetimeFigureOut">
              <a:rPr lang="en-GB" smtClean="0"/>
              <a:t>09/10/2026</a:t>
            </a:fld>
            <a:endParaRPr lang="en-GB"/>
          </a:p>
        </p:txBody>
      </p:sp>
      <p:sp>
        <p:nvSpPr>
          <p:cNvPr id="5" name="Footer Placeholder 4">
            <a:extLst>
              <a:ext uri="{FF2B5EF4-FFF2-40B4-BE49-F238E27FC236}">
                <a16:creationId xmlns:a16="http://schemas.microsoft.com/office/drawing/2014/main" id="{5D72D176-2F12-D02D-F7A0-1A8626BB523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99E1CDD-F42B-8422-443E-F7C800585A73}"/>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18243797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7AFBA7-AF06-E5B3-BF76-2760DE224D0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E00EEF7-9A11-3976-9B44-CA52AF6B9075}"/>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12ABD27F-ACA4-4D1D-C776-035CAA02E239}"/>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D5AF4B07-9540-C834-B538-8A628C7989D1}"/>
              </a:ext>
            </a:extLst>
          </p:cNvPr>
          <p:cNvSpPr>
            <a:spLocks noGrp="1"/>
          </p:cNvSpPr>
          <p:nvPr>
            <p:ph type="dt" sz="half" idx="10"/>
          </p:nvPr>
        </p:nvSpPr>
        <p:spPr/>
        <p:txBody>
          <a:bodyPr/>
          <a:lstStyle/>
          <a:p>
            <a:fld id="{0C5998CB-538F-45AF-896C-2191D41163B7}" type="datetimeFigureOut">
              <a:rPr lang="en-GB" smtClean="0"/>
              <a:t>09/10/2026</a:t>
            </a:fld>
            <a:endParaRPr lang="en-GB"/>
          </a:p>
        </p:txBody>
      </p:sp>
      <p:sp>
        <p:nvSpPr>
          <p:cNvPr id="6" name="Footer Placeholder 5">
            <a:extLst>
              <a:ext uri="{FF2B5EF4-FFF2-40B4-BE49-F238E27FC236}">
                <a16:creationId xmlns:a16="http://schemas.microsoft.com/office/drawing/2014/main" id="{3BEE38A2-08DF-B536-6ACE-177E004C64C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8D9E6CA-C68B-C2A5-C2EF-2F834F7A6A48}"/>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179415502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6C0245-8529-3A07-E236-4301D70D350B}"/>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58F0759-B2B2-A189-56B5-4E86F42C670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4F546AA-1BA5-345F-CBDC-1F2CDCDA97EC}"/>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955D8868-B877-BD03-9E47-AEC5875CD62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BE001C7-8CC9-A9BA-9BAD-E0F2E2057B02}"/>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DFD2FCF4-1870-31F3-A7CB-BABCD35EA5CD}"/>
              </a:ext>
            </a:extLst>
          </p:cNvPr>
          <p:cNvSpPr>
            <a:spLocks noGrp="1"/>
          </p:cNvSpPr>
          <p:nvPr>
            <p:ph type="dt" sz="half" idx="10"/>
          </p:nvPr>
        </p:nvSpPr>
        <p:spPr/>
        <p:txBody>
          <a:bodyPr/>
          <a:lstStyle/>
          <a:p>
            <a:fld id="{0C5998CB-538F-45AF-896C-2191D41163B7}" type="datetimeFigureOut">
              <a:rPr lang="en-GB" smtClean="0"/>
              <a:t>09/10/2026</a:t>
            </a:fld>
            <a:endParaRPr lang="en-GB"/>
          </a:p>
        </p:txBody>
      </p:sp>
      <p:sp>
        <p:nvSpPr>
          <p:cNvPr id="8" name="Footer Placeholder 7">
            <a:extLst>
              <a:ext uri="{FF2B5EF4-FFF2-40B4-BE49-F238E27FC236}">
                <a16:creationId xmlns:a16="http://schemas.microsoft.com/office/drawing/2014/main" id="{CA68DFE7-BE7E-128F-BC4A-652B0F840946}"/>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7DBDA6D2-5734-0117-144F-764528604230}"/>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313717907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E606A7-DE5D-7F8B-3A5A-B7390AC790B5}"/>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CE9C8AA5-3CB3-CE98-87BB-3D47A7F75254}"/>
              </a:ext>
            </a:extLst>
          </p:cNvPr>
          <p:cNvSpPr>
            <a:spLocks noGrp="1"/>
          </p:cNvSpPr>
          <p:nvPr>
            <p:ph type="dt" sz="half" idx="10"/>
          </p:nvPr>
        </p:nvSpPr>
        <p:spPr/>
        <p:txBody>
          <a:bodyPr/>
          <a:lstStyle/>
          <a:p>
            <a:fld id="{0C5998CB-538F-45AF-896C-2191D41163B7}" type="datetimeFigureOut">
              <a:rPr lang="en-GB" smtClean="0"/>
              <a:t>09/10/2026</a:t>
            </a:fld>
            <a:endParaRPr lang="en-GB"/>
          </a:p>
        </p:txBody>
      </p:sp>
      <p:sp>
        <p:nvSpPr>
          <p:cNvPr id="4" name="Footer Placeholder 3">
            <a:extLst>
              <a:ext uri="{FF2B5EF4-FFF2-40B4-BE49-F238E27FC236}">
                <a16:creationId xmlns:a16="http://schemas.microsoft.com/office/drawing/2014/main" id="{876C4BDF-07E7-7A36-027B-B338D64502D0}"/>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CFA62B33-DF0E-C306-7E2A-2555BF4436CD}"/>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235651130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7264652-B357-F5F7-E3C5-55028B1F9CCF}"/>
              </a:ext>
            </a:extLst>
          </p:cNvPr>
          <p:cNvSpPr>
            <a:spLocks noGrp="1"/>
          </p:cNvSpPr>
          <p:nvPr>
            <p:ph type="dt" sz="half" idx="10"/>
          </p:nvPr>
        </p:nvSpPr>
        <p:spPr/>
        <p:txBody>
          <a:bodyPr/>
          <a:lstStyle/>
          <a:p>
            <a:fld id="{0C5998CB-538F-45AF-896C-2191D41163B7}" type="datetimeFigureOut">
              <a:rPr lang="en-GB" smtClean="0"/>
              <a:t>09/10/2026</a:t>
            </a:fld>
            <a:endParaRPr lang="en-GB"/>
          </a:p>
        </p:txBody>
      </p:sp>
      <p:sp>
        <p:nvSpPr>
          <p:cNvPr id="3" name="Footer Placeholder 2">
            <a:extLst>
              <a:ext uri="{FF2B5EF4-FFF2-40B4-BE49-F238E27FC236}">
                <a16:creationId xmlns:a16="http://schemas.microsoft.com/office/drawing/2014/main" id="{0F261BA1-DD65-BB7B-0C88-A02448566611}"/>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0811B36F-6601-9FA9-CF36-AB29D94D203B}"/>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77090067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12CEAE-C2F8-6AA4-42E6-F08C4639AFC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FAB0F1B6-05B1-4A88-54DF-E080D1DE2D3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9E4AD992-EB52-40BF-2FD4-B04362B5FB6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C926B5C-4B32-D0B8-503E-5A194EAA6EB9}"/>
              </a:ext>
            </a:extLst>
          </p:cNvPr>
          <p:cNvSpPr>
            <a:spLocks noGrp="1"/>
          </p:cNvSpPr>
          <p:nvPr>
            <p:ph type="dt" sz="half" idx="10"/>
          </p:nvPr>
        </p:nvSpPr>
        <p:spPr/>
        <p:txBody>
          <a:bodyPr/>
          <a:lstStyle/>
          <a:p>
            <a:fld id="{0C5998CB-538F-45AF-896C-2191D41163B7}" type="datetimeFigureOut">
              <a:rPr lang="en-GB" smtClean="0"/>
              <a:t>09/10/2026</a:t>
            </a:fld>
            <a:endParaRPr lang="en-GB"/>
          </a:p>
        </p:txBody>
      </p:sp>
      <p:sp>
        <p:nvSpPr>
          <p:cNvPr id="6" name="Footer Placeholder 5">
            <a:extLst>
              <a:ext uri="{FF2B5EF4-FFF2-40B4-BE49-F238E27FC236}">
                <a16:creationId xmlns:a16="http://schemas.microsoft.com/office/drawing/2014/main" id="{47E924C2-3B1D-698E-7038-BAA78B4E325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8DFF7B8-4D26-7920-9807-DEC9F6338480}"/>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267392976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FA124D-2201-1EE1-0586-A5939171EE2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8CEEF2C4-CD67-37F6-645F-1961879F5E3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73F7EF4F-EA08-0BE8-1EDA-624FAF843F5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5565BBF-790E-D721-D0E2-B3834AFB5BD6}"/>
              </a:ext>
            </a:extLst>
          </p:cNvPr>
          <p:cNvSpPr>
            <a:spLocks noGrp="1"/>
          </p:cNvSpPr>
          <p:nvPr>
            <p:ph type="dt" sz="half" idx="10"/>
          </p:nvPr>
        </p:nvSpPr>
        <p:spPr/>
        <p:txBody>
          <a:bodyPr/>
          <a:lstStyle/>
          <a:p>
            <a:fld id="{0C5998CB-538F-45AF-896C-2191D41163B7}" type="datetimeFigureOut">
              <a:rPr lang="en-GB" smtClean="0"/>
              <a:t>09/10/2026</a:t>
            </a:fld>
            <a:endParaRPr lang="en-GB"/>
          </a:p>
        </p:txBody>
      </p:sp>
      <p:sp>
        <p:nvSpPr>
          <p:cNvPr id="6" name="Footer Placeholder 5">
            <a:extLst>
              <a:ext uri="{FF2B5EF4-FFF2-40B4-BE49-F238E27FC236}">
                <a16:creationId xmlns:a16="http://schemas.microsoft.com/office/drawing/2014/main" id="{6AA79ED5-67A9-A334-3E72-4C0985DA966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7EF749F-BFAD-83F7-CBB2-E912B4BB995C}"/>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250454830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BC0747-B7B5-0657-E01F-28B12EA3D3A9}"/>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0C3D568-DAAB-2826-154D-2A1A047910F3}"/>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BF086BE-AF14-1D75-A87D-166FB43CD506}"/>
              </a:ext>
            </a:extLst>
          </p:cNvPr>
          <p:cNvSpPr>
            <a:spLocks noGrp="1"/>
          </p:cNvSpPr>
          <p:nvPr>
            <p:ph type="dt" sz="half" idx="10"/>
          </p:nvPr>
        </p:nvSpPr>
        <p:spPr/>
        <p:txBody>
          <a:bodyPr/>
          <a:lstStyle/>
          <a:p>
            <a:fld id="{0C5998CB-538F-45AF-896C-2191D41163B7}" type="datetimeFigureOut">
              <a:rPr lang="en-GB" smtClean="0"/>
              <a:t>09/10/2026</a:t>
            </a:fld>
            <a:endParaRPr lang="en-GB"/>
          </a:p>
        </p:txBody>
      </p:sp>
      <p:sp>
        <p:nvSpPr>
          <p:cNvPr id="5" name="Footer Placeholder 4">
            <a:extLst>
              <a:ext uri="{FF2B5EF4-FFF2-40B4-BE49-F238E27FC236}">
                <a16:creationId xmlns:a16="http://schemas.microsoft.com/office/drawing/2014/main" id="{A47ADDDB-E825-8775-5BD0-BC7BF49518D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BD825C0-F4DD-19AD-22B0-6395439AD7D3}"/>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369825427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75B8BC6-0D8B-6111-5DBB-CD7D258B323A}"/>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55B0DC8-9869-45C2-DD0C-190A22D88D3B}"/>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E4EAE24-E95A-5C8F-C2E7-DFE924CE6838}"/>
              </a:ext>
            </a:extLst>
          </p:cNvPr>
          <p:cNvSpPr>
            <a:spLocks noGrp="1"/>
          </p:cNvSpPr>
          <p:nvPr>
            <p:ph type="dt" sz="half" idx="10"/>
          </p:nvPr>
        </p:nvSpPr>
        <p:spPr/>
        <p:txBody>
          <a:bodyPr/>
          <a:lstStyle/>
          <a:p>
            <a:fld id="{0C5998CB-538F-45AF-896C-2191D41163B7}" type="datetimeFigureOut">
              <a:rPr lang="en-GB" smtClean="0"/>
              <a:t>09/10/2026</a:t>
            </a:fld>
            <a:endParaRPr lang="en-GB"/>
          </a:p>
        </p:txBody>
      </p:sp>
      <p:sp>
        <p:nvSpPr>
          <p:cNvPr id="5" name="Footer Placeholder 4">
            <a:extLst>
              <a:ext uri="{FF2B5EF4-FFF2-40B4-BE49-F238E27FC236}">
                <a16:creationId xmlns:a16="http://schemas.microsoft.com/office/drawing/2014/main" id="{76CC1E0F-D7D9-43FC-EE38-33FD5FE4792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A0415D0-1A8E-3919-AE24-D9251016D671}"/>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424184418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54703034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5CA8AA1-F3E8-1AA4-E86C-5A43C95AD08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1F9691C-5AEE-0645-EE96-9745546BC8C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675B7BB-AC3F-94F6-9255-7853032C007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C5998CB-538F-45AF-896C-2191D41163B7}" type="datetimeFigureOut">
              <a:rPr lang="en-GB" smtClean="0"/>
              <a:t>09/10/2026</a:t>
            </a:fld>
            <a:endParaRPr lang="en-GB"/>
          </a:p>
        </p:txBody>
      </p:sp>
      <p:sp>
        <p:nvSpPr>
          <p:cNvPr id="5" name="Footer Placeholder 4">
            <a:extLst>
              <a:ext uri="{FF2B5EF4-FFF2-40B4-BE49-F238E27FC236}">
                <a16:creationId xmlns:a16="http://schemas.microsoft.com/office/drawing/2014/main" id="{FC917672-A8DE-B52E-4E84-BDD229D5EBD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7C990AA7-A2CB-E7F6-4E14-7133357783A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E422D91-C28E-4462-962A-EE4FD1785A07}" type="slidenum">
              <a:rPr lang="en-GB" smtClean="0"/>
              <a:t>‹#›</a:t>
            </a:fld>
            <a:endParaRPr lang="en-GB"/>
          </a:p>
        </p:txBody>
      </p:sp>
    </p:spTree>
    <p:extLst>
      <p:ext uri="{BB962C8B-B14F-4D97-AF65-F5344CB8AC3E}">
        <p14:creationId xmlns:p14="http://schemas.microsoft.com/office/powerpoint/2010/main" val="10636494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3" Type="http://schemas.openxmlformats.org/officeDocument/2006/relationships/hyperlink" Target="https://pxhere.com/en/photo/635332" TargetMode="External"/><Relationship Id="rId2" Type="http://schemas.openxmlformats.org/officeDocument/2006/relationships/image" Target="../media/image6.jp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12.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digitaldoorway.blogspot.com/2016/11/giving-thanks-for-nurses-and-nursing.html" TargetMode="External"/><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www.dislessiaioticonosco.it/p/domande-e-risposte.html" TargetMode="External"/><Relationship Id="rId2" Type="http://schemas.openxmlformats.org/officeDocument/2006/relationships/image" Target="../media/image15.jp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0275301B-F9FE-639C-99FA-5A78A9B0F8AC}"/>
              </a:ext>
            </a:extLst>
          </p:cNvPr>
          <p:cNvSpPr txBox="1"/>
          <p:nvPr/>
        </p:nvSpPr>
        <p:spPr>
          <a:xfrm>
            <a:off x="708804" y="862642"/>
            <a:ext cx="10774392" cy="4955203"/>
          </a:xfrm>
          <a:prstGeom prst="rect">
            <a:avLst/>
          </a:prstGeom>
          <a:noFill/>
        </p:spPr>
        <p:txBody>
          <a:bodyPr wrap="square" rtlCol="0">
            <a:spAutoFit/>
          </a:bodyPr>
          <a:lstStyle/>
          <a:p>
            <a:r>
              <a:rPr lang="en-GB" sz="3200" b="1" dirty="0">
                <a:latin typeface="Arial" panose="020B0604020202020204" pitchFamily="34" charset="0"/>
                <a:cs typeface="Arial" panose="020B0604020202020204" pitchFamily="34" charset="0"/>
              </a:rPr>
              <a:t>Student Name:	</a:t>
            </a:r>
            <a:r>
              <a:rPr lang="en-GB" sz="3200" dirty="0">
                <a:latin typeface="Arial" panose="020B0604020202020204" pitchFamily="34" charset="0"/>
                <a:cs typeface="Arial" panose="020B0604020202020204" pitchFamily="34" charset="0"/>
              </a:rPr>
              <a:t>Imran Butt</a:t>
            </a:r>
          </a:p>
          <a:p>
            <a:endParaRPr lang="en-GB" sz="1600" dirty="0">
              <a:latin typeface="Arial" panose="020B0604020202020204" pitchFamily="34" charset="0"/>
              <a:cs typeface="Arial" panose="020B0604020202020204" pitchFamily="34" charset="0"/>
            </a:endParaRPr>
          </a:p>
          <a:p>
            <a:r>
              <a:rPr lang="en-GB" sz="3200" b="1" dirty="0">
                <a:latin typeface="Arial" panose="020B0604020202020204" pitchFamily="34" charset="0"/>
                <a:cs typeface="Arial" panose="020B0604020202020204" pitchFamily="34" charset="0"/>
              </a:rPr>
              <a:t>Student ID:		</a:t>
            </a:r>
            <a:r>
              <a:rPr lang="en-GB" sz="3200" dirty="0">
                <a:latin typeface="Arial" panose="020B0604020202020204" pitchFamily="34" charset="0"/>
                <a:cs typeface="Arial" panose="020B0604020202020204" pitchFamily="34" charset="0"/>
              </a:rPr>
              <a:t>2537216</a:t>
            </a:r>
          </a:p>
          <a:p>
            <a:endParaRPr lang="en-GB" sz="1600" dirty="0">
              <a:latin typeface="Arial" panose="020B0604020202020204" pitchFamily="34" charset="0"/>
              <a:cs typeface="Arial" panose="020B0604020202020204" pitchFamily="34" charset="0"/>
            </a:endParaRPr>
          </a:p>
          <a:p>
            <a:r>
              <a:rPr lang="en-GB" sz="3200" b="1" dirty="0">
                <a:latin typeface="Arial" panose="020B0604020202020204" pitchFamily="34" charset="0"/>
                <a:cs typeface="Arial" panose="020B0604020202020204" pitchFamily="34" charset="0"/>
              </a:rPr>
              <a:t>Lecturer’s Name:	</a:t>
            </a:r>
            <a:r>
              <a:rPr lang="en-GB" sz="3600" dirty="0">
                <a:latin typeface="Arial" panose="020B0604020202020204" pitchFamily="34" charset="0"/>
                <a:cs typeface="Arial" panose="020B0604020202020204" pitchFamily="34" charset="0"/>
              </a:rPr>
              <a:t>Annamarie Dufficy</a:t>
            </a:r>
            <a:r>
              <a:rPr lang="en-GB" sz="3600" b="1" dirty="0">
                <a:latin typeface="Arial" panose="020B0604020202020204" pitchFamily="34" charset="0"/>
                <a:cs typeface="Arial" panose="020B0604020202020204" pitchFamily="34" charset="0"/>
              </a:rPr>
              <a:t> </a:t>
            </a:r>
          </a:p>
          <a:p>
            <a:endParaRPr lang="en-GB" sz="3200" dirty="0">
              <a:latin typeface="Arial" panose="020B0604020202020204" pitchFamily="34" charset="0"/>
              <a:cs typeface="Arial" panose="020B0604020202020204" pitchFamily="34" charset="0"/>
            </a:endParaRPr>
          </a:p>
          <a:p>
            <a:r>
              <a:rPr lang="en-GB" sz="3200" b="1" dirty="0">
                <a:latin typeface="Arial" panose="020B0604020202020204" pitchFamily="34" charset="0"/>
                <a:cs typeface="Arial" panose="020B0604020202020204" pitchFamily="34" charset="0"/>
              </a:rPr>
              <a:t>Module Code: </a:t>
            </a:r>
            <a:r>
              <a:rPr lang="en-GB" sz="2800" b="1" dirty="0">
                <a:latin typeface="Arial" panose="020B0604020202020204" pitchFamily="34" charset="0"/>
                <a:cs typeface="Arial" panose="020B0604020202020204" pitchFamily="34" charset="0"/>
              </a:rPr>
              <a:t>	</a:t>
            </a:r>
            <a:r>
              <a:rPr lang="en-GB" sz="2800" dirty="0">
                <a:latin typeface="Arial" panose="020B0604020202020204" pitchFamily="34" charset="0"/>
                <a:cs typeface="Arial" panose="020B0604020202020204" pitchFamily="34" charset="0"/>
              </a:rPr>
              <a:t>LCLM 4004</a:t>
            </a:r>
          </a:p>
          <a:p>
            <a:endParaRPr lang="en-GB" sz="2800" dirty="0">
              <a:latin typeface="Arial" panose="020B0604020202020204" pitchFamily="34" charset="0"/>
              <a:cs typeface="Arial" panose="020B0604020202020204" pitchFamily="34" charset="0"/>
            </a:endParaRPr>
          </a:p>
          <a:p>
            <a:r>
              <a:rPr lang="en-GB" sz="3200" b="1" dirty="0">
                <a:latin typeface="Arial" panose="020B0604020202020204" pitchFamily="34" charset="0"/>
                <a:cs typeface="Arial" panose="020B0604020202020204" pitchFamily="34" charset="0"/>
              </a:rPr>
              <a:t>Module Name: </a:t>
            </a:r>
            <a:r>
              <a:rPr lang="en-GB" sz="2800" b="1" dirty="0">
                <a:latin typeface="Arial" panose="020B0604020202020204" pitchFamily="34" charset="0"/>
                <a:cs typeface="Arial" panose="020B0604020202020204" pitchFamily="34" charset="0"/>
              </a:rPr>
              <a:t>	</a:t>
            </a:r>
            <a:r>
              <a:rPr lang="en-GB" sz="2800" dirty="0">
                <a:latin typeface="Arial" panose="020B0604020202020204" pitchFamily="34" charset="0"/>
                <a:cs typeface="Arial" panose="020B0604020202020204" pitchFamily="34" charset="0"/>
              </a:rPr>
              <a:t>Problem Solving and Decision-Making</a:t>
            </a:r>
          </a:p>
          <a:p>
            <a:endParaRPr lang="en-GB" sz="2800" dirty="0">
              <a:latin typeface="Arial" panose="020B0604020202020204" pitchFamily="34" charset="0"/>
              <a:cs typeface="Arial" panose="020B0604020202020204" pitchFamily="34" charset="0"/>
            </a:endParaRPr>
          </a:p>
          <a:p>
            <a:r>
              <a:rPr lang="en-GB" sz="3200" b="1" dirty="0">
                <a:latin typeface="Arial" panose="020B0604020202020204" pitchFamily="34" charset="0"/>
                <a:cs typeface="Arial" panose="020B0604020202020204" pitchFamily="34" charset="0"/>
              </a:rPr>
              <a:t>Component 1: </a:t>
            </a:r>
            <a:r>
              <a:rPr lang="en-GB" sz="2800" b="1" dirty="0">
                <a:latin typeface="Arial" panose="020B0604020202020204" pitchFamily="34" charset="0"/>
                <a:cs typeface="Arial" panose="020B0604020202020204" pitchFamily="34" charset="0"/>
              </a:rPr>
              <a:t>	</a:t>
            </a:r>
            <a:r>
              <a:rPr lang="en-GB" sz="2800" dirty="0">
                <a:latin typeface="Arial" panose="020B0604020202020204" pitchFamily="34" charset="0"/>
                <a:cs typeface="Arial" panose="020B0604020202020204" pitchFamily="34" charset="0"/>
              </a:rPr>
              <a:t>Basil’s Bakery</a:t>
            </a:r>
          </a:p>
        </p:txBody>
      </p:sp>
    </p:spTree>
    <p:extLst>
      <p:ext uri="{BB962C8B-B14F-4D97-AF65-F5344CB8AC3E}">
        <p14:creationId xmlns:p14="http://schemas.microsoft.com/office/powerpoint/2010/main" val="70205963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E1AF530D-2344-6283-4300-831A3FB2D720}"/>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CF47ED2-7334-45FB-494F-034B5C5B4948}"/>
              </a:ext>
            </a:extLst>
          </p:cNvPr>
          <p:cNvSpPr>
            <a:spLocks noGrp="1"/>
          </p:cNvSpPr>
          <p:nvPr>
            <p:ph type="title"/>
          </p:nvPr>
        </p:nvSpPr>
        <p:spPr>
          <a:xfrm>
            <a:off x="838200" y="365125"/>
            <a:ext cx="10515600" cy="1325563"/>
          </a:xfrm>
        </p:spPr>
        <p:txBody>
          <a:bodyPr>
            <a:normAutofit/>
          </a:bodyPr>
          <a:lstStyle/>
          <a:p>
            <a:r>
              <a:rPr lang="en-GB" sz="5400" b="1" u="sng">
                <a:latin typeface="Arial" panose="020B0604020202020204" pitchFamily="34" charset="0"/>
                <a:cs typeface="Arial" panose="020B0604020202020204" pitchFamily="34" charset="0"/>
              </a:rPr>
              <a:t>Overview</a:t>
            </a:r>
            <a:endParaRPr lang="en-GB" sz="5400">
              <a:latin typeface="Arial" panose="020B0604020202020204" pitchFamily="34" charset="0"/>
              <a:cs typeface="Arial" panose="020B0604020202020204" pitchFamily="34" charset="0"/>
            </a:endParaRP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E340A90-C780-C797-9196-D2640CBDAF63}"/>
              </a:ext>
            </a:extLst>
          </p:cNvPr>
          <p:cNvSpPr>
            <a:spLocks noGrp="1"/>
          </p:cNvSpPr>
          <p:nvPr>
            <p:ph idx="1"/>
          </p:nvPr>
        </p:nvSpPr>
        <p:spPr>
          <a:xfrm>
            <a:off x="838200" y="1929384"/>
            <a:ext cx="10515600" cy="4251960"/>
          </a:xfrm>
        </p:spPr>
        <p:txBody>
          <a:bodyPr>
            <a:normAutofit fontScale="92500"/>
          </a:bodyPr>
          <a:lstStyle/>
          <a:p>
            <a:pPr marL="0" indent="0">
              <a:buNone/>
            </a:pPr>
            <a:r>
              <a:rPr lang="en-GB" dirty="0">
                <a:latin typeface="Arial" panose="020B0604020202020204" pitchFamily="34" charset="0"/>
                <a:cs typeface="Arial" panose="020B0604020202020204" pitchFamily="34" charset="0"/>
              </a:rPr>
              <a:t>Good morning. My name is Imran Butt</a:t>
            </a:r>
          </a:p>
          <a:p>
            <a:pPr marL="0" indent="0">
              <a:buNone/>
            </a:pPr>
            <a:endParaRPr lang="en-GB" dirty="0">
              <a:latin typeface="Arial" panose="020B0604020202020204" pitchFamily="34" charset="0"/>
              <a:cs typeface="Arial" panose="020B0604020202020204" pitchFamily="34" charset="0"/>
            </a:endParaRPr>
          </a:p>
          <a:p>
            <a:pPr marL="0" indent="0">
              <a:buNone/>
            </a:pPr>
            <a:r>
              <a:rPr lang="en-GB" dirty="0">
                <a:latin typeface="Arial" panose="020B0604020202020204" pitchFamily="34" charset="0"/>
                <a:cs typeface="Arial" panose="020B0604020202020204" pitchFamily="34" charset="0"/>
              </a:rPr>
              <a:t>In my presentation, I will cover the following key areas:</a:t>
            </a:r>
          </a:p>
          <a:p>
            <a:pPr lvl="0"/>
            <a:r>
              <a:rPr lang="en-GB" dirty="0">
                <a:latin typeface="Arial" panose="020B0604020202020204" pitchFamily="34" charset="0"/>
                <a:cs typeface="Arial" panose="020B0604020202020204" pitchFamily="34" charset="0"/>
              </a:rPr>
              <a:t>An overview of Basil’s Bakery, including the nature and extent of the challenges it is currently facing.</a:t>
            </a:r>
          </a:p>
          <a:p>
            <a:pPr lvl="0"/>
            <a:r>
              <a:rPr lang="en-GB" dirty="0">
                <a:latin typeface="Arial" panose="020B0604020202020204" pitchFamily="34" charset="0"/>
                <a:cs typeface="Arial" panose="020B0604020202020204" pitchFamily="34" charset="0"/>
              </a:rPr>
              <a:t>A critical evaluation and application of the PESTEL framework.</a:t>
            </a:r>
          </a:p>
          <a:p>
            <a:pPr lvl="0"/>
            <a:r>
              <a:rPr lang="en-GB" dirty="0">
                <a:latin typeface="Arial" panose="020B0604020202020204" pitchFamily="34" charset="0"/>
                <a:cs typeface="Arial" panose="020B0604020202020204" pitchFamily="34" charset="0"/>
              </a:rPr>
              <a:t>A critical evaluation and application of the Cause-and-Effect model.</a:t>
            </a:r>
          </a:p>
          <a:p>
            <a:pPr lvl="0"/>
            <a:r>
              <a:rPr lang="en-GB" dirty="0">
                <a:latin typeface="Arial" panose="020B0604020202020204" pitchFamily="34" charset="0"/>
                <a:cs typeface="Arial" panose="020B0604020202020204" pitchFamily="34" charset="0"/>
              </a:rPr>
              <a:t>A summary of the key findings and conclusions drawn from the analysis.</a:t>
            </a:r>
          </a:p>
          <a:p>
            <a:endParaRPr lang="en-GB" sz="2200" dirty="0">
              <a:latin typeface="Arial" panose="020B0604020202020204" pitchFamily="34" charset="0"/>
              <a:cs typeface="Arial" panose="020B0604020202020204" pitchFamily="34" charset="0"/>
            </a:endParaRPr>
          </a:p>
          <a:p>
            <a:endParaRPr lang="en-GB" sz="2200" dirty="0"/>
          </a:p>
          <a:p>
            <a:endParaRPr lang="en-GB" sz="2200" dirty="0"/>
          </a:p>
        </p:txBody>
      </p:sp>
    </p:spTree>
    <p:extLst>
      <p:ext uri="{BB962C8B-B14F-4D97-AF65-F5344CB8AC3E}">
        <p14:creationId xmlns:p14="http://schemas.microsoft.com/office/powerpoint/2010/main" val="35562324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7DA1F35B-C8F7-4A5A-9339-7DA4D785B3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Arc 12">
            <a:extLst>
              <a:ext uri="{FF2B5EF4-FFF2-40B4-BE49-F238E27FC236}">
                <a16:creationId xmlns:a16="http://schemas.microsoft.com/office/drawing/2014/main" id="{B2D4AD41-40DA-4A81-92F5-B6E3BA1ED8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746107">
            <a:off x="8175088" y="457951"/>
            <a:ext cx="2987899" cy="2987899"/>
          </a:xfrm>
          <a:prstGeom prst="arc">
            <a:avLst>
              <a:gd name="adj1" fmla="val 14612914"/>
              <a:gd name="adj2" fmla="val 0"/>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8A50C2D0-4F0F-32FA-368C-29CAACE5786E}"/>
              </a:ext>
            </a:extLst>
          </p:cNvPr>
          <p:cNvSpPr>
            <a:spLocks noGrp="1"/>
          </p:cNvSpPr>
          <p:nvPr>
            <p:ph type="title"/>
          </p:nvPr>
        </p:nvSpPr>
        <p:spPr>
          <a:xfrm>
            <a:off x="707587" y="136525"/>
            <a:ext cx="10515600" cy="1325563"/>
          </a:xfrm>
        </p:spPr>
        <p:txBody>
          <a:bodyPr>
            <a:normAutofit/>
          </a:bodyPr>
          <a:lstStyle/>
          <a:p>
            <a:pPr algn="ctr"/>
            <a:r>
              <a:rPr lang="en-GB" b="1" u="sng" dirty="0">
                <a:latin typeface="Arial" panose="020B0604020202020204" pitchFamily="34" charset="0"/>
                <a:cs typeface="Arial" panose="020B0604020202020204" pitchFamily="34" charset="0"/>
              </a:rPr>
              <a:t>Basil’s Bakery </a:t>
            </a:r>
            <a:endParaRPr lang="en-GB" dirty="0"/>
          </a:p>
        </p:txBody>
      </p:sp>
      <p:graphicFrame>
        <p:nvGraphicFramePr>
          <p:cNvPr id="7" name="Content Placeholder 4">
            <a:extLst>
              <a:ext uri="{FF2B5EF4-FFF2-40B4-BE49-F238E27FC236}">
                <a16:creationId xmlns:a16="http://schemas.microsoft.com/office/drawing/2014/main" id="{6F174FD8-5F15-F7F4-2100-E5CC3E23CA2F}"/>
              </a:ext>
            </a:extLst>
          </p:cNvPr>
          <p:cNvGraphicFramePr>
            <a:graphicFrameLocks noGrp="1"/>
          </p:cNvGraphicFramePr>
          <p:nvPr>
            <p:ph idx="1"/>
            <p:extLst>
              <p:ext uri="{D42A27DB-BD31-4B8C-83A1-F6EECF244321}">
                <p14:modId xmlns:p14="http://schemas.microsoft.com/office/powerpoint/2010/main" val="1761457417"/>
              </p:ext>
            </p:extLst>
          </p:nvPr>
        </p:nvGraphicFramePr>
        <p:xfrm>
          <a:off x="132080" y="1422400"/>
          <a:ext cx="11968480" cy="507047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02760849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FDF156AF-6980-9FD1-A09C-4898272CE230}"/>
            </a:ext>
          </a:extLst>
        </p:cNvPr>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4625D9A-89A8-7973-B86A-02BB98C95A4B}"/>
              </a:ext>
            </a:extLst>
          </p:cNvPr>
          <p:cNvSpPr>
            <a:spLocks noGrp="1"/>
          </p:cNvSpPr>
          <p:nvPr>
            <p:ph type="title"/>
          </p:nvPr>
        </p:nvSpPr>
        <p:spPr>
          <a:xfrm>
            <a:off x="585216" y="259762"/>
            <a:ext cx="11018520" cy="1183242"/>
          </a:xfrm>
        </p:spPr>
        <p:txBody>
          <a:bodyPr anchor="b">
            <a:normAutofit/>
          </a:bodyPr>
          <a:lstStyle/>
          <a:p>
            <a:r>
              <a:rPr lang="en-GB" b="1" u="sng" dirty="0">
                <a:latin typeface="Arial" panose="020B0604020202020204" pitchFamily="34" charset="0"/>
                <a:cs typeface="Arial" panose="020B0604020202020204" pitchFamily="34" charset="0"/>
              </a:rPr>
              <a:t>The problems Basil’s Bakery are facing. </a:t>
            </a:r>
            <a:endParaRPr lang="en-GB" dirty="0"/>
          </a:p>
        </p:txBody>
      </p:sp>
      <p:sp>
        <p:nvSpPr>
          <p:cNvPr id="12"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sX0" fmla="*/ 0 w 10972800"/>
              <a:gd name="csY0" fmla="*/ 0 h 18288"/>
              <a:gd name="csX1" fmla="*/ 356616 w 10972800"/>
              <a:gd name="csY1" fmla="*/ 0 h 18288"/>
              <a:gd name="csX2" fmla="*/ 1042416 w 10972800"/>
              <a:gd name="csY2" fmla="*/ 0 h 18288"/>
              <a:gd name="csX3" fmla="*/ 1947672 w 10972800"/>
              <a:gd name="csY3" fmla="*/ 0 h 18288"/>
              <a:gd name="csX4" fmla="*/ 2633472 w 10972800"/>
              <a:gd name="csY4" fmla="*/ 0 h 18288"/>
              <a:gd name="csX5" fmla="*/ 2990088 w 10972800"/>
              <a:gd name="csY5" fmla="*/ 0 h 18288"/>
              <a:gd name="csX6" fmla="*/ 3456432 w 10972800"/>
              <a:gd name="csY6" fmla="*/ 0 h 18288"/>
              <a:gd name="csX7" fmla="*/ 4361688 w 10972800"/>
              <a:gd name="csY7" fmla="*/ 0 h 18288"/>
              <a:gd name="csX8" fmla="*/ 5266944 w 10972800"/>
              <a:gd name="csY8" fmla="*/ 0 h 18288"/>
              <a:gd name="csX9" fmla="*/ 6172200 w 10972800"/>
              <a:gd name="csY9" fmla="*/ 0 h 18288"/>
              <a:gd name="csX10" fmla="*/ 6528816 w 10972800"/>
              <a:gd name="csY10" fmla="*/ 0 h 18288"/>
              <a:gd name="csX11" fmla="*/ 7214616 w 10972800"/>
              <a:gd name="csY11" fmla="*/ 0 h 18288"/>
              <a:gd name="csX12" fmla="*/ 7790688 w 10972800"/>
              <a:gd name="csY12" fmla="*/ 0 h 18288"/>
              <a:gd name="csX13" fmla="*/ 8147304 w 10972800"/>
              <a:gd name="csY13" fmla="*/ 0 h 18288"/>
              <a:gd name="csX14" fmla="*/ 9052560 w 10972800"/>
              <a:gd name="csY14" fmla="*/ 0 h 18288"/>
              <a:gd name="csX15" fmla="*/ 9409176 w 10972800"/>
              <a:gd name="csY15" fmla="*/ 0 h 18288"/>
              <a:gd name="csX16" fmla="*/ 9765792 w 10972800"/>
              <a:gd name="csY16" fmla="*/ 0 h 18288"/>
              <a:gd name="csX17" fmla="*/ 10341864 w 10972800"/>
              <a:gd name="csY17" fmla="*/ 0 h 18288"/>
              <a:gd name="csX18" fmla="*/ 10972800 w 10972800"/>
              <a:gd name="csY18" fmla="*/ 0 h 18288"/>
              <a:gd name="csX19" fmla="*/ 10972800 w 10972800"/>
              <a:gd name="csY19" fmla="*/ 18288 h 18288"/>
              <a:gd name="csX20" fmla="*/ 10177272 w 10972800"/>
              <a:gd name="csY20" fmla="*/ 18288 h 18288"/>
              <a:gd name="csX21" fmla="*/ 9820656 w 10972800"/>
              <a:gd name="csY21" fmla="*/ 18288 h 18288"/>
              <a:gd name="csX22" fmla="*/ 9464040 w 10972800"/>
              <a:gd name="csY22" fmla="*/ 18288 h 18288"/>
              <a:gd name="csX23" fmla="*/ 8778240 w 10972800"/>
              <a:gd name="csY23" fmla="*/ 18288 h 18288"/>
              <a:gd name="csX24" fmla="*/ 8421624 w 10972800"/>
              <a:gd name="csY24" fmla="*/ 18288 h 18288"/>
              <a:gd name="csX25" fmla="*/ 7735824 w 10972800"/>
              <a:gd name="csY25" fmla="*/ 18288 h 18288"/>
              <a:gd name="csX26" fmla="*/ 6940296 w 10972800"/>
              <a:gd name="csY26" fmla="*/ 18288 h 18288"/>
              <a:gd name="csX27" fmla="*/ 6254496 w 10972800"/>
              <a:gd name="csY27" fmla="*/ 18288 h 18288"/>
              <a:gd name="csX28" fmla="*/ 5458968 w 10972800"/>
              <a:gd name="csY28" fmla="*/ 18288 h 18288"/>
              <a:gd name="csX29" fmla="*/ 4663440 w 10972800"/>
              <a:gd name="csY29" fmla="*/ 18288 h 18288"/>
              <a:gd name="csX30" fmla="*/ 4306824 w 10972800"/>
              <a:gd name="csY30" fmla="*/ 18288 h 18288"/>
              <a:gd name="csX31" fmla="*/ 3840480 w 10972800"/>
              <a:gd name="csY31" fmla="*/ 18288 h 18288"/>
              <a:gd name="csX32" fmla="*/ 3264408 w 10972800"/>
              <a:gd name="csY32" fmla="*/ 18288 h 18288"/>
              <a:gd name="csX33" fmla="*/ 2578608 w 10972800"/>
              <a:gd name="csY33" fmla="*/ 18288 h 18288"/>
              <a:gd name="csX34" fmla="*/ 1673352 w 10972800"/>
              <a:gd name="csY34" fmla="*/ 18288 h 18288"/>
              <a:gd name="csX35" fmla="*/ 877824 w 10972800"/>
              <a:gd name="csY35" fmla="*/ 18288 h 18288"/>
              <a:gd name="csX36" fmla="*/ 0 w 10972800"/>
              <a:gd name="csY36" fmla="*/ 18288 h 18288"/>
              <a:gd name="csX37" fmla="*/ 0 w 10972800"/>
              <a:gd name="csY37"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A83545D-6FBE-2985-5F35-4C84283CFC53}"/>
              </a:ext>
            </a:extLst>
          </p:cNvPr>
          <p:cNvSpPr>
            <a:spLocks noGrp="1"/>
          </p:cNvSpPr>
          <p:nvPr>
            <p:ph idx="1"/>
          </p:nvPr>
        </p:nvSpPr>
        <p:spPr>
          <a:xfrm>
            <a:off x="206828" y="1911493"/>
            <a:ext cx="7931332" cy="4707967"/>
          </a:xfrm>
        </p:spPr>
        <p:txBody>
          <a:bodyPr>
            <a:normAutofit fontScale="92500" lnSpcReduction="20000"/>
          </a:bodyPr>
          <a:lstStyle/>
          <a:p>
            <a:pPr marL="0" indent="0">
              <a:buNone/>
            </a:pPr>
            <a:r>
              <a:rPr lang="en-GB" sz="2400" dirty="0"/>
              <a:t>The main problem facing Basil’s Bakery is a sustained decline in sales, which have remained around 25% below 2019 levels between 2023 and 2025.</a:t>
            </a:r>
          </a:p>
          <a:p>
            <a:pPr marL="0" indent="0">
              <a:buNone/>
            </a:pPr>
            <a:r>
              <a:rPr lang="en-GB" sz="2400" dirty="0"/>
              <a:t>There are several factors contributing to this. External issues include reduced footfall in the retail park, neighbouring shop closures, local job losses, and more people working from home. Basil also faces rising overheads, including rent, utilities, insurance and unpredictable organic ingredient costs.</a:t>
            </a:r>
          </a:p>
          <a:p>
            <a:pPr marL="0" indent="0">
              <a:buNone/>
            </a:pPr>
            <a:r>
              <a:rPr lang="en-GB" sz="2400" dirty="0"/>
              <a:t>Internally, Basil struggles to meet changing customer needs because he works alone baking the products. This limits his ability to offer delivery and manage pre-orders, while long waiting times may discourage customers.</a:t>
            </a:r>
          </a:p>
          <a:p>
            <a:pPr marL="0" indent="0">
              <a:buNone/>
            </a:pPr>
            <a:r>
              <a:rPr lang="en-GB" sz="2400" dirty="0"/>
              <a:t>Overall, these problems are interconnected. Although Basil has limited control over external factors, he has more influence over internal operations. The combination of declining sales and rising costs creates significant financial pressure and raises concerns about the bakery’s long-term sustainability.</a:t>
            </a:r>
          </a:p>
        </p:txBody>
      </p:sp>
      <p:pic>
        <p:nvPicPr>
          <p:cNvPr id="5" name="Picture 4">
            <a:extLst>
              <a:ext uri="{FF2B5EF4-FFF2-40B4-BE49-F238E27FC236}">
                <a16:creationId xmlns:a16="http://schemas.microsoft.com/office/drawing/2014/main" id="{DA37248D-4E64-8E54-2C69-A0E965567734}"/>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22765" r="13257" b="-3"/>
          <a:stretch>
            <a:fillRect/>
          </a:stretch>
        </p:blipFill>
        <p:spPr>
          <a:xfrm>
            <a:off x="8294086" y="2387600"/>
            <a:ext cx="3296927" cy="3426968"/>
          </a:xfrm>
          <a:prstGeom prst="rect">
            <a:avLst/>
          </a:prstGeom>
        </p:spPr>
      </p:pic>
    </p:spTree>
    <p:extLst>
      <p:ext uri="{BB962C8B-B14F-4D97-AF65-F5344CB8AC3E}">
        <p14:creationId xmlns:p14="http://schemas.microsoft.com/office/powerpoint/2010/main" val="86034473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DF348C-F75E-75E9-74BA-22A65FB9E02F}"/>
              </a:ext>
            </a:extLst>
          </p:cNvPr>
          <p:cNvSpPr>
            <a:spLocks noGrp="1"/>
          </p:cNvSpPr>
          <p:nvPr>
            <p:ph type="title"/>
          </p:nvPr>
        </p:nvSpPr>
        <p:spPr>
          <a:xfrm>
            <a:off x="0" y="0"/>
            <a:ext cx="7401560" cy="1325563"/>
          </a:xfrm>
        </p:spPr>
        <p:txBody>
          <a:bodyPr>
            <a:normAutofit/>
          </a:bodyPr>
          <a:lstStyle/>
          <a:p>
            <a:pPr algn="ctr"/>
            <a:r>
              <a:rPr lang="en-GB" sz="3200" b="1" u="sng" dirty="0">
                <a:latin typeface="Arial" panose="020B0604020202020204" pitchFamily="34" charset="0"/>
                <a:cs typeface="Arial" panose="020B0604020202020204" pitchFamily="34" charset="0"/>
              </a:rPr>
              <a:t>A Critique of the PESTEL Framework </a:t>
            </a:r>
            <a:endParaRPr lang="en-GB" sz="32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881B820E-B9B3-5CF2-E1AE-F54AA3FA003E}"/>
              </a:ext>
            </a:extLst>
          </p:cNvPr>
          <p:cNvSpPr>
            <a:spLocks noGrp="1"/>
          </p:cNvSpPr>
          <p:nvPr>
            <p:ph idx="1"/>
          </p:nvPr>
        </p:nvSpPr>
        <p:spPr>
          <a:xfrm>
            <a:off x="248920" y="3159760"/>
            <a:ext cx="7736840" cy="3444238"/>
          </a:xfrm>
        </p:spPr>
        <p:txBody>
          <a:bodyPr>
            <a:normAutofit fontScale="92500"/>
          </a:bodyPr>
          <a:lstStyle/>
          <a:p>
            <a:pPr marL="0" indent="0">
              <a:buNone/>
            </a:pPr>
            <a:r>
              <a:rPr lang="en-GB" sz="2800" dirty="0">
                <a:solidFill>
                  <a:srgbClr val="FF0000"/>
                </a:solidFill>
                <a:latin typeface="Arial" panose="020B0604020202020204" pitchFamily="34" charset="0"/>
                <a:cs typeface="Arial" panose="020B0604020202020204" pitchFamily="34" charset="0"/>
              </a:rPr>
              <a:t>P – political (what is going on with taxes/government policies)</a:t>
            </a:r>
          </a:p>
          <a:p>
            <a:pPr marL="0" indent="0">
              <a:buNone/>
            </a:pPr>
            <a:r>
              <a:rPr lang="en-GB" dirty="0">
                <a:solidFill>
                  <a:srgbClr val="FF0000"/>
                </a:solidFill>
                <a:latin typeface="Arial" panose="020B0604020202020204" pitchFamily="34" charset="0"/>
                <a:cs typeface="Arial" panose="020B0604020202020204" pitchFamily="34" charset="0"/>
              </a:rPr>
              <a:t>E – economic (inflation/ interest rates)</a:t>
            </a:r>
          </a:p>
          <a:p>
            <a:pPr marL="0" indent="0">
              <a:buNone/>
            </a:pPr>
            <a:r>
              <a:rPr lang="en-GB" sz="2800" dirty="0">
                <a:solidFill>
                  <a:srgbClr val="FF0000"/>
                </a:solidFill>
                <a:latin typeface="Arial" panose="020B0604020202020204" pitchFamily="34" charset="0"/>
                <a:cs typeface="Arial" panose="020B0604020202020204" pitchFamily="34" charset="0"/>
              </a:rPr>
              <a:t>S – social (people’s lifestyle)</a:t>
            </a:r>
          </a:p>
          <a:p>
            <a:pPr marL="0" indent="0">
              <a:buNone/>
            </a:pPr>
            <a:r>
              <a:rPr lang="en-GB" dirty="0">
                <a:solidFill>
                  <a:srgbClr val="FF0000"/>
                </a:solidFill>
                <a:latin typeface="Arial" panose="020B0604020202020204" pitchFamily="34" charset="0"/>
                <a:cs typeface="Arial" panose="020B0604020202020204" pitchFamily="34" charset="0"/>
              </a:rPr>
              <a:t>T – technological (advancements/online systems)</a:t>
            </a:r>
          </a:p>
          <a:p>
            <a:pPr marL="0" indent="0">
              <a:buNone/>
            </a:pPr>
            <a:r>
              <a:rPr lang="en-GB" sz="2800" dirty="0">
                <a:solidFill>
                  <a:srgbClr val="FF0000"/>
                </a:solidFill>
                <a:latin typeface="Arial" panose="020B0604020202020204" pitchFamily="34" charset="0"/>
                <a:cs typeface="Arial" panose="020B0604020202020204" pitchFamily="34" charset="0"/>
              </a:rPr>
              <a:t>E – environmental (resources/ sustainability)</a:t>
            </a:r>
          </a:p>
          <a:p>
            <a:pPr marL="0" indent="0">
              <a:buNone/>
            </a:pPr>
            <a:r>
              <a:rPr lang="en-GB" dirty="0">
                <a:solidFill>
                  <a:srgbClr val="FF0000"/>
                </a:solidFill>
                <a:latin typeface="Arial" panose="020B0604020202020204" pitchFamily="34" charset="0"/>
                <a:cs typeface="Arial" panose="020B0604020202020204" pitchFamily="34" charset="0"/>
              </a:rPr>
              <a:t>L – legal (food safety regulations/ consumer rights)</a:t>
            </a:r>
            <a:endParaRPr lang="en-GB" sz="2800" dirty="0">
              <a:solidFill>
                <a:srgbClr val="FF0000"/>
              </a:solidFill>
              <a:latin typeface="Arial" panose="020B0604020202020204" pitchFamily="34" charset="0"/>
              <a:cs typeface="Arial" panose="020B0604020202020204" pitchFamily="34" charset="0"/>
            </a:endParaRPr>
          </a:p>
        </p:txBody>
      </p:sp>
      <p:sp>
        <p:nvSpPr>
          <p:cNvPr id="4" name="Oval 3">
            <a:extLst>
              <a:ext uri="{FF2B5EF4-FFF2-40B4-BE49-F238E27FC236}">
                <a16:creationId xmlns:a16="http://schemas.microsoft.com/office/drawing/2014/main" id="{9F76B7B1-5782-8FED-6DA4-2E7E1AE4C198}"/>
              </a:ext>
            </a:extLst>
          </p:cNvPr>
          <p:cNvSpPr/>
          <p:nvPr/>
        </p:nvSpPr>
        <p:spPr>
          <a:xfrm>
            <a:off x="7985760" y="3962398"/>
            <a:ext cx="4206240" cy="2641600"/>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Businesses use PESTEL to understand the wider environment in which they operate. It helps them identify external opportunities and threats that may affect their performance.</a:t>
            </a:r>
          </a:p>
        </p:txBody>
      </p:sp>
      <p:pic>
        <p:nvPicPr>
          <p:cNvPr id="6" name="Picture 4" descr="PESTEL Analysis (PEST Analysis ...">
            <a:extLst>
              <a:ext uri="{FF2B5EF4-FFF2-40B4-BE49-F238E27FC236}">
                <a16:creationId xmlns:a16="http://schemas.microsoft.com/office/drawing/2014/main" id="{B8156437-4BDD-7844-704F-0BEBF7D0BE41}"/>
              </a:ext>
            </a:extLst>
          </p:cNvPr>
          <p:cNvPicPr>
            <a:picLocks noChangeAspect="1" noChangeArrowheads="1"/>
          </p:cNvPicPr>
          <p:nvPr/>
        </p:nvPicPr>
        <p:blipFill rotWithShape="1">
          <a:blip r:embed="rId2">
            <a:extLst>
              <a:ext uri="{BEBA8EAE-BF5A-486C-A8C5-ECC9F3942E4B}">
                <a14:imgProps xmlns:a14="http://schemas.microsoft.com/office/drawing/2010/main">
                  <a14:imgLayer r:embed="rId3">
                    <a14:imgEffect>
                      <a14:sharpenSoften amount="50000"/>
                    </a14:imgEffect>
                  </a14:imgLayer>
                </a14:imgProps>
              </a:ext>
              <a:ext uri="{28A0092B-C50C-407E-A947-70E740481C1C}">
                <a14:useLocalDpi xmlns:a14="http://schemas.microsoft.com/office/drawing/2010/main" val="0"/>
              </a:ext>
            </a:extLst>
          </a:blip>
          <a:srcRect l="20987" r="20133"/>
          <a:stretch>
            <a:fillRect/>
          </a:stretch>
        </p:blipFill>
        <p:spPr bwMode="auto">
          <a:xfrm>
            <a:off x="8755702" y="154322"/>
            <a:ext cx="3304218" cy="3142598"/>
          </a:xfrm>
          <a:prstGeom prst="rect">
            <a:avLst/>
          </a:prstGeom>
          <a:ln w="38100" cap="sq">
            <a:solidFill>
              <a:schemeClr val="tx1"/>
            </a:solidFill>
            <a:prstDash val="solid"/>
            <a:miter lim="800000"/>
          </a:ln>
          <a:effectLst>
            <a:outerShdw blurRad="50800" dist="38100" dir="2700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8670E163-0B2A-54CA-3807-DCDF75E5828D}"/>
              </a:ext>
            </a:extLst>
          </p:cNvPr>
          <p:cNvSpPr txBox="1"/>
          <p:nvPr/>
        </p:nvSpPr>
        <p:spPr>
          <a:xfrm>
            <a:off x="132080" y="1107439"/>
            <a:ext cx="6757451" cy="1569660"/>
          </a:xfrm>
          <a:prstGeom prst="rect">
            <a:avLst/>
          </a:prstGeom>
          <a:noFill/>
        </p:spPr>
        <p:txBody>
          <a:bodyPr wrap="square" rtlCol="0">
            <a:spAutoFit/>
          </a:bodyPr>
          <a:lstStyle/>
          <a:p>
            <a:r>
              <a:rPr lang="en-GB" sz="2400" dirty="0"/>
              <a:t>The PESTEL framework is a strategic business analysis tool used to examine the external factors that can affect an organisation’s performance and success. PESTEL stands for six key areas:</a:t>
            </a:r>
          </a:p>
        </p:txBody>
      </p:sp>
      <p:sp>
        <p:nvSpPr>
          <p:cNvPr id="9" name="TextBox 8">
            <a:extLst>
              <a:ext uri="{FF2B5EF4-FFF2-40B4-BE49-F238E27FC236}">
                <a16:creationId xmlns:a16="http://schemas.microsoft.com/office/drawing/2014/main" id="{D40AF631-9D98-38A3-565C-7AD30BEB2EBA}"/>
              </a:ext>
            </a:extLst>
          </p:cNvPr>
          <p:cNvSpPr txBox="1"/>
          <p:nvPr/>
        </p:nvSpPr>
        <p:spPr>
          <a:xfrm>
            <a:off x="9011158" y="3429000"/>
            <a:ext cx="3048762" cy="369332"/>
          </a:xfrm>
          <a:prstGeom prst="rect">
            <a:avLst/>
          </a:prstGeom>
          <a:noFill/>
        </p:spPr>
        <p:txBody>
          <a:bodyPr wrap="square">
            <a:spAutoFit/>
          </a:bodyPr>
          <a:lstStyle/>
          <a:p>
            <a:r>
              <a:rPr lang="en-GB" dirty="0">
                <a:latin typeface="Arial" panose="020B0604020202020204" pitchFamily="34" charset="0"/>
                <a:cs typeface="Arial" panose="020B0604020202020204" pitchFamily="34" charset="0"/>
              </a:rPr>
              <a:t>Brooks (2011 ), pages 1 - 6</a:t>
            </a:r>
          </a:p>
        </p:txBody>
      </p:sp>
    </p:spTree>
    <p:extLst>
      <p:ext uri="{BB962C8B-B14F-4D97-AF65-F5344CB8AC3E}">
        <p14:creationId xmlns:p14="http://schemas.microsoft.com/office/powerpoint/2010/main" val="266161038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A8AF1C-86E0-7043-44A2-DA950ED42D52}"/>
              </a:ext>
            </a:extLst>
          </p:cNvPr>
          <p:cNvSpPr>
            <a:spLocks noGrp="1"/>
          </p:cNvSpPr>
          <p:nvPr>
            <p:ph type="title"/>
          </p:nvPr>
        </p:nvSpPr>
        <p:spPr>
          <a:xfrm>
            <a:off x="682304" y="40744"/>
            <a:ext cx="10827390" cy="845102"/>
          </a:xfrm>
        </p:spPr>
        <p:txBody>
          <a:bodyPr>
            <a:normAutofit fontScale="90000"/>
          </a:bodyPr>
          <a:lstStyle/>
          <a:p>
            <a:pPr algn="ctr"/>
            <a:br>
              <a:rPr lang="en-GB" b="1" u="sng" dirty="0">
                <a:latin typeface="Arial" panose="020B0604020202020204" pitchFamily="34" charset="0"/>
                <a:cs typeface="Arial" panose="020B0604020202020204" pitchFamily="34" charset="0"/>
              </a:rPr>
            </a:br>
            <a:br>
              <a:rPr lang="en-GB" b="1" u="sng" dirty="0">
                <a:latin typeface="Arial" panose="020B0604020202020204" pitchFamily="34" charset="0"/>
                <a:cs typeface="Arial" panose="020B0604020202020204" pitchFamily="34" charset="0"/>
              </a:rPr>
            </a:br>
            <a:r>
              <a:rPr lang="en-GB" sz="3300" b="1" u="sng" dirty="0">
                <a:latin typeface="Arial" panose="020B0604020202020204" pitchFamily="34" charset="0"/>
                <a:cs typeface="Arial" panose="020B0604020202020204" pitchFamily="34" charset="0"/>
              </a:rPr>
              <a:t>Application of the PESTEL Framework </a:t>
            </a:r>
            <a:br>
              <a:rPr lang="en-GB" b="1" u="sng" dirty="0"/>
            </a:br>
            <a:br>
              <a:rPr lang="en-GB" b="1" u="sng" dirty="0">
                <a:latin typeface="Arial" panose="020B0604020202020204" pitchFamily="34" charset="0"/>
                <a:cs typeface="Arial" panose="020B0604020202020204" pitchFamily="34" charset="0"/>
              </a:rPr>
            </a:br>
            <a:endParaRPr lang="en-GB" u="sng" dirty="0"/>
          </a:p>
        </p:txBody>
      </p:sp>
      <p:sp>
        <p:nvSpPr>
          <p:cNvPr id="3" name="Content Placeholder 2">
            <a:extLst>
              <a:ext uri="{FF2B5EF4-FFF2-40B4-BE49-F238E27FC236}">
                <a16:creationId xmlns:a16="http://schemas.microsoft.com/office/drawing/2014/main" id="{E04C29E1-0FF6-7114-4118-5B68E71110F6}"/>
              </a:ext>
            </a:extLst>
          </p:cNvPr>
          <p:cNvSpPr>
            <a:spLocks noGrp="1"/>
          </p:cNvSpPr>
          <p:nvPr>
            <p:ph idx="1"/>
          </p:nvPr>
        </p:nvSpPr>
        <p:spPr>
          <a:xfrm>
            <a:off x="682304" y="1763353"/>
            <a:ext cx="10827392" cy="4974328"/>
          </a:xfrm>
        </p:spPr>
        <p:txBody>
          <a:bodyPr>
            <a:normAutofit/>
          </a:bodyPr>
          <a:lstStyle/>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Here is the tabular PESTLE analysis of </a:t>
            </a:r>
            <a:r>
              <a:rPr lang="en-GB" sz="2800" b="1" dirty="0">
                <a:effectLst/>
                <a:latin typeface="Arial" panose="020B0604020202020204" pitchFamily="34" charset="0"/>
                <a:ea typeface="Aptos" panose="020B0004020202020204" pitchFamily="34" charset="0"/>
                <a:cs typeface="Arial" panose="020B0604020202020204" pitchFamily="34" charset="0"/>
              </a:rPr>
              <a:t>Olive Tree Bistro.</a:t>
            </a:r>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pPr marL="0" indent="0">
              <a:buNone/>
            </a:pPr>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pPr marL="0" indent="0">
              <a:buNone/>
            </a:pPr>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p>
        </p:txBody>
      </p:sp>
      <p:graphicFrame>
        <p:nvGraphicFramePr>
          <p:cNvPr id="7" name="Table 6">
            <a:extLst>
              <a:ext uri="{FF2B5EF4-FFF2-40B4-BE49-F238E27FC236}">
                <a16:creationId xmlns:a16="http://schemas.microsoft.com/office/drawing/2014/main" id="{108D2D3F-BBD3-F859-AF29-5BEF174F1637}"/>
              </a:ext>
            </a:extLst>
          </p:cNvPr>
          <p:cNvGraphicFramePr>
            <a:graphicFrameLocks noGrp="1"/>
          </p:cNvGraphicFramePr>
          <p:nvPr>
            <p:extLst>
              <p:ext uri="{D42A27DB-BD31-4B8C-83A1-F6EECF244321}">
                <p14:modId xmlns:p14="http://schemas.microsoft.com/office/powerpoint/2010/main" val="2772762061"/>
              </p:ext>
            </p:extLst>
          </p:nvPr>
        </p:nvGraphicFramePr>
        <p:xfrm>
          <a:off x="233679" y="702641"/>
          <a:ext cx="11724639" cy="6035040"/>
        </p:xfrm>
        <a:graphic>
          <a:graphicData uri="http://schemas.openxmlformats.org/drawingml/2006/table">
            <a:tbl>
              <a:tblPr firstRow="1" bandRow="1">
                <a:tableStyleId>{5C22544A-7EE6-4342-B048-85BDC9FD1C3A}</a:tableStyleId>
              </a:tblPr>
              <a:tblGrid>
                <a:gridCol w="1808481">
                  <a:extLst>
                    <a:ext uri="{9D8B030D-6E8A-4147-A177-3AD203B41FA5}">
                      <a16:colId xmlns:a16="http://schemas.microsoft.com/office/drawing/2014/main" val="1284065850"/>
                    </a:ext>
                  </a:extLst>
                </a:gridCol>
                <a:gridCol w="1869440">
                  <a:extLst>
                    <a:ext uri="{9D8B030D-6E8A-4147-A177-3AD203B41FA5}">
                      <a16:colId xmlns:a16="http://schemas.microsoft.com/office/drawing/2014/main" val="1858564028"/>
                    </a:ext>
                  </a:extLst>
                </a:gridCol>
                <a:gridCol w="1960880">
                  <a:extLst>
                    <a:ext uri="{9D8B030D-6E8A-4147-A177-3AD203B41FA5}">
                      <a16:colId xmlns:a16="http://schemas.microsoft.com/office/drawing/2014/main" val="1949424782"/>
                    </a:ext>
                  </a:extLst>
                </a:gridCol>
                <a:gridCol w="2082800">
                  <a:extLst>
                    <a:ext uri="{9D8B030D-6E8A-4147-A177-3AD203B41FA5}">
                      <a16:colId xmlns:a16="http://schemas.microsoft.com/office/drawing/2014/main" val="446382655"/>
                    </a:ext>
                  </a:extLst>
                </a:gridCol>
                <a:gridCol w="2204720">
                  <a:extLst>
                    <a:ext uri="{9D8B030D-6E8A-4147-A177-3AD203B41FA5}">
                      <a16:colId xmlns:a16="http://schemas.microsoft.com/office/drawing/2014/main" val="3644160467"/>
                    </a:ext>
                  </a:extLst>
                </a:gridCol>
                <a:gridCol w="1798318">
                  <a:extLst>
                    <a:ext uri="{9D8B030D-6E8A-4147-A177-3AD203B41FA5}">
                      <a16:colId xmlns:a16="http://schemas.microsoft.com/office/drawing/2014/main" val="66830876"/>
                    </a:ext>
                  </a:extLst>
                </a:gridCol>
              </a:tblGrid>
              <a:tr h="1056640">
                <a:tc>
                  <a:txBody>
                    <a:bodyPr/>
                    <a:lstStyle/>
                    <a:p>
                      <a:endParaRPr lang="en-GB" sz="1600" dirty="0"/>
                    </a:p>
                    <a:p>
                      <a:pPr algn="ctr"/>
                      <a:r>
                        <a:rPr lang="en-GB" sz="2400" dirty="0">
                          <a:solidFill>
                            <a:schemeClr val="tx1"/>
                          </a:solidFill>
                        </a:rPr>
                        <a:t>Political  Factors</a:t>
                      </a:r>
                    </a:p>
                  </a:txBody>
                  <a:tcPr>
                    <a:pattFill prst="pct40">
                      <a:fgClr>
                        <a:srgbClr val="FF0000"/>
                      </a:fgClr>
                      <a:bgClr>
                        <a:schemeClr val="bg1"/>
                      </a:bgClr>
                    </a:pattFill>
                  </a:tcPr>
                </a:tc>
                <a:tc>
                  <a:txBody>
                    <a:bodyPr/>
                    <a:lstStyle/>
                    <a:p>
                      <a:endParaRPr lang="en-GB" sz="1600" dirty="0"/>
                    </a:p>
                    <a:p>
                      <a:pPr algn="ctr"/>
                      <a:r>
                        <a:rPr lang="en-GB" sz="2400" dirty="0">
                          <a:solidFill>
                            <a:schemeClr val="tx1"/>
                          </a:solidFill>
                        </a:rPr>
                        <a:t>Economic Factors</a:t>
                      </a:r>
                    </a:p>
                  </a:txBody>
                  <a:tcPr>
                    <a:pattFill prst="pct40">
                      <a:fgClr>
                        <a:srgbClr val="FFC000"/>
                      </a:fgClr>
                      <a:bgClr>
                        <a:schemeClr val="bg1"/>
                      </a:bgClr>
                    </a:pattFill>
                  </a:tcPr>
                </a:tc>
                <a:tc>
                  <a:txBody>
                    <a:bodyPr/>
                    <a:lstStyle/>
                    <a:p>
                      <a:endParaRPr lang="en-GB" sz="1600" dirty="0"/>
                    </a:p>
                    <a:p>
                      <a:pPr algn="ctr"/>
                      <a:r>
                        <a:rPr lang="en-GB" sz="2400" dirty="0">
                          <a:solidFill>
                            <a:schemeClr val="tx1"/>
                          </a:solidFill>
                        </a:rPr>
                        <a:t>Social Factors</a:t>
                      </a:r>
                    </a:p>
                  </a:txBody>
                  <a:tcPr>
                    <a:pattFill prst="pct40">
                      <a:fgClr>
                        <a:srgbClr val="FFFF00"/>
                      </a:fgClr>
                      <a:bgClr>
                        <a:schemeClr val="bg1"/>
                      </a:bgClr>
                    </a:pattFill>
                  </a:tcPr>
                </a:tc>
                <a:tc>
                  <a:txBody>
                    <a:bodyPr/>
                    <a:lstStyle/>
                    <a:p>
                      <a:endParaRPr lang="en-GB" sz="1600" dirty="0"/>
                    </a:p>
                    <a:p>
                      <a:pPr algn="ctr"/>
                      <a:r>
                        <a:rPr lang="en-GB" sz="2400" dirty="0">
                          <a:solidFill>
                            <a:schemeClr val="tx1"/>
                          </a:solidFill>
                        </a:rPr>
                        <a:t>Technological </a:t>
                      </a:r>
                    </a:p>
                    <a:p>
                      <a:pPr algn="ctr"/>
                      <a:r>
                        <a:rPr lang="en-GB" sz="2400" dirty="0">
                          <a:solidFill>
                            <a:schemeClr val="tx1"/>
                          </a:solidFill>
                        </a:rPr>
                        <a:t>Factors</a:t>
                      </a:r>
                    </a:p>
                  </a:txBody>
                  <a:tcPr>
                    <a:pattFill prst="pct40">
                      <a:fgClr>
                        <a:srgbClr val="92D050"/>
                      </a:fgClr>
                      <a:bgClr>
                        <a:schemeClr val="bg1"/>
                      </a:bgClr>
                    </a:pattFill>
                  </a:tcPr>
                </a:tc>
                <a:tc>
                  <a:txBody>
                    <a:bodyPr/>
                    <a:lstStyle/>
                    <a:p>
                      <a:endParaRPr lang="en-GB" sz="1600" dirty="0"/>
                    </a:p>
                    <a:p>
                      <a:pPr algn="ctr"/>
                      <a:r>
                        <a:rPr lang="en-GB" sz="2400" dirty="0">
                          <a:solidFill>
                            <a:schemeClr val="tx1"/>
                          </a:solidFill>
                        </a:rPr>
                        <a:t>Environmental Factors</a:t>
                      </a:r>
                    </a:p>
                  </a:txBody>
                  <a:tcPr>
                    <a:pattFill prst="pct40">
                      <a:fgClr>
                        <a:srgbClr val="00B0F0"/>
                      </a:fgClr>
                      <a:bgClr>
                        <a:schemeClr val="bg1"/>
                      </a:bgClr>
                    </a:pattFill>
                  </a:tcPr>
                </a:tc>
                <a:tc>
                  <a:txBody>
                    <a:bodyPr/>
                    <a:lstStyle/>
                    <a:p>
                      <a:endParaRPr lang="en-GB" sz="1600" dirty="0"/>
                    </a:p>
                    <a:p>
                      <a:pPr algn="ctr"/>
                      <a:r>
                        <a:rPr lang="en-GB" sz="2400" dirty="0">
                          <a:solidFill>
                            <a:schemeClr val="tx1"/>
                          </a:solidFill>
                        </a:rPr>
                        <a:t>Legal Factors</a:t>
                      </a:r>
                    </a:p>
                  </a:txBody>
                  <a:tcPr>
                    <a:pattFill prst="pct40">
                      <a:fgClr>
                        <a:schemeClr val="accent1"/>
                      </a:fgClr>
                      <a:bgClr>
                        <a:schemeClr val="bg1"/>
                      </a:bgClr>
                    </a:pattFill>
                  </a:tcPr>
                </a:tc>
                <a:extLst>
                  <a:ext uri="{0D108BD9-81ED-4DB2-BD59-A6C34878D82A}">
                    <a16:rowId xmlns:a16="http://schemas.microsoft.com/office/drawing/2014/main" val="2083540418"/>
                  </a:ext>
                </a:extLst>
              </a:tr>
              <a:tr h="4269939">
                <a:tc>
                  <a:txBody>
                    <a:bodyPr/>
                    <a:lstStyle/>
                    <a:p>
                      <a:pPr marL="285750" indent="-285750">
                        <a:buFont typeface="Wingdings" panose="05000000000000000000" pitchFamily="2" charset="2"/>
                        <a:buChar char="§"/>
                      </a:pPr>
                      <a:r>
                        <a:rPr lang="en-GB" sz="1700" b="1" dirty="0"/>
                        <a:t>Business Rates</a:t>
                      </a:r>
                    </a:p>
                    <a:p>
                      <a:pPr marL="0" indent="0">
                        <a:buFont typeface="Wingdings" panose="05000000000000000000" pitchFamily="2" charset="2"/>
                        <a:buNone/>
                      </a:pPr>
                      <a:r>
                        <a:rPr lang="en-GB" sz="1700" b="0" dirty="0"/>
                        <a:t>The changes in business rates and government policies may contribute to increased costs. </a:t>
                      </a:r>
                    </a:p>
                    <a:p>
                      <a:pPr marL="285750" indent="-285750">
                        <a:buFont typeface="Wingdings" panose="05000000000000000000" pitchFamily="2" charset="2"/>
                        <a:buChar char="§"/>
                      </a:pPr>
                      <a:r>
                        <a:rPr lang="en-GB" sz="1700" b="1" dirty="0"/>
                        <a:t>Government Support</a:t>
                      </a:r>
                    </a:p>
                    <a:p>
                      <a:pPr marL="0" indent="0">
                        <a:buFont typeface="Wingdings" panose="05000000000000000000" pitchFamily="2" charset="2"/>
                        <a:buNone/>
                      </a:pPr>
                      <a:r>
                        <a:rPr lang="en-GB" sz="1700" b="0" dirty="0"/>
                        <a:t>The government support after Covid-19 may affect businesses in managing their finances.</a:t>
                      </a:r>
                    </a:p>
                  </a:txBody>
                  <a:tcPr>
                    <a:solidFill>
                      <a:srgbClr val="FFA78B"/>
                    </a:solidFill>
                  </a:tcPr>
                </a:tc>
                <a:tc>
                  <a:txBody>
                    <a:bodyPr/>
                    <a:lstStyle/>
                    <a:p>
                      <a:pPr marL="285750" indent="-285750">
                        <a:buFont typeface="Wingdings" panose="05000000000000000000" pitchFamily="2" charset="2"/>
                        <a:buChar char="§"/>
                      </a:pPr>
                      <a:r>
                        <a:rPr lang="en-GB" sz="1500" b="1" dirty="0"/>
                        <a:t>Rising Operating Costs</a:t>
                      </a:r>
                    </a:p>
                    <a:p>
                      <a:pPr marL="0" indent="0">
                        <a:buFont typeface="Wingdings" panose="05000000000000000000" pitchFamily="2" charset="2"/>
                        <a:buNone/>
                      </a:pPr>
                      <a:r>
                        <a:rPr lang="en-GB" sz="1500" dirty="0"/>
                        <a:t>Basil’s rent, utility bills, business rates and insurance are considerably higher than in 2019.</a:t>
                      </a:r>
                      <a:endParaRPr lang="en-GB" sz="1500" b="1" dirty="0"/>
                    </a:p>
                    <a:p>
                      <a:pPr marL="285750" indent="-285750">
                        <a:buFont typeface="Wingdings" panose="05000000000000000000" pitchFamily="2" charset="2"/>
                        <a:buChar char="§"/>
                      </a:pPr>
                      <a:r>
                        <a:rPr lang="en-GB" sz="1500" b="1" dirty="0"/>
                        <a:t>Unpredictable Ingredient Prices </a:t>
                      </a:r>
                    </a:p>
                    <a:p>
                      <a:pPr marL="0" indent="0">
                        <a:buFont typeface="Wingdings" panose="05000000000000000000" pitchFamily="2" charset="2"/>
                        <a:buNone/>
                      </a:pPr>
                      <a:r>
                        <a:rPr lang="en-GB" sz="1500" dirty="0"/>
                        <a:t>Organic ingredients are vulnerable to crop failures, making stock costs difficult to forecast.</a:t>
                      </a:r>
                      <a:endParaRPr lang="en-GB" sz="1500" b="1" dirty="0"/>
                    </a:p>
                    <a:p>
                      <a:pPr marL="285750" indent="-285750">
                        <a:buFont typeface="Wingdings" panose="05000000000000000000" pitchFamily="2" charset="2"/>
                        <a:buChar char="§"/>
                      </a:pPr>
                      <a:r>
                        <a:rPr lang="en-GB" sz="1500" b="1" dirty="0"/>
                        <a:t>Reduced Sales</a:t>
                      </a:r>
                    </a:p>
                    <a:p>
                      <a:pPr marL="0" indent="0">
                        <a:buFont typeface="Wingdings" panose="05000000000000000000" pitchFamily="2" charset="2"/>
                        <a:buNone/>
                      </a:pPr>
                      <a:r>
                        <a:rPr lang="en-GB" sz="1500" dirty="0"/>
                        <a:t>Sales remain around 25% below the 2019 figure, placing further pressure on the business.</a:t>
                      </a:r>
                      <a:endParaRPr lang="en-GB" sz="1500" b="1" dirty="0"/>
                    </a:p>
                  </a:txBody>
                  <a:tcPr>
                    <a:solidFill>
                      <a:schemeClr val="accent4">
                        <a:lumMod val="40000"/>
                        <a:lumOff val="60000"/>
                      </a:schemeClr>
                    </a:solidFill>
                  </a:tcPr>
                </a:tc>
                <a:tc>
                  <a:txBody>
                    <a:bodyPr/>
                    <a:lstStyle/>
                    <a:p>
                      <a:pPr marL="285750" indent="-285750">
                        <a:buFont typeface="Wingdings" panose="05000000000000000000" pitchFamily="2" charset="2"/>
                        <a:buChar char="§"/>
                      </a:pPr>
                      <a:r>
                        <a:rPr lang="en-GB" sz="1500" b="1" dirty="0"/>
                        <a:t>Hybrid Working</a:t>
                      </a:r>
                    </a:p>
                    <a:p>
                      <a:pPr marL="0" indent="0">
                        <a:buFont typeface="Wingdings" panose="05000000000000000000" pitchFamily="2" charset="2"/>
                        <a:buNone/>
                      </a:pPr>
                      <a:r>
                        <a:rPr lang="en-GB" sz="1500" dirty="0"/>
                        <a:t>People working from home, reducing the number of regular customers visiting the retail park.</a:t>
                      </a:r>
                      <a:endParaRPr lang="en-GB" sz="1500" b="1" dirty="0"/>
                    </a:p>
                    <a:p>
                      <a:pPr marL="285750" indent="-285750">
                        <a:buFont typeface="Wingdings" panose="05000000000000000000" pitchFamily="2" charset="2"/>
                        <a:buChar char="§"/>
                      </a:pPr>
                      <a:r>
                        <a:rPr lang="en-GB" sz="1500" b="1" dirty="0"/>
                        <a:t>Job Losses</a:t>
                      </a:r>
                    </a:p>
                    <a:p>
                      <a:pPr marL="0" indent="0">
                        <a:buFont typeface="Wingdings" panose="05000000000000000000" pitchFamily="2" charset="2"/>
                        <a:buNone/>
                      </a:pPr>
                      <a:r>
                        <a:rPr lang="en-GB" sz="1500" b="0" dirty="0"/>
                        <a:t>Loyal customers working nearby have lost their jobs.</a:t>
                      </a:r>
                    </a:p>
                    <a:p>
                      <a:pPr marL="285750" indent="-285750">
                        <a:buFont typeface="Wingdings" panose="05000000000000000000" pitchFamily="2" charset="2"/>
                        <a:buChar char="§"/>
                      </a:pPr>
                      <a:r>
                        <a:rPr lang="en-GB" sz="1500" b="1" dirty="0"/>
                        <a:t>Changning Customer Expectations</a:t>
                      </a:r>
                    </a:p>
                    <a:p>
                      <a:pPr marL="0" indent="0">
                        <a:buFont typeface="Wingdings" panose="05000000000000000000" pitchFamily="2" charset="2"/>
                        <a:buNone/>
                      </a:pPr>
                      <a:r>
                        <a:rPr lang="en-GB" sz="1500" b="0" dirty="0"/>
                        <a:t>Customers expecting delivery service/ pre-orders for convenience</a:t>
                      </a:r>
                    </a:p>
                    <a:p>
                      <a:pPr marL="285750" indent="-285750">
                        <a:buFont typeface="Wingdings" panose="05000000000000000000" pitchFamily="2" charset="2"/>
                        <a:buChar char="§"/>
                      </a:pPr>
                      <a:r>
                        <a:rPr lang="en-GB" sz="1500" b="1" dirty="0"/>
                        <a:t>Reduced Retail Park Activity</a:t>
                      </a:r>
                    </a:p>
                    <a:p>
                      <a:r>
                        <a:rPr lang="en-GB" sz="1500" b="0" dirty="0"/>
                        <a:t>Fewer shoppers equals less demand.</a:t>
                      </a:r>
                    </a:p>
                  </a:txBody>
                  <a:tcPr>
                    <a:solidFill>
                      <a:srgbClr val="FFFF9B"/>
                    </a:solidFill>
                  </a:tcPr>
                </a:tc>
                <a:tc>
                  <a:txBody>
                    <a:bodyPr/>
                    <a:lstStyle/>
                    <a:p>
                      <a:pPr marL="285750" indent="-285750">
                        <a:buFont typeface="Wingdings" panose="05000000000000000000" pitchFamily="2" charset="2"/>
                        <a:buChar char="§"/>
                      </a:pPr>
                      <a:r>
                        <a:rPr lang="en-GB" sz="1600" b="1" dirty="0"/>
                        <a:t>Limited Ordering Options</a:t>
                      </a:r>
                    </a:p>
                    <a:p>
                      <a:pPr marL="0" indent="0">
                        <a:buFont typeface="Wingdings" panose="05000000000000000000" pitchFamily="2" charset="2"/>
                        <a:buNone/>
                      </a:pPr>
                      <a:r>
                        <a:rPr lang="en-GB" sz="1600" dirty="0"/>
                        <a:t>Basil has tried to offer pre-orders, but he cannot always answer the phone while baking.</a:t>
                      </a:r>
                      <a:endParaRPr lang="en-GB" sz="1600" b="0" dirty="0"/>
                    </a:p>
                    <a:p>
                      <a:pPr marL="285750" indent="-285750">
                        <a:buFont typeface="Wingdings" panose="05000000000000000000" pitchFamily="2" charset="2"/>
                        <a:buChar char="§"/>
                      </a:pPr>
                      <a:r>
                        <a:rPr lang="en-GB" sz="1600" b="1" dirty="0"/>
                        <a:t>Lack of Delivery Capability</a:t>
                      </a:r>
                    </a:p>
                    <a:p>
                      <a:r>
                        <a:rPr lang="en-GB" sz="1600" dirty="0"/>
                        <a:t>The bakery does not currently provide delivery, limiting access for customers who work from home or no longer visit the retail park.</a:t>
                      </a:r>
                      <a:endParaRPr lang="en-GB" sz="1600" b="1" dirty="0"/>
                    </a:p>
                  </a:txBody>
                  <a:tcPr>
                    <a:solidFill>
                      <a:schemeClr val="accent6">
                        <a:lumMod val="40000"/>
                        <a:lumOff val="60000"/>
                      </a:schemeClr>
                    </a:solidFill>
                  </a:tcPr>
                </a:tc>
                <a:tc>
                  <a:txBody>
                    <a:bodyPr/>
                    <a:lstStyle/>
                    <a:p>
                      <a:pPr marL="285750" indent="-285750">
                        <a:buFont typeface="Wingdings" panose="05000000000000000000" pitchFamily="2" charset="2"/>
                        <a:buChar char="§"/>
                      </a:pPr>
                      <a:r>
                        <a:rPr lang="en-GB" sz="1800" b="1" dirty="0"/>
                        <a:t>Unpredictable Supply Costs</a:t>
                      </a:r>
                    </a:p>
                    <a:p>
                      <a:pPr marL="0" indent="0">
                        <a:buFont typeface="Wingdings" panose="05000000000000000000" pitchFamily="2" charset="2"/>
                        <a:buNone/>
                      </a:pPr>
                      <a:r>
                        <a:rPr lang="en-GB" sz="1800" dirty="0"/>
                        <a:t>Crop failures can affect ingredient availability and make purchasing costs difficult to forecast.</a:t>
                      </a:r>
                      <a:endParaRPr lang="en-GB" sz="1800" b="1" dirty="0"/>
                    </a:p>
                    <a:p>
                      <a:pPr marL="285750" indent="-285750">
                        <a:buFont typeface="Wingdings" panose="05000000000000000000" pitchFamily="2" charset="2"/>
                        <a:buChar char="§"/>
                      </a:pPr>
                      <a:r>
                        <a:rPr lang="en-GB" sz="1800" b="1" dirty="0"/>
                        <a:t>Commitment to Organic Costs</a:t>
                      </a:r>
                    </a:p>
                    <a:p>
                      <a:pPr marL="0" indent="0">
                        <a:buFont typeface="Wingdings" panose="05000000000000000000" pitchFamily="2" charset="2"/>
                        <a:buNone/>
                      </a:pPr>
                      <a:r>
                        <a:rPr lang="en-GB" sz="1800" dirty="0"/>
                        <a:t>Basil’s preference for organic produce links the bakery’s operations to agricultural conditions and the sustainability of its supply chain.</a:t>
                      </a:r>
                      <a:endParaRPr lang="en-GB" sz="1800" b="1" dirty="0"/>
                    </a:p>
                    <a:p>
                      <a:endParaRPr lang="en-GB" sz="1400" b="1" dirty="0"/>
                    </a:p>
                  </a:txBody>
                  <a:tcPr>
                    <a:solidFill>
                      <a:schemeClr val="accent5">
                        <a:lumMod val="40000"/>
                        <a:lumOff val="60000"/>
                      </a:schemeClr>
                    </a:solidFill>
                  </a:tcPr>
                </a:tc>
                <a:tc>
                  <a:txBody>
                    <a:bodyPr/>
                    <a:lstStyle/>
                    <a:p>
                      <a:pPr marL="285750" indent="-285750">
                        <a:buFont typeface="Wingdings" panose="05000000000000000000" pitchFamily="2" charset="2"/>
                        <a:buChar char="§"/>
                      </a:pPr>
                      <a:r>
                        <a:rPr lang="en-GB" sz="1500" b="1" dirty="0"/>
                        <a:t>Food Safety Requirements</a:t>
                      </a:r>
                    </a:p>
                    <a:p>
                      <a:pPr marL="0" indent="0">
                        <a:buFont typeface="Wingdings" panose="05000000000000000000" pitchFamily="2" charset="2"/>
                        <a:buNone/>
                      </a:pPr>
                      <a:r>
                        <a:rPr lang="en-GB" sz="1500" dirty="0"/>
                        <a:t>Basil must comply with applicable food hygiene and safety regulations when producing and selling baked goods.</a:t>
                      </a:r>
                      <a:endParaRPr lang="en-GB" sz="1500" b="1" dirty="0"/>
                    </a:p>
                    <a:p>
                      <a:pPr marL="285750" indent="-285750">
                        <a:buFont typeface="Wingdings" panose="05000000000000000000" pitchFamily="2" charset="2"/>
                        <a:buChar char="§"/>
                      </a:pPr>
                      <a:r>
                        <a:rPr lang="en-GB" sz="1500" b="1" dirty="0"/>
                        <a:t>Employment and Business Obligations</a:t>
                      </a:r>
                    </a:p>
                    <a:p>
                      <a:pPr marL="0" indent="0">
                        <a:buFont typeface="Wingdings" panose="05000000000000000000" pitchFamily="2" charset="2"/>
                        <a:buNone/>
                      </a:pPr>
                      <a:r>
                        <a:rPr lang="en-GB" sz="1500" dirty="0"/>
                        <a:t>Applicable employment legislation and other legal obligations may affect operating costs and the way the business is run</a:t>
                      </a:r>
                      <a:r>
                        <a:rPr lang="en-GB" sz="1400" dirty="0"/>
                        <a:t>.</a:t>
                      </a:r>
                      <a:endParaRPr lang="en-GB" sz="1400" b="1" dirty="0"/>
                    </a:p>
                    <a:p>
                      <a:endParaRPr lang="en-GB" sz="1400" b="1" dirty="0"/>
                    </a:p>
                  </a:txBody>
                  <a:tcPr>
                    <a:solidFill>
                      <a:schemeClr val="accent1">
                        <a:lumMod val="40000"/>
                        <a:lumOff val="60000"/>
                      </a:schemeClr>
                    </a:solidFill>
                  </a:tcPr>
                </a:tc>
                <a:extLst>
                  <a:ext uri="{0D108BD9-81ED-4DB2-BD59-A6C34878D82A}">
                    <a16:rowId xmlns:a16="http://schemas.microsoft.com/office/drawing/2014/main" val="654891230"/>
                  </a:ext>
                </a:extLst>
              </a:tr>
            </a:tbl>
          </a:graphicData>
        </a:graphic>
      </p:graphicFrame>
    </p:spTree>
    <p:extLst>
      <p:ext uri="{BB962C8B-B14F-4D97-AF65-F5344CB8AC3E}">
        <p14:creationId xmlns:p14="http://schemas.microsoft.com/office/powerpoint/2010/main" val="76460505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219E5FA-F1CF-36CD-E382-64C73BB8A98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6A380E8-2AC0-F0B7-9432-FB8903B92FD6}"/>
              </a:ext>
            </a:extLst>
          </p:cNvPr>
          <p:cNvSpPr>
            <a:spLocks noGrp="1"/>
          </p:cNvSpPr>
          <p:nvPr>
            <p:ph type="title"/>
          </p:nvPr>
        </p:nvSpPr>
        <p:spPr>
          <a:xfrm>
            <a:off x="0" y="0"/>
            <a:ext cx="8051800" cy="929604"/>
          </a:xfrm>
        </p:spPr>
        <p:txBody>
          <a:bodyPr>
            <a:normAutofit/>
          </a:bodyPr>
          <a:lstStyle/>
          <a:p>
            <a:pPr algn="ctr"/>
            <a:r>
              <a:rPr lang="en-GB" sz="3200" b="1" u="sng" dirty="0">
                <a:latin typeface="Arial" panose="020B0604020202020204" pitchFamily="34" charset="0"/>
                <a:cs typeface="Arial" panose="020B0604020202020204" pitchFamily="34" charset="0"/>
              </a:rPr>
              <a:t>Critique of the Cause-and-Effect Model</a:t>
            </a:r>
            <a:endParaRPr lang="en-GB" sz="32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1B4D8426-20C5-630E-80E5-EAB06B11CCD5}"/>
              </a:ext>
            </a:extLst>
          </p:cNvPr>
          <p:cNvSpPr>
            <a:spLocks noGrp="1"/>
          </p:cNvSpPr>
          <p:nvPr>
            <p:ph idx="1"/>
          </p:nvPr>
        </p:nvSpPr>
        <p:spPr>
          <a:xfrm>
            <a:off x="153668" y="929604"/>
            <a:ext cx="11418572" cy="4351338"/>
          </a:xfrm>
        </p:spPr>
        <p:txBody>
          <a:bodyPr>
            <a:normAutofit/>
          </a:bodyPr>
          <a:lstStyle/>
          <a:p>
            <a:pPr marL="0" indent="0">
              <a:buNone/>
            </a:pPr>
            <a:r>
              <a:rPr lang="en-GB" sz="2300" dirty="0">
                <a:cs typeface="Arial" panose="020B0604020202020204" pitchFamily="34" charset="0"/>
              </a:rPr>
              <a:t>It is a tool that helps us identify, organise, and display possible causes of a specific problem. (Sproull, 2018, page 22)</a:t>
            </a:r>
          </a:p>
          <a:p>
            <a:pPr marL="0" indent="0">
              <a:buNone/>
            </a:pPr>
            <a:r>
              <a:rPr lang="en-GB" sz="2300" dirty="0"/>
              <a:t>The Cause-and-Effect model encourages creative thinking and generates new ideas during brainstorming sessions. It improves communication between team members and the wider organisation while providing a structured way to understand the relationships between different causes of a problem. Additionally, it presents the identified causes visually, making them easier to understand, analyse and evaluate.</a:t>
            </a:r>
            <a:r>
              <a:rPr lang="en-GB" sz="2300" dirty="0">
                <a:cs typeface="Arial" panose="020B0604020202020204" pitchFamily="34" charset="0"/>
              </a:rPr>
              <a:t> (Sproull, 2018, page 22 - 25)</a:t>
            </a:r>
          </a:p>
          <a:p>
            <a:pPr marL="0" indent="0">
              <a:buNone/>
            </a:pPr>
            <a:r>
              <a:rPr lang="en-GB" sz="2300" dirty="0"/>
              <a:t>The Cause-and-Effect diagram visually shows the relationship between a problem and the various factors that may cause or influence it.</a:t>
            </a:r>
            <a:endParaRPr lang="en-GB" sz="2300" dirty="0">
              <a:cs typeface="Arial" panose="020B0604020202020204" pitchFamily="34" charset="0"/>
            </a:endParaRPr>
          </a:p>
          <a:p>
            <a:pPr marL="0" indent="0">
              <a:buNone/>
            </a:pPr>
            <a:endParaRPr lang="en-GB" dirty="0">
              <a:latin typeface="Arial" panose="020B0604020202020204" pitchFamily="34" charset="0"/>
              <a:cs typeface="Arial" panose="020B0604020202020204" pitchFamily="34" charset="0"/>
            </a:endParaRPr>
          </a:p>
        </p:txBody>
      </p:sp>
      <p:pic>
        <p:nvPicPr>
          <p:cNvPr id="5" name="Picture 4" descr="What is a Fishbone Diagram? A Guide to Problem-Solving – HKMLC Smart Board">
            <a:extLst>
              <a:ext uri="{FF2B5EF4-FFF2-40B4-BE49-F238E27FC236}">
                <a16:creationId xmlns:a16="http://schemas.microsoft.com/office/drawing/2014/main" id="{44ACC9E9-2DEF-8DE9-0869-23D48AC32912}"/>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486" r="1899"/>
          <a:stretch>
            <a:fillRect/>
          </a:stretch>
        </p:blipFill>
        <p:spPr bwMode="auto">
          <a:xfrm>
            <a:off x="5789638" y="3860799"/>
            <a:ext cx="6131853" cy="2827793"/>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1907912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Placeholder 3">
            <a:extLst>
              <a:ext uri="{FF2B5EF4-FFF2-40B4-BE49-F238E27FC236}">
                <a16:creationId xmlns:a16="http://schemas.microsoft.com/office/drawing/2014/main" id="{751724C2-6091-9DDE-2F15-A4A5706E0E09}"/>
              </a:ext>
            </a:extLst>
          </p:cNvPr>
          <p:cNvPicPr>
            <a:picLocks noGrp="1" noChangeAspect="1"/>
          </p:cNvPicPr>
          <p:nvPr>
            <p:ph type="pic" sz="quarter" idx="11"/>
          </p:nvPr>
        </p:nvPicPr>
        <p:blipFill>
          <a:blip r:embed="rId2"/>
          <a:srcRect t="14291" b="7813"/>
          <a:stretch>
            <a:fillRect/>
          </a:stretch>
        </p:blipFill>
        <p:spPr>
          <a:xfrm>
            <a:off x="108857" y="435428"/>
            <a:ext cx="12083143" cy="6274995"/>
          </a:xfrm>
          <a:prstGeom prst="rect">
            <a:avLst/>
          </a:prstGeom>
        </p:spPr>
      </p:pic>
    </p:spTree>
    <p:extLst>
      <p:ext uri="{BB962C8B-B14F-4D97-AF65-F5344CB8AC3E}">
        <p14:creationId xmlns:p14="http://schemas.microsoft.com/office/powerpoint/2010/main" val="99203215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A8AF1C-86E0-7043-44A2-DA950ED42D52}"/>
              </a:ext>
            </a:extLst>
          </p:cNvPr>
          <p:cNvSpPr>
            <a:spLocks noGrp="1"/>
          </p:cNvSpPr>
          <p:nvPr>
            <p:ph type="title"/>
          </p:nvPr>
        </p:nvSpPr>
        <p:spPr>
          <a:xfrm>
            <a:off x="838200" y="106333"/>
            <a:ext cx="10515600" cy="930275"/>
          </a:xfrm>
        </p:spPr>
        <p:txBody>
          <a:bodyPr>
            <a:noAutofit/>
          </a:bodyPr>
          <a:lstStyle/>
          <a:p>
            <a:pPr algn="ctr"/>
            <a:r>
              <a:rPr lang="en-GB" sz="3200" b="1" u="sng" dirty="0">
                <a:latin typeface="Arial" panose="020B0604020202020204" pitchFamily="34" charset="0"/>
                <a:cs typeface="Arial" panose="020B0604020202020204" pitchFamily="34" charset="0"/>
              </a:rPr>
              <a:t>Key Findings </a:t>
            </a:r>
            <a:endParaRPr lang="en-GB" sz="3200" dirty="0">
              <a:latin typeface="Arial" panose="020B0604020202020204" pitchFamily="34" charset="0"/>
              <a:cs typeface="Arial" panose="020B0604020202020204" pitchFamily="34" charset="0"/>
            </a:endParaRPr>
          </a:p>
        </p:txBody>
      </p:sp>
      <p:graphicFrame>
        <p:nvGraphicFramePr>
          <p:cNvPr id="5" name="Content Placeholder 2">
            <a:extLst>
              <a:ext uri="{FF2B5EF4-FFF2-40B4-BE49-F238E27FC236}">
                <a16:creationId xmlns:a16="http://schemas.microsoft.com/office/drawing/2014/main" id="{D43538C9-C0E9-71E5-5CA8-919B7B1CEE9F}"/>
              </a:ext>
            </a:extLst>
          </p:cNvPr>
          <p:cNvGraphicFramePr>
            <a:graphicFrameLocks noGrp="1"/>
          </p:cNvGraphicFramePr>
          <p:nvPr>
            <p:ph idx="1"/>
            <p:extLst>
              <p:ext uri="{D42A27DB-BD31-4B8C-83A1-F6EECF244321}">
                <p14:modId xmlns:p14="http://schemas.microsoft.com/office/powerpoint/2010/main" val="133085523"/>
              </p:ext>
            </p:extLst>
          </p:nvPr>
        </p:nvGraphicFramePr>
        <p:xfrm>
          <a:off x="325120" y="1036608"/>
          <a:ext cx="11755120" cy="545626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03725788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A8AF1C-86E0-7043-44A2-DA950ED42D52}"/>
              </a:ext>
            </a:extLst>
          </p:cNvPr>
          <p:cNvSpPr>
            <a:spLocks noGrp="1"/>
          </p:cNvSpPr>
          <p:nvPr>
            <p:ph type="title"/>
          </p:nvPr>
        </p:nvSpPr>
        <p:spPr>
          <a:xfrm>
            <a:off x="838200" y="365125"/>
            <a:ext cx="10515600" cy="796925"/>
          </a:xfrm>
        </p:spPr>
        <p:txBody>
          <a:bodyPr>
            <a:normAutofit/>
          </a:bodyPr>
          <a:lstStyle/>
          <a:p>
            <a:r>
              <a:rPr lang="en-GB" b="1" dirty="0">
                <a:latin typeface="Arial" panose="020B0604020202020204" pitchFamily="34" charset="0"/>
                <a:cs typeface="Arial" panose="020B0604020202020204" pitchFamily="34" charset="0"/>
              </a:rPr>
              <a:t>Reference List:</a:t>
            </a:r>
            <a:endParaRPr lang="en-GB" dirty="0"/>
          </a:p>
        </p:txBody>
      </p:sp>
      <p:sp>
        <p:nvSpPr>
          <p:cNvPr id="3" name="Content Placeholder 2">
            <a:extLst>
              <a:ext uri="{FF2B5EF4-FFF2-40B4-BE49-F238E27FC236}">
                <a16:creationId xmlns:a16="http://schemas.microsoft.com/office/drawing/2014/main" id="{E04C29E1-0FF6-7114-4118-5B68E71110F6}"/>
              </a:ext>
            </a:extLst>
          </p:cNvPr>
          <p:cNvSpPr>
            <a:spLocks noGrp="1"/>
          </p:cNvSpPr>
          <p:nvPr>
            <p:ph idx="1"/>
          </p:nvPr>
        </p:nvSpPr>
        <p:spPr>
          <a:xfrm>
            <a:off x="734683" y="1460365"/>
            <a:ext cx="10515600" cy="4351338"/>
          </a:xfrm>
        </p:spPr>
        <p:txBody>
          <a:bodyPr>
            <a:normAutofit/>
          </a:bodyPr>
          <a:lstStyle/>
          <a:p>
            <a:r>
              <a:rPr lang="en-GB" sz="2400" dirty="0"/>
              <a:t>Brooks, I. (2011) </a:t>
            </a:r>
            <a:r>
              <a:rPr lang="en-GB" sz="2400" i="1" dirty="0"/>
              <a:t>The international business environment : challenges and changes </a:t>
            </a:r>
            <a:r>
              <a:rPr lang="en-GB" sz="2400" dirty="0"/>
              <a:t>. 2nd ed. Edited by J. Weatherston and G. Wilkinson. Harlow, England ;; New York : Financial Times/Prentice Hall, (page 1-6)</a:t>
            </a:r>
          </a:p>
          <a:p>
            <a:r>
              <a:rPr lang="en-GB" sz="2400" dirty="0"/>
              <a:t>Proctor, T. (2019) </a:t>
            </a:r>
            <a:r>
              <a:rPr lang="en-GB" sz="2400" i="1" dirty="0"/>
              <a:t>Creative problem solving for managers : developing skills for decision making and innovation </a:t>
            </a:r>
            <a:r>
              <a:rPr lang="en-GB" sz="2400" dirty="0"/>
              <a:t>. Fifth edition. Edited by Tony Proctor author. New York : Routledge, p. 1 online resource.</a:t>
            </a:r>
          </a:p>
          <a:p>
            <a:pPr algn="just"/>
            <a:r>
              <a:rPr lang="en-GB" sz="2400" dirty="0"/>
              <a:t>Sproull, R. (2018) </a:t>
            </a:r>
            <a:r>
              <a:rPr lang="en-GB" sz="2400" i="1" dirty="0"/>
              <a:t>The problem-solving, problem-prevention, and decision-making guide : organized and systematic roadmaps for managers </a:t>
            </a:r>
            <a:r>
              <a:rPr lang="en-GB" sz="2400" dirty="0"/>
              <a:t>. New York : Taylor &amp; Francis, p. 1 online resource.</a:t>
            </a:r>
          </a:p>
          <a:p>
            <a:r>
              <a:rPr lang="en-GB" sz="2400" i="1" dirty="0"/>
              <a:t>Solving problems and making decisions.</a:t>
            </a:r>
            <a:r>
              <a:rPr lang="en-GB" sz="2400" dirty="0"/>
              <a:t> Fifth edition. (2007). Amsterdam : Pergamon Flexible Learning, p. 1 online resource (xi, 134 pages) :</a:t>
            </a:r>
          </a:p>
          <a:p>
            <a:pPr marL="0" indent="0" algn="just">
              <a:buNone/>
            </a:pPr>
            <a:endParaRPr lang="en-GB" sz="1600" dirty="0">
              <a:latin typeface="Arial" panose="020B0604020202020204" pitchFamily="34" charset="0"/>
              <a:ea typeface="DengXian" panose="02010600030101010101" pitchFamily="2" charset="-122"/>
              <a:cs typeface="Arial" panose="020B0604020202020204" pitchFamily="34" charset="0"/>
            </a:endParaRPr>
          </a:p>
        </p:txBody>
      </p:sp>
    </p:spTree>
    <p:extLst>
      <p:ext uri="{BB962C8B-B14F-4D97-AF65-F5344CB8AC3E}">
        <p14:creationId xmlns:p14="http://schemas.microsoft.com/office/powerpoint/2010/main" val="245132401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327D73B4-9F5C-4A64-A179-51B9500CB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68A8AF1C-86E0-7043-44A2-DA950ED42D52}"/>
              </a:ext>
            </a:extLst>
          </p:cNvPr>
          <p:cNvSpPr>
            <a:spLocks noGrp="1"/>
          </p:cNvSpPr>
          <p:nvPr>
            <p:ph type="title"/>
          </p:nvPr>
        </p:nvSpPr>
        <p:spPr>
          <a:xfrm>
            <a:off x="6657715" y="467271"/>
            <a:ext cx="4195674" cy="2052522"/>
          </a:xfrm>
        </p:spPr>
        <p:txBody>
          <a:bodyPr anchor="b">
            <a:normAutofit/>
          </a:bodyPr>
          <a:lstStyle/>
          <a:p>
            <a:br>
              <a:rPr lang="en-GB" sz="5600" b="1">
                <a:latin typeface="Arial" panose="020B0604020202020204" pitchFamily="34" charset="0"/>
                <a:cs typeface="Arial" panose="020B0604020202020204" pitchFamily="34" charset="0"/>
              </a:rPr>
            </a:br>
            <a:endParaRPr lang="en-GB" sz="5600" b="1">
              <a:latin typeface="Arial" panose="020B0604020202020204" pitchFamily="34" charset="0"/>
              <a:cs typeface="Arial" panose="020B0604020202020204" pitchFamily="34" charset="0"/>
            </a:endParaRPr>
          </a:p>
        </p:txBody>
      </p:sp>
      <p:sp>
        <p:nvSpPr>
          <p:cNvPr id="14" name="Oval 13">
            <a:extLst>
              <a:ext uri="{FF2B5EF4-FFF2-40B4-BE49-F238E27FC236}">
                <a16:creationId xmlns:a16="http://schemas.microsoft.com/office/drawing/2014/main" id="{C1F06963-6374-4B48-844F-071A9BAAAE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2965" y="554152"/>
            <a:ext cx="5742189" cy="5742189"/>
          </a:xfrm>
          <a:prstGeom prst="ellipse">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a:extLst>
              <a:ext uri="{FF2B5EF4-FFF2-40B4-BE49-F238E27FC236}">
                <a16:creationId xmlns:a16="http://schemas.microsoft.com/office/drawing/2014/main" id="{5AF70DEE-59F8-F865-98DD-06B855180F55}"/>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t="3584" r="-2" b="-2"/>
          <a:stretch>
            <a:fillRect/>
          </a:stretch>
        </p:blipFill>
        <p:spPr>
          <a:xfrm>
            <a:off x="505418" y="554151"/>
            <a:ext cx="5742189" cy="5742189"/>
          </a:xfrm>
          <a:custGeom>
            <a:avLst/>
            <a:gdLst/>
            <a:ahLst/>
            <a:cxnLst/>
            <a:rect l="l" t="t" r="r" b="b"/>
            <a:pathLst>
              <a:path w="1838528" h="1838528">
                <a:moveTo>
                  <a:pt x="919264" y="0"/>
                </a:moveTo>
                <a:cubicBezTo>
                  <a:pt x="1426959" y="0"/>
                  <a:pt x="1838528" y="411569"/>
                  <a:pt x="1838528" y="919264"/>
                </a:cubicBezTo>
                <a:cubicBezTo>
                  <a:pt x="1838528" y="1426959"/>
                  <a:pt x="1426959" y="1838528"/>
                  <a:pt x="919264" y="1838528"/>
                </a:cubicBezTo>
                <a:cubicBezTo>
                  <a:pt x="411569" y="1838528"/>
                  <a:pt x="0" y="1426959"/>
                  <a:pt x="0" y="919264"/>
                </a:cubicBezTo>
                <a:cubicBezTo>
                  <a:pt x="0" y="411569"/>
                  <a:pt x="411569" y="0"/>
                  <a:pt x="919264" y="0"/>
                </a:cubicBezTo>
                <a:close/>
              </a:path>
            </a:pathLst>
          </a:custGeom>
        </p:spPr>
      </p:pic>
      <p:sp>
        <p:nvSpPr>
          <p:cNvPr id="16" name="!!plus graphic">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4956" y="703679"/>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solidFill>
            <a:schemeClr val="accent1"/>
          </a:solidFill>
          <a:ln w="776" cap="flat">
            <a:noFill/>
            <a:prstDash val="solid"/>
            <a:miter/>
          </a:ln>
        </p:spPr>
        <p:txBody>
          <a:bodyPr rtlCol="0" anchor="ctr"/>
          <a:lstStyle/>
          <a:p>
            <a:endParaRPr lang="en-US"/>
          </a:p>
        </p:txBody>
      </p:sp>
      <p:sp>
        <p:nvSpPr>
          <p:cNvPr id="18" name="!!circle graphic">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2753" y="1562696"/>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solidFill>
            <a:schemeClr val="accent1"/>
          </a:solidFill>
          <a:ln w="751" cap="flat">
            <a:noFill/>
            <a:prstDash val="solid"/>
            <a:miter/>
          </a:ln>
        </p:spPr>
        <p:txBody>
          <a:bodyPr rtlCol="0" anchor="ctr"/>
          <a:lstStyle/>
          <a:p>
            <a:endParaRPr lang="en-US"/>
          </a:p>
        </p:txBody>
      </p:sp>
      <p:sp>
        <p:nvSpPr>
          <p:cNvPr id="3" name="Content Placeholder 2">
            <a:extLst>
              <a:ext uri="{FF2B5EF4-FFF2-40B4-BE49-F238E27FC236}">
                <a16:creationId xmlns:a16="http://schemas.microsoft.com/office/drawing/2014/main" id="{E04C29E1-0FF6-7114-4118-5B68E71110F6}"/>
              </a:ext>
            </a:extLst>
          </p:cNvPr>
          <p:cNvSpPr>
            <a:spLocks noGrp="1"/>
          </p:cNvSpPr>
          <p:nvPr>
            <p:ph idx="1"/>
          </p:nvPr>
        </p:nvSpPr>
        <p:spPr>
          <a:xfrm>
            <a:off x="7067824" y="1968309"/>
            <a:ext cx="4195673" cy="2913872"/>
          </a:xfrm>
        </p:spPr>
        <p:txBody>
          <a:bodyPr>
            <a:normAutofit/>
          </a:bodyPr>
          <a:lstStyle/>
          <a:p>
            <a:endParaRPr lang="en-GB" sz="2000" dirty="0">
              <a:solidFill>
                <a:schemeClr val="tx1">
                  <a:alpha val="80000"/>
                </a:schemeClr>
              </a:solidFill>
              <a:latin typeface="Arial" panose="020B0604020202020204" pitchFamily="34" charset="0"/>
              <a:cs typeface="Arial" panose="020B0604020202020204" pitchFamily="34" charset="0"/>
            </a:endParaRPr>
          </a:p>
          <a:p>
            <a:pPr marL="0" indent="0">
              <a:buNone/>
            </a:pPr>
            <a:r>
              <a:rPr lang="en-GB" sz="6000" b="1" dirty="0">
                <a:solidFill>
                  <a:srgbClr val="FF0000">
                    <a:alpha val="80000"/>
                  </a:srgbClr>
                </a:solidFill>
                <a:latin typeface="Arial" panose="020B0604020202020204" pitchFamily="34" charset="0"/>
                <a:cs typeface="Arial" panose="020B0604020202020204" pitchFamily="34" charset="0"/>
              </a:rPr>
              <a:t>For Listening!</a:t>
            </a:r>
          </a:p>
        </p:txBody>
      </p:sp>
      <p:sp>
        <p:nvSpPr>
          <p:cNvPr id="20" name="!!dot graphic">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54149" y="5775082"/>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solidFill>
            <a:schemeClr val="accent1"/>
          </a:solidFill>
          <a:ln w="516" cap="flat">
            <a:noFill/>
            <a:prstDash val="solid"/>
            <a:miter/>
          </a:ln>
        </p:spPr>
        <p:txBody>
          <a:bodyPr rtlCol="0" anchor="ctr"/>
          <a:lstStyle/>
          <a:p>
            <a:endParaRPr lang="en-US"/>
          </a:p>
        </p:txBody>
      </p:sp>
      <p:cxnSp>
        <p:nvCxnSpPr>
          <p:cNvPr id="22" name="!!Straight Connector">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9272"/>
            <a:ext cx="0" cy="3238728"/>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5830180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590EBE6B-1F90-48B4-CACC-172FF691D670}"/>
            </a:ext>
          </a:extLst>
        </p:cNvPr>
        <p:cNvGrpSpPr/>
        <p:nvPr/>
      </p:nvGrpSpPr>
      <p:grpSpPr>
        <a:xfrm>
          <a:off x="0" y="0"/>
          <a:ext cx="0" cy="0"/>
          <a:chOff x="0" y="0"/>
          <a:chExt cx="0" cy="0"/>
        </a:xfrm>
      </p:grpSpPr>
      <p:sp>
        <p:nvSpPr>
          <p:cNvPr id="12" name="Rectangle 11">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4" name="Content Placeholder 3">
            <a:extLst>
              <a:ext uri="{FF2B5EF4-FFF2-40B4-BE49-F238E27FC236}">
                <a16:creationId xmlns:a16="http://schemas.microsoft.com/office/drawing/2014/main" id="{EA1D28B9-C69D-08A9-4A7D-317632537A7B}"/>
              </a:ext>
            </a:extLst>
          </p:cNvPr>
          <p:cNvPicPr>
            <a:picLocks noGrp="1" noChangeAspect="1"/>
          </p:cNvPicPr>
          <p:nvPr>
            <p:ph idx="1"/>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t="17366" b="4523"/>
          <a:stretch>
            <a:fillRect/>
          </a:stretch>
        </p:blipFill>
        <p:spPr>
          <a:xfrm>
            <a:off x="20" y="1282"/>
            <a:ext cx="12191980" cy="6856718"/>
          </a:xfrm>
          <a:prstGeom prst="rect">
            <a:avLst/>
          </a:prstGeom>
        </p:spPr>
      </p:pic>
    </p:spTree>
    <p:extLst>
      <p:ext uri="{BB962C8B-B14F-4D97-AF65-F5344CB8AC3E}">
        <p14:creationId xmlns:p14="http://schemas.microsoft.com/office/powerpoint/2010/main" val="320633478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9EFF472D76CF0A40888B78A9EA0200F3" ma:contentTypeVersion="8" ma:contentTypeDescription="Create a new document." ma:contentTypeScope="" ma:versionID="a8eac0a0cf35691c15004f0dd5bde203">
  <xsd:schema xmlns:xsd="http://www.w3.org/2001/XMLSchema" xmlns:xs="http://www.w3.org/2001/XMLSchema" xmlns:p="http://schemas.microsoft.com/office/2006/metadata/properties" xmlns:ns2="3e4d8a5d-01f3-43bc-a8af-65fd9717c730" targetNamespace="http://schemas.microsoft.com/office/2006/metadata/properties" ma:root="true" ma:fieldsID="3917609a5edacb8f5c90364ee40942c1" ns2:_="">
    <xsd:import namespace="3e4d8a5d-01f3-43bc-a8af-65fd9717c730"/>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DateTaken" minOccurs="0"/>
                <xsd:element ref="ns2:MediaServiceObjectDetectorVersions" minOccurs="0"/>
                <xsd:element ref="ns2:MediaServiceGenerationTime" minOccurs="0"/>
                <xsd:element ref="ns2:MediaServiceEventHashCode" minOccurs="0"/>
                <xsd:element ref="ns2: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e4d8a5d-01f3-43bc-a8af-65fd9717c73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DateTaken" ma:index="11" nillable="true" ma:displayName="MediaServiceDateTaken" ma:hidden="true" ma:indexed="true" ma:internalName="MediaServiceDateTaken" ma:readOnly="true">
      <xsd:simpleType>
        <xsd:restriction base="dms:Text"/>
      </xsd:simpleType>
    </xsd:element>
    <xsd:element name="MediaServiceObjectDetectorVersions" ma:index="12" nillable="true" ma:displayName="MediaServiceObjectDetectorVersions" ma:hidden="true" ma:indexed="true" ma:internalName="MediaServiceObjectDetectorVersions"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LengthInSeconds" ma:index="15" nillable="true" ma:displayName="MediaLengthInSeconds" ma:hidden="true" ma:internalName="MediaLengthInSeconds" ma:readOnly="tru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F5CCAF22-9EA3-4C2F-9092-C861B73393C1}">
  <ds:schemaRefs>
    <ds:schemaRef ds:uri="http://schemas.microsoft.com/office/2006/metadata/properties"/>
    <ds:schemaRef ds:uri="http://schemas.microsoft.com/office/infopath/2007/PartnerControls"/>
  </ds:schemaRefs>
</ds:datastoreItem>
</file>

<file path=customXml/itemProps2.xml><?xml version="1.0" encoding="utf-8"?>
<ds:datastoreItem xmlns:ds="http://schemas.openxmlformats.org/officeDocument/2006/customXml" ds:itemID="{8A555A84-5542-4C22-B1A5-EDBFC0292EF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e4d8a5d-01f3-43bc-a8af-65fd9717c730"/>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A7A9B301-5F2D-4EFE-969F-254C13339DE5}">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4726</TotalTime>
  <Words>1327</Words>
  <Application>Microsoft Office PowerPoint</Application>
  <PresentationFormat>Widescreen</PresentationFormat>
  <Paragraphs>113</Paragraphs>
  <Slides>12</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12</vt:i4>
      </vt:variant>
    </vt:vector>
  </HeadingPairs>
  <TitlesOfParts>
    <vt:vector size="17" baseType="lpstr">
      <vt:lpstr>Arial</vt:lpstr>
      <vt:lpstr>Calibri</vt:lpstr>
      <vt:lpstr>Calibri Light</vt:lpstr>
      <vt:lpstr>Wingdings</vt:lpstr>
      <vt:lpstr>Office Theme</vt:lpstr>
      <vt:lpstr>PowerPoint Presentation</vt:lpstr>
      <vt:lpstr>Overview</vt:lpstr>
      <vt:lpstr>Basil’s Bakery </vt:lpstr>
      <vt:lpstr>The problems Basil’s Bakery are facing. </vt:lpstr>
      <vt:lpstr>A Critique of the PESTEL Framework </vt:lpstr>
      <vt:lpstr>  Application of the PESTEL Framework   </vt:lpstr>
      <vt:lpstr>Critique of the Cause-and-Effect Model</vt:lpstr>
      <vt:lpstr>PowerPoint Presentation</vt:lpstr>
      <vt:lpstr>Key Findings </vt:lpstr>
      <vt:lpstr>Reference List:</vt:lpstr>
      <vt:lpstr>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Name -XXXXX Student Number - XXXX</dc:title>
  <dc:creator>Olu Adegbite</dc:creator>
  <cp:lastModifiedBy>imran butt</cp:lastModifiedBy>
  <cp:revision>97</cp:revision>
  <dcterms:created xsi:type="dcterms:W3CDTF">2024-01-29T11:42:05Z</dcterms:created>
  <dcterms:modified xsi:type="dcterms:W3CDTF">2026-10-11T17:59:56Z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0x0101009EFF472D76CF0A40888B78A9EA0200F3</vt:lpwstr>
  </property>
</Properties>
</file>