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4603" autoAdjust="0"/>
    <p:restoredTop sz="86449" autoAdjust="0"/>
  </p:normalViewPr>
  <p:slideViewPr>
    <p:cSldViewPr snapToGrid="0">
      <p:cViewPr varScale="1">
        <p:scale>
          <a:sx n="65" d="100"/>
          <a:sy n="65" d="100"/>
        </p:scale>
        <p:origin x="67" y="250"/>
      </p:cViewPr>
      <p:guideLst/>
    </p:cSldViewPr>
  </p:slideViewPr>
  <p:outlineViewPr>
    <p:cViewPr>
      <p:scale>
        <a:sx n="33" d="100"/>
        <a:sy n="33" d="100"/>
      </p:scale>
      <p:origin x="0" y="-52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8572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0543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6016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1359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6688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62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184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7841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1505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0628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567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7844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art1010shawfall18.commons.gc.cuny.edu/2018/10/02/unit-1-art-history-summary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ABD7D-041B-4B19-9A04-8C2C37E454C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CRITICAL EVALUATION OF RELATIONSHIP PRINCIPLES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4ADD14-9419-4362-9731-25B7D56938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BY NINA REES</a:t>
            </a:r>
          </a:p>
        </p:txBody>
      </p:sp>
    </p:spTree>
    <p:extLst>
      <p:ext uri="{BB962C8B-B14F-4D97-AF65-F5344CB8AC3E}">
        <p14:creationId xmlns:p14="http://schemas.microsoft.com/office/powerpoint/2010/main" val="2410042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01AD8-9679-4746-94CA-37C8E26D1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12857"/>
            <a:ext cx="9603275" cy="1383323"/>
          </a:xfrm>
        </p:spPr>
        <p:txBody>
          <a:bodyPr>
            <a:noAutofit/>
          </a:bodyPr>
          <a:lstStyle/>
          <a:p>
            <a:r>
              <a:rPr lang="en-GB" sz="4800" b="1" u="sng" dirty="0"/>
              <a:t>INTRODUCTION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117F8-0665-4C38-81CC-16916398B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04646"/>
            <a:ext cx="9603275" cy="4048835"/>
          </a:xfrm>
        </p:spPr>
        <p:txBody>
          <a:bodyPr>
            <a:normAutofit fontScale="3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5500" dirty="0"/>
              <a:t>This  presentation will begin with a introduction to Markins (2014) article regarding common relationship principles. In this section we will discuss what she wanted to achieve with the principles and evaluate her ideas collectively.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55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5500" dirty="0"/>
              <a:t>The main section of this presentation will focus on critiquing the principal of attention to self. 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5500" dirty="0"/>
              <a:t> We will look at the differences between modality’s and whether they are capable of unifying there ideas across the profession. 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5500" dirty="0"/>
              <a:t>We will Evaluate contrasting  research surrounding this principle with regards to facilitating the over arching therapeutic relationship.</a:t>
            </a:r>
          </a:p>
          <a:p>
            <a:pPr marL="457200" indent="-457200">
              <a:buFont typeface="+mj-lt"/>
              <a:buAutoNum type="alphaLcParenR"/>
            </a:pPr>
            <a:endParaRPr lang="en-GB" sz="55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5500" dirty="0"/>
              <a:t>Lastly we will conclude by a short summary of the main points covered in this presentation.</a:t>
            </a:r>
          </a:p>
          <a:p>
            <a:endParaRPr lang="en-GB" sz="29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326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6E282-E0B9-4185-B5D1-A060FC880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Markins principals of relational depth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BBD08-6187-48AD-9E90-082E79ECF2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Markins ideas</a:t>
            </a:r>
          </a:p>
          <a:p>
            <a:r>
              <a:rPr lang="en-GB" dirty="0"/>
              <a:t>The 20/20 vision for future counselling</a:t>
            </a:r>
          </a:p>
          <a:p>
            <a:r>
              <a:rPr lang="en-GB" dirty="0"/>
              <a:t>Ani de la pride</a:t>
            </a:r>
          </a:p>
          <a:p>
            <a:r>
              <a:rPr lang="en-GB" dirty="0"/>
              <a:t> Failure to unite principals </a:t>
            </a:r>
          </a:p>
        </p:txBody>
      </p:sp>
    </p:spTree>
    <p:extLst>
      <p:ext uri="{BB962C8B-B14F-4D97-AF65-F5344CB8AC3E}">
        <p14:creationId xmlns:p14="http://schemas.microsoft.com/office/powerpoint/2010/main" val="29739261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18B88-0346-43E8-A9A9-895B5D47C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30F8C-BC17-45B7-938A-4723E58086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251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9F944-2072-48EB-972C-98C459EBF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Attention to 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16165-EC7E-4E1E-9A84-36542ABDAC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Markins views</a:t>
            </a:r>
          </a:p>
          <a:p>
            <a:r>
              <a:rPr lang="en-GB" dirty="0"/>
              <a:t>Psychodynamic views of </a:t>
            </a:r>
            <a:r>
              <a:rPr lang="en-GB" dirty="0" err="1"/>
              <a:t>trancferance</a:t>
            </a:r>
            <a:r>
              <a:rPr lang="en-GB" dirty="0"/>
              <a:t>.</a:t>
            </a:r>
          </a:p>
          <a:p>
            <a:r>
              <a:rPr lang="en-GB" dirty="0"/>
              <a:t>Person </a:t>
            </a:r>
            <a:r>
              <a:rPr lang="en-GB" dirty="0" err="1"/>
              <a:t>centered</a:t>
            </a:r>
            <a:r>
              <a:rPr lang="en-GB" dirty="0"/>
              <a:t> views of transference</a:t>
            </a:r>
          </a:p>
          <a:p>
            <a:r>
              <a:rPr lang="en-GB" dirty="0"/>
              <a:t>Self care in relation to attention to self.</a:t>
            </a:r>
          </a:p>
        </p:txBody>
      </p:sp>
    </p:spTree>
    <p:extLst>
      <p:ext uri="{BB962C8B-B14F-4D97-AF65-F5344CB8AC3E}">
        <p14:creationId xmlns:p14="http://schemas.microsoft.com/office/powerpoint/2010/main" val="3733781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22A59-5444-438F-8987-E45FB9646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 descr="A picture containing sitting, small, holding, table&#10;&#10;Description automatically generated">
            <a:extLst>
              <a:ext uri="{FF2B5EF4-FFF2-40B4-BE49-F238E27FC236}">
                <a16:creationId xmlns:a16="http://schemas.microsoft.com/office/drawing/2014/main" id="{02735E54-CEF7-4968-BB84-16BAB03B63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5446" y="574431"/>
            <a:ext cx="10972800" cy="489133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39D9FC-23AF-4C38-A093-DC8504D38092}"/>
              </a:ext>
            </a:extLst>
          </p:cNvPr>
          <p:cNvSpPr txBox="1"/>
          <p:nvPr/>
        </p:nvSpPr>
        <p:spPr>
          <a:xfrm>
            <a:off x="4528343" y="5465763"/>
            <a:ext cx="34496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art1010shawfall18.commons.gc.cuny.edu/2018/10/02/unit-1-art-history-summary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85303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5062F-7B32-48AD-8510-733F5784D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Refrences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A07A1B-7FDE-462D-8E37-2A431E3A37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b="1" dirty="0" err="1"/>
              <a:t>Coaston</a:t>
            </a:r>
            <a:r>
              <a:rPr lang="en-GB" b="1" dirty="0"/>
              <a:t>, Susannah C., 2017. Self-Care Through Self-Compassion: A Balm for Burnout. </a:t>
            </a:r>
            <a:r>
              <a:rPr lang="en-GB" b="1" i="1" dirty="0"/>
              <a:t>Professional Counsellor</a:t>
            </a:r>
            <a:r>
              <a:rPr lang="en-GB" b="1" dirty="0"/>
              <a:t>, 7(3), pp.285–298.                                                                      </a:t>
            </a:r>
            <a:endParaRPr lang="en-GB" dirty="0"/>
          </a:p>
          <a:p>
            <a:r>
              <a:rPr lang="en-GB" dirty="0"/>
              <a:t> </a:t>
            </a:r>
            <a:r>
              <a:rPr lang="en-GB" b="1" dirty="0"/>
              <a:t>Kaplan, D.M. Gladding, S.T.2011. “</a:t>
            </a:r>
            <a:r>
              <a:rPr lang="en-GB" b="1" i="1" dirty="0"/>
              <a:t>A vision for the future of counselling: The 20/20 principles for unifying and strengthening the profession,</a:t>
            </a:r>
            <a:r>
              <a:rPr lang="en-GB" b="1" dirty="0"/>
              <a:t>” Journal of Counselling and Development: J.C.D; Vol.89, No3, pp.367-372.</a:t>
            </a:r>
            <a:endParaRPr lang="en-GB" dirty="0"/>
          </a:p>
          <a:p>
            <a:r>
              <a:rPr lang="en-GB" b="1" dirty="0"/>
              <a:t> Markins, R.D.2014, </a:t>
            </a:r>
            <a:r>
              <a:rPr lang="en-GB" b="1" i="1" dirty="0"/>
              <a:t>Toward a Common Identity for Relationally oriented Clinicians: A Place to Hang One’s Hat</a:t>
            </a:r>
            <a:r>
              <a:rPr lang="en-GB" b="1" dirty="0"/>
              <a:t>. Journal of </a:t>
            </a:r>
            <a:r>
              <a:rPr lang="en-GB" b="1" dirty="0" err="1"/>
              <a:t>Psychotherpy.A.P</a:t>
            </a:r>
            <a:r>
              <a:rPr lang="en-GB" b="1" dirty="0"/>
              <a:t>. A; vol. 51. No.3. 327-333. </a:t>
            </a:r>
            <a:endParaRPr lang="en-GB" dirty="0"/>
          </a:p>
          <a:p>
            <a:r>
              <a:rPr lang="en-GB" b="1" dirty="0"/>
              <a:t> Piper, W.E, Azim, H.F.A, Joyce, A.S., &amp;McCullum. (1991). Transference interpterion’s, therapeutic alliance, and outcome in short-term individual psychotherapy.</a:t>
            </a:r>
            <a:r>
              <a:rPr lang="en-GB" b="1" i="1" dirty="0"/>
              <a:t> Archives of General Psychiatry, 48(10),946-953</a:t>
            </a:r>
            <a:endParaRPr lang="en-GB" dirty="0"/>
          </a:p>
          <a:p>
            <a:r>
              <a:rPr lang="en-GB" b="1" dirty="0"/>
              <a:t> Wilkins, P., 2009. </a:t>
            </a:r>
            <a:r>
              <a:rPr lang="en-GB" b="1" i="1" dirty="0"/>
              <a:t>Person-centred therapy: 100 key points</a:t>
            </a:r>
            <a:r>
              <a:rPr lang="en-GB" b="1" dirty="0"/>
              <a:t>, London: Routledge.</a:t>
            </a:r>
          </a:p>
          <a:p>
            <a:r>
              <a:rPr lang="en-GB" b="1" dirty="0" err="1"/>
              <a:t>Jackson.C</a:t>
            </a:r>
            <a:r>
              <a:rPr lang="en-GB" b="1" dirty="0"/>
              <a:t>. </a:t>
            </a:r>
            <a:r>
              <a:rPr lang="en-GB" b="1" i="1" dirty="0"/>
              <a:t>2019. We need to unite the </a:t>
            </a:r>
            <a:r>
              <a:rPr lang="en-GB" b="1" i="1" dirty="0" err="1"/>
              <a:t>proffesion</a:t>
            </a:r>
            <a:r>
              <a:rPr lang="en-GB" b="1" i="1" dirty="0"/>
              <a:t>. </a:t>
            </a:r>
            <a:r>
              <a:rPr lang="en-GB" b="1" i="1" dirty="0" err="1"/>
              <a:t>T</a:t>
            </a:r>
            <a:r>
              <a:rPr lang="en-GB" b="1" dirty="0" err="1"/>
              <a:t>herepy</a:t>
            </a:r>
            <a:r>
              <a:rPr lang="en-GB" b="1" dirty="0"/>
              <a:t> Today. Vol. 30,No. </a:t>
            </a:r>
            <a:r>
              <a:rPr lang="en-GB" b="1"/>
              <a:t>9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71132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F220B-16F5-444F-A52B-D58C3337C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20129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35F8C-F609-42F9-A1F1-3FCFC1363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75682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1185</TotalTime>
  <Words>206</Words>
  <Application>Microsoft Office PowerPoint</Application>
  <PresentationFormat>Widescreen</PresentationFormat>
  <Paragraphs>28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Gill Sans MT</vt:lpstr>
      <vt:lpstr>Wingdings</vt:lpstr>
      <vt:lpstr>Gallery</vt:lpstr>
      <vt:lpstr>CRITICAL EVALUATION OF RELATIONSHIP PRINCIPLES</vt:lpstr>
      <vt:lpstr>INTRODUCTION of content</vt:lpstr>
      <vt:lpstr>Markins principals of relational depth</vt:lpstr>
      <vt:lpstr>PowerPoint Presentation</vt:lpstr>
      <vt:lpstr>Attention to self</vt:lpstr>
      <vt:lpstr>PowerPoint Presentation</vt:lpstr>
      <vt:lpstr>Refrences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EVALUATION OF RELATIONSHIP PRINCIPLES</dc:title>
  <dc:creator>Nina</dc:creator>
  <cp:lastModifiedBy>Nina</cp:lastModifiedBy>
  <cp:revision>16</cp:revision>
  <cp:lastPrinted>2019-11-24T14:16:32Z</cp:lastPrinted>
  <dcterms:created xsi:type="dcterms:W3CDTF">2019-11-24T11:44:41Z</dcterms:created>
  <dcterms:modified xsi:type="dcterms:W3CDTF">2019-11-25T07:29:49Z</dcterms:modified>
</cp:coreProperties>
</file>