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72" r:id="rId4"/>
    <p:sldId id="267" r:id="rId5"/>
    <p:sldId id="262" r:id="rId6"/>
    <p:sldId id="264" r:id="rId7"/>
    <p:sldId id="258" r:id="rId8"/>
    <p:sldId id="268" r:id="rId9"/>
    <p:sldId id="269" r:id="rId10"/>
    <p:sldId id="261" r:id="rId11"/>
    <p:sldId id="265" r:id="rId12"/>
    <p:sldId id="266" r:id="rId13"/>
    <p:sldId id="271" r:id="rId14"/>
    <p:sldId id="270" r:id="rId15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5" d="100"/>
          <a:sy n="75" d="100"/>
        </p:scale>
        <p:origin x="6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F295F3-6346-4BC1-A6D4-DE38D8A508D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DE3B039-C79C-4A8A-A153-1FBBF23150F5}" type="pres">
      <dgm:prSet presAssocID="{D9F295F3-6346-4BC1-A6D4-DE38D8A508DE}" presName="Name0" presStyleCnt="0">
        <dgm:presLayoutVars>
          <dgm:dir/>
          <dgm:resizeHandles val="exact"/>
        </dgm:presLayoutVars>
      </dgm:prSet>
      <dgm:spPr/>
    </dgm:pt>
  </dgm:ptLst>
  <dgm:cxnLst>
    <dgm:cxn modelId="{7FB2D664-31AC-48F2-A96E-5B96553E1096}" type="presOf" srcId="{D9F295F3-6346-4BC1-A6D4-DE38D8A508DE}" destId="{8DE3B039-C79C-4A8A-A153-1FBBF23150F5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07F394-9633-4C21-B858-E02EAC51B3C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50ED5404-7F51-4273-B437-4069CEE010F4}">
      <dgm:prSet phldrT="[Text]"/>
      <dgm:spPr/>
      <dgm:t>
        <a:bodyPr/>
        <a:lstStyle/>
        <a:p>
          <a:r>
            <a:rPr lang="en-GB" dirty="0"/>
            <a:t>Grammar-Translation method (Latin &amp; Greek)</a:t>
          </a:r>
        </a:p>
        <a:p>
          <a:r>
            <a:rPr lang="en-GB" dirty="0"/>
            <a:t>19th century</a:t>
          </a:r>
        </a:p>
      </dgm:t>
    </dgm:pt>
    <dgm:pt modelId="{8C1C5F49-DEED-4B9D-9CDA-CD00512152B5}" type="parTrans" cxnId="{3F0641F2-0EA5-47B7-85E7-07FFA662183F}">
      <dgm:prSet/>
      <dgm:spPr/>
      <dgm:t>
        <a:bodyPr/>
        <a:lstStyle/>
        <a:p>
          <a:endParaRPr lang="en-GB"/>
        </a:p>
      </dgm:t>
    </dgm:pt>
    <dgm:pt modelId="{8D67BC91-1E7A-453F-979C-AF2AD61E3A55}" type="sibTrans" cxnId="{3F0641F2-0EA5-47B7-85E7-07FFA662183F}">
      <dgm:prSet/>
      <dgm:spPr/>
      <dgm:t>
        <a:bodyPr/>
        <a:lstStyle/>
        <a:p>
          <a:endParaRPr lang="en-GB"/>
        </a:p>
      </dgm:t>
    </dgm:pt>
    <dgm:pt modelId="{1F5BF842-EFA8-4516-B24F-14AA37114A2E}">
      <dgm:prSet phldrT="[Text]"/>
      <dgm:spPr/>
      <dgm:t>
        <a:bodyPr/>
        <a:lstStyle/>
        <a:p>
          <a:r>
            <a:rPr lang="en-GB" dirty="0"/>
            <a:t>Audio-lingual method (USA)</a:t>
          </a:r>
        </a:p>
        <a:p>
          <a:r>
            <a:rPr lang="en-GB" dirty="0"/>
            <a:t>1950-60s</a:t>
          </a:r>
        </a:p>
      </dgm:t>
    </dgm:pt>
    <dgm:pt modelId="{FA193CA0-5487-4D0D-9E15-01F6289267D2}" type="sibTrans" cxnId="{0DAA98E7-6255-4FFB-95F5-1EED06A6B3F4}">
      <dgm:prSet/>
      <dgm:spPr/>
      <dgm:t>
        <a:bodyPr/>
        <a:lstStyle/>
        <a:p>
          <a:endParaRPr lang="en-GB"/>
        </a:p>
      </dgm:t>
    </dgm:pt>
    <dgm:pt modelId="{95629AEC-7DBB-4BA3-AF39-85643D767C3F}" type="parTrans" cxnId="{0DAA98E7-6255-4FFB-95F5-1EED06A6B3F4}">
      <dgm:prSet/>
      <dgm:spPr/>
      <dgm:t>
        <a:bodyPr/>
        <a:lstStyle/>
        <a:p>
          <a:endParaRPr lang="en-GB"/>
        </a:p>
      </dgm:t>
    </dgm:pt>
    <dgm:pt modelId="{1F069B92-328D-47D8-B962-A8AC0EFF25BB}">
      <dgm:prSet phldrT="[Text]" custT="1"/>
      <dgm:spPr/>
      <dgm:t>
        <a:bodyPr/>
        <a:lstStyle/>
        <a:p>
          <a:r>
            <a:rPr lang="en-GB" sz="2400" dirty="0"/>
            <a:t>Direct method (Berlitz)</a:t>
          </a:r>
        </a:p>
        <a:p>
          <a:r>
            <a:rPr lang="en-GB" sz="2400" baseline="30000" dirty="0"/>
            <a:t>Inductive grammar teaching</a:t>
          </a:r>
        </a:p>
        <a:p>
          <a:r>
            <a:rPr lang="en-GB" sz="3200" baseline="30000" dirty="0"/>
            <a:t>1900-1950s</a:t>
          </a:r>
        </a:p>
      </dgm:t>
    </dgm:pt>
    <dgm:pt modelId="{0FB36AC3-6F38-4AD3-A526-CCDFA779E4DF}" type="sibTrans" cxnId="{5A8C369D-8B05-4178-94DB-1B500974B95C}">
      <dgm:prSet/>
      <dgm:spPr/>
      <dgm:t>
        <a:bodyPr/>
        <a:lstStyle/>
        <a:p>
          <a:endParaRPr lang="en-GB"/>
        </a:p>
      </dgm:t>
    </dgm:pt>
    <dgm:pt modelId="{1496FF59-975E-4C24-BB23-EFE4F80A459F}" type="parTrans" cxnId="{5A8C369D-8B05-4178-94DB-1B500974B95C}">
      <dgm:prSet/>
      <dgm:spPr/>
      <dgm:t>
        <a:bodyPr/>
        <a:lstStyle/>
        <a:p>
          <a:endParaRPr lang="en-GB"/>
        </a:p>
      </dgm:t>
    </dgm:pt>
    <dgm:pt modelId="{5678D488-E9A4-4125-8448-B480D29C77A6}" type="pres">
      <dgm:prSet presAssocID="{0707F394-9633-4C21-B858-E02EAC51B3C7}" presName="Name0" presStyleCnt="0">
        <dgm:presLayoutVars>
          <dgm:dir/>
          <dgm:resizeHandles val="exact"/>
        </dgm:presLayoutVars>
      </dgm:prSet>
      <dgm:spPr/>
    </dgm:pt>
    <dgm:pt modelId="{AE2B3FBD-9948-43C5-962A-502578E6D29E}" type="pres">
      <dgm:prSet presAssocID="{50ED5404-7F51-4273-B437-4069CEE010F4}" presName="node" presStyleLbl="node1" presStyleIdx="0" presStyleCnt="3">
        <dgm:presLayoutVars>
          <dgm:bulletEnabled val="1"/>
        </dgm:presLayoutVars>
      </dgm:prSet>
      <dgm:spPr/>
    </dgm:pt>
    <dgm:pt modelId="{B96A4433-20A8-4E92-9592-54AA7E0D1885}" type="pres">
      <dgm:prSet presAssocID="{8D67BC91-1E7A-453F-979C-AF2AD61E3A55}" presName="sibTrans" presStyleLbl="sibTrans2D1" presStyleIdx="0" presStyleCnt="2"/>
      <dgm:spPr/>
    </dgm:pt>
    <dgm:pt modelId="{E14F99B4-1E65-4C52-8953-87A9530AD507}" type="pres">
      <dgm:prSet presAssocID="{8D67BC91-1E7A-453F-979C-AF2AD61E3A55}" presName="connectorText" presStyleLbl="sibTrans2D1" presStyleIdx="0" presStyleCnt="2"/>
      <dgm:spPr/>
    </dgm:pt>
    <dgm:pt modelId="{74964F4F-D6C8-4ED5-BEAE-BCA07F63B14B}" type="pres">
      <dgm:prSet presAssocID="{1F069B92-328D-47D8-B962-A8AC0EFF25BB}" presName="node" presStyleLbl="node1" presStyleIdx="1" presStyleCnt="3">
        <dgm:presLayoutVars>
          <dgm:bulletEnabled val="1"/>
        </dgm:presLayoutVars>
      </dgm:prSet>
      <dgm:spPr/>
    </dgm:pt>
    <dgm:pt modelId="{227A46E0-77AE-4C41-8FD1-A3C346096E2C}" type="pres">
      <dgm:prSet presAssocID="{0FB36AC3-6F38-4AD3-A526-CCDFA779E4DF}" presName="sibTrans" presStyleLbl="sibTrans2D1" presStyleIdx="1" presStyleCnt="2"/>
      <dgm:spPr/>
    </dgm:pt>
    <dgm:pt modelId="{AE9D347B-F365-43A0-A96D-B2038328D43B}" type="pres">
      <dgm:prSet presAssocID="{0FB36AC3-6F38-4AD3-A526-CCDFA779E4DF}" presName="connectorText" presStyleLbl="sibTrans2D1" presStyleIdx="1" presStyleCnt="2"/>
      <dgm:spPr/>
    </dgm:pt>
    <dgm:pt modelId="{9A4A203B-D74A-4365-97C9-53C62123D675}" type="pres">
      <dgm:prSet presAssocID="{1F5BF842-EFA8-4516-B24F-14AA37114A2E}" presName="node" presStyleLbl="node1" presStyleIdx="2" presStyleCnt="3" custLinFactX="4136" custLinFactNeighborX="100000" custLinFactNeighborY="-766">
        <dgm:presLayoutVars>
          <dgm:bulletEnabled val="1"/>
        </dgm:presLayoutVars>
      </dgm:prSet>
      <dgm:spPr/>
    </dgm:pt>
  </dgm:ptLst>
  <dgm:cxnLst>
    <dgm:cxn modelId="{36A7062B-66ED-41FF-A53D-4F9D819449F9}" type="presOf" srcId="{0FB36AC3-6F38-4AD3-A526-CCDFA779E4DF}" destId="{AE9D347B-F365-43A0-A96D-B2038328D43B}" srcOrd="1" destOrd="0" presId="urn:microsoft.com/office/officeart/2005/8/layout/process1"/>
    <dgm:cxn modelId="{7902CE89-1633-46A9-B920-9F68C66DB6B5}" type="presOf" srcId="{0FB36AC3-6F38-4AD3-A526-CCDFA779E4DF}" destId="{227A46E0-77AE-4C41-8FD1-A3C346096E2C}" srcOrd="0" destOrd="0" presId="urn:microsoft.com/office/officeart/2005/8/layout/process1"/>
    <dgm:cxn modelId="{723D9C8A-7A20-4582-A968-D6F5ECE6116D}" type="presOf" srcId="{50ED5404-7F51-4273-B437-4069CEE010F4}" destId="{AE2B3FBD-9948-43C5-962A-502578E6D29E}" srcOrd="0" destOrd="0" presId="urn:microsoft.com/office/officeart/2005/8/layout/process1"/>
    <dgm:cxn modelId="{7B5E3F96-93A8-43B8-825F-72A807D3967C}" type="presOf" srcId="{8D67BC91-1E7A-453F-979C-AF2AD61E3A55}" destId="{E14F99B4-1E65-4C52-8953-87A9530AD507}" srcOrd="1" destOrd="0" presId="urn:microsoft.com/office/officeart/2005/8/layout/process1"/>
    <dgm:cxn modelId="{5A8C369D-8B05-4178-94DB-1B500974B95C}" srcId="{0707F394-9633-4C21-B858-E02EAC51B3C7}" destId="{1F069B92-328D-47D8-B962-A8AC0EFF25BB}" srcOrd="1" destOrd="0" parTransId="{1496FF59-975E-4C24-BB23-EFE4F80A459F}" sibTransId="{0FB36AC3-6F38-4AD3-A526-CCDFA779E4DF}"/>
    <dgm:cxn modelId="{9FD5DDB4-0509-4303-A575-7324E5A25266}" type="presOf" srcId="{1F069B92-328D-47D8-B962-A8AC0EFF25BB}" destId="{74964F4F-D6C8-4ED5-BEAE-BCA07F63B14B}" srcOrd="0" destOrd="0" presId="urn:microsoft.com/office/officeart/2005/8/layout/process1"/>
    <dgm:cxn modelId="{F9439FCD-9C13-40D4-B4C9-B68583B23544}" type="presOf" srcId="{0707F394-9633-4C21-B858-E02EAC51B3C7}" destId="{5678D488-E9A4-4125-8448-B480D29C77A6}" srcOrd="0" destOrd="0" presId="urn:microsoft.com/office/officeart/2005/8/layout/process1"/>
    <dgm:cxn modelId="{A69ABFE0-60B7-447E-A4A7-96D374DD54E0}" type="presOf" srcId="{8D67BC91-1E7A-453F-979C-AF2AD61E3A55}" destId="{B96A4433-20A8-4E92-9592-54AA7E0D1885}" srcOrd="0" destOrd="0" presId="urn:microsoft.com/office/officeart/2005/8/layout/process1"/>
    <dgm:cxn modelId="{0DAA98E7-6255-4FFB-95F5-1EED06A6B3F4}" srcId="{0707F394-9633-4C21-B858-E02EAC51B3C7}" destId="{1F5BF842-EFA8-4516-B24F-14AA37114A2E}" srcOrd="2" destOrd="0" parTransId="{95629AEC-7DBB-4BA3-AF39-85643D767C3F}" sibTransId="{FA193CA0-5487-4D0D-9E15-01F6289267D2}"/>
    <dgm:cxn modelId="{F5CE45EB-8271-4148-8D43-0AA38CB983BA}" type="presOf" srcId="{1F5BF842-EFA8-4516-B24F-14AA37114A2E}" destId="{9A4A203B-D74A-4365-97C9-53C62123D675}" srcOrd="0" destOrd="0" presId="urn:microsoft.com/office/officeart/2005/8/layout/process1"/>
    <dgm:cxn modelId="{3F0641F2-0EA5-47B7-85E7-07FFA662183F}" srcId="{0707F394-9633-4C21-B858-E02EAC51B3C7}" destId="{50ED5404-7F51-4273-B437-4069CEE010F4}" srcOrd="0" destOrd="0" parTransId="{8C1C5F49-DEED-4B9D-9CDA-CD00512152B5}" sibTransId="{8D67BC91-1E7A-453F-979C-AF2AD61E3A55}"/>
    <dgm:cxn modelId="{722ADB47-C2B1-4C4B-8A68-938F9D9BC653}" type="presParOf" srcId="{5678D488-E9A4-4125-8448-B480D29C77A6}" destId="{AE2B3FBD-9948-43C5-962A-502578E6D29E}" srcOrd="0" destOrd="0" presId="urn:microsoft.com/office/officeart/2005/8/layout/process1"/>
    <dgm:cxn modelId="{C8E7EA4E-A1B2-4C64-90C2-D4A1ADA104CB}" type="presParOf" srcId="{5678D488-E9A4-4125-8448-B480D29C77A6}" destId="{B96A4433-20A8-4E92-9592-54AA7E0D1885}" srcOrd="1" destOrd="0" presId="urn:microsoft.com/office/officeart/2005/8/layout/process1"/>
    <dgm:cxn modelId="{4BA8524D-FEA2-4C9D-A2BC-BCA87993C344}" type="presParOf" srcId="{B96A4433-20A8-4E92-9592-54AA7E0D1885}" destId="{E14F99B4-1E65-4C52-8953-87A9530AD507}" srcOrd="0" destOrd="0" presId="urn:microsoft.com/office/officeart/2005/8/layout/process1"/>
    <dgm:cxn modelId="{EF76DDB4-40C0-4318-9795-E1623FD40346}" type="presParOf" srcId="{5678D488-E9A4-4125-8448-B480D29C77A6}" destId="{74964F4F-D6C8-4ED5-BEAE-BCA07F63B14B}" srcOrd="2" destOrd="0" presId="urn:microsoft.com/office/officeart/2005/8/layout/process1"/>
    <dgm:cxn modelId="{88E41939-EA15-4EEB-9A61-F47A8D00093C}" type="presParOf" srcId="{5678D488-E9A4-4125-8448-B480D29C77A6}" destId="{227A46E0-77AE-4C41-8FD1-A3C346096E2C}" srcOrd="3" destOrd="0" presId="urn:microsoft.com/office/officeart/2005/8/layout/process1"/>
    <dgm:cxn modelId="{A1E72E95-8EB4-4BE1-868F-6270A43149A2}" type="presParOf" srcId="{227A46E0-77AE-4C41-8FD1-A3C346096E2C}" destId="{AE9D347B-F365-43A0-A96D-B2038328D43B}" srcOrd="0" destOrd="0" presId="urn:microsoft.com/office/officeart/2005/8/layout/process1"/>
    <dgm:cxn modelId="{7136C777-2E89-4F27-873C-F2BF7B560838}" type="presParOf" srcId="{5678D488-E9A4-4125-8448-B480D29C77A6}" destId="{9A4A203B-D74A-4365-97C9-53C62123D675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808FB0-058C-4D3F-8781-78AE0E39C28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2428D2A-4EC1-4DBF-AF31-661F85733C85}">
      <dgm:prSet phldrT="[Text]" custT="1"/>
      <dgm:spPr/>
      <dgm:t>
        <a:bodyPr/>
        <a:lstStyle/>
        <a:p>
          <a:r>
            <a:rPr lang="en-GB" sz="2800" dirty="0"/>
            <a:t>Presentation Practice Production model </a:t>
          </a:r>
        </a:p>
        <a:p>
          <a:r>
            <a:rPr lang="en-GB" sz="2800" dirty="0"/>
            <a:t>(PPP) 1960s+</a:t>
          </a:r>
        </a:p>
      </dgm:t>
    </dgm:pt>
    <dgm:pt modelId="{9FC6BBC8-58AD-4BB2-A065-E4A9A343A33D}" type="parTrans" cxnId="{42CDE5DB-55B1-4B9D-911E-3BBB9B773909}">
      <dgm:prSet/>
      <dgm:spPr/>
      <dgm:t>
        <a:bodyPr/>
        <a:lstStyle/>
        <a:p>
          <a:endParaRPr lang="en-GB"/>
        </a:p>
      </dgm:t>
    </dgm:pt>
    <dgm:pt modelId="{1227C7B7-8729-4001-80D6-486906593E21}" type="sibTrans" cxnId="{42CDE5DB-55B1-4B9D-911E-3BBB9B773909}">
      <dgm:prSet/>
      <dgm:spPr/>
      <dgm:t>
        <a:bodyPr/>
        <a:lstStyle/>
        <a:p>
          <a:endParaRPr lang="en-GB"/>
        </a:p>
      </dgm:t>
    </dgm:pt>
    <dgm:pt modelId="{FF340569-EDCD-4A49-B574-83FBFF4A7E50}">
      <dgm:prSet phldrT="[Text]" custT="1"/>
      <dgm:spPr/>
      <dgm:t>
        <a:bodyPr/>
        <a:lstStyle/>
        <a:p>
          <a:pPr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dirty="0"/>
            <a:t>The natural approach:</a:t>
          </a:r>
        </a:p>
        <a:p>
          <a:pPr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dirty="0" err="1"/>
            <a:t>Suggestopaedia</a:t>
          </a:r>
          <a:endParaRPr lang="en-GB" sz="2400" dirty="0"/>
        </a:p>
        <a:p>
          <a:pPr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dirty="0"/>
            <a:t>Community language Learning </a:t>
          </a:r>
        </a:p>
        <a:p>
          <a:pPr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dirty="0"/>
            <a:t>Total Physical Response</a:t>
          </a:r>
        </a:p>
        <a:p>
          <a:pPr marL="0" marR="0" indent="0" defTabSz="8445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2400" dirty="0"/>
            <a:t>Silent way</a:t>
          </a:r>
        </a:p>
        <a:p>
          <a:pPr marL="0" marR="0" indent="0" defTabSz="8445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2400" dirty="0"/>
            <a:t>Natural Approach</a:t>
          </a:r>
        </a:p>
        <a:p>
          <a:pPr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dirty="0"/>
            <a:t>1970s/80s</a:t>
          </a:r>
        </a:p>
      </dgm:t>
    </dgm:pt>
    <dgm:pt modelId="{B22A136A-12B6-4D02-814A-7CE3FCA1C1D4}" type="parTrans" cxnId="{7E88EA59-F025-4BC6-A356-4930EF8F48E6}">
      <dgm:prSet/>
      <dgm:spPr/>
      <dgm:t>
        <a:bodyPr/>
        <a:lstStyle/>
        <a:p>
          <a:endParaRPr lang="en-GB"/>
        </a:p>
      </dgm:t>
    </dgm:pt>
    <dgm:pt modelId="{48068048-9B4B-461B-B6D3-983DADD3FC4B}" type="sibTrans" cxnId="{7E88EA59-F025-4BC6-A356-4930EF8F48E6}">
      <dgm:prSet/>
      <dgm:spPr/>
      <dgm:t>
        <a:bodyPr/>
        <a:lstStyle/>
        <a:p>
          <a:endParaRPr lang="en-GB"/>
        </a:p>
      </dgm:t>
    </dgm:pt>
    <dgm:pt modelId="{22EAF44C-4498-4922-BA18-D4DE90509B2A}">
      <dgm:prSet phldrT="[Text]" custT="1"/>
      <dgm:spPr/>
      <dgm:t>
        <a:bodyPr/>
        <a:lstStyle/>
        <a:p>
          <a:r>
            <a:rPr lang="en-GB" sz="2800" dirty="0"/>
            <a:t>Communicative Language Learning</a:t>
          </a:r>
        </a:p>
        <a:p>
          <a:r>
            <a:rPr lang="en-GB" sz="2800" dirty="0"/>
            <a:t>Task-Based learning</a:t>
          </a:r>
        </a:p>
        <a:p>
          <a:r>
            <a:rPr lang="en-GB" sz="2800"/>
            <a:t> 1970s-80s/90s</a:t>
          </a:r>
          <a:endParaRPr lang="en-GB" sz="2800" dirty="0"/>
        </a:p>
      </dgm:t>
    </dgm:pt>
    <dgm:pt modelId="{8F4B7A69-2F4A-4216-A99E-DFBD918D6C5E}" type="sibTrans" cxnId="{AE68AC35-38E6-44E0-A690-0D792F5DFA2D}">
      <dgm:prSet/>
      <dgm:spPr/>
      <dgm:t>
        <a:bodyPr/>
        <a:lstStyle/>
        <a:p>
          <a:endParaRPr lang="en-GB"/>
        </a:p>
      </dgm:t>
    </dgm:pt>
    <dgm:pt modelId="{03A4B00F-9945-4EEA-8E40-EBD836A449B1}" type="parTrans" cxnId="{AE68AC35-38E6-44E0-A690-0D792F5DFA2D}">
      <dgm:prSet/>
      <dgm:spPr/>
      <dgm:t>
        <a:bodyPr/>
        <a:lstStyle/>
        <a:p>
          <a:endParaRPr lang="en-GB"/>
        </a:p>
      </dgm:t>
    </dgm:pt>
    <dgm:pt modelId="{0A11146C-AD06-4935-A543-C58044D77734}" type="pres">
      <dgm:prSet presAssocID="{5E808FB0-058C-4D3F-8781-78AE0E39C288}" presName="Name0" presStyleCnt="0">
        <dgm:presLayoutVars>
          <dgm:dir/>
          <dgm:resizeHandles val="exact"/>
        </dgm:presLayoutVars>
      </dgm:prSet>
      <dgm:spPr/>
    </dgm:pt>
    <dgm:pt modelId="{AB9E7297-0FF3-45BD-8340-7D35AFB46522}" type="pres">
      <dgm:prSet presAssocID="{72428D2A-4EC1-4DBF-AF31-661F85733C85}" presName="node" presStyleLbl="node1" presStyleIdx="0" presStyleCnt="3" custScaleX="92846" custScaleY="93278">
        <dgm:presLayoutVars>
          <dgm:bulletEnabled val="1"/>
        </dgm:presLayoutVars>
      </dgm:prSet>
      <dgm:spPr/>
    </dgm:pt>
    <dgm:pt modelId="{346562B4-87DE-41FD-B792-BEC96A8284A4}" type="pres">
      <dgm:prSet presAssocID="{1227C7B7-8729-4001-80D6-486906593E21}" presName="sibTrans" presStyleLbl="sibTrans2D1" presStyleIdx="0" presStyleCnt="2"/>
      <dgm:spPr/>
    </dgm:pt>
    <dgm:pt modelId="{EADFF178-642F-4A58-9D4C-2D4F17F4F374}" type="pres">
      <dgm:prSet presAssocID="{1227C7B7-8729-4001-80D6-486906593E21}" presName="connectorText" presStyleLbl="sibTrans2D1" presStyleIdx="0" presStyleCnt="2"/>
      <dgm:spPr/>
    </dgm:pt>
    <dgm:pt modelId="{3B3A6182-BF50-40EC-B9A2-58D71F878701}" type="pres">
      <dgm:prSet presAssocID="{FF340569-EDCD-4A49-B574-83FBFF4A7E50}" presName="node" presStyleLbl="node1" presStyleIdx="1" presStyleCnt="3" custScaleX="125236" custScaleY="90626">
        <dgm:presLayoutVars>
          <dgm:bulletEnabled val="1"/>
        </dgm:presLayoutVars>
      </dgm:prSet>
      <dgm:spPr/>
    </dgm:pt>
    <dgm:pt modelId="{3187D339-0E9F-4C58-97A2-249A4D98454C}" type="pres">
      <dgm:prSet presAssocID="{48068048-9B4B-461B-B6D3-983DADD3FC4B}" presName="sibTrans" presStyleLbl="sibTrans2D1" presStyleIdx="1" presStyleCnt="2"/>
      <dgm:spPr/>
    </dgm:pt>
    <dgm:pt modelId="{536AF3E3-A06F-4060-A940-DF96079188E3}" type="pres">
      <dgm:prSet presAssocID="{48068048-9B4B-461B-B6D3-983DADD3FC4B}" presName="connectorText" presStyleLbl="sibTrans2D1" presStyleIdx="1" presStyleCnt="2"/>
      <dgm:spPr/>
    </dgm:pt>
    <dgm:pt modelId="{02ADD49B-7712-413B-902E-E0104B9C7D5E}" type="pres">
      <dgm:prSet presAssocID="{22EAF44C-4498-4922-BA18-D4DE90509B2A}" presName="node" presStyleLbl="node1" presStyleIdx="2" presStyleCnt="3" custScaleX="104989" custScaleY="90060" custLinFactNeighborX="837" custLinFactNeighborY="1532">
        <dgm:presLayoutVars>
          <dgm:bulletEnabled val="1"/>
        </dgm:presLayoutVars>
      </dgm:prSet>
      <dgm:spPr/>
    </dgm:pt>
  </dgm:ptLst>
  <dgm:cxnLst>
    <dgm:cxn modelId="{7F95C805-0ADE-42B1-BB9F-1E49B967E00B}" type="presOf" srcId="{1227C7B7-8729-4001-80D6-486906593E21}" destId="{346562B4-87DE-41FD-B792-BEC96A8284A4}" srcOrd="0" destOrd="0" presId="urn:microsoft.com/office/officeart/2005/8/layout/process1"/>
    <dgm:cxn modelId="{C1A9400C-0493-464D-806E-A3115987FC1D}" type="presOf" srcId="{1227C7B7-8729-4001-80D6-486906593E21}" destId="{EADFF178-642F-4A58-9D4C-2D4F17F4F374}" srcOrd="1" destOrd="0" presId="urn:microsoft.com/office/officeart/2005/8/layout/process1"/>
    <dgm:cxn modelId="{B22C1D28-01C8-44B0-BF35-880D24391CC5}" type="presOf" srcId="{48068048-9B4B-461B-B6D3-983DADD3FC4B}" destId="{536AF3E3-A06F-4060-A940-DF96079188E3}" srcOrd="1" destOrd="0" presId="urn:microsoft.com/office/officeart/2005/8/layout/process1"/>
    <dgm:cxn modelId="{AE68AC35-38E6-44E0-A690-0D792F5DFA2D}" srcId="{5E808FB0-058C-4D3F-8781-78AE0E39C288}" destId="{22EAF44C-4498-4922-BA18-D4DE90509B2A}" srcOrd="2" destOrd="0" parTransId="{03A4B00F-9945-4EEA-8E40-EBD836A449B1}" sibTransId="{8F4B7A69-2F4A-4216-A99E-DFBD918D6C5E}"/>
    <dgm:cxn modelId="{C0CA8353-B08D-4E93-892F-52B023B4DA4E}" type="presOf" srcId="{48068048-9B4B-461B-B6D3-983DADD3FC4B}" destId="{3187D339-0E9F-4C58-97A2-249A4D98454C}" srcOrd="0" destOrd="0" presId="urn:microsoft.com/office/officeart/2005/8/layout/process1"/>
    <dgm:cxn modelId="{7E88EA59-F025-4BC6-A356-4930EF8F48E6}" srcId="{5E808FB0-058C-4D3F-8781-78AE0E39C288}" destId="{FF340569-EDCD-4A49-B574-83FBFF4A7E50}" srcOrd="1" destOrd="0" parTransId="{B22A136A-12B6-4D02-814A-7CE3FCA1C1D4}" sibTransId="{48068048-9B4B-461B-B6D3-983DADD3FC4B}"/>
    <dgm:cxn modelId="{177AA3BB-0984-4110-BF4A-0A2B0CFB0FCC}" type="presOf" srcId="{5E808FB0-058C-4D3F-8781-78AE0E39C288}" destId="{0A11146C-AD06-4935-A543-C58044D77734}" srcOrd="0" destOrd="0" presId="urn:microsoft.com/office/officeart/2005/8/layout/process1"/>
    <dgm:cxn modelId="{42CDE5DB-55B1-4B9D-911E-3BBB9B773909}" srcId="{5E808FB0-058C-4D3F-8781-78AE0E39C288}" destId="{72428D2A-4EC1-4DBF-AF31-661F85733C85}" srcOrd="0" destOrd="0" parTransId="{9FC6BBC8-58AD-4BB2-A065-E4A9A343A33D}" sibTransId="{1227C7B7-8729-4001-80D6-486906593E21}"/>
    <dgm:cxn modelId="{3943D5E8-C6A8-4BAF-AA41-226FE6968885}" type="presOf" srcId="{72428D2A-4EC1-4DBF-AF31-661F85733C85}" destId="{AB9E7297-0FF3-45BD-8340-7D35AFB46522}" srcOrd="0" destOrd="0" presId="urn:microsoft.com/office/officeart/2005/8/layout/process1"/>
    <dgm:cxn modelId="{674B3DEC-9E74-4E99-8675-9B09C8CBD346}" type="presOf" srcId="{22EAF44C-4498-4922-BA18-D4DE90509B2A}" destId="{02ADD49B-7712-413B-902E-E0104B9C7D5E}" srcOrd="0" destOrd="0" presId="urn:microsoft.com/office/officeart/2005/8/layout/process1"/>
    <dgm:cxn modelId="{3A2375FE-B6AE-420D-B2ED-66D97D964DD3}" type="presOf" srcId="{FF340569-EDCD-4A49-B574-83FBFF4A7E50}" destId="{3B3A6182-BF50-40EC-B9A2-58D71F878701}" srcOrd="0" destOrd="0" presId="urn:microsoft.com/office/officeart/2005/8/layout/process1"/>
    <dgm:cxn modelId="{B3DD9231-C927-4F77-BA7B-9330982393F0}" type="presParOf" srcId="{0A11146C-AD06-4935-A543-C58044D77734}" destId="{AB9E7297-0FF3-45BD-8340-7D35AFB46522}" srcOrd="0" destOrd="0" presId="urn:microsoft.com/office/officeart/2005/8/layout/process1"/>
    <dgm:cxn modelId="{D5943386-D441-45AE-8688-AA5AC3D46C2F}" type="presParOf" srcId="{0A11146C-AD06-4935-A543-C58044D77734}" destId="{346562B4-87DE-41FD-B792-BEC96A8284A4}" srcOrd="1" destOrd="0" presId="urn:microsoft.com/office/officeart/2005/8/layout/process1"/>
    <dgm:cxn modelId="{B6B0318B-1352-4C21-9D10-630D041148EE}" type="presParOf" srcId="{346562B4-87DE-41FD-B792-BEC96A8284A4}" destId="{EADFF178-642F-4A58-9D4C-2D4F17F4F374}" srcOrd="0" destOrd="0" presId="urn:microsoft.com/office/officeart/2005/8/layout/process1"/>
    <dgm:cxn modelId="{D0C0A2E5-E8BA-4B1C-99F7-D351E0B77776}" type="presParOf" srcId="{0A11146C-AD06-4935-A543-C58044D77734}" destId="{3B3A6182-BF50-40EC-B9A2-58D71F878701}" srcOrd="2" destOrd="0" presId="urn:microsoft.com/office/officeart/2005/8/layout/process1"/>
    <dgm:cxn modelId="{560407DC-74A8-47A4-BEC1-903A9C378473}" type="presParOf" srcId="{0A11146C-AD06-4935-A543-C58044D77734}" destId="{3187D339-0E9F-4C58-97A2-249A4D98454C}" srcOrd="3" destOrd="0" presId="urn:microsoft.com/office/officeart/2005/8/layout/process1"/>
    <dgm:cxn modelId="{532133FB-7E4B-4CAB-9D0E-093439D16381}" type="presParOf" srcId="{3187D339-0E9F-4C58-97A2-249A4D98454C}" destId="{536AF3E3-A06F-4060-A940-DF96079188E3}" srcOrd="0" destOrd="0" presId="urn:microsoft.com/office/officeart/2005/8/layout/process1"/>
    <dgm:cxn modelId="{544742BB-68FD-4B1A-AB07-EBC0EEACB315}" type="presParOf" srcId="{0A11146C-AD06-4935-A543-C58044D77734}" destId="{02ADD49B-7712-413B-902E-E0104B9C7D5E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B3FBD-9948-43C5-962A-502578E6D29E}">
      <dsp:nvSpPr>
        <dsp:cNvPr id="0" name=""/>
        <dsp:cNvSpPr/>
      </dsp:nvSpPr>
      <dsp:spPr>
        <a:xfrm>
          <a:off x="9464" y="1243898"/>
          <a:ext cx="2828964" cy="23338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Grammar-Translation method (Latin &amp; Greek)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19th century</a:t>
          </a:r>
        </a:p>
      </dsp:txBody>
      <dsp:txXfrm>
        <a:off x="77821" y="1312255"/>
        <a:ext cx="2692250" cy="2197181"/>
      </dsp:txXfrm>
    </dsp:sp>
    <dsp:sp modelId="{B96A4433-20A8-4E92-9592-54AA7E0D1885}">
      <dsp:nvSpPr>
        <dsp:cNvPr id="0" name=""/>
        <dsp:cNvSpPr/>
      </dsp:nvSpPr>
      <dsp:spPr>
        <a:xfrm>
          <a:off x="3121325" y="2060054"/>
          <a:ext cx="599740" cy="701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121325" y="2200371"/>
        <a:ext cx="419818" cy="420949"/>
      </dsp:txXfrm>
    </dsp:sp>
    <dsp:sp modelId="{74964F4F-D6C8-4ED5-BEAE-BCA07F63B14B}">
      <dsp:nvSpPr>
        <dsp:cNvPr id="0" name=""/>
        <dsp:cNvSpPr/>
      </dsp:nvSpPr>
      <dsp:spPr>
        <a:xfrm>
          <a:off x="3970014" y="1243898"/>
          <a:ext cx="2828964" cy="23338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Direct method (Berlitz)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30000" dirty="0"/>
            <a:t>Inductive grammar teaching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30000" dirty="0"/>
            <a:t>1900-1950s</a:t>
          </a:r>
        </a:p>
      </dsp:txBody>
      <dsp:txXfrm>
        <a:off x="4038371" y="1312255"/>
        <a:ext cx="2692250" cy="2197181"/>
      </dsp:txXfrm>
    </dsp:sp>
    <dsp:sp modelId="{227A46E0-77AE-4C41-8FD1-A3C346096E2C}">
      <dsp:nvSpPr>
        <dsp:cNvPr id="0" name=""/>
        <dsp:cNvSpPr/>
      </dsp:nvSpPr>
      <dsp:spPr>
        <a:xfrm rot="21584519">
          <a:off x="7084238" y="2051038"/>
          <a:ext cx="604762" cy="701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7084239" y="2191764"/>
        <a:ext cx="423333" cy="420949"/>
      </dsp:txXfrm>
    </dsp:sp>
    <dsp:sp modelId="{9A4A203B-D74A-4365-97C9-53C62123D675}">
      <dsp:nvSpPr>
        <dsp:cNvPr id="0" name=""/>
        <dsp:cNvSpPr/>
      </dsp:nvSpPr>
      <dsp:spPr>
        <a:xfrm>
          <a:off x="7940029" y="1226020"/>
          <a:ext cx="2828964" cy="23338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Audio-lingual method (USA)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1950-60s</a:t>
          </a:r>
        </a:p>
      </dsp:txBody>
      <dsp:txXfrm>
        <a:off x="8008386" y="1294377"/>
        <a:ext cx="2692250" cy="21971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E7297-0FF3-45BD-8340-7D35AFB46522}">
      <dsp:nvSpPr>
        <dsp:cNvPr id="0" name=""/>
        <dsp:cNvSpPr/>
      </dsp:nvSpPr>
      <dsp:spPr>
        <a:xfrm>
          <a:off x="6952" y="500498"/>
          <a:ext cx="2731176" cy="33678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Presentation Practice Production model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(PPP) 1960s+</a:t>
          </a:r>
        </a:p>
      </dsp:txBody>
      <dsp:txXfrm>
        <a:off x="86945" y="580491"/>
        <a:ext cx="2571190" cy="3207816"/>
      </dsp:txXfrm>
    </dsp:sp>
    <dsp:sp modelId="{346562B4-87DE-41FD-B792-BEC96A8284A4}">
      <dsp:nvSpPr>
        <dsp:cNvPr id="0" name=""/>
        <dsp:cNvSpPr/>
      </dsp:nvSpPr>
      <dsp:spPr>
        <a:xfrm>
          <a:off x="3032291" y="1819639"/>
          <a:ext cx="623623" cy="7295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3032291" y="1965543"/>
        <a:ext cx="436536" cy="437713"/>
      </dsp:txXfrm>
    </dsp:sp>
    <dsp:sp modelId="{3B3A6182-BF50-40EC-B9A2-58D71F878701}">
      <dsp:nvSpPr>
        <dsp:cNvPr id="0" name=""/>
        <dsp:cNvSpPr/>
      </dsp:nvSpPr>
      <dsp:spPr>
        <a:xfrm>
          <a:off x="3914777" y="548374"/>
          <a:ext cx="3683967" cy="32720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natural approach: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Suggestopaedia</a:t>
          </a:r>
          <a:endParaRPr lang="en-GB" sz="2400" kern="1200" dirty="0"/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Community language Learning 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Total Physical Response</a:t>
          </a:r>
        </a:p>
        <a:p>
          <a:pPr marL="0" marR="0" lvl="0" indent="0" algn="ctr" defTabSz="8445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2400" kern="1200" dirty="0"/>
            <a:t>Silent way</a:t>
          </a:r>
        </a:p>
        <a:p>
          <a:pPr marL="0" marR="0" lvl="0" indent="0" algn="ctr" defTabSz="8445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2400" kern="1200" dirty="0"/>
            <a:t>Natural Approach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1970s/80s</a:t>
          </a:r>
        </a:p>
      </dsp:txBody>
      <dsp:txXfrm>
        <a:off x="4010612" y="644209"/>
        <a:ext cx="3492297" cy="3080381"/>
      </dsp:txXfrm>
    </dsp:sp>
    <dsp:sp modelId="{3187D339-0E9F-4C58-97A2-249A4D98454C}">
      <dsp:nvSpPr>
        <dsp:cNvPr id="0" name=""/>
        <dsp:cNvSpPr/>
      </dsp:nvSpPr>
      <dsp:spPr>
        <a:xfrm rot="41609">
          <a:off x="7894622" y="1849312"/>
          <a:ext cx="627354" cy="7295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894629" y="1994077"/>
        <a:ext cx="439148" cy="437713"/>
      </dsp:txXfrm>
    </dsp:sp>
    <dsp:sp modelId="{02ADD49B-7712-413B-902E-E0104B9C7D5E}">
      <dsp:nvSpPr>
        <dsp:cNvPr id="0" name=""/>
        <dsp:cNvSpPr/>
      </dsp:nvSpPr>
      <dsp:spPr>
        <a:xfrm>
          <a:off x="8782346" y="613904"/>
          <a:ext cx="3088377" cy="32516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Communicative Language Learning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Task-Based learning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 1970s-80s/90s</a:t>
          </a:r>
          <a:endParaRPr lang="en-GB" sz="2800" kern="1200" dirty="0"/>
        </a:p>
      </dsp:txBody>
      <dsp:txXfrm>
        <a:off x="8872801" y="704359"/>
        <a:ext cx="2907467" cy="3070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45D406-6B50-4D39-BBAD-7E614DBD7494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118734-66BB-47E0-81E3-581CB0E02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478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7CF1B-D969-42D1-BE4F-D7B399C6623D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B19887-A7F6-470D-A27D-AF573D4D5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58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19887-A7F6-470D-A27D-AF573D4D5C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253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5C929-CAB5-417A-8290-2DC142D13005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00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1B595-AD96-4AF6-800E-780660014E52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68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09113-ECD0-4189-A6AD-6D7327F69AEA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985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AB11-0ED1-4C84-8A34-1381933A4D43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44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84FD9-A6AF-4316-922D-843E4775DF84}" type="datetime1">
              <a:rPr lang="en-GB" smtClean="0"/>
              <a:t>03/09/2021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30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EA6DC-9FAE-4F91-A340-3289C257D236}" type="datetime1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209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702CD-DFCC-4D54-AF21-C01525ECE416}" type="datetime1">
              <a:rPr lang="en-GB" smtClean="0"/>
              <a:t>03/09/2021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087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7A75-7E03-4DBA-B2DF-A847FE558C85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65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94B6F-7685-43AA-8399-8616DE05D085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80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3A226-15FE-4593-B2C3-1D6CAE144A00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470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521C9-ED25-4F5F-91DD-2408221A2D58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9872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A3B42-410F-4D75-9E90-E05640767773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503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52EFF-2859-42AC-81CB-931E8ED71BA3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256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2303-DE87-49C5-BCD8-ADEC3A3E4C1A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64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DDD03-2F84-43E9-A2C1-2FBF17380C24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82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693A-BD2E-458F-91A9-FB4821C0E159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44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FE23B-D80F-459B-9774-4D4D8A960EEA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AE8ADE7-51F7-41F8-8482-217EC94C0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08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74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8000" b="1" dirty="0">
                <a:solidFill>
                  <a:schemeClr val="accent6">
                    <a:lumMod val="50000"/>
                  </a:schemeClr>
                </a:solidFill>
              </a:rPr>
              <a:t>ELT Methodologies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112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Approaches, Methods, Techniques</a:t>
            </a:r>
          </a:p>
          <a:p>
            <a:endParaRPr lang="en-GB" dirty="0"/>
          </a:p>
          <a:p>
            <a:pPr algn="l"/>
            <a:r>
              <a:rPr lang="en-GB" sz="56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HPEN7024 JJC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735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74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1900156"/>
              </p:ext>
            </p:extLst>
          </p:nvPr>
        </p:nvGraphicFramePr>
        <p:xfrm>
          <a:off x="838200" y="365125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77335" y="489858"/>
            <a:ext cx="8596668" cy="187778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Numerous Varieties and Users of English – so what do we teach and how?</a:t>
            </a:r>
            <a:br>
              <a:rPr lang="en-GB" dirty="0">
                <a:solidFill>
                  <a:schemeClr val="accent6">
                    <a:lumMod val="50000"/>
                  </a:schemeClr>
                </a:solidFill>
              </a:rPr>
            </a:b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677335" y="2367644"/>
            <a:ext cx="8596668" cy="3020204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Community English – Singlish, Chinglish, </a:t>
            </a:r>
            <a:r>
              <a:rPr lang="en-GB" sz="2800" dirty="0" err="1">
                <a:solidFill>
                  <a:schemeClr val="accent6">
                    <a:lumMod val="50000"/>
                  </a:schemeClr>
                </a:solidFill>
              </a:rPr>
              <a:t>Wenglish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Professional English – Business, Medical, Legal…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Social groups – Teenagers, Children, Immigrants…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Styles – formal/informal speech &amp; written English: letters, texting, blogging, email, essays, chatting on the street/online…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05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416" y="398832"/>
            <a:ext cx="8839198" cy="6277233"/>
          </a:xfrm>
        </p:spPr>
        <p:txBody>
          <a:bodyPr>
            <a:normAutofit/>
          </a:bodyPr>
          <a:lstStyle/>
          <a:p>
            <a:r>
              <a:rPr lang="en-GB" dirty="0"/>
              <a:t>THE TREE METAPHOR – </a:t>
            </a:r>
            <a:r>
              <a:rPr lang="en-GB" sz="2000" dirty="0"/>
              <a:t>(Monte </a:t>
            </a:r>
            <a:r>
              <a:rPr lang="en-GB" sz="2000" dirty="0" err="1"/>
              <a:t>Mor</a:t>
            </a:r>
            <a:r>
              <a:rPr lang="en-GB" sz="2000" dirty="0"/>
              <a:t> 2009, taken from </a:t>
            </a:r>
            <a:r>
              <a:rPr lang="en-GB" sz="2000" dirty="0" err="1"/>
              <a:t>Profa</a:t>
            </a:r>
            <a:r>
              <a:rPr lang="en-GB" sz="2000" dirty="0"/>
              <a:t>. Dra. Ana Paula </a:t>
            </a:r>
            <a:r>
              <a:rPr lang="en-GB" sz="2000" dirty="0" err="1"/>
              <a:t>Duboc</a:t>
            </a:r>
            <a:r>
              <a:rPr lang="en-GB" sz="2000" dirty="0"/>
              <a:t> https://edisciplinas.usp.br)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solidFill>
                  <a:schemeClr val="tx1"/>
                </a:solidFill>
              </a:rPr>
              <a:t>Classroom techniques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solidFill>
                  <a:schemeClr val="tx1"/>
                </a:solidFill>
              </a:rPr>
              <a:t>Teaching Methods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solidFill>
                  <a:schemeClr val="tx1"/>
                </a:solidFill>
              </a:rPr>
              <a:t>Concepts of language &amp; pedagogy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4993" y="3041434"/>
            <a:ext cx="1862051" cy="211974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3</a:t>
            </a:fld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3599936" y="3052817"/>
            <a:ext cx="279262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3204519" y="4569082"/>
            <a:ext cx="385530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4424666" y="5799046"/>
            <a:ext cx="241273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03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Approach to understanding &amp; learning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779373"/>
            <a:ext cx="10550839" cy="49591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Approach</a:t>
            </a:r>
            <a:r>
              <a:rPr lang="en-GB" dirty="0"/>
              <a:t> refers to theories and beliefs about how language works and how it can be learned.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Theoretical models of language:</a:t>
            </a:r>
            <a:endParaRPr lang="en-GB" i="1" dirty="0"/>
          </a:p>
          <a:p>
            <a:r>
              <a:rPr lang="en-GB" i="1" dirty="0"/>
              <a:t>	Cognitive (focusing on how language is perceived &amp; organised by the brain); </a:t>
            </a:r>
          </a:p>
          <a:p>
            <a:r>
              <a:rPr lang="en-GB" i="1" dirty="0"/>
              <a:t>	Structural (identifying the parts of language – phonemes, morphemes, noun phrases..); </a:t>
            </a:r>
          </a:p>
          <a:p>
            <a:r>
              <a:rPr lang="en-GB" i="1" dirty="0"/>
              <a:t>	Functional (focusing &amp; organising by formal &amp; informal language use, purpose); </a:t>
            </a:r>
          </a:p>
          <a:p>
            <a:r>
              <a:rPr lang="en-GB" i="1" dirty="0"/>
              <a:t>	Interactional (focusing on language in social situations – communicative purposes); </a:t>
            </a:r>
          </a:p>
          <a:p>
            <a:r>
              <a:rPr lang="en-GB" i="1" dirty="0"/>
              <a:t>	Sociocultural (identifying how language use is influenced by its environment); </a:t>
            </a:r>
          </a:p>
          <a:p>
            <a:r>
              <a:rPr lang="en-GB" i="1" dirty="0"/>
              <a:t>	Genre (looking at the language of specific contexts – written/spoken, academic/medical); </a:t>
            </a:r>
          </a:p>
          <a:p>
            <a:r>
              <a:rPr lang="en-GB" i="1" dirty="0"/>
              <a:t>	Lexical (a focus on learning &amp; using vocabulary chunks – words, phrases, expressions, idioms,)</a:t>
            </a:r>
          </a:p>
          <a:p>
            <a:pPr marL="0" indent="0">
              <a:buNone/>
            </a:pPr>
            <a:endParaRPr lang="en-GB" i="1" dirty="0"/>
          </a:p>
          <a:p>
            <a:pPr marL="457200" lvl="1" indent="0">
              <a:buNone/>
            </a:pPr>
            <a:r>
              <a:rPr lang="en-GB" sz="1400" i="1" dirty="0"/>
              <a:t>											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76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What we do in the classroom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616529"/>
            <a:ext cx="10839163" cy="4932552"/>
          </a:xfrm>
        </p:spPr>
        <p:txBody>
          <a:bodyPr>
            <a:normAutofit/>
          </a:bodyPr>
          <a:lstStyle/>
          <a:p>
            <a:r>
              <a:rPr lang="en-GB" sz="2400" b="1" dirty="0"/>
              <a:t>Methods </a:t>
            </a:r>
            <a:r>
              <a:rPr lang="en-GB" sz="2400" dirty="0"/>
              <a:t>are the realisation of a theoretical based approach – putting the theory into action; one approach may lead to many methods </a:t>
            </a:r>
          </a:p>
          <a:p>
            <a:pPr lvl="1"/>
            <a:r>
              <a:rPr lang="en-GB" sz="2000" dirty="0"/>
              <a:t>Methods have </a:t>
            </a:r>
            <a:r>
              <a:rPr lang="en-GB" sz="2000" b="1" dirty="0"/>
              <a:t>objectives</a:t>
            </a:r>
            <a:r>
              <a:rPr lang="en-GB" sz="2000" dirty="0"/>
              <a:t> (process, product or linguistically oriented); a </a:t>
            </a:r>
            <a:r>
              <a:rPr lang="en-GB" sz="2000" b="1" dirty="0"/>
              <a:t>language focus </a:t>
            </a:r>
            <a:r>
              <a:rPr lang="en-GB" sz="2000" dirty="0"/>
              <a:t>(a syllabus); </a:t>
            </a:r>
            <a:r>
              <a:rPr lang="en-GB" sz="2000" b="1" dirty="0"/>
              <a:t>common</a:t>
            </a:r>
            <a:r>
              <a:rPr lang="en-GB" sz="2000" dirty="0"/>
              <a:t> </a:t>
            </a:r>
            <a:r>
              <a:rPr lang="en-GB" sz="2000" b="1" dirty="0"/>
              <a:t>activities</a:t>
            </a:r>
            <a:r>
              <a:rPr lang="en-GB" sz="2000" dirty="0"/>
              <a:t>; </a:t>
            </a:r>
            <a:r>
              <a:rPr lang="en-GB" sz="2000" b="1" dirty="0"/>
              <a:t>specific teacher role(s) </a:t>
            </a:r>
            <a:r>
              <a:rPr lang="en-GB" sz="2000" dirty="0"/>
              <a:t>(instructor, model, partner); </a:t>
            </a:r>
            <a:r>
              <a:rPr lang="en-GB" sz="2000" b="1" dirty="0"/>
              <a:t>specific learner role(s) </a:t>
            </a:r>
            <a:r>
              <a:rPr lang="en-GB" sz="2000" dirty="0"/>
              <a:t>(passive, active, leader, listener); </a:t>
            </a:r>
            <a:r>
              <a:rPr lang="en-GB" sz="2000" b="1" dirty="0"/>
              <a:t>specific material types </a:t>
            </a:r>
            <a:r>
              <a:rPr lang="en-GB" sz="2000" dirty="0"/>
              <a:t>(dialogues, gap fills, </a:t>
            </a:r>
            <a:r>
              <a:rPr lang="en-GB" sz="2000" dirty="0" err="1"/>
              <a:t>realia</a:t>
            </a:r>
            <a:r>
              <a:rPr lang="en-GB" sz="2000" dirty="0"/>
              <a:t>).</a:t>
            </a:r>
          </a:p>
          <a:p>
            <a:r>
              <a:rPr lang="en-GB" sz="2400" b="1" dirty="0"/>
              <a:t>Techniques</a:t>
            </a:r>
            <a:r>
              <a:rPr lang="en-GB" sz="2400" dirty="0"/>
              <a:t> – the different ways of accomplishing a task in the classroom, of using materials &amp; teaching aids (consider completing a gap fill – how could it be done?).</a:t>
            </a:r>
          </a:p>
          <a:p>
            <a:r>
              <a:rPr lang="en-GB" sz="2400" b="1" dirty="0"/>
              <a:t>Procedures </a:t>
            </a:r>
            <a:r>
              <a:rPr lang="en-GB" sz="2400" dirty="0"/>
              <a:t>– a sequence of stages in a task or in a lesson.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962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an ELT Methods Timeline…some of the major methodologies in order of development</a:t>
            </a:r>
            <a:br>
              <a:rPr lang="en-GB" sz="4000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NOTE: </a:t>
            </a:r>
            <a:r>
              <a:rPr lang="en-GB" sz="2200" dirty="0">
                <a:solidFill>
                  <a:schemeClr val="accent6">
                    <a:lumMod val="50000"/>
                  </a:schemeClr>
                </a:solidFill>
              </a:rPr>
              <a:t>methods do NOT move neatly from one to another!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3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0360188"/>
              </p:ext>
            </p:extLst>
          </p:nvPr>
        </p:nvGraphicFramePr>
        <p:xfrm>
          <a:off x="677334" y="1355272"/>
          <a:ext cx="10768994" cy="48216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4851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74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1859342"/>
              </p:ext>
            </p:extLst>
          </p:nvPr>
        </p:nvGraphicFramePr>
        <p:xfrm>
          <a:off x="148281" y="965200"/>
          <a:ext cx="11870724" cy="436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64475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97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Acquisition &amp; Fluency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13206"/>
          </a:xfrm>
        </p:spPr>
        <p:txBody>
          <a:bodyPr/>
          <a:lstStyle/>
          <a:p>
            <a:r>
              <a:rPr lang="en-GB" sz="2400" dirty="0" err="1"/>
              <a:t>Krashen’s</a:t>
            </a:r>
            <a:r>
              <a:rPr lang="en-GB" sz="2400" dirty="0"/>
              <a:t> theory of SLA (Second language acquisition)</a:t>
            </a:r>
          </a:p>
          <a:p>
            <a:pPr marL="0" indent="0">
              <a:buNone/>
            </a:pPr>
            <a:r>
              <a:rPr lang="en-GB" sz="2400" dirty="0"/>
              <a:t>There is a natural order to acquiring language and…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i="1" dirty="0"/>
              <a:t>‘Acquisition requires meaningful interaction in the target language – natural communication – in which speakers are concerned not with the form of their utterances, but with the message the are conveying and understanding’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So, a focus on communication and real purpose.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651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best methods…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10913304" cy="3880773"/>
          </a:xfrm>
        </p:spPr>
        <p:txBody>
          <a:bodyPr>
            <a:normAutofit/>
          </a:bodyPr>
          <a:lstStyle/>
          <a:p>
            <a:r>
              <a:rPr lang="en-GB" sz="2400" dirty="0"/>
              <a:t>According to </a:t>
            </a:r>
            <a:r>
              <a:rPr lang="en-GB" sz="2400" dirty="0" err="1"/>
              <a:t>Krashen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	Methods should </a:t>
            </a:r>
          </a:p>
          <a:p>
            <a:pPr marL="0" indent="0">
              <a:buNone/>
            </a:pPr>
            <a:r>
              <a:rPr lang="en-GB" sz="2400" dirty="0"/>
              <a:t>	…offer comprehensible input (i+1)</a:t>
            </a:r>
          </a:p>
          <a:p>
            <a:pPr marL="0" indent="0">
              <a:buNone/>
            </a:pPr>
            <a:r>
              <a:rPr lang="en-GB" sz="2400" dirty="0"/>
              <a:t>	…allow for low anxiety communication (the affective filter 	hypothesis)</a:t>
            </a:r>
          </a:p>
          <a:p>
            <a:pPr marL="0" indent="0">
              <a:buNone/>
            </a:pPr>
            <a:r>
              <a:rPr lang="en-GB" sz="2400" dirty="0"/>
              <a:t>	…offer opportunities for communication that students </a:t>
            </a:r>
            <a:r>
              <a:rPr lang="en-GB" sz="2400" i="1" u="sng" dirty="0"/>
              <a:t>want/need</a:t>
            </a:r>
          </a:p>
          <a:p>
            <a:pPr marL="0" indent="0">
              <a:buNone/>
            </a:pPr>
            <a:r>
              <a:rPr lang="en-GB" sz="2400" dirty="0"/>
              <a:t>	…not force communication (speak when </a:t>
            </a:r>
            <a:r>
              <a:rPr lang="en-GB" sz="2400" i="1" u="sng" dirty="0"/>
              <a:t>ready</a:t>
            </a:r>
            <a:r>
              <a:rPr lang="en-GB" sz="2400" dirty="0"/>
              <a:t>)</a:t>
            </a:r>
          </a:p>
          <a:p>
            <a:pPr marL="0" indent="0">
              <a:buNone/>
            </a:pPr>
            <a:r>
              <a:rPr lang="en-GB" sz="2400" dirty="0"/>
              <a:t>	…not force error correction on the language user (result: lower anxiety)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603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74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035" y="217715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The more recent approaches: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04257"/>
            <a:ext cx="4184035" cy="5241472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>
                <a:solidFill>
                  <a:schemeClr val="accent1">
                    <a:lumMod val="50000"/>
                  </a:schemeClr>
                </a:solidFill>
              </a:rPr>
              <a:t>Communicative Language Learning</a:t>
            </a:r>
          </a:p>
          <a:p>
            <a:pPr lvl="1"/>
            <a:r>
              <a:rPr lang="en-GB" sz="3400" dirty="0"/>
              <a:t>Functional language</a:t>
            </a:r>
          </a:p>
          <a:p>
            <a:pPr lvl="1"/>
            <a:r>
              <a:rPr lang="en-GB" sz="3400" dirty="0"/>
              <a:t>Structured Lesson </a:t>
            </a:r>
          </a:p>
          <a:p>
            <a:pPr lvl="1"/>
            <a:r>
              <a:rPr lang="en-GB" sz="3400" dirty="0"/>
              <a:t>Learner Centred</a:t>
            </a:r>
          </a:p>
          <a:p>
            <a:pPr lvl="1"/>
            <a:r>
              <a:rPr lang="en-GB" sz="3400" dirty="0"/>
              <a:t>Meaning &amp; fluency as well as accuracy</a:t>
            </a:r>
          </a:p>
          <a:p>
            <a:pPr lvl="1"/>
            <a:r>
              <a:rPr lang="en-GB" sz="3400" dirty="0"/>
              <a:t>Variety of meaning-focused communicative tasks</a:t>
            </a:r>
          </a:p>
          <a:p>
            <a:pPr lvl="2"/>
            <a:r>
              <a:rPr lang="en-GB" sz="3400" dirty="0"/>
              <a:t>e.g. Role-play</a:t>
            </a:r>
          </a:p>
          <a:p>
            <a:pPr lvl="1"/>
            <a:r>
              <a:rPr lang="en-GB" sz="3400" dirty="0"/>
              <a:t>Exposure &amp; opportunity to use language</a:t>
            </a:r>
          </a:p>
          <a:p>
            <a:pPr lvl="1"/>
            <a:r>
              <a:rPr lang="en-GB" sz="3400" dirty="0"/>
              <a:t>Explicit teaching of grammar, vocab, pron.</a:t>
            </a:r>
          </a:p>
          <a:p>
            <a:pPr lvl="1"/>
            <a:endParaRPr lang="en-GB" sz="3400" dirty="0"/>
          </a:p>
          <a:p>
            <a:pPr lvl="1"/>
            <a:endParaRPr lang="en-GB" sz="2600" dirty="0"/>
          </a:p>
          <a:p>
            <a:pPr lvl="1"/>
            <a:endParaRPr lang="en-GB" sz="26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0557" y="1404257"/>
            <a:ext cx="4506685" cy="5241472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>
                <a:solidFill>
                  <a:schemeClr val="accent1">
                    <a:lumMod val="50000"/>
                  </a:schemeClr>
                </a:solidFill>
              </a:rPr>
              <a:t>Task-based Learning</a:t>
            </a:r>
          </a:p>
          <a:p>
            <a:pPr marL="0" indent="0">
              <a:buNone/>
            </a:pPr>
            <a:endParaRPr lang="en-GB" sz="3500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sz="3400" dirty="0"/>
              <a:t>Focus on meaningful tasks</a:t>
            </a:r>
          </a:p>
          <a:p>
            <a:pPr lvl="1"/>
            <a:r>
              <a:rPr lang="en-GB" sz="3400" dirty="0"/>
              <a:t>Task focused rather than language form or function</a:t>
            </a:r>
          </a:p>
          <a:p>
            <a:pPr lvl="1"/>
            <a:r>
              <a:rPr lang="en-GB" sz="3400" dirty="0"/>
              <a:t>Focus on language use &amp; fluency rather than language accuracy</a:t>
            </a:r>
          </a:p>
          <a:p>
            <a:pPr lvl="1"/>
            <a:r>
              <a:rPr lang="en-GB" sz="3400" dirty="0"/>
              <a:t>Performance of task leads to language use leads to language focus/analysis</a:t>
            </a:r>
          </a:p>
          <a:p>
            <a:pPr lvl="2"/>
            <a:r>
              <a:rPr lang="en-GB" sz="3200" dirty="0"/>
              <a:t>3 steps – </a:t>
            </a:r>
          </a:p>
          <a:p>
            <a:pPr lvl="3"/>
            <a:r>
              <a:rPr lang="en-GB" sz="3200" dirty="0"/>
              <a:t>Pre-task </a:t>
            </a:r>
          </a:p>
          <a:p>
            <a:pPr lvl="3"/>
            <a:r>
              <a:rPr lang="en-GB" sz="3200" dirty="0"/>
              <a:t>Task Cycle</a:t>
            </a:r>
          </a:p>
          <a:p>
            <a:pPr lvl="3"/>
            <a:r>
              <a:rPr lang="en-GB" sz="3200" dirty="0"/>
              <a:t>Language Focus</a:t>
            </a:r>
          </a:p>
          <a:p>
            <a:pPr marL="1371600" lvl="3" indent="0">
              <a:buNone/>
            </a:pPr>
            <a:endParaRPr lang="en-GB" sz="3200" dirty="0"/>
          </a:p>
          <a:p>
            <a:pPr lvl="4"/>
            <a:endParaRPr lang="en-GB" sz="2200" dirty="0"/>
          </a:p>
          <a:p>
            <a:pPr lvl="1"/>
            <a:endParaRPr lang="en-GB" sz="2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994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Lexical Approach – ‘…lexicalised grammar NOT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grammaticalised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lexis’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(Lewis 1993)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2160589"/>
            <a:ext cx="10633217" cy="3880773"/>
          </a:xfrm>
        </p:spPr>
        <p:txBody>
          <a:bodyPr>
            <a:normAutofit fontScale="77500" lnSpcReduction="20000"/>
          </a:bodyPr>
          <a:lstStyle/>
          <a:p>
            <a:r>
              <a:rPr lang="en-GB" sz="3800" dirty="0"/>
              <a:t>Focus: Chunks of language</a:t>
            </a:r>
          </a:p>
          <a:p>
            <a:pPr lvl="1"/>
            <a:r>
              <a:rPr lang="en-GB" sz="2800" dirty="0"/>
              <a:t>Grammar yes, but NOT fitting the language around the grammar structure</a:t>
            </a:r>
          </a:p>
          <a:p>
            <a:pPr lvl="1"/>
            <a:r>
              <a:rPr lang="en-GB" sz="2800" dirty="0"/>
              <a:t>Students internalise the chunks </a:t>
            </a:r>
            <a:r>
              <a:rPr lang="en-GB" sz="2800" b="1" i="1" dirty="0"/>
              <a:t>then</a:t>
            </a:r>
            <a:r>
              <a:rPr lang="en-GB" sz="2800" dirty="0"/>
              <a:t> analyse the language</a:t>
            </a:r>
          </a:p>
          <a:p>
            <a:pPr lvl="1"/>
            <a:r>
              <a:rPr lang="en-GB" sz="2800" dirty="0"/>
              <a:t>Chunks are the building blocks of language – groups of words, phrases</a:t>
            </a:r>
            <a:endParaRPr lang="en-GB" sz="2600" dirty="0"/>
          </a:p>
          <a:p>
            <a:pPr lvl="2"/>
            <a:r>
              <a:rPr lang="en-GB" sz="2600" dirty="0"/>
              <a:t>Are there too many chunks? – how to choose/organise these?</a:t>
            </a:r>
          </a:p>
          <a:p>
            <a:pPr lvl="2"/>
            <a:r>
              <a:rPr lang="en-GB" sz="2600" dirty="0"/>
              <a:t>Language consists of patterns – see Corpus Studies (naturally occurring language, looking at patterns of use &amp; meaning in context, looking at genre &amp; register)</a:t>
            </a:r>
            <a:endParaRPr lang="en-GB" sz="2400" dirty="0"/>
          </a:p>
          <a:p>
            <a:pPr lvl="2"/>
            <a:endParaRPr lang="en-GB" sz="2600" dirty="0"/>
          </a:p>
          <a:p>
            <a:pPr marL="457200" lvl="1" indent="0">
              <a:buNone/>
            </a:pPr>
            <a:r>
              <a:rPr lang="en-GB" sz="2100" dirty="0"/>
              <a:t>Reading: Lewis, M (1993) The Lexical Approach: The state of ELT and a Way Forward, Cengage learning</a:t>
            </a:r>
          </a:p>
          <a:p>
            <a:pPr lvl="1"/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737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methods: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28568"/>
            <a:ext cx="8596668" cy="5162848"/>
          </a:xfrm>
        </p:spPr>
        <p:txBody>
          <a:bodyPr>
            <a:normAutofit/>
          </a:bodyPr>
          <a:lstStyle/>
          <a:p>
            <a:r>
              <a:rPr lang="en-GB" sz="2800" dirty="0"/>
              <a:t>Situational Language Learning</a:t>
            </a:r>
          </a:p>
          <a:p>
            <a:r>
              <a:rPr lang="en-GB" sz="2800" dirty="0"/>
              <a:t>CLIL (Content &amp; Language Integrated Learning)</a:t>
            </a:r>
          </a:p>
          <a:p>
            <a:r>
              <a:rPr lang="en-GB" sz="2800" dirty="0"/>
              <a:t>CALL (Computer Assisted Language Learning</a:t>
            </a:r>
          </a:p>
          <a:p>
            <a:r>
              <a:rPr lang="en-GB" sz="2800" dirty="0"/>
              <a:t>PBL (Project-based Learning)</a:t>
            </a:r>
          </a:p>
          <a:p>
            <a:r>
              <a:rPr lang="en-GB" sz="2800" dirty="0" err="1"/>
              <a:t>Dogme</a:t>
            </a:r>
            <a:r>
              <a:rPr lang="en-GB" sz="2800" dirty="0"/>
              <a:t> ELT (learner and emergent language focused)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78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070919"/>
            <a:ext cx="8596668" cy="4970443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Nunan (1989)</a:t>
            </a:r>
          </a:p>
          <a:p>
            <a:pPr marL="0" indent="0" algn="ctr">
              <a:buNone/>
            </a:pP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‘…there never was and probably never will </a:t>
            </a:r>
          </a:p>
          <a:p>
            <a:pPr marL="0" indent="0" algn="ctr">
              <a:buNone/>
            </a:pP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be </a:t>
            </a:r>
            <a:r>
              <a:rPr lang="en-GB" sz="2400" b="1" i="1" dirty="0">
                <a:solidFill>
                  <a:schemeClr val="accent2">
                    <a:lumMod val="75000"/>
                  </a:schemeClr>
                </a:solidFill>
              </a:rPr>
              <a:t>a method </a:t>
            </a: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for all…’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Brown (2002, p. 11)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…we need to ‘</a:t>
            </a: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get on with the business of unifying our approach to language teaching and of designing effective tasks and techniques informed by that approach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’.</a:t>
            </a:r>
          </a:p>
          <a:p>
            <a:pPr marL="0" indent="0" algn="ctr">
              <a:buNone/>
            </a:pP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Q: What do you think – is it possible to unify our approach?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846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/>
              <a:t>Readings: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Bell, D.M. (2007), ‘Do Teachers think that methods are dead?’, </a:t>
            </a:r>
            <a:r>
              <a:rPr lang="en-GB" i="1" dirty="0"/>
              <a:t>ELT Journal </a:t>
            </a:r>
            <a:r>
              <a:rPr lang="en-GB" dirty="0"/>
              <a:t>61(2) pp.135-143</a:t>
            </a:r>
          </a:p>
          <a:p>
            <a:pPr marL="0" indent="0">
              <a:buNone/>
            </a:pPr>
            <a:r>
              <a:rPr lang="en-GB" dirty="0"/>
              <a:t>Brown, H.D. (2002) Principles of language learning and teaching. </a:t>
            </a:r>
            <a:r>
              <a:rPr lang="en-GB"/>
              <a:t>New York: Longman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Harmer, J.(2007), The Practice of English language Teaching, 4</a:t>
            </a:r>
            <a:r>
              <a:rPr lang="en-GB" baseline="30000" dirty="0"/>
              <a:t>th</a:t>
            </a:r>
            <a:r>
              <a:rPr lang="en-GB" dirty="0"/>
              <a:t> edition, Essex: Pearson</a:t>
            </a:r>
          </a:p>
          <a:p>
            <a:pPr marL="0" indent="0">
              <a:buNone/>
            </a:pPr>
            <a:r>
              <a:rPr lang="en-GB" dirty="0" err="1"/>
              <a:t>Lightbown</a:t>
            </a:r>
            <a:r>
              <a:rPr lang="en-GB" dirty="0"/>
              <a:t>, P.M. &amp; </a:t>
            </a:r>
            <a:r>
              <a:rPr lang="en-GB" dirty="0" err="1"/>
              <a:t>N.Spada</a:t>
            </a:r>
            <a:r>
              <a:rPr lang="en-GB" dirty="0"/>
              <a:t> (2013), </a:t>
            </a:r>
            <a:r>
              <a:rPr lang="en-GB" i="1" dirty="0"/>
              <a:t>How Languages are Learned (3</a:t>
            </a:r>
            <a:r>
              <a:rPr lang="en-GB" i="1" baseline="30000" dirty="0"/>
              <a:t>rd</a:t>
            </a:r>
            <a:r>
              <a:rPr lang="en-GB" i="1" dirty="0"/>
              <a:t> Edition) Oxford: OUP</a:t>
            </a:r>
          </a:p>
          <a:p>
            <a:pPr marL="0" indent="0">
              <a:buNone/>
            </a:pPr>
            <a:r>
              <a:rPr lang="en-GB" dirty="0"/>
              <a:t>McDonough, K. &amp; W. </a:t>
            </a:r>
            <a:r>
              <a:rPr lang="en-GB" dirty="0" err="1"/>
              <a:t>Chaikitmongkol</a:t>
            </a:r>
            <a:r>
              <a:rPr lang="en-GB" dirty="0"/>
              <a:t> (2007), ‘Teachers’ and Learners’ Reactions to a Task-based EFL Course in Thailand’, </a:t>
            </a:r>
            <a:r>
              <a:rPr lang="en-GB" i="1" dirty="0"/>
              <a:t>TESOL Quarterly </a:t>
            </a:r>
            <a:r>
              <a:rPr lang="en-GB" dirty="0"/>
              <a:t>41(1) pp.107-132</a:t>
            </a:r>
          </a:p>
          <a:p>
            <a:pPr marL="0" indent="0">
              <a:buNone/>
            </a:pPr>
            <a:r>
              <a:rPr lang="en-GB" i="1" dirty="0" err="1"/>
              <a:t>Nunan</a:t>
            </a:r>
            <a:r>
              <a:rPr lang="en-GB" i="1" dirty="0"/>
              <a:t>, D. (1989), Designing tasks for the communicative classroom, Cambridge: CUP</a:t>
            </a:r>
          </a:p>
          <a:p>
            <a:pPr marL="0" indent="0">
              <a:buNone/>
            </a:pPr>
            <a:r>
              <a:rPr lang="en-GB" dirty="0"/>
              <a:t>Ogilvie, G. &amp; W. Dunn, (2010), ‘Taking teacher education to task: Exploring the role of teacher education in promoting the utilization of task-based teaching’, </a:t>
            </a:r>
            <a:r>
              <a:rPr lang="en-GB" i="1" dirty="0"/>
              <a:t>Language Teaching Research </a:t>
            </a:r>
            <a:r>
              <a:rPr lang="en-GB" dirty="0"/>
              <a:t>14(2) pp.161-181</a:t>
            </a:r>
          </a:p>
          <a:p>
            <a:pPr marL="0" indent="0">
              <a:buNone/>
            </a:pPr>
            <a:r>
              <a:rPr lang="en-GB" dirty="0"/>
              <a:t>Richards, J.C. &amp; Rodgers, T.S. (2001) Approaches and Methods in Language teaching, Cambridge: CUP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8ADE7-51F7-41F8-8482-217EC94C01A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2754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364</TotalTime>
  <Words>1180</Words>
  <Application>Microsoft Office PowerPoint</Application>
  <PresentationFormat>Widescreen</PresentationFormat>
  <Paragraphs>140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Trebuchet MS</vt:lpstr>
      <vt:lpstr>Wingdings</vt:lpstr>
      <vt:lpstr>Wingdings 3</vt:lpstr>
      <vt:lpstr>Facet</vt:lpstr>
      <vt:lpstr>ELT Methodologies</vt:lpstr>
      <vt:lpstr>Numerous Varieties and Users of English – so what do we teach and how? </vt:lpstr>
      <vt:lpstr>THE TREE METAPHOR – (Monte Mor 2009, taken from Profa. Dra. Ana Paula Duboc https://edisciplinas.usp.br)       Classroom techniques     Teaching Methods     Concepts of language &amp; pedagogy </vt:lpstr>
      <vt:lpstr>Approach to understanding &amp; learning language</vt:lpstr>
      <vt:lpstr>What we do in the classroom</vt:lpstr>
      <vt:lpstr>an ELT Methods Timeline…some of the major methodologies in order of development NOTE: methods do NOT move neatly from one to another!</vt:lpstr>
      <vt:lpstr>PowerPoint Presentation</vt:lpstr>
      <vt:lpstr>Acquisition &amp; Fluency</vt:lpstr>
      <vt:lpstr>The best methods…</vt:lpstr>
      <vt:lpstr>The more recent approaches:</vt:lpstr>
      <vt:lpstr>Lexical Approach – ‘…lexicalised grammar NOT grammaticalised lexis’ (Lewis 1993)</vt:lpstr>
      <vt:lpstr>Other methods:</vt:lpstr>
      <vt:lpstr>PowerPoint Presentation</vt:lpstr>
      <vt:lpstr>Further Reading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ELT Methodologies</dc:title>
  <dc:creator>Claire Quinn</dc:creator>
  <cp:lastModifiedBy>Jessica Clapham</cp:lastModifiedBy>
  <cp:revision>43</cp:revision>
  <cp:lastPrinted>2019-10-04T14:20:16Z</cp:lastPrinted>
  <dcterms:created xsi:type="dcterms:W3CDTF">2015-02-09T16:23:36Z</dcterms:created>
  <dcterms:modified xsi:type="dcterms:W3CDTF">2021-09-03T13:55:35Z</dcterms:modified>
</cp:coreProperties>
</file>