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9559" autoAdjust="0"/>
    <p:restoredTop sz="94660"/>
  </p:normalViewPr>
  <p:slideViewPr>
    <p:cSldViewPr snapToGrid="0">
      <p:cViewPr>
        <p:scale>
          <a:sx n="100" d="100"/>
          <a:sy n="100" d="100"/>
        </p:scale>
        <p:origin x="590" y="-6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D6343-65EE-454C-AD40-D885C3AA0C3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CFA307C-7D86-4D49-A0A1-D5BA8CC4EF0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21383D-EE9F-4FD5-AA3E-992953578882}"/>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5" name="Footer Placeholder 4">
            <a:extLst>
              <a:ext uri="{FF2B5EF4-FFF2-40B4-BE49-F238E27FC236}">
                <a16:creationId xmlns:a16="http://schemas.microsoft.com/office/drawing/2014/main" id="{59ACA6D9-DB24-49A5-AAAA-2444BD9056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4B515E-1352-4769-8E7C-CA0646A27CCE}"/>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722680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6742D-9E50-47FD-9B9B-49587BB0C4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6E98B2-AFC6-48DD-928C-24AAD06FE72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843D52-2CA9-4CB3-BE3C-3F0AE79EF0BC}"/>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5" name="Footer Placeholder 4">
            <a:extLst>
              <a:ext uri="{FF2B5EF4-FFF2-40B4-BE49-F238E27FC236}">
                <a16:creationId xmlns:a16="http://schemas.microsoft.com/office/drawing/2014/main" id="{2EDB7950-8A8C-438D-9CF1-B4C7CC2E3E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0C7CB5-89A0-4978-B0A5-CD26C089033C}"/>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2339387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67120-85A1-4D9F-9A27-8290FAC75B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1AE5158-E047-4C41-B78B-346CE391043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73F7D43-A878-4884-A003-CB6B754B1800}"/>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5" name="Footer Placeholder 4">
            <a:extLst>
              <a:ext uri="{FF2B5EF4-FFF2-40B4-BE49-F238E27FC236}">
                <a16:creationId xmlns:a16="http://schemas.microsoft.com/office/drawing/2014/main" id="{AD49327F-62EC-4108-87CE-E075AA6215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0E557-56AF-4F60-9289-3B493D95E082}"/>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3179363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832E5-A3C1-429B-8CE0-72DF24032C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086436-CF45-4321-AC30-2F4D578CB6F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15D739-7592-48AA-BD36-3CB9E499CD7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BB1C25-239E-416C-AACA-4A497E804F50}"/>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6" name="Footer Placeholder 5">
            <a:extLst>
              <a:ext uri="{FF2B5EF4-FFF2-40B4-BE49-F238E27FC236}">
                <a16:creationId xmlns:a16="http://schemas.microsoft.com/office/drawing/2014/main" id="{70FEF2B1-20FB-4218-915D-9FB4E24AEB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D8C9FB-4AD1-4A1E-B1D4-AA44D796B9DF}"/>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2244988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4C269-BBBC-49EB-87D7-105DF1BAB71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D9CAE2-471D-4A57-84E3-FD6B8A4A62C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5752C13-F97D-44CB-AB02-5A083372290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344BDEE-784F-4230-B2EE-45925C5E6B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49ECD1D-979C-4B43-B4BF-C510F3F0C3B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BCA5DEE-B807-4541-85FC-DDB24A16B06E}"/>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8" name="Footer Placeholder 7">
            <a:extLst>
              <a:ext uri="{FF2B5EF4-FFF2-40B4-BE49-F238E27FC236}">
                <a16:creationId xmlns:a16="http://schemas.microsoft.com/office/drawing/2014/main" id="{1D6D95E1-777E-4509-B3DE-4D54F04D415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5DA6B7-2120-4DE7-B663-A5FC00E11E7A}"/>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2475589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04FDA-19DE-4DBC-8672-2C90C354E5A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7318982-FAED-4C07-AABA-7BF863653DB5}"/>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4" name="Footer Placeholder 3">
            <a:extLst>
              <a:ext uri="{FF2B5EF4-FFF2-40B4-BE49-F238E27FC236}">
                <a16:creationId xmlns:a16="http://schemas.microsoft.com/office/drawing/2014/main" id="{27CA2060-DF4A-4383-BAC3-8EDBE00A1A9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CB99855-393A-4802-97FF-8B9AF8E8497C}"/>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1024599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D4E545-7428-49D0-AE97-C6024A46BD34}"/>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3" name="Footer Placeholder 2">
            <a:extLst>
              <a:ext uri="{FF2B5EF4-FFF2-40B4-BE49-F238E27FC236}">
                <a16:creationId xmlns:a16="http://schemas.microsoft.com/office/drawing/2014/main" id="{4DC80EAD-A381-4B79-B8DD-4CDEBE88CE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1AB4AE3-1181-4DC0-B126-A7D036A0B9E1}"/>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468332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79276-FCC8-41A5-A652-B299ADAC37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3A0B4C2-B809-4916-B562-C017DF8E76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C9452F-939D-4502-B9C1-FC786C926E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347A74C-0B8C-48C4-B30F-67DA2F8F3B59}"/>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6" name="Footer Placeholder 5">
            <a:extLst>
              <a:ext uri="{FF2B5EF4-FFF2-40B4-BE49-F238E27FC236}">
                <a16:creationId xmlns:a16="http://schemas.microsoft.com/office/drawing/2014/main" id="{BEA41F4C-E438-412C-AA1C-389E136B56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3E9E8A-8BBC-4E5B-9844-A2D4DA1C7332}"/>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1182560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E77B6-3506-4366-ABEC-9759ED8DDC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6519014-E1CF-479E-92C4-B921287112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7B30DAA-87E6-4A02-90AA-9ECD0F7E8C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EF62D3B-FEC5-43C7-9948-F63D320FD4D3}"/>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6" name="Footer Placeholder 5">
            <a:extLst>
              <a:ext uri="{FF2B5EF4-FFF2-40B4-BE49-F238E27FC236}">
                <a16:creationId xmlns:a16="http://schemas.microsoft.com/office/drawing/2014/main" id="{79296D9A-CF1D-4229-9770-B1AC01A172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E811046-FD59-4D73-8DFE-C3AF842FD408}"/>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1424834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4F89A-87A9-4CF2-9DAE-445F5DB159D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E00F84-0535-438E-ABAC-350109FF5DE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505758-7CE0-495B-A868-796A2F524980}"/>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5" name="Footer Placeholder 4">
            <a:extLst>
              <a:ext uri="{FF2B5EF4-FFF2-40B4-BE49-F238E27FC236}">
                <a16:creationId xmlns:a16="http://schemas.microsoft.com/office/drawing/2014/main" id="{D17FBD5B-B5FC-4105-8094-701D3B8C87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A4EB9F-F34E-4659-9C38-C9871CEA1537}"/>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873670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15BB1F-66B7-427C-8309-A8B2ED829FA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99BF72-FDC7-4F86-90ED-6E019ED5C4E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B39EB6-F3ED-439D-87E4-1A3424DDF286}"/>
              </a:ext>
            </a:extLst>
          </p:cNvPr>
          <p:cNvSpPr>
            <a:spLocks noGrp="1"/>
          </p:cNvSpPr>
          <p:nvPr>
            <p:ph type="dt" sz="half" idx="10"/>
          </p:nvPr>
        </p:nvSpPr>
        <p:spPr/>
        <p:txBody>
          <a:bodyPr/>
          <a:lstStyle/>
          <a:p>
            <a:fld id="{9076D143-9122-44DD-8D58-986244EE4F47}" type="datetimeFigureOut">
              <a:rPr lang="en-GB" smtClean="0"/>
              <a:t>26/11/2018</a:t>
            </a:fld>
            <a:endParaRPr lang="en-GB"/>
          </a:p>
        </p:txBody>
      </p:sp>
      <p:sp>
        <p:nvSpPr>
          <p:cNvPr id="5" name="Footer Placeholder 4">
            <a:extLst>
              <a:ext uri="{FF2B5EF4-FFF2-40B4-BE49-F238E27FC236}">
                <a16:creationId xmlns:a16="http://schemas.microsoft.com/office/drawing/2014/main" id="{F943DE48-6FE9-4B4E-A080-576CC95F7D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8299EB-8C4E-461F-AF4A-B6E948A70D69}"/>
              </a:ext>
            </a:extLst>
          </p:cNvPr>
          <p:cNvSpPr>
            <a:spLocks noGrp="1"/>
          </p:cNvSpPr>
          <p:nvPr>
            <p:ph type="sldNum" sz="quarter" idx="12"/>
          </p:nvPr>
        </p:nvSpPr>
        <p:spPr/>
        <p:txBody>
          <a:bodyPr/>
          <a:lstStyle/>
          <a:p>
            <a:fld id="{8E57C700-28FE-4A99-869F-832224EAAC21}" type="slidenum">
              <a:rPr lang="en-GB" smtClean="0"/>
              <a:t>‹#›</a:t>
            </a:fld>
            <a:endParaRPr lang="en-GB"/>
          </a:p>
        </p:txBody>
      </p:sp>
    </p:spTree>
    <p:extLst>
      <p:ext uri="{BB962C8B-B14F-4D97-AF65-F5344CB8AC3E}">
        <p14:creationId xmlns:p14="http://schemas.microsoft.com/office/powerpoint/2010/main" val="2618994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5DC5E6-2E5B-4AA7-9E69-5E23FADA00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35E7C5B-4E38-4967-A1FA-526C49CDD3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6A6ECA-F00E-41DD-88CE-A73529ABC8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76D143-9122-44DD-8D58-986244EE4F47}" type="datetimeFigureOut">
              <a:rPr lang="en-GB" smtClean="0"/>
              <a:t>26/11/2018</a:t>
            </a:fld>
            <a:endParaRPr lang="en-GB"/>
          </a:p>
        </p:txBody>
      </p:sp>
      <p:sp>
        <p:nvSpPr>
          <p:cNvPr id="5" name="Footer Placeholder 4">
            <a:extLst>
              <a:ext uri="{FF2B5EF4-FFF2-40B4-BE49-F238E27FC236}">
                <a16:creationId xmlns:a16="http://schemas.microsoft.com/office/drawing/2014/main" id="{A21CF5C4-7E20-41BB-B82F-7411E2D04B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48A4BB-686D-4A2C-ABFA-DA207778D6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57C700-28FE-4A99-869F-832224EAAC21}" type="slidenum">
              <a:rPr lang="en-GB" smtClean="0"/>
              <a:t>‹#›</a:t>
            </a:fld>
            <a:endParaRPr lang="en-GB"/>
          </a:p>
        </p:txBody>
      </p:sp>
    </p:spTree>
    <p:extLst>
      <p:ext uri="{BB962C8B-B14F-4D97-AF65-F5344CB8AC3E}">
        <p14:creationId xmlns:p14="http://schemas.microsoft.com/office/powerpoint/2010/main" val="8924412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irisharchaeology.ie/2012/09/the-oseberg-viking-ship-burial/" TargetMode="External"/><Relationship Id="rId3" Type="http://schemas.openxmlformats.org/officeDocument/2006/relationships/image" Target="../media/image3.png"/><Relationship Id="rId7" Type="http://schemas.openxmlformats.org/officeDocument/2006/relationships/hyperlink" Target="https://www.york.ac.uk/inst/chumpal/EAU-reps/eau00-07.pdf"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hyperlink" Target="https://www.uu.se/en/news-media/news/article/?id=10954&amp;area=2,6,10,16,22,34,42&amp;typ=artikel&amp;lang=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24F09B2-7EEB-42CD-866A-BC9286000B20}"/>
              </a:ext>
            </a:extLst>
          </p:cNvPr>
          <p:cNvSpPr txBox="1"/>
          <p:nvPr/>
        </p:nvSpPr>
        <p:spPr>
          <a:xfrm>
            <a:off x="3175000" y="114300"/>
            <a:ext cx="5829300" cy="584775"/>
          </a:xfrm>
          <a:prstGeom prst="rect">
            <a:avLst/>
          </a:prstGeom>
          <a:noFill/>
        </p:spPr>
        <p:txBody>
          <a:bodyPr wrap="square" rtlCol="0">
            <a:spAutoFit/>
          </a:bodyPr>
          <a:lstStyle/>
          <a:p>
            <a:pPr algn="ctr"/>
            <a:r>
              <a:rPr lang="en-GB" sz="1600" dirty="0">
                <a:solidFill>
                  <a:schemeClr val="bg1"/>
                </a:solidFill>
              </a:rPr>
              <a:t>The Inspiration for Viking Monsters</a:t>
            </a:r>
          </a:p>
          <a:p>
            <a:pPr algn="ctr"/>
            <a:r>
              <a:rPr lang="en-GB" sz="1600" dirty="0">
                <a:solidFill>
                  <a:schemeClr val="bg1"/>
                </a:solidFill>
              </a:rPr>
              <a:t>By Samuel Beach UWTSD </a:t>
            </a:r>
          </a:p>
        </p:txBody>
      </p:sp>
      <p:pic>
        <p:nvPicPr>
          <p:cNvPr id="7" name="Picture 6">
            <a:extLst>
              <a:ext uri="{FF2B5EF4-FFF2-40B4-BE49-F238E27FC236}">
                <a16:creationId xmlns:a16="http://schemas.microsoft.com/office/drawing/2014/main" id="{2B9010A9-E52F-42F2-B8B7-19D7BD9272A9}"/>
              </a:ext>
            </a:extLst>
          </p:cNvPr>
          <p:cNvPicPr>
            <a:picLocks noChangeAspect="1"/>
          </p:cNvPicPr>
          <p:nvPr/>
        </p:nvPicPr>
        <p:blipFill rotWithShape="1">
          <a:blip r:embed="rId3"/>
          <a:srcRect l="6893" t="28073" r="3818" b="19048"/>
          <a:stretch/>
        </p:blipFill>
        <p:spPr>
          <a:xfrm>
            <a:off x="10233660" y="0"/>
            <a:ext cx="1729740" cy="682035"/>
          </a:xfrm>
          <a:prstGeom prst="rect">
            <a:avLst/>
          </a:prstGeom>
        </p:spPr>
      </p:pic>
      <p:sp>
        <p:nvSpPr>
          <p:cNvPr id="8" name="TextBox 7">
            <a:extLst>
              <a:ext uri="{FF2B5EF4-FFF2-40B4-BE49-F238E27FC236}">
                <a16:creationId xmlns:a16="http://schemas.microsoft.com/office/drawing/2014/main" id="{28067794-4A3D-47FD-A6D0-3C68B0161388}"/>
              </a:ext>
            </a:extLst>
          </p:cNvPr>
          <p:cNvSpPr txBox="1"/>
          <p:nvPr/>
        </p:nvSpPr>
        <p:spPr>
          <a:xfrm>
            <a:off x="228600" y="609600"/>
            <a:ext cx="3756660" cy="6601807"/>
          </a:xfrm>
          <a:prstGeom prst="rect">
            <a:avLst/>
          </a:prstGeom>
          <a:noFill/>
        </p:spPr>
        <p:txBody>
          <a:bodyPr wrap="square" rtlCol="0">
            <a:spAutoFit/>
          </a:bodyPr>
          <a:lstStyle/>
          <a:p>
            <a:r>
              <a:rPr lang="en-GB" sz="1200" dirty="0">
                <a:solidFill>
                  <a:schemeClr val="bg1"/>
                </a:solidFill>
              </a:rPr>
              <a:t>Introduction:</a:t>
            </a:r>
          </a:p>
          <a:p>
            <a:r>
              <a:rPr lang="en-GB" sz="1050" dirty="0">
                <a:solidFill>
                  <a:schemeClr val="bg1"/>
                </a:solidFill>
              </a:rPr>
              <a:t>This investigation was attempting to emulate Adrienne Mayor’s research into the origins of Greek and Roman myths and monsters but for the Viking myths and monsters instead. In doing so the aim was to prove that the myths and monsters of the Vikings were actually misinterpreted fossil remains or misidentified animals that lived alongside them. </a:t>
            </a:r>
          </a:p>
          <a:p>
            <a:endParaRPr lang="en-GB" sz="1100" dirty="0">
              <a:solidFill>
                <a:schemeClr val="bg1"/>
              </a:solidFill>
            </a:endParaRPr>
          </a:p>
          <a:p>
            <a:r>
              <a:rPr lang="en-GB" sz="1200" dirty="0">
                <a:solidFill>
                  <a:schemeClr val="bg1"/>
                </a:solidFill>
              </a:rPr>
              <a:t>Background:</a:t>
            </a:r>
          </a:p>
          <a:p>
            <a:r>
              <a:rPr lang="en-GB" sz="1050" dirty="0">
                <a:solidFill>
                  <a:schemeClr val="bg1"/>
                </a:solidFill>
              </a:rPr>
              <a:t>The approach I took when starting to research the inspiration for the Vikings monsters is in large part inspired by the works of Adrienne Mayor, specifically </a:t>
            </a:r>
            <a:r>
              <a:rPr lang="en-GB" sz="1050" i="1" dirty="0">
                <a:solidFill>
                  <a:schemeClr val="bg1"/>
                </a:solidFill>
              </a:rPr>
              <a:t>The First Fossil Hunters</a:t>
            </a:r>
            <a:r>
              <a:rPr lang="en-GB" sz="1050" dirty="0">
                <a:solidFill>
                  <a:schemeClr val="bg1"/>
                </a:solidFill>
              </a:rPr>
              <a:t> published in 2000. In this volume Mayor describes how the Roman and Greek myths and monsters could have been influenced by an early version of palaeontology. Mayor states that fossils such as mammoths and dinosaurs could be the source of the myths of Satyr’s and Centaurs that pervade much of Greek and Roman myths (Mayor. A, 2000, p3) Originally I looked at pictorial evidence but switched to literature and then iconography to find the monsters I was trying to find the inspiration of.</a:t>
            </a:r>
          </a:p>
          <a:p>
            <a:endParaRPr lang="en-GB" sz="1100" dirty="0">
              <a:solidFill>
                <a:schemeClr val="bg1"/>
              </a:solidFill>
            </a:endParaRPr>
          </a:p>
          <a:p>
            <a:r>
              <a:rPr lang="en-GB" sz="1200" dirty="0">
                <a:solidFill>
                  <a:schemeClr val="bg1"/>
                </a:solidFill>
              </a:rPr>
              <a:t>Methodology:</a:t>
            </a:r>
          </a:p>
          <a:p>
            <a:r>
              <a:rPr lang="en-GB" sz="1050" dirty="0">
                <a:solidFill>
                  <a:schemeClr val="bg1"/>
                </a:solidFill>
              </a:rPr>
              <a:t>The methodology  used  in my investigation is similar to Mayor’s in that it compared fossil evidence to descriptions of mythical creatures to be found largely in their iconography. However I will make the comparison with fish and aquatic fauna fossil remains to be found Scandinavia and Britain with the sea monsters found in the iconography of the Oseberg ship. Originally, I had hoped to use Pictorial evidences of Viking sea monsters as my second data set, as Mayor had used ancient Greek and Roman iconography and pictures to explore relationships between fossils and mythos, but after conducting some research into this it became clear that there is less relevant imagery to be found in the Viking material culture, and many of the images that can be used are of land-based monster. In the end my data sets became the Carved animal posts on the Oseberg Ship and Skeletal remains.</a:t>
            </a:r>
          </a:p>
          <a:p>
            <a:endParaRPr lang="en-GB" sz="1100" dirty="0">
              <a:solidFill>
                <a:schemeClr val="bg1"/>
              </a:solidFill>
            </a:endParaRPr>
          </a:p>
          <a:p>
            <a:endParaRPr lang="en-GB" dirty="0"/>
          </a:p>
        </p:txBody>
      </p:sp>
      <p:sp>
        <p:nvSpPr>
          <p:cNvPr id="9" name="TextBox 8">
            <a:extLst>
              <a:ext uri="{FF2B5EF4-FFF2-40B4-BE49-F238E27FC236}">
                <a16:creationId xmlns:a16="http://schemas.microsoft.com/office/drawing/2014/main" id="{AEA6E57D-9568-4300-82B8-99B51DDB9E07}"/>
              </a:ext>
            </a:extLst>
          </p:cNvPr>
          <p:cNvSpPr txBox="1"/>
          <p:nvPr/>
        </p:nvSpPr>
        <p:spPr>
          <a:xfrm>
            <a:off x="4366260" y="784860"/>
            <a:ext cx="3840482" cy="3100849"/>
          </a:xfrm>
          <a:prstGeom prst="rect">
            <a:avLst/>
          </a:prstGeom>
          <a:noFill/>
        </p:spPr>
        <p:txBody>
          <a:bodyPr wrap="square" rtlCol="0">
            <a:spAutoFit/>
          </a:bodyPr>
          <a:lstStyle/>
          <a:p>
            <a:r>
              <a:rPr lang="en-GB" sz="1200" dirty="0">
                <a:solidFill>
                  <a:schemeClr val="bg1"/>
                </a:solidFill>
              </a:rPr>
              <a:t>Data set 1:</a:t>
            </a:r>
          </a:p>
          <a:p>
            <a:r>
              <a:rPr lang="en-GB" sz="1050" dirty="0">
                <a:solidFill>
                  <a:schemeClr val="bg1"/>
                </a:solidFill>
              </a:rPr>
              <a:t>Data set one is Iconography found in ships such as the Oseberg ship found in 1904 in Oseberg, Norway.</a:t>
            </a:r>
          </a:p>
          <a:p>
            <a:endParaRPr lang="en-GB" sz="1100" dirty="0">
              <a:solidFill>
                <a:schemeClr val="bg1"/>
              </a:solidFill>
            </a:endParaRPr>
          </a:p>
          <a:p>
            <a:endParaRPr lang="en-GB" sz="1100" dirty="0">
              <a:solidFill>
                <a:schemeClr val="bg1"/>
              </a:solidFill>
            </a:endParaRPr>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r>
              <a:rPr lang="en-GB" sz="1100" dirty="0">
                <a:solidFill>
                  <a:schemeClr val="bg1"/>
                </a:solidFill>
              </a:rPr>
              <a:t>Data set 2:</a:t>
            </a:r>
          </a:p>
          <a:p>
            <a:r>
              <a:rPr lang="en-GB" sz="1050" dirty="0">
                <a:solidFill>
                  <a:schemeClr val="bg1"/>
                </a:solidFill>
              </a:rPr>
              <a:t>Data set two is fish and aquatic faunal skeletal evidence and consists of the remains of fish and aquatic fauna fossils such as whales. The data set had to be limited to the known range of the Vikings such as Scandinavia, Britain and northern islands such as Iceland and Greenland.</a:t>
            </a:r>
            <a:endParaRPr lang="en-GB" sz="700" dirty="0">
              <a:solidFill>
                <a:schemeClr val="bg1"/>
              </a:solidFill>
            </a:endParaRPr>
          </a:p>
        </p:txBody>
      </p:sp>
      <p:pic>
        <p:nvPicPr>
          <p:cNvPr id="10" name="Picture 9">
            <a:extLst>
              <a:ext uri="{FF2B5EF4-FFF2-40B4-BE49-F238E27FC236}">
                <a16:creationId xmlns:a16="http://schemas.microsoft.com/office/drawing/2014/main" id="{B9C45F4E-FC1E-40D9-A406-3C60CE83CE25}"/>
              </a:ext>
            </a:extLst>
          </p:cNvPr>
          <p:cNvPicPr>
            <a:picLocks noChangeAspect="1"/>
          </p:cNvPicPr>
          <p:nvPr/>
        </p:nvPicPr>
        <p:blipFill>
          <a:blip r:embed="rId4"/>
          <a:stretch>
            <a:fillRect/>
          </a:stretch>
        </p:blipFill>
        <p:spPr>
          <a:xfrm>
            <a:off x="4434840" y="1438855"/>
            <a:ext cx="1203960" cy="1334825"/>
          </a:xfrm>
          <a:prstGeom prst="rect">
            <a:avLst/>
          </a:prstGeom>
        </p:spPr>
      </p:pic>
      <p:pic>
        <p:nvPicPr>
          <p:cNvPr id="11" name="Picture 10">
            <a:extLst>
              <a:ext uri="{FF2B5EF4-FFF2-40B4-BE49-F238E27FC236}">
                <a16:creationId xmlns:a16="http://schemas.microsoft.com/office/drawing/2014/main" id="{5952E2DA-046B-4D58-B809-761D429A1680}"/>
              </a:ext>
            </a:extLst>
          </p:cNvPr>
          <p:cNvPicPr>
            <a:picLocks noChangeAspect="1"/>
          </p:cNvPicPr>
          <p:nvPr/>
        </p:nvPicPr>
        <p:blipFill>
          <a:blip r:embed="rId5"/>
          <a:stretch>
            <a:fillRect/>
          </a:stretch>
        </p:blipFill>
        <p:spPr>
          <a:xfrm>
            <a:off x="6286501" y="1438161"/>
            <a:ext cx="1680311" cy="1335519"/>
          </a:xfrm>
          <a:prstGeom prst="rect">
            <a:avLst/>
          </a:prstGeom>
        </p:spPr>
      </p:pic>
      <p:pic>
        <p:nvPicPr>
          <p:cNvPr id="12" name="Picture 11">
            <a:extLst>
              <a:ext uri="{FF2B5EF4-FFF2-40B4-BE49-F238E27FC236}">
                <a16:creationId xmlns:a16="http://schemas.microsoft.com/office/drawing/2014/main" id="{995EA018-97B2-4A05-90DC-D0FA9E56EAC7}"/>
              </a:ext>
            </a:extLst>
          </p:cNvPr>
          <p:cNvPicPr>
            <a:picLocks noChangeAspect="1"/>
          </p:cNvPicPr>
          <p:nvPr/>
        </p:nvPicPr>
        <p:blipFill>
          <a:blip r:embed="rId6"/>
          <a:stretch>
            <a:fillRect/>
          </a:stretch>
        </p:blipFill>
        <p:spPr>
          <a:xfrm>
            <a:off x="4695762" y="4294659"/>
            <a:ext cx="3145218" cy="1967435"/>
          </a:xfrm>
          <a:prstGeom prst="rect">
            <a:avLst/>
          </a:prstGeom>
        </p:spPr>
      </p:pic>
      <p:sp>
        <p:nvSpPr>
          <p:cNvPr id="13" name="TextBox 12">
            <a:extLst>
              <a:ext uri="{FF2B5EF4-FFF2-40B4-BE49-F238E27FC236}">
                <a16:creationId xmlns:a16="http://schemas.microsoft.com/office/drawing/2014/main" id="{E7667DE3-2156-4677-8125-2B900A2E7527}"/>
              </a:ext>
            </a:extLst>
          </p:cNvPr>
          <p:cNvSpPr txBox="1"/>
          <p:nvPr/>
        </p:nvSpPr>
        <p:spPr>
          <a:xfrm>
            <a:off x="8427720" y="784860"/>
            <a:ext cx="3535680" cy="4339650"/>
          </a:xfrm>
          <a:prstGeom prst="rect">
            <a:avLst/>
          </a:prstGeom>
          <a:noFill/>
        </p:spPr>
        <p:txBody>
          <a:bodyPr wrap="square" rtlCol="0">
            <a:spAutoFit/>
          </a:bodyPr>
          <a:lstStyle/>
          <a:p>
            <a:r>
              <a:rPr lang="en-GB" sz="1200" dirty="0">
                <a:solidFill>
                  <a:schemeClr val="bg1"/>
                </a:solidFill>
              </a:rPr>
              <a:t>Results:</a:t>
            </a:r>
          </a:p>
          <a:p>
            <a:r>
              <a:rPr lang="en-GB" sz="1050" dirty="0">
                <a:solidFill>
                  <a:schemeClr val="bg1"/>
                </a:solidFill>
              </a:rPr>
              <a:t>I found several sites that had fish and evidence of whale remains, which suggests that there were large amounts of fishing and therefore a large amount of skeletal remains. However, many of these fish remains were not identified to a species and were just labelled as fish remains and were therefore not useful in identifying and comparing more complete skeletons to the Oseberg ship animal head posts.</a:t>
            </a:r>
          </a:p>
          <a:p>
            <a:r>
              <a:rPr lang="en-GB" sz="1050" dirty="0">
                <a:solidFill>
                  <a:schemeClr val="bg1"/>
                </a:solidFill>
              </a:rPr>
              <a:t>There is no identifiable correlation between where the iconography I chose to look at and the aquatic faunal and fish remains I researched were found either . The only site relatively close to the iconography I was trying to compare to is that of Uppsala and its evidence of early whaling. Whilst whales are large creatures they do not actually bare any resemblance to the Oseberg ship’s iconography. </a:t>
            </a:r>
          </a:p>
          <a:p>
            <a:endParaRPr lang="en-GB" sz="1050" dirty="0">
              <a:solidFill>
                <a:schemeClr val="bg1"/>
              </a:solidFill>
            </a:endParaRPr>
          </a:p>
          <a:p>
            <a:r>
              <a:rPr lang="en-GB" sz="1200" dirty="0">
                <a:solidFill>
                  <a:schemeClr val="bg1"/>
                </a:solidFill>
              </a:rPr>
              <a:t>Conclusion:</a:t>
            </a:r>
          </a:p>
          <a:p>
            <a:r>
              <a:rPr lang="en-GB" sz="1050" dirty="0">
                <a:solidFill>
                  <a:schemeClr val="bg1"/>
                </a:solidFill>
              </a:rPr>
              <a:t>There is not enough evidence to say whether the aquatic faunal remains and the fish remains could have been the origins of the sea monsters of Viking myth and legend. However, there is certainly no relationship between the fish records I used, or the site’s fish remains in Ludlow and the Oseberg ships animal head Posts. Even the evidence of whaling and therefore the catching of large animals cannot be claimed to be the origins of the iconography that I was researching</a:t>
            </a:r>
            <a:endParaRPr lang="en-GB" sz="700" dirty="0">
              <a:solidFill>
                <a:schemeClr val="bg1"/>
              </a:solidFill>
            </a:endParaRPr>
          </a:p>
        </p:txBody>
      </p:sp>
      <p:sp>
        <p:nvSpPr>
          <p:cNvPr id="14" name="TextBox 13">
            <a:extLst>
              <a:ext uri="{FF2B5EF4-FFF2-40B4-BE49-F238E27FC236}">
                <a16:creationId xmlns:a16="http://schemas.microsoft.com/office/drawing/2014/main" id="{292F4B27-4B8F-47D0-B42A-18B54F00640D}"/>
              </a:ext>
            </a:extLst>
          </p:cNvPr>
          <p:cNvSpPr txBox="1"/>
          <p:nvPr/>
        </p:nvSpPr>
        <p:spPr>
          <a:xfrm>
            <a:off x="8551482" y="5227335"/>
            <a:ext cx="3145218" cy="1323439"/>
          </a:xfrm>
          <a:prstGeom prst="rect">
            <a:avLst/>
          </a:prstGeom>
          <a:noFill/>
        </p:spPr>
        <p:txBody>
          <a:bodyPr wrap="square" rtlCol="0">
            <a:spAutoFit/>
          </a:bodyPr>
          <a:lstStyle/>
          <a:p>
            <a:r>
              <a:rPr lang="en-GB" sz="800" dirty="0">
                <a:solidFill>
                  <a:schemeClr val="bg1"/>
                </a:solidFill>
              </a:rPr>
              <a:t>Reference List:</a:t>
            </a:r>
          </a:p>
          <a:p>
            <a:r>
              <a:rPr lang="en-GB" sz="600" dirty="0">
                <a:solidFill>
                  <a:schemeClr val="bg1"/>
                </a:solidFill>
              </a:rPr>
              <a:t>Carrot, J. Hall, A. Johnstone, C. Kenward, H. (2000/7)  </a:t>
            </a:r>
            <a:r>
              <a:rPr lang="en-GB" sz="600" i="1" dirty="0">
                <a:solidFill>
                  <a:schemeClr val="bg1"/>
                </a:solidFill>
              </a:rPr>
              <a:t>Assessment of Biological remains from </a:t>
            </a:r>
            <a:r>
              <a:rPr lang="en-GB" sz="600" i="1" dirty="0" err="1">
                <a:solidFill>
                  <a:schemeClr val="bg1"/>
                </a:solidFill>
              </a:rPr>
              <a:t>Corve</a:t>
            </a:r>
            <a:r>
              <a:rPr lang="en-GB" sz="600" i="1" dirty="0">
                <a:solidFill>
                  <a:schemeClr val="bg1"/>
                </a:solidFill>
              </a:rPr>
              <a:t> Street, Ludlow, Shropshire (site code: B1910A) </a:t>
            </a:r>
            <a:r>
              <a:rPr lang="en-GB" sz="600" dirty="0">
                <a:solidFill>
                  <a:schemeClr val="bg1"/>
                </a:solidFill>
              </a:rPr>
              <a:t>Available at: </a:t>
            </a:r>
            <a:r>
              <a:rPr lang="en-GB" sz="600" u="sng" dirty="0">
                <a:solidFill>
                  <a:schemeClr val="bg1"/>
                </a:solidFill>
                <a:hlinkClick r:id="rId7">
                  <a:extLst>
                    <a:ext uri="{A12FA001-AC4F-418D-AE19-62706E023703}">
                      <ahyp:hlinkClr xmlns:ahyp="http://schemas.microsoft.com/office/drawing/2018/hyperlinkcolor" val="tx"/>
                    </a:ext>
                  </a:extLst>
                </a:hlinkClick>
              </a:rPr>
              <a:t>https://www.york.ac.uk/inst/chumpal/EAU-reps/eau00-07.pdf</a:t>
            </a:r>
            <a:r>
              <a:rPr lang="en-GB" sz="600" dirty="0">
                <a:solidFill>
                  <a:schemeClr val="bg1"/>
                </a:solidFill>
              </a:rPr>
              <a:t> (Accessed on 7/11/2018)</a:t>
            </a:r>
          </a:p>
          <a:p>
            <a:r>
              <a:rPr lang="en-GB" sz="600" dirty="0">
                <a:solidFill>
                  <a:schemeClr val="bg1"/>
                </a:solidFill>
              </a:rPr>
              <a:t>Colm (2012) </a:t>
            </a:r>
            <a:r>
              <a:rPr lang="en-GB" sz="600" i="1" dirty="0">
                <a:solidFill>
                  <a:schemeClr val="bg1"/>
                </a:solidFill>
              </a:rPr>
              <a:t>Irish Archaeology. </a:t>
            </a:r>
            <a:r>
              <a:rPr lang="en-GB" sz="600" dirty="0">
                <a:solidFill>
                  <a:schemeClr val="bg1"/>
                </a:solidFill>
              </a:rPr>
              <a:t>Available at: </a:t>
            </a:r>
            <a:r>
              <a:rPr lang="en-GB" sz="600" u="sng" dirty="0">
                <a:solidFill>
                  <a:schemeClr val="bg1"/>
                </a:solidFill>
                <a:hlinkClick r:id="rId8">
                  <a:extLst>
                    <a:ext uri="{A12FA001-AC4F-418D-AE19-62706E023703}">
                      <ahyp:hlinkClr xmlns:ahyp="http://schemas.microsoft.com/office/drawing/2018/hyperlinkcolor" val="tx"/>
                    </a:ext>
                  </a:extLst>
                </a:hlinkClick>
              </a:rPr>
              <a:t>http://irisharchaeology.ie/2012/09/the-oseberg-viking-ship-burial/</a:t>
            </a:r>
            <a:r>
              <a:rPr lang="en-GB" sz="600" dirty="0">
                <a:solidFill>
                  <a:schemeClr val="bg1"/>
                </a:solidFill>
              </a:rPr>
              <a:t> (accessed on 9/11/2018)</a:t>
            </a:r>
          </a:p>
          <a:p>
            <a:r>
              <a:rPr lang="en-GB" sz="600" dirty="0" err="1">
                <a:solidFill>
                  <a:schemeClr val="bg1"/>
                </a:solidFill>
              </a:rPr>
              <a:t>Koffmar</a:t>
            </a:r>
            <a:r>
              <a:rPr lang="en-GB" sz="600" dirty="0">
                <a:solidFill>
                  <a:schemeClr val="bg1"/>
                </a:solidFill>
              </a:rPr>
              <a:t>, L. (2018) </a:t>
            </a:r>
            <a:r>
              <a:rPr lang="en-GB" sz="600" i="1" dirty="0">
                <a:solidFill>
                  <a:schemeClr val="bg1"/>
                </a:solidFill>
              </a:rPr>
              <a:t>Uppsala University. </a:t>
            </a:r>
            <a:r>
              <a:rPr lang="en-GB" sz="600" dirty="0">
                <a:solidFill>
                  <a:schemeClr val="bg1"/>
                </a:solidFill>
              </a:rPr>
              <a:t>Available at: </a:t>
            </a:r>
            <a:r>
              <a:rPr lang="en-GB" sz="600" u="sng" dirty="0">
                <a:solidFill>
                  <a:schemeClr val="bg1"/>
                </a:solidFill>
                <a:hlinkClick r:id="rId9">
                  <a:extLst>
                    <a:ext uri="{A12FA001-AC4F-418D-AE19-62706E023703}">
                      <ahyp:hlinkClr xmlns:ahyp="http://schemas.microsoft.com/office/drawing/2018/hyperlinkcolor" val="tx"/>
                    </a:ext>
                  </a:extLst>
                </a:hlinkClick>
              </a:rPr>
              <a:t>https://www.uu.se/en/news-media/news/article/?id=10954&amp;area=2,6,10,16,22,34,42&amp;typ=artikel&amp;lang=en</a:t>
            </a:r>
            <a:r>
              <a:rPr lang="en-GB" sz="600" dirty="0">
                <a:solidFill>
                  <a:schemeClr val="bg1"/>
                </a:solidFill>
              </a:rPr>
              <a:t> (accessed on 7/11/2018)</a:t>
            </a:r>
          </a:p>
          <a:p>
            <a:r>
              <a:rPr lang="en-GB" sz="600" dirty="0">
                <a:solidFill>
                  <a:schemeClr val="bg1"/>
                </a:solidFill>
              </a:rPr>
              <a:t>Mayor, A. (2000) </a:t>
            </a:r>
            <a:r>
              <a:rPr lang="en-GB" sz="600" i="1" dirty="0">
                <a:solidFill>
                  <a:schemeClr val="bg1"/>
                </a:solidFill>
              </a:rPr>
              <a:t>The First Fossil Hunters Dinosaurs, Mammoths, and Myth in Greek and Roman Times. </a:t>
            </a:r>
            <a:r>
              <a:rPr lang="en-GB" sz="600" dirty="0">
                <a:solidFill>
                  <a:schemeClr val="bg1"/>
                </a:solidFill>
              </a:rPr>
              <a:t>New Jersey: Princeton University Press.</a:t>
            </a:r>
          </a:p>
          <a:p>
            <a:endParaRPr lang="en-GB" sz="1000" dirty="0">
              <a:solidFill>
                <a:schemeClr val="bg1"/>
              </a:solidFill>
            </a:endParaRPr>
          </a:p>
        </p:txBody>
      </p:sp>
    </p:spTree>
    <p:extLst>
      <p:ext uri="{BB962C8B-B14F-4D97-AF65-F5344CB8AC3E}">
        <p14:creationId xmlns:p14="http://schemas.microsoft.com/office/powerpoint/2010/main" val="2129343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834</Words>
  <Application>Microsoft Office PowerPoint</Application>
  <PresentationFormat>Widescreen</PresentationFormat>
  <Paragraphs>34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samuel beach</dc:creator>
  <cp:lastModifiedBy>samuel beach</cp:lastModifiedBy>
  <cp:revision>7</cp:revision>
  <dcterms:created xsi:type="dcterms:W3CDTF">2018-11-26T11:59:43Z</dcterms:created>
  <dcterms:modified xsi:type="dcterms:W3CDTF">2018-11-26T12:55:57Z</dcterms:modified>
</cp:coreProperties>
</file>