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3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notesSlides/notesSlide29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3"/>
  </p:notesMasterIdLst>
  <p:sldIdLst>
    <p:sldId id="256" r:id="rId2"/>
    <p:sldId id="292" r:id="rId3"/>
    <p:sldId id="257" r:id="rId4"/>
    <p:sldId id="258" r:id="rId5"/>
    <p:sldId id="259" r:id="rId6"/>
    <p:sldId id="260" r:id="rId7"/>
    <p:sldId id="293" r:id="rId8"/>
    <p:sldId id="261" r:id="rId9"/>
    <p:sldId id="262" r:id="rId10"/>
    <p:sldId id="294" r:id="rId11"/>
    <p:sldId id="263" r:id="rId12"/>
    <p:sldId id="264" r:id="rId13"/>
    <p:sldId id="295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96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280" r:id="rId31"/>
    <p:sldId id="281" r:id="rId32"/>
    <p:sldId id="282" r:id="rId33"/>
    <p:sldId id="283" r:id="rId34"/>
    <p:sldId id="284" r:id="rId35"/>
    <p:sldId id="285" r:id="rId36"/>
    <p:sldId id="286" r:id="rId37"/>
    <p:sldId id="287" r:id="rId38"/>
    <p:sldId id="288" r:id="rId39"/>
    <p:sldId id="289" r:id="rId40"/>
    <p:sldId id="290" r:id="rId41"/>
    <p:sldId id="291" r:id="rId4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9" d="100"/>
          <a:sy n="129" d="100"/>
        </p:scale>
        <p:origin x="-2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95B232-794B-415C-A3AB-2104DC268DD0}" type="datetimeFigureOut">
              <a:rPr lang="en-GB" smtClean="0"/>
              <a:t>13/12/2017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D074E0-54F8-4365-9789-7B7285B42BB2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366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469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170EF84-2CBD-452E-B662-67BD21788E98}" type="slidenum">
              <a:rPr lang="en-GB" smtClean="0"/>
              <a:pPr/>
              <a:t>5</a:t>
            </a:fld>
            <a:endParaRPr lang="en-GB" smtClean="0"/>
          </a:p>
        </p:txBody>
      </p:sp>
      <p:sp>
        <p:nvSpPr>
          <p:cNvPr id="1157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571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>
              <a:latin typeface="Times New Roman" pitchFamily="18" charset="0"/>
            </a:endParaRPr>
          </a:p>
          <a:p>
            <a:pPr eaLnBrk="1" hangingPunct="1">
              <a:spcBef>
                <a:spcPct val="0"/>
              </a:spcBef>
            </a:pPr>
            <a:endParaRPr lang="en-GB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91BF1B7-D4F4-4D0D-B125-DCEA99888796}" type="slidenum">
              <a:rPr lang="en-GB" smtClean="0"/>
              <a:pPr/>
              <a:t>6</a:t>
            </a:fld>
            <a:endParaRPr lang="en-GB" smtClean="0"/>
          </a:p>
        </p:txBody>
      </p:sp>
      <p:sp>
        <p:nvSpPr>
          <p:cNvPr id="116739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674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776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878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981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083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B12A7D1-F78F-49C8-8824-74052D4AE908}" type="slidenum">
              <a:rPr lang="en-GB" smtClean="0"/>
              <a:pPr/>
              <a:t>14</a:t>
            </a:fld>
            <a:endParaRPr lang="en-GB" smtClean="0"/>
          </a:p>
        </p:txBody>
      </p:sp>
      <p:sp>
        <p:nvSpPr>
          <p:cNvPr id="121859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186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88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390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493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  <p:sp>
        <p:nvSpPr>
          <p:cNvPr id="1249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5D3318E-0828-42C0-858E-DEE89BCE6D42}" type="slidenum">
              <a:rPr lang="en-GB" smtClean="0"/>
              <a:pPr/>
              <a:t>17</a:t>
            </a:fld>
            <a:endParaRPr lang="en-GB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D893023-2AD2-4954-A6C7-2317F4749EF1}" type="slidenum">
              <a:rPr lang="en-GB" smtClean="0"/>
              <a:pPr/>
              <a:t>18</a:t>
            </a:fld>
            <a:endParaRPr lang="en-GB" smtClean="0"/>
          </a:p>
        </p:txBody>
      </p:sp>
      <p:sp>
        <p:nvSpPr>
          <p:cNvPr id="125955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595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697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BE87AF5-C008-4DBF-A330-1BDCD02EE3F0}" type="slidenum">
              <a:rPr lang="en-GB" smtClean="0"/>
              <a:pPr/>
              <a:t>20</a:t>
            </a:fld>
            <a:endParaRPr lang="en-GB" smtClean="0"/>
          </a:p>
        </p:txBody>
      </p:sp>
      <p:sp>
        <p:nvSpPr>
          <p:cNvPr id="128003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800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902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0BDFEB0-309B-445D-BAF2-8598411CF72B}" type="slidenum">
              <a:rPr lang="en-GB" smtClean="0"/>
              <a:pPr/>
              <a:t>23</a:t>
            </a:fld>
            <a:endParaRPr lang="en-GB" smtClean="0"/>
          </a:p>
        </p:txBody>
      </p:sp>
      <p:sp>
        <p:nvSpPr>
          <p:cNvPr id="130051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005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107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209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ACE752-A846-4CB0-943F-614C3E7C3139}" type="slidenum">
              <a:rPr lang="en-GB" smtClean="0"/>
              <a:pPr/>
              <a:t>26</a:t>
            </a:fld>
            <a:endParaRPr lang="en-GB" smtClean="0"/>
          </a:p>
        </p:txBody>
      </p:sp>
      <p:sp>
        <p:nvSpPr>
          <p:cNvPr id="133123" name="Rectangle 2"/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2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414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517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619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721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824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926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029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131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233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6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438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541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643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745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848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  <p:sp>
        <p:nvSpPr>
          <p:cNvPr id="1484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8A51ABC-B495-45D7-A86A-950E65B4B596}" type="slidenum">
              <a:rPr lang="en-GB" smtClean="0"/>
              <a:pPr/>
              <a:t>41</a:t>
            </a:fld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E0051-F65C-481A-99FA-258EAED51051}" type="datetimeFigureOut">
              <a:rPr lang="en-GB" smtClean="0"/>
              <a:t>13/12/2017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23932-760B-49F4-9A8D-077528D26C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E0051-F65C-481A-99FA-258EAED51051}" type="datetimeFigureOut">
              <a:rPr lang="en-GB" smtClean="0"/>
              <a:t>13/12/2017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23932-760B-49F4-9A8D-077528D26C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E0051-F65C-481A-99FA-258EAED51051}" type="datetimeFigureOut">
              <a:rPr lang="en-GB" smtClean="0"/>
              <a:t>13/12/2017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23932-760B-49F4-9A8D-077528D26C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E0051-F65C-481A-99FA-258EAED51051}" type="datetimeFigureOut">
              <a:rPr lang="en-GB" smtClean="0"/>
              <a:t>13/12/2017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23932-760B-49F4-9A8D-077528D26C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E0051-F65C-481A-99FA-258EAED51051}" type="datetimeFigureOut">
              <a:rPr lang="en-GB" smtClean="0"/>
              <a:t>13/12/2017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23932-760B-49F4-9A8D-077528D26C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E0051-F65C-481A-99FA-258EAED51051}" type="datetimeFigureOut">
              <a:rPr lang="en-GB" smtClean="0"/>
              <a:t>13/12/2017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23932-760B-49F4-9A8D-077528D26C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E0051-F65C-481A-99FA-258EAED51051}" type="datetimeFigureOut">
              <a:rPr lang="en-GB" smtClean="0"/>
              <a:t>13/12/2017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23932-760B-49F4-9A8D-077528D26C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E0051-F65C-481A-99FA-258EAED51051}" type="datetimeFigureOut">
              <a:rPr lang="en-GB" smtClean="0"/>
              <a:t>13/12/2017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23932-760B-49F4-9A8D-077528D26C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E0051-F65C-481A-99FA-258EAED51051}" type="datetimeFigureOut">
              <a:rPr lang="en-GB" smtClean="0"/>
              <a:t>13/12/2017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23932-760B-49F4-9A8D-077528D26C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E0051-F65C-481A-99FA-258EAED51051}" type="datetimeFigureOut">
              <a:rPr lang="en-GB" smtClean="0"/>
              <a:t>13/12/2017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23932-760B-49F4-9A8D-077528D26C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E0051-F65C-481A-99FA-258EAED51051}" type="datetimeFigureOut">
              <a:rPr lang="en-GB" smtClean="0"/>
              <a:t>13/12/2017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B23932-760B-49F4-9A8D-077528D26C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2E0051-F65C-481A-99FA-258EAED51051}" type="datetimeFigureOut">
              <a:rPr lang="en-GB" smtClean="0"/>
              <a:t>13/12/2017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B23932-760B-49F4-9A8D-077528D26C27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2.bp.blogspot.com/-R4cZrDTkHb0/TgA0SGBLH7I/AAAAAAAAAGk/nWUDUC4-au8/s1600/researchapprocach.jpg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Qualitative Counselling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Qualitative Research?</a:t>
            </a:r>
            <a:endParaRPr lang="en-GB" dirty="0"/>
          </a:p>
        </p:txBody>
      </p:sp>
      <p:pic>
        <p:nvPicPr>
          <p:cNvPr id="4" name="Content Placeholder 3" descr="question-1015308_960_72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smtClean="0"/>
              <a:t>What is qualitative research?</a:t>
            </a:r>
            <a:endParaRPr lang="en-GB" smtClean="0"/>
          </a:p>
        </p:txBody>
      </p:sp>
      <p:sp>
        <p:nvSpPr>
          <p:cNvPr id="4608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endParaRPr lang="en-GB" smtClean="0"/>
          </a:p>
          <a:p>
            <a:r>
              <a:rPr lang="en-GB" sz="3600" smtClean="0">
                <a:latin typeface="Arial" charset="0"/>
              </a:rPr>
              <a:t>In contrast to quantitative data, qualitative data </a:t>
            </a:r>
            <a:r>
              <a:rPr lang="en-GB" sz="3600" b="1" smtClean="0">
                <a:latin typeface="Arial" charset="0"/>
              </a:rPr>
              <a:t>does not simply count things</a:t>
            </a:r>
            <a:r>
              <a:rPr lang="en-GB" sz="3600" smtClean="0">
                <a:latin typeface="Arial" charset="0"/>
              </a:rPr>
              <a:t>, but is a way of recording people's </a:t>
            </a:r>
            <a:r>
              <a:rPr lang="en-GB" sz="3600" b="1" smtClean="0">
                <a:latin typeface="Arial" charset="0"/>
              </a:rPr>
              <a:t>attitudes, feelings and behaviours </a:t>
            </a:r>
            <a:r>
              <a:rPr lang="en-GB" sz="3600" smtClean="0">
                <a:latin typeface="Arial" charset="0"/>
              </a:rPr>
              <a:t>in greater depth</a:t>
            </a:r>
            <a:r>
              <a:rPr lang="en-GB" smtClean="0"/>
              <a:t>. </a:t>
            </a:r>
          </a:p>
          <a:p>
            <a:endParaRPr lang="en-GB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smtClean="0"/>
              <a:t>What is qualitative research?</a:t>
            </a:r>
            <a:endParaRPr lang="en-GB" smtClean="0"/>
          </a:p>
        </p:txBody>
      </p:sp>
      <p:sp>
        <p:nvSpPr>
          <p:cNvPr id="47107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endParaRPr lang="en-GB" smtClean="0"/>
          </a:p>
          <a:p>
            <a:endParaRPr lang="en-GB" smtClean="0"/>
          </a:p>
          <a:p>
            <a:r>
              <a:rPr lang="en-GB" sz="3600" smtClean="0">
                <a:latin typeface="Arial" charset="0"/>
              </a:rPr>
              <a:t>Looks further than precise numerical evidence</a:t>
            </a:r>
            <a:r>
              <a:rPr lang="en-GB" smtClean="0"/>
              <a:t> </a:t>
            </a:r>
          </a:p>
          <a:p>
            <a:endParaRPr lang="en-GB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smtClean="0"/>
              <a:t>What is qualitative research?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3600" smtClean="0">
                <a:latin typeface="Arial" charset="0"/>
              </a:rPr>
              <a:t>Collection and analysis of </a:t>
            </a:r>
            <a:r>
              <a:rPr lang="en-GB" sz="3600" b="1" smtClean="0">
                <a:latin typeface="Arial" charset="0"/>
              </a:rPr>
              <a:t>non-numerical</a:t>
            </a:r>
            <a:r>
              <a:rPr lang="en-GB" sz="3600" smtClean="0">
                <a:latin typeface="Arial" charset="0"/>
              </a:rPr>
              <a:t> information via formal research methods e.g. range of </a:t>
            </a:r>
            <a:r>
              <a:rPr lang="en-GB" sz="3600" b="1" smtClean="0">
                <a:latin typeface="Arial" charset="0"/>
              </a:rPr>
              <a:t>individual perspectives</a:t>
            </a:r>
            <a:r>
              <a:rPr lang="en-GB" sz="3600" smtClean="0">
                <a:latin typeface="Arial" charset="0"/>
              </a:rPr>
              <a:t>		       common </a:t>
            </a:r>
            <a:r>
              <a:rPr lang="en-GB" sz="3600" b="1" smtClean="0">
                <a:latin typeface="Arial" charset="0"/>
              </a:rPr>
              <a:t>group perspectives</a:t>
            </a:r>
          </a:p>
          <a:p>
            <a:pPr>
              <a:lnSpc>
                <a:spcPct val="90000"/>
              </a:lnSpc>
            </a:pPr>
            <a:endParaRPr lang="en-GB" sz="3600" smtClean="0">
              <a:latin typeface="Arial" charset="0"/>
            </a:endParaRPr>
          </a:p>
          <a:p>
            <a:pPr>
              <a:lnSpc>
                <a:spcPct val="90000"/>
              </a:lnSpc>
            </a:pPr>
            <a:r>
              <a:rPr lang="en-GB" sz="3600" smtClean="0">
                <a:latin typeface="Arial" charset="0"/>
              </a:rPr>
              <a:t>Researcher perspective</a:t>
            </a:r>
          </a:p>
          <a:p>
            <a:pPr>
              <a:lnSpc>
                <a:spcPct val="90000"/>
              </a:lnSpc>
            </a:pPr>
            <a:endParaRPr lang="en-GB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457200" y="304800"/>
          <a:ext cx="8382000" cy="6324600"/>
        </p:xfrm>
        <a:graphic>
          <a:graphicData uri="http://schemas.openxmlformats.org/presentationml/2006/ole">
            <p:oleObj spid="_x0000_s1026" name="Slide" r:id="rId4" imgW="4572000" imgH="3429000" progId="PowerPoint.Slide.8">
              <p:embed/>
            </p:oleObj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do we need qualitative?</a:t>
            </a:r>
            <a:endParaRPr lang="en-GB" dirty="0"/>
          </a:p>
        </p:txBody>
      </p:sp>
      <p:pic>
        <p:nvPicPr>
          <p:cNvPr id="4" name="Content Placeholder 3" descr="question-1015308_960_72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u="sng" smtClean="0"/>
              <a:t>Why qualitative?</a:t>
            </a:r>
            <a:r>
              <a:rPr lang="en-GB" smtClean="0">
                <a:cs typeface="Times New Roman" pitchFamily="18" charset="0"/>
              </a:rPr>
              <a:t/>
            </a:r>
            <a:br>
              <a:rPr lang="en-GB" smtClean="0">
                <a:cs typeface="Times New Roman" pitchFamily="18" charset="0"/>
              </a:rPr>
            </a:br>
            <a:endParaRPr lang="en-GB" smtClean="0"/>
          </a:p>
        </p:txBody>
      </p:sp>
      <p:sp>
        <p:nvSpPr>
          <p:cNvPr id="491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>
                <a:cs typeface="Times New Roman" pitchFamily="18" charset="0"/>
              </a:rPr>
              <a:t>MEANING</a:t>
            </a:r>
          </a:p>
          <a:p>
            <a:r>
              <a:rPr lang="en-GB" smtClean="0">
                <a:cs typeface="Times New Roman" pitchFamily="18" charset="0"/>
              </a:rPr>
              <a:t>Experiences</a:t>
            </a:r>
          </a:p>
          <a:p>
            <a:r>
              <a:rPr lang="en-GB" smtClean="0">
                <a:cs typeface="Times New Roman" pitchFamily="18" charset="0"/>
              </a:rPr>
              <a:t>Situations</a:t>
            </a:r>
          </a:p>
          <a:p>
            <a:r>
              <a:rPr lang="en-GB" smtClean="0">
                <a:cs typeface="Times New Roman" pitchFamily="18" charset="0"/>
              </a:rPr>
              <a:t>Exploration - generation and clarification</a:t>
            </a:r>
          </a:p>
          <a:p>
            <a:r>
              <a:rPr lang="en-GB" smtClean="0">
                <a:cs typeface="Times New Roman" pitchFamily="18" charset="0"/>
              </a:rPr>
              <a:t>Interpretation  - what does this mean?</a:t>
            </a:r>
          </a:p>
          <a:p>
            <a:r>
              <a:rPr lang="en-GB" smtClean="0">
                <a:cs typeface="Times New Roman" pitchFamily="18" charset="0"/>
              </a:rPr>
              <a:t>Explanation - of complex processes</a:t>
            </a:r>
          </a:p>
          <a:p>
            <a:endParaRPr lang="en-GB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Qualitative Research</a:t>
            </a:r>
          </a:p>
        </p:txBody>
      </p:sp>
      <p:sp>
        <p:nvSpPr>
          <p:cNvPr id="50179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r>
              <a:rPr lang="en-GB" sz="3600" dirty="0" smtClean="0">
                <a:latin typeface="Arial" charset="0"/>
              </a:rPr>
              <a:t>Qualitative research is based on a more </a:t>
            </a:r>
            <a:r>
              <a:rPr lang="en-GB" sz="3600" dirty="0" err="1" smtClean="0">
                <a:latin typeface="Arial" charset="0"/>
              </a:rPr>
              <a:t>phenemenological</a:t>
            </a:r>
            <a:r>
              <a:rPr lang="en-GB" sz="3600" dirty="0" smtClean="0">
                <a:latin typeface="Arial" charset="0"/>
              </a:rPr>
              <a:t> </a:t>
            </a:r>
            <a:r>
              <a:rPr lang="en-GB" sz="3600" dirty="0" smtClean="0">
                <a:latin typeface="Arial" charset="0"/>
              </a:rPr>
              <a:t>[understanding the </a:t>
            </a:r>
            <a:r>
              <a:rPr lang="en-GB" sz="3600" b="1" dirty="0" smtClean="0">
                <a:latin typeface="Arial" charset="0"/>
              </a:rPr>
              <a:t>meaning</a:t>
            </a:r>
            <a:r>
              <a:rPr lang="en-GB" sz="3600" dirty="0" smtClean="0">
                <a:latin typeface="Arial" charset="0"/>
              </a:rPr>
              <a:t> of events] position</a:t>
            </a:r>
          </a:p>
          <a:p>
            <a:endParaRPr lang="en-GB" sz="3600" dirty="0" smtClean="0">
              <a:latin typeface="Arial" charset="0"/>
            </a:endParaRPr>
          </a:p>
          <a:p>
            <a:r>
              <a:rPr lang="en-GB" sz="3600" dirty="0" smtClean="0"/>
              <a:t> </a:t>
            </a:r>
            <a:r>
              <a:rPr lang="en-GB" sz="3600" dirty="0" smtClean="0">
                <a:latin typeface="Arial" charset="0"/>
              </a:rPr>
              <a:t>The individual and the world co-constructed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do Qualitative Researchers Collect Data?</a:t>
            </a:r>
            <a:endParaRPr lang="en-GB" dirty="0"/>
          </a:p>
        </p:txBody>
      </p:sp>
      <p:pic>
        <p:nvPicPr>
          <p:cNvPr id="4" name="Content Placeholder 3" descr="question-1015308_960_72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smtClean="0"/>
              <a:t>Examples of Qualitative Methods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GB" smtClean="0"/>
          </a:p>
          <a:p>
            <a:pPr>
              <a:lnSpc>
                <a:spcPct val="90000"/>
              </a:lnSpc>
            </a:pPr>
            <a:r>
              <a:rPr lang="en-GB" sz="3600" smtClean="0">
                <a:latin typeface="Arial" charset="0"/>
              </a:rPr>
              <a:t>Interviews</a:t>
            </a:r>
          </a:p>
          <a:p>
            <a:pPr>
              <a:lnSpc>
                <a:spcPct val="90000"/>
              </a:lnSpc>
            </a:pPr>
            <a:endParaRPr lang="en-GB" sz="3600" smtClean="0">
              <a:latin typeface="Arial" charset="0"/>
            </a:endParaRPr>
          </a:p>
          <a:p>
            <a:pPr>
              <a:lnSpc>
                <a:spcPct val="90000"/>
              </a:lnSpc>
            </a:pPr>
            <a:r>
              <a:rPr lang="en-GB" sz="3600" smtClean="0">
                <a:latin typeface="Arial" charset="0"/>
              </a:rPr>
              <a:t>Focus Groups</a:t>
            </a:r>
          </a:p>
          <a:p>
            <a:pPr>
              <a:lnSpc>
                <a:spcPct val="90000"/>
              </a:lnSpc>
            </a:pPr>
            <a:endParaRPr lang="en-GB" sz="3600" smtClean="0">
              <a:latin typeface="Arial" charset="0"/>
            </a:endParaRPr>
          </a:p>
          <a:p>
            <a:pPr>
              <a:lnSpc>
                <a:spcPct val="90000"/>
              </a:lnSpc>
            </a:pPr>
            <a:r>
              <a:rPr lang="en-GB" sz="3600" smtClean="0">
                <a:latin typeface="Arial" charset="0"/>
              </a:rPr>
              <a:t>Observation</a:t>
            </a:r>
          </a:p>
          <a:p>
            <a:pPr>
              <a:lnSpc>
                <a:spcPct val="90000"/>
              </a:lnSpc>
            </a:pPr>
            <a:endParaRPr lang="en-GB" sz="3600" smtClean="0">
              <a:latin typeface="Arial" charset="0"/>
            </a:endParaRPr>
          </a:p>
          <a:p>
            <a:pPr>
              <a:lnSpc>
                <a:spcPct val="90000"/>
              </a:lnSpc>
            </a:pPr>
            <a:r>
              <a:rPr lang="en-GB" sz="3600" smtClean="0">
                <a:latin typeface="Arial" charset="0"/>
              </a:rPr>
              <a:t>Diaries, journals, etc</a:t>
            </a:r>
          </a:p>
          <a:p>
            <a:pPr>
              <a:lnSpc>
                <a:spcPct val="90000"/>
              </a:lnSpc>
            </a:pPr>
            <a:endParaRPr lang="en-GB" smtClean="0"/>
          </a:p>
          <a:p>
            <a:pPr>
              <a:lnSpc>
                <a:spcPct val="90000"/>
              </a:lnSpc>
            </a:pPr>
            <a:endParaRPr lang="en-GB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u="sng" smtClean="0"/>
              <a:t>STRENGTHS OF QUALITATIVE RESEARCH</a:t>
            </a:r>
          </a:p>
        </p:txBody>
      </p:sp>
      <p:sp>
        <p:nvSpPr>
          <p:cNvPr id="52227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endParaRPr lang="en-GB" smtClean="0"/>
          </a:p>
          <a:p>
            <a:r>
              <a:rPr lang="en-GB" sz="3600" smtClean="0">
                <a:latin typeface="Arial" charset="0"/>
              </a:rPr>
              <a:t>Some things cannot be answered numerically </a:t>
            </a:r>
          </a:p>
          <a:p>
            <a:endParaRPr lang="en-GB" sz="3600" smtClean="0">
              <a:latin typeface="Arial" charset="0"/>
            </a:endParaRPr>
          </a:p>
          <a:p>
            <a:r>
              <a:rPr lang="en-GB" sz="3600" smtClean="0">
                <a:latin typeface="Arial" charset="0"/>
              </a:rPr>
              <a:t>Qualitative research is more holistic</a:t>
            </a:r>
          </a:p>
          <a:p>
            <a:endParaRPr lang="en-GB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Strengths of Qualitative Research?</a:t>
            </a:r>
            <a:endParaRPr lang="en-GB" dirty="0"/>
          </a:p>
        </p:txBody>
      </p:sp>
      <p:pic>
        <p:nvPicPr>
          <p:cNvPr id="4" name="Content Placeholder 3" descr="question-1015308_960_72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smtClean="0"/>
              <a:t>Advantages of Qualitative Research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endParaRPr lang="en-GB" smtClean="0"/>
          </a:p>
          <a:p>
            <a:endParaRPr lang="en-GB" smtClean="0"/>
          </a:p>
          <a:p>
            <a:r>
              <a:rPr lang="en-GB" sz="4000" smtClean="0">
                <a:latin typeface="Arial" charset="0"/>
              </a:rPr>
              <a:t>Enables more </a:t>
            </a:r>
            <a:r>
              <a:rPr lang="en-GB" sz="4000" b="1" smtClean="0">
                <a:latin typeface="Arial" charset="0"/>
              </a:rPr>
              <a:t>complex aspects of experience</a:t>
            </a:r>
            <a:r>
              <a:rPr lang="en-GB" sz="4000" smtClean="0">
                <a:latin typeface="Arial" charset="0"/>
              </a:rPr>
              <a:t> to be studied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smtClean="0"/>
              <a:t>QUALITATIVE RESEARCH</a:t>
            </a:r>
          </a:p>
        </p:txBody>
      </p:sp>
      <p:sp>
        <p:nvSpPr>
          <p:cNvPr id="54275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endParaRPr lang="en-GB" sz="3600" b="1" smtClean="0">
              <a:latin typeface="Arial" charset="0"/>
            </a:endParaRPr>
          </a:p>
          <a:p>
            <a:r>
              <a:rPr lang="en-GB" sz="3600" b="1" smtClean="0">
                <a:latin typeface="Arial" charset="0"/>
              </a:rPr>
              <a:t>Fewer restrictions or assumptions</a:t>
            </a:r>
            <a:r>
              <a:rPr lang="en-GB" sz="3600" smtClean="0">
                <a:latin typeface="Arial" charset="0"/>
              </a:rPr>
              <a:t> are placed on the data to be collected. </a:t>
            </a:r>
            <a:r>
              <a:rPr lang="en-GB" sz="3600" smtClean="0"/>
              <a:t> </a:t>
            </a:r>
            <a:endParaRPr lang="en-GB" sz="3600" smtClean="0">
              <a:latin typeface="Arial" charset="0"/>
            </a:endParaRPr>
          </a:p>
          <a:p>
            <a:endParaRPr lang="en-GB" sz="3600" smtClean="0">
              <a:latin typeface="Arial" charset="0"/>
            </a:endParaRPr>
          </a:p>
          <a:p>
            <a:endParaRPr lang="en-GB" sz="3600" smtClean="0">
              <a:latin typeface="Arial" charset="0"/>
            </a:endParaRPr>
          </a:p>
          <a:p>
            <a:endParaRPr lang="en-GB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smtClean="0"/>
              <a:t>QUALITATIVE RESEARCH</a:t>
            </a:r>
            <a:endParaRPr lang="en-GB" u="sng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endParaRPr lang="en-GB" sz="3600" smtClean="0">
              <a:latin typeface="Arial" charset="0"/>
            </a:endParaRPr>
          </a:p>
          <a:p>
            <a:r>
              <a:rPr lang="en-GB" sz="3600" smtClean="0">
                <a:latin typeface="Arial" charset="0"/>
              </a:rPr>
              <a:t>For example, if I measure depression by asking ten </a:t>
            </a:r>
            <a:r>
              <a:rPr lang="en-GB" sz="3600" b="1" smtClean="0">
                <a:latin typeface="Arial" charset="0"/>
              </a:rPr>
              <a:t>1-10 scale questions</a:t>
            </a:r>
            <a:r>
              <a:rPr lang="en-GB" sz="3600" smtClean="0">
                <a:latin typeface="Arial" charset="0"/>
              </a:rPr>
              <a:t>, I can only collect data on these ten things I</a:t>
            </a:r>
            <a:r>
              <a:rPr lang="en-GB" sz="3600" smtClean="0"/>
              <a:t>’</a:t>
            </a:r>
            <a:r>
              <a:rPr lang="en-GB" sz="3600" smtClean="0">
                <a:latin typeface="Arial" charset="0"/>
              </a:rPr>
              <a:t>m asking about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Rather.....</a:t>
            </a:r>
          </a:p>
        </p:txBody>
      </p:sp>
      <p:sp>
        <p:nvSpPr>
          <p:cNvPr id="5632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endParaRPr lang="en-GB" smtClean="0"/>
          </a:p>
          <a:p>
            <a:endParaRPr lang="en-GB" smtClean="0"/>
          </a:p>
          <a:p>
            <a:r>
              <a:rPr lang="en-GB" sz="4400" smtClean="0"/>
              <a:t>What is it like to feel depressed?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smtClean="0"/>
              <a:t>Advantages of Qualitative Research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GB" b="1" smtClean="0"/>
          </a:p>
          <a:p>
            <a:pPr>
              <a:lnSpc>
                <a:spcPct val="90000"/>
              </a:lnSpc>
            </a:pPr>
            <a:r>
              <a:rPr lang="en-GB" sz="3600" b="1" smtClean="0">
                <a:latin typeface="Arial" charset="0"/>
              </a:rPr>
              <a:t>Not everything can be quantified</a:t>
            </a:r>
            <a:r>
              <a:rPr lang="en-GB" sz="3600" smtClean="0">
                <a:latin typeface="Arial" charset="0"/>
              </a:rPr>
              <a:t>, or quantified easily, and an advantage of qualitative research is that it can investigate these things (for example, individual experiences)</a:t>
            </a:r>
          </a:p>
          <a:p>
            <a:pPr>
              <a:lnSpc>
                <a:spcPct val="90000"/>
              </a:lnSpc>
            </a:pPr>
            <a:endParaRPr lang="en-GB" sz="3600" smtClean="0">
              <a:latin typeface="Arial" charset="0"/>
            </a:endParaRPr>
          </a:p>
          <a:p>
            <a:pPr>
              <a:lnSpc>
                <a:spcPct val="90000"/>
              </a:lnSpc>
            </a:pPr>
            <a:endParaRPr lang="en-GB" smtClean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smtClean="0"/>
              <a:t>Advantages of Qualitative Research</a:t>
            </a:r>
          </a:p>
        </p:txBody>
      </p:sp>
      <p:sp>
        <p:nvSpPr>
          <p:cNvPr id="58371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endParaRPr lang="en-GB" smtClean="0"/>
          </a:p>
          <a:p>
            <a:endParaRPr lang="en-GB" smtClean="0"/>
          </a:p>
          <a:p>
            <a:r>
              <a:rPr lang="en-GB" sz="3600" smtClean="0">
                <a:latin typeface="Arial" charset="0"/>
              </a:rPr>
              <a:t>The participants are able to provide data in their </a:t>
            </a:r>
            <a:r>
              <a:rPr lang="en-GB" sz="3600" b="1" smtClean="0">
                <a:latin typeface="Arial" charset="0"/>
              </a:rPr>
              <a:t>own words and often in their own time</a:t>
            </a:r>
          </a:p>
          <a:p>
            <a:endParaRPr lang="en-GB" smtClean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smtClean="0"/>
              <a:t>Advantages of Qualitative Research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GB" smtClean="0"/>
          </a:p>
          <a:p>
            <a:pPr>
              <a:lnSpc>
                <a:spcPct val="90000"/>
              </a:lnSpc>
            </a:pPr>
            <a:r>
              <a:rPr lang="en-GB" sz="3600" smtClean="0">
                <a:latin typeface="Arial" charset="0"/>
              </a:rPr>
              <a:t>Individuals can be studied in more depth</a:t>
            </a:r>
          </a:p>
          <a:p>
            <a:pPr>
              <a:lnSpc>
                <a:spcPct val="90000"/>
              </a:lnSpc>
            </a:pPr>
            <a:endParaRPr lang="en-GB" sz="3600" smtClean="0">
              <a:latin typeface="Arial" charset="0"/>
            </a:endParaRPr>
          </a:p>
          <a:p>
            <a:pPr>
              <a:lnSpc>
                <a:spcPct val="90000"/>
              </a:lnSpc>
            </a:pPr>
            <a:r>
              <a:rPr lang="en-GB" sz="3600" smtClean="0">
                <a:latin typeface="Arial" charset="0"/>
              </a:rPr>
              <a:t>Because </a:t>
            </a:r>
            <a:r>
              <a:rPr lang="en-GB" sz="3600" b="1" smtClean="0">
                <a:latin typeface="Arial" charset="0"/>
              </a:rPr>
              <a:t>fewer assumptions</a:t>
            </a:r>
            <a:r>
              <a:rPr lang="en-GB" sz="3600" smtClean="0">
                <a:latin typeface="Arial" charset="0"/>
              </a:rPr>
              <a:t> are placed on the thing being studied it is great for exploratory research</a:t>
            </a:r>
            <a:r>
              <a:rPr lang="en-GB" smtClean="0"/>
              <a:t>            </a:t>
            </a:r>
            <a:r>
              <a:rPr lang="en-GB" smtClean="0">
                <a:solidFill>
                  <a:srgbClr val="BFBFBF"/>
                </a:solidFill>
              </a:rPr>
              <a:t> 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Challenges?</a:t>
            </a:r>
            <a:endParaRPr lang="en-GB" dirty="0"/>
          </a:p>
        </p:txBody>
      </p:sp>
      <p:pic>
        <p:nvPicPr>
          <p:cNvPr id="4" name="Content Placeholder 3" descr="question-1015308_960_72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smtClean="0"/>
              <a:t>Challenges of Qualitative Research</a:t>
            </a:r>
          </a:p>
        </p:txBody>
      </p:sp>
      <p:sp>
        <p:nvSpPr>
          <p:cNvPr id="60419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endParaRPr lang="en-GB" smtClean="0"/>
          </a:p>
          <a:p>
            <a:r>
              <a:rPr lang="en-GB" sz="3600" smtClean="0">
                <a:latin typeface="Arial" charset="0"/>
              </a:rPr>
              <a:t>Qualitative research can be seen as having more potential for </a:t>
            </a:r>
            <a:r>
              <a:rPr lang="en-GB" sz="3600" b="1" smtClean="0">
                <a:latin typeface="Arial" charset="0"/>
              </a:rPr>
              <a:t>researcher bias </a:t>
            </a:r>
          </a:p>
          <a:p>
            <a:endParaRPr lang="en-GB" sz="3600" smtClean="0">
              <a:latin typeface="Arial" charset="0"/>
            </a:endParaRPr>
          </a:p>
          <a:p>
            <a:r>
              <a:rPr lang="en-GB" sz="3600" smtClean="0">
                <a:latin typeface="Arial" charset="0"/>
              </a:rPr>
              <a:t> Is very time and labour intensive</a:t>
            </a:r>
          </a:p>
          <a:p>
            <a:endParaRPr lang="en-GB" sz="3600" smtClean="0">
              <a:latin typeface="Arial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smtClean="0"/>
              <a:t>Disadvantages of Qualitative Research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GB" smtClean="0"/>
          </a:p>
          <a:p>
            <a:pPr>
              <a:lnSpc>
                <a:spcPct val="90000"/>
              </a:lnSpc>
            </a:pPr>
            <a:endParaRPr lang="en-GB" smtClean="0"/>
          </a:p>
          <a:p>
            <a:pPr>
              <a:lnSpc>
                <a:spcPct val="90000"/>
              </a:lnSpc>
            </a:pPr>
            <a:endParaRPr lang="en-GB" smtClean="0"/>
          </a:p>
          <a:p>
            <a:pPr>
              <a:lnSpc>
                <a:spcPct val="90000"/>
              </a:lnSpc>
            </a:pPr>
            <a:r>
              <a:rPr lang="en-GB" sz="3600" smtClean="0">
                <a:latin typeface="Arial" charset="0"/>
              </a:rPr>
              <a:t>Can be more difficult to determine </a:t>
            </a:r>
            <a:r>
              <a:rPr lang="en-GB" sz="3600" b="1" smtClean="0">
                <a:latin typeface="Arial" charset="0"/>
              </a:rPr>
              <a:t>reliability</a:t>
            </a:r>
            <a:r>
              <a:rPr lang="en-GB" sz="3600" smtClean="0">
                <a:latin typeface="Arial" charset="0"/>
              </a:rPr>
              <a:t> of linguistic data</a:t>
            </a:r>
          </a:p>
          <a:p>
            <a:pPr>
              <a:lnSpc>
                <a:spcPct val="90000"/>
              </a:lnSpc>
            </a:pPr>
            <a:endParaRPr lang="en-GB" sz="3600" smtClean="0">
              <a:latin typeface="Arial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smtClean="0"/>
              <a:t>Disadvantages of Qualitative Research</a:t>
            </a:r>
            <a:endParaRPr lang="en-US" smtClean="0"/>
          </a:p>
        </p:txBody>
      </p:sp>
      <p:sp>
        <p:nvSpPr>
          <p:cNvPr id="62467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GB" smtClean="0"/>
          </a:p>
          <a:p>
            <a:pPr>
              <a:lnSpc>
                <a:spcPct val="90000"/>
              </a:lnSpc>
            </a:pPr>
            <a:endParaRPr lang="en-GB" smtClean="0"/>
          </a:p>
          <a:p>
            <a:pPr>
              <a:lnSpc>
                <a:spcPct val="90000"/>
              </a:lnSpc>
            </a:pPr>
            <a:r>
              <a:rPr lang="en-GB" sz="3600" smtClean="0">
                <a:latin typeface="Arial" charset="0"/>
              </a:rPr>
              <a:t>Can be harder to determine the </a:t>
            </a:r>
            <a:r>
              <a:rPr lang="en-GB" sz="3600" b="1" smtClean="0">
                <a:latin typeface="Arial" charset="0"/>
              </a:rPr>
              <a:t>influence of the researcher</a:t>
            </a:r>
            <a:r>
              <a:rPr lang="en-GB" sz="3600" smtClean="0">
                <a:latin typeface="Arial" charset="0"/>
              </a:rPr>
              <a:t> (e.g., through researcher bias). </a:t>
            </a:r>
            <a:r>
              <a:rPr lang="en-GB" sz="3600" smtClean="0"/>
              <a:t> </a:t>
            </a:r>
            <a:r>
              <a:rPr lang="en-GB" sz="3600" smtClean="0">
                <a:latin typeface="Arial" charset="0"/>
              </a:rPr>
              <a:t>That is, there is </a:t>
            </a:r>
            <a:r>
              <a:rPr lang="en-GB" sz="3600" b="1" smtClean="0">
                <a:latin typeface="Arial" charset="0"/>
              </a:rPr>
              <a:t>more subjectivity </a:t>
            </a:r>
            <a:r>
              <a:rPr lang="en-GB" sz="3600" smtClean="0">
                <a:latin typeface="Arial" charset="0"/>
              </a:rPr>
              <a:t>involved in analysing the data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mtClean="0"/>
          </a:p>
          <a:p>
            <a:endParaRPr lang="en-GB" smtClean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smtClean="0"/>
              <a:t>Disadvantages of Qualitative Research</a:t>
            </a:r>
            <a:endParaRPr lang="en-US" smtClean="0"/>
          </a:p>
        </p:txBody>
      </p:sp>
      <p:sp>
        <p:nvSpPr>
          <p:cNvPr id="63491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endParaRPr lang="en-GB" smtClean="0"/>
          </a:p>
          <a:p>
            <a:r>
              <a:rPr lang="en-GB" sz="3600" smtClean="0">
                <a:latin typeface="Arial" charset="0"/>
              </a:rPr>
              <a:t>Note, </a:t>
            </a:r>
            <a:r>
              <a:rPr lang="en-GB" sz="3600" b="1" smtClean="0">
                <a:latin typeface="Arial" charset="0"/>
              </a:rPr>
              <a:t>data is not necessarily less valid or reliable, </a:t>
            </a:r>
            <a:r>
              <a:rPr lang="en-GB" sz="3600" smtClean="0">
                <a:latin typeface="Arial" charset="0"/>
              </a:rPr>
              <a:t>just that it</a:t>
            </a:r>
            <a:r>
              <a:rPr lang="en-GB" sz="3600" smtClean="0"/>
              <a:t>’</a:t>
            </a:r>
            <a:r>
              <a:rPr lang="en-GB" sz="3600" smtClean="0">
                <a:latin typeface="Arial" charset="0"/>
              </a:rPr>
              <a:t>s harder to know this (with quantitative data, you can do validity tests, confirmatory analyses, etc)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smtClean="0"/>
              <a:t>Disadvantages of Qualitative Research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endParaRPr lang="en-GB" smtClean="0"/>
          </a:p>
          <a:p>
            <a:r>
              <a:rPr lang="en-GB" sz="3600" smtClean="0"/>
              <a:t>“</a:t>
            </a:r>
            <a:r>
              <a:rPr lang="en-GB" sz="3600" smtClean="0">
                <a:latin typeface="Arial" charset="0"/>
              </a:rPr>
              <a:t>Data overload</a:t>
            </a:r>
            <a:r>
              <a:rPr lang="en-GB" sz="3600" smtClean="0"/>
              <a:t>”</a:t>
            </a:r>
            <a:r>
              <a:rPr lang="en-GB" sz="3600" smtClean="0">
                <a:latin typeface="Arial" charset="0"/>
              </a:rPr>
              <a:t> </a:t>
            </a:r>
            <a:r>
              <a:rPr lang="en-GB" sz="3600" smtClean="0"/>
              <a:t>–</a:t>
            </a:r>
            <a:r>
              <a:rPr lang="en-GB" sz="3600" smtClean="0">
                <a:latin typeface="Arial" charset="0"/>
              </a:rPr>
              <a:t> open-ended questions can sometimes create </a:t>
            </a:r>
            <a:r>
              <a:rPr lang="en-GB" sz="3600" b="1" smtClean="0">
                <a:latin typeface="Arial" charset="0"/>
              </a:rPr>
              <a:t>lots</a:t>
            </a:r>
            <a:r>
              <a:rPr lang="en-GB" sz="3600" smtClean="0">
                <a:latin typeface="Arial" charset="0"/>
              </a:rPr>
              <a:t> of data, which can take a long time to analyse!</a:t>
            </a:r>
          </a:p>
          <a:p>
            <a:endParaRPr lang="en-GB" smtClean="0"/>
          </a:p>
          <a:p>
            <a:endParaRPr lang="en-GB" smtClean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smtClean="0"/>
              <a:t>Disadvantages of Qualitative Research</a:t>
            </a:r>
            <a:endParaRPr lang="en-GB" smtClean="0"/>
          </a:p>
        </p:txBody>
      </p:sp>
      <p:sp>
        <p:nvSpPr>
          <p:cNvPr id="65539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endParaRPr lang="en-GB" smtClean="0"/>
          </a:p>
          <a:p>
            <a:endParaRPr lang="en-GB" smtClean="0"/>
          </a:p>
          <a:p>
            <a:r>
              <a:rPr lang="en-GB" sz="3600" smtClean="0">
                <a:latin typeface="Arial" charset="0"/>
              </a:rPr>
              <a:t>Transcription of recorded interviews can often take a lot of time and/or money</a:t>
            </a:r>
          </a:p>
          <a:p>
            <a:endParaRPr lang="en-GB" sz="3600" smtClean="0">
              <a:latin typeface="Arial" charset="0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smtClean="0"/>
              <a:t>Disadvantages of Qualitative Research</a:t>
            </a:r>
            <a:endParaRPr lang="en-GB" smtClean="0"/>
          </a:p>
        </p:txBody>
      </p:sp>
      <p:sp>
        <p:nvSpPr>
          <p:cNvPr id="6656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r>
              <a:rPr lang="en-GB" sz="3600" b="1" smtClean="0">
                <a:latin typeface="Arial" charset="0"/>
              </a:rPr>
              <a:t>Usually fewer people studied: </a:t>
            </a:r>
            <a:r>
              <a:rPr lang="en-GB" sz="3600" smtClean="0">
                <a:latin typeface="Arial" charset="0"/>
              </a:rPr>
              <a:t>collection of qualitative data is generally more time consuming than quantitative data collection and therefore unless time, staff and budget allows it is generally necessary to include a smaller sample size.</a:t>
            </a:r>
            <a:r>
              <a:rPr lang="en-GB" smtClean="0"/>
              <a:t> </a:t>
            </a:r>
          </a:p>
          <a:p>
            <a:endParaRPr lang="en-GB" smtClean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smtClean="0"/>
              <a:t>Disadvantages of Qualitative Research</a:t>
            </a:r>
            <a:endParaRPr lang="en-GB" smtClean="0"/>
          </a:p>
        </p:txBody>
      </p:sp>
      <p:sp>
        <p:nvSpPr>
          <p:cNvPr id="67587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endParaRPr lang="en-GB" b="1" smtClean="0"/>
          </a:p>
          <a:p>
            <a:r>
              <a:rPr lang="en-GB" sz="3600" b="1" smtClean="0">
                <a:latin typeface="Arial" charset="0"/>
              </a:rPr>
              <a:t>Less easy to generalise: </a:t>
            </a:r>
            <a:r>
              <a:rPr lang="en-GB" sz="3600" smtClean="0">
                <a:latin typeface="Arial" charset="0"/>
              </a:rPr>
              <a:t>because fewer people are generally studied it is not possible to generalise results to that of the population. Usually exact numbers are reported rather than percentages</a:t>
            </a:r>
          </a:p>
          <a:p>
            <a:endParaRPr lang="en-GB" smtClean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smtClean="0"/>
              <a:t>DIRECTED READING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pPr algn="just">
              <a:lnSpc>
                <a:spcPct val="90000"/>
              </a:lnSpc>
            </a:pPr>
            <a:r>
              <a:rPr lang="en-GB" smtClean="0">
                <a:latin typeface="Arial" charset="0"/>
                <a:cs typeface="Arial" charset="0"/>
              </a:rPr>
              <a:t>Cresswell, J. W. 2007. </a:t>
            </a:r>
            <a:r>
              <a:rPr lang="en-GB" i="1" smtClean="0">
                <a:latin typeface="Arial" charset="0"/>
                <a:cs typeface="Arial" charset="0"/>
              </a:rPr>
              <a:t>Qualitative enquiry and research design</a:t>
            </a:r>
            <a:r>
              <a:rPr lang="en-GB" smtClean="0">
                <a:latin typeface="Arial" charset="0"/>
                <a:cs typeface="Arial" charset="0"/>
              </a:rPr>
              <a:t>. London: Sage</a:t>
            </a:r>
          </a:p>
          <a:p>
            <a:pPr algn="just">
              <a:lnSpc>
                <a:spcPct val="90000"/>
              </a:lnSpc>
            </a:pPr>
            <a:r>
              <a:rPr lang="en-GB" smtClean="0">
                <a:latin typeface="Arial" charset="0"/>
                <a:cs typeface="Arial" charset="0"/>
              </a:rPr>
              <a:t>Maxwell, J. 2005. </a:t>
            </a:r>
            <a:r>
              <a:rPr lang="en-GB" i="1" smtClean="0">
                <a:latin typeface="Arial" charset="0"/>
                <a:cs typeface="Arial" charset="0"/>
              </a:rPr>
              <a:t>Qualitative research design.</a:t>
            </a:r>
            <a:r>
              <a:rPr lang="en-GB" smtClean="0">
                <a:latin typeface="Arial" charset="0"/>
                <a:cs typeface="Arial" charset="0"/>
              </a:rPr>
              <a:t> London: Sage.</a:t>
            </a:r>
            <a:endParaRPr lang="en-GB" b="1" smtClean="0">
              <a:cs typeface="Calibri" pitchFamily="34" charset="0"/>
            </a:endParaRPr>
          </a:p>
          <a:p>
            <a:pPr algn="just">
              <a:lnSpc>
                <a:spcPct val="90000"/>
              </a:lnSpc>
            </a:pPr>
            <a:r>
              <a:rPr lang="en-GB" smtClean="0">
                <a:latin typeface="Arial" charset="0"/>
                <a:cs typeface="Arial" charset="0"/>
              </a:rPr>
              <a:t>McLeod, J.2003 </a:t>
            </a:r>
            <a:r>
              <a:rPr lang="en-GB" i="1" smtClean="0">
                <a:latin typeface="Arial" charset="0"/>
                <a:cs typeface="Arial" charset="0"/>
              </a:rPr>
              <a:t>Doing counselling research.</a:t>
            </a:r>
            <a:r>
              <a:rPr lang="en-GB" smtClean="0">
                <a:latin typeface="Arial" charset="0"/>
                <a:cs typeface="Arial" charset="0"/>
              </a:rPr>
              <a:t> London: Sage.</a:t>
            </a:r>
            <a:endParaRPr lang="en-GB" b="1" smtClean="0">
              <a:cs typeface="Calibri" pitchFamily="34" charset="0"/>
            </a:endParaRPr>
          </a:p>
          <a:p>
            <a:pPr algn="just">
              <a:lnSpc>
                <a:spcPct val="90000"/>
              </a:lnSpc>
            </a:pPr>
            <a:r>
              <a:rPr lang="en-GB" smtClean="0">
                <a:latin typeface="Arial" charset="0"/>
                <a:cs typeface="Arial" charset="0"/>
              </a:rPr>
              <a:t>Smith, J. (Ed.). 2006</a:t>
            </a:r>
            <a:r>
              <a:rPr lang="en-GB" i="1" smtClean="0">
                <a:latin typeface="Arial" charset="0"/>
                <a:cs typeface="Arial" charset="0"/>
              </a:rPr>
              <a:t>. Qualitative psychology: A practical guide to research</a:t>
            </a:r>
            <a:r>
              <a:rPr lang="en-GB" b="1" i="1" smtClean="0">
                <a:latin typeface="Arial" charset="0"/>
                <a:cs typeface="Arial" charset="0"/>
              </a:rPr>
              <a:t> </a:t>
            </a:r>
            <a:r>
              <a:rPr lang="en-GB" i="1" smtClean="0">
                <a:latin typeface="Arial" charset="0"/>
                <a:cs typeface="Arial" charset="0"/>
              </a:rPr>
              <a:t>methods. </a:t>
            </a:r>
            <a:r>
              <a:rPr lang="en-GB" smtClean="0">
                <a:latin typeface="Arial" charset="0"/>
                <a:cs typeface="Arial" charset="0"/>
              </a:rPr>
              <a:t>London: Sage</a:t>
            </a:r>
            <a:r>
              <a:rPr lang="en-GB" b="1" i="1" smtClean="0">
                <a:latin typeface="Arial" charset="0"/>
                <a:cs typeface="Arial" charset="0"/>
              </a:rPr>
              <a:t>.</a:t>
            </a:r>
            <a:endParaRPr lang="en-GB" b="1" smtClean="0">
              <a:cs typeface="Calibri" pitchFamily="34" charset="0"/>
            </a:endParaRPr>
          </a:p>
          <a:p>
            <a:pPr>
              <a:lnSpc>
                <a:spcPct val="90000"/>
              </a:lnSpc>
            </a:pPr>
            <a:endParaRPr lang="en-GB" smtClean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i="1" smtClean="0"/>
              <a:t>Whether a researcher would use qualitative or quantitative analysis depends on several things:</a:t>
            </a:r>
            <a:br>
              <a:rPr lang="en-GB" i="1" smtClean="0"/>
            </a:br>
            <a:r>
              <a:rPr lang="en-GB" smtClean="0"/>
              <a:t/>
            </a:r>
            <a:br>
              <a:rPr lang="en-GB" smtClean="0"/>
            </a:br>
            <a:endParaRPr lang="en-GB" smtClean="0"/>
          </a:p>
        </p:txBody>
      </p:sp>
      <p:sp>
        <p:nvSpPr>
          <p:cNvPr id="696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3600" smtClean="0">
                <a:latin typeface="Arial" charset="0"/>
              </a:rPr>
              <a:t>The subject of study</a:t>
            </a:r>
          </a:p>
          <a:p>
            <a:pPr>
              <a:lnSpc>
                <a:spcPct val="90000"/>
              </a:lnSpc>
            </a:pPr>
            <a:r>
              <a:rPr lang="en-GB" sz="3600" smtClean="0">
                <a:latin typeface="Arial" charset="0"/>
              </a:rPr>
              <a:t>Researcher</a:t>
            </a:r>
            <a:r>
              <a:rPr lang="en-GB" sz="3600" smtClean="0"/>
              <a:t>’</a:t>
            </a:r>
            <a:r>
              <a:rPr lang="en-GB" sz="3600" smtClean="0">
                <a:latin typeface="Arial" charset="0"/>
              </a:rPr>
              <a:t>s preferred philosophical approach. </a:t>
            </a:r>
          </a:p>
          <a:p>
            <a:pPr>
              <a:lnSpc>
                <a:spcPct val="90000"/>
              </a:lnSpc>
            </a:pPr>
            <a:r>
              <a:rPr lang="en-GB" sz="3600" smtClean="0">
                <a:latin typeface="Arial" charset="0"/>
              </a:rPr>
              <a:t>Researcher</a:t>
            </a:r>
            <a:r>
              <a:rPr lang="en-GB" sz="3600" smtClean="0"/>
              <a:t>’</a:t>
            </a:r>
            <a:r>
              <a:rPr lang="en-GB" sz="3600" smtClean="0">
                <a:latin typeface="Arial" charset="0"/>
              </a:rPr>
              <a:t>s skills and abilities with methods of data collection and analysis. </a:t>
            </a:r>
          </a:p>
          <a:p>
            <a:pPr>
              <a:lnSpc>
                <a:spcPct val="90000"/>
              </a:lnSpc>
            </a:pPr>
            <a:r>
              <a:rPr lang="en-GB" sz="3600" smtClean="0">
                <a:latin typeface="Arial" charset="0"/>
              </a:rPr>
              <a:t>The topic or issue interested in </a:t>
            </a:r>
          </a:p>
          <a:p>
            <a:pPr>
              <a:lnSpc>
                <a:spcPct val="90000"/>
              </a:lnSpc>
            </a:pPr>
            <a:r>
              <a:rPr lang="en-GB" sz="3600" smtClean="0">
                <a:latin typeface="Arial" charset="0"/>
              </a:rPr>
              <a:t>The research question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smtClean="0">
                <a:solidFill>
                  <a:schemeClr val="accent2"/>
                </a:solidFill>
              </a:rPr>
              <a:t>DEDUCTIVE OR INDUCTIVE?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endParaRPr lang="en-GB" smtClean="0"/>
          </a:p>
          <a:p>
            <a:r>
              <a:rPr lang="en-GB" sz="4000" smtClean="0">
                <a:solidFill>
                  <a:schemeClr val="accent2"/>
                </a:solidFill>
                <a:latin typeface="Arial" charset="0"/>
              </a:rPr>
              <a:t>Deductive    =   Quantitative</a:t>
            </a:r>
          </a:p>
          <a:p>
            <a:endParaRPr lang="en-GB" sz="4000" smtClean="0">
              <a:solidFill>
                <a:schemeClr val="accent2"/>
              </a:solidFill>
              <a:latin typeface="Arial" charset="0"/>
            </a:endParaRPr>
          </a:p>
          <a:p>
            <a:r>
              <a:rPr lang="en-GB" sz="4000" smtClean="0">
                <a:solidFill>
                  <a:schemeClr val="accent2"/>
                </a:solidFill>
                <a:latin typeface="Arial" charset="0"/>
              </a:rPr>
              <a:t>Inductive     =    Qualitative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4"/>
          <p:cNvSpPr>
            <a:spLocks noChangeArrowheads="1"/>
          </p:cNvSpPr>
          <p:nvPr/>
        </p:nvSpPr>
        <p:spPr bwMode="auto">
          <a:xfrm>
            <a:off x="0" y="1373188"/>
            <a:ext cx="9144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000"/>
              <a:t>Figure: Deductive Vs. Inductive Approach (Trochim 2011)</a:t>
            </a:r>
            <a:br>
              <a:rPr lang="en-GB" sz="1000"/>
            </a:br>
            <a:r>
              <a:rPr lang="en-GB" sz="1000"/>
              <a:t/>
            </a:r>
            <a:br>
              <a:rPr lang="en-GB" sz="1000"/>
            </a:br>
            <a:endParaRPr lang="en-GB"/>
          </a:p>
        </p:txBody>
      </p:sp>
      <p:sp>
        <p:nvSpPr>
          <p:cNvPr id="71683" name="Rectangle 7"/>
          <p:cNvSpPr>
            <a:spLocks noChangeArrowheads="1"/>
          </p:cNvSpPr>
          <p:nvPr/>
        </p:nvSpPr>
        <p:spPr bwMode="auto">
          <a:xfrm>
            <a:off x="0" y="2344738"/>
            <a:ext cx="91440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000"/>
              <a:t/>
            </a:r>
            <a:br>
              <a:rPr lang="en-GB" sz="1000"/>
            </a:br>
            <a:endParaRPr lang="en-GB"/>
          </a:p>
        </p:txBody>
      </p:sp>
      <p:pic>
        <p:nvPicPr>
          <p:cNvPr id="71684" name="Picture 6" descr="http://2.bp.blogspot.com/-R4cZrDTkHb0/TgA0SGBLH7I/AAAAAAAAAGk/nWUDUC4-au8/s1600/researchapprocach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20875" y="2192338"/>
            <a:ext cx="5235575" cy="329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smtClean="0"/>
              <a:t>Quantitative v Qualitative</a:t>
            </a:r>
            <a:endParaRPr lang="en-GB" smtClean="0"/>
          </a:p>
        </p:txBody>
      </p:sp>
      <p:sp>
        <p:nvSpPr>
          <p:cNvPr id="72707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endParaRPr lang="en-GB" smtClean="0"/>
          </a:p>
          <a:p>
            <a:r>
              <a:rPr lang="en-GB" sz="3600" smtClean="0">
                <a:latin typeface="Arial" charset="0"/>
              </a:rPr>
              <a:t>As we have seen, qualitative and quantitative research have several advantages and disadvantages, depending upon the researcher's aim and area of focus</a:t>
            </a:r>
            <a:r>
              <a:rPr lang="en-GB" smtClean="0"/>
              <a:t>.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Title 1"/>
          <p:cNvSpPr>
            <a:spLocks noGrp="1"/>
          </p:cNvSpPr>
          <p:nvPr>
            <p:ph type="title"/>
          </p:nvPr>
        </p:nvSpPr>
        <p:spPr>
          <a:xfrm>
            <a:off x="1187450" y="620713"/>
            <a:ext cx="7772400" cy="1143000"/>
          </a:xfrm>
        </p:spPr>
        <p:txBody>
          <a:bodyPr/>
          <a:lstStyle/>
          <a:p>
            <a:r>
              <a:rPr lang="en-GB" u="sng" smtClean="0"/>
              <a:t>Quantitative v Qualitative</a:t>
            </a:r>
            <a:endParaRPr lang="en-US" smtClean="0"/>
          </a:p>
        </p:txBody>
      </p:sp>
      <p:sp>
        <p:nvSpPr>
          <p:cNvPr id="73731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endParaRPr lang="en-GB" smtClean="0"/>
          </a:p>
          <a:p>
            <a:endParaRPr lang="en-GB" smtClean="0"/>
          </a:p>
          <a:p>
            <a:r>
              <a:rPr lang="en-GB" sz="3600" smtClean="0"/>
              <a:t>Lot depends upon the comfort zone  of the researcher</a:t>
            </a:r>
          </a:p>
          <a:p>
            <a:endParaRPr lang="en-GB" smtClean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smtClean="0"/>
              <a:t>Quantitative v Qualitative</a:t>
            </a:r>
            <a:endParaRPr lang="en-US" smtClean="0"/>
          </a:p>
        </p:txBody>
      </p:sp>
      <p:sp>
        <p:nvSpPr>
          <p:cNvPr id="74755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endParaRPr lang="en-GB" smtClean="0"/>
          </a:p>
          <a:p>
            <a:endParaRPr lang="en-GB" smtClean="0"/>
          </a:p>
          <a:p>
            <a:r>
              <a:rPr lang="en-GB" sz="3600" smtClean="0">
                <a:latin typeface="Arial" charset="0"/>
              </a:rPr>
              <a:t>Check out quantitative and qualitative research papers in journals on line</a:t>
            </a:r>
          </a:p>
          <a:p>
            <a:endParaRPr lang="en-GB" sz="3600" smtClean="0">
              <a:latin typeface="Arial" charset="0"/>
            </a:endParaRPr>
          </a:p>
          <a:p>
            <a:r>
              <a:rPr lang="en-GB" sz="3600" smtClean="0">
                <a:latin typeface="Arial" charset="0"/>
              </a:rPr>
              <a:t>CPJ</a:t>
            </a:r>
          </a:p>
          <a:p>
            <a:endParaRPr lang="en-GB" sz="3600" smtClean="0">
              <a:latin typeface="Arial" charset="0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smtClean="0"/>
              <a:t>Quantitative v Qualitative</a:t>
            </a:r>
            <a:endParaRPr lang="en-US" smtClean="0"/>
          </a:p>
        </p:txBody>
      </p:sp>
      <p:sp>
        <p:nvSpPr>
          <p:cNvPr id="75779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endParaRPr lang="en-GB" smtClean="0"/>
          </a:p>
          <a:p>
            <a:endParaRPr lang="en-GB" smtClean="0"/>
          </a:p>
          <a:p>
            <a:r>
              <a:rPr lang="en-GB" sz="3600" smtClean="0">
                <a:latin typeface="Arial" charset="0"/>
              </a:rPr>
              <a:t>Complement each other </a:t>
            </a:r>
            <a:r>
              <a:rPr lang="en-GB" sz="3600" smtClean="0"/>
              <a:t>–</a:t>
            </a:r>
            <a:r>
              <a:rPr lang="en-GB" sz="3600" smtClean="0">
                <a:latin typeface="Arial" charset="0"/>
              </a:rPr>
              <a:t> mixed methods </a:t>
            </a:r>
            <a:r>
              <a:rPr lang="en-GB" sz="3600" smtClean="0"/>
              <a:t>–</a:t>
            </a:r>
            <a:r>
              <a:rPr lang="en-GB" sz="3600" smtClean="0">
                <a:latin typeface="Arial" charset="0"/>
              </a:rPr>
              <a:t>  one can inform the other</a:t>
            </a:r>
          </a:p>
          <a:p>
            <a:pPr>
              <a:buFontTx/>
              <a:buNone/>
            </a:pPr>
            <a:r>
              <a:rPr lang="en-GB" smtClean="0"/>
              <a:t> 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5400" u="sng" smtClean="0">
                <a:solidFill>
                  <a:schemeClr val="tx1"/>
                </a:solidFill>
              </a:rPr>
              <a:t>Quantitative v Qualitative</a:t>
            </a:r>
            <a:endParaRPr lang="en-GB" sz="5400" u="sng" smtClean="0"/>
          </a:p>
        </p:txBody>
      </p:sp>
      <p:sp>
        <p:nvSpPr>
          <p:cNvPr id="7680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endParaRPr lang="en-GB" smtClean="0"/>
          </a:p>
          <a:p>
            <a:r>
              <a:rPr lang="en-GB" sz="3600" smtClean="0">
                <a:latin typeface="Arial" charset="0"/>
              </a:rPr>
              <a:t>Neither is inferior or superior</a:t>
            </a:r>
          </a:p>
          <a:p>
            <a:r>
              <a:rPr lang="en-GB" sz="3600" smtClean="0">
                <a:latin typeface="Arial" charset="0"/>
              </a:rPr>
              <a:t>Different </a:t>
            </a:r>
          </a:p>
          <a:p>
            <a:r>
              <a:rPr lang="en-GB" sz="3600" smtClean="0">
                <a:latin typeface="Arial" charset="0"/>
              </a:rPr>
              <a:t>Can be complementary</a:t>
            </a:r>
          </a:p>
          <a:p>
            <a:r>
              <a:rPr lang="en-GB" sz="3600" smtClean="0">
                <a:latin typeface="Arial" charset="0"/>
              </a:rPr>
              <a:t>Mixed methods can provide more comprehensive answers</a:t>
            </a:r>
          </a:p>
          <a:p>
            <a:endParaRPr lang="en-GB" sz="3600" smtClean="0">
              <a:latin typeface="Arial" charset="0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600" smtClean="0"/>
              <a:t>There are many ways in which qualitative and quantitative data and analysis can be combined ……….</a:t>
            </a:r>
          </a:p>
        </p:txBody>
      </p:sp>
      <p:sp>
        <p:nvSpPr>
          <p:cNvPr id="7782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pPr>
              <a:buFontTx/>
              <a:buNone/>
            </a:pPr>
            <a:endParaRPr lang="en-GB" smtClean="0"/>
          </a:p>
          <a:p>
            <a:r>
              <a:rPr lang="en-GB" smtClean="0">
                <a:latin typeface="Arial" charset="0"/>
              </a:rPr>
              <a:t>You may be interested in doing an analysis that is </a:t>
            </a:r>
            <a:r>
              <a:rPr lang="en-GB" b="1" smtClean="0">
                <a:latin typeface="Arial" charset="0"/>
              </a:rPr>
              <a:t>primarily quantitative</a:t>
            </a:r>
            <a:r>
              <a:rPr lang="en-GB" smtClean="0">
                <a:latin typeface="Arial" charset="0"/>
              </a:rPr>
              <a:t>, looking at social trends, or policy implications. However you also want to introduce a </a:t>
            </a:r>
            <a:r>
              <a:rPr lang="en-GB" b="1" smtClean="0">
                <a:latin typeface="Arial" charset="0"/>
              </a:rPr>
              <a:t>'human touch'</a:t>
            </a:r>
            <a:r>
              <a:rPr lang="en-GB" smtClean="0">
                <a:latin typeface="Arial" charset="0"/>
              </a:rPr>
              <a:t> by conducting one or several </a:t>
            </a:r>
            <a:r>
              <a:rPr lang="en-GB" b="1" smtClean="0">
                <a:latin typeface="Arial" charset="0"/>
              </a:rPr>
              <a:t>interviews</a:t>
            </a:r>
            <a:r>
              <a:rPr lang="en-GB" smtClean="0">
                <a:latin typeface="Arial" charset="0"/>
              </a:rPr>
              <a:t> asking what these trends mean to people or </a:t>
            </a:r>
            <a:r>
              <a:rPr lang="en-GB" b="1" smtClean="0">
                <a:latin typeface="Arial" charset="0"/>
              </a:rPr>
              <a:t>how particular individuals experience</a:t>
            </a:r>
            <a:r>
              <a:rPr lang="en-GB" smtClean="0">
                <a:latin typeface="Arial" charset="0"/>
              </a:rPr>
              <a:t> events</a:t>
            </a:r>
            <a:r>
              <a:rPr lang="en-GB" smtClean="0"/>
              <a:t>.  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smtClean="0"/>
              <a:t>Quantitative v Qualitative</a:t>
            </a:r>
          </a:p>
        </p:txBody>
      </p:sp>
      <p:sp>
        <p:nvSpPr>
          <p:cNvPr id="78851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r>
              <a:rPr lang="en-GB" sz="3600" smtClean="0">
                <a:latin typeface="Arial" charset="0"/>
              </a:rPr>
              <a:t>There is </a:t>
            </a:r>
            <a:r>
              <a:rPr lang="en-GB" sz="3600" b="1" smtClean="0">
                <a:latin typeface="Arial" charset="0"/>
              </a:rPr>
              <a:t>room</a:t>
            </a:r>
            <a:r>
              <a:rPr lang="en-GB" sz="3600" smtClean="0">
                <a:latin typeface="Arial" charset="0"/>
              </a:rPr>
              <a:t> for both </a:t>
            </a:r>
            <a:r>
              <a:rPr lang="en-GB" sz="3600" b="1" smtClean="0">
                <a:latin typeface="Arial" charset="0"/>
              </a:rPr>
              <a:t>quantitative and qualitative</a:t>
            </a:r>
            <a:r>
              <a:rPr lang="en-GB" sz="3600" smtClean="0">
                <a:latin typeface="Arial" charset="0"/>
              </a:rPr>
              <a:t> approaches in </a:t>
            </a:r>
            <a:r>
              <a:rPr lang="en-GB" sz="3600" b="1" smtClean="0">
                <a:latin typeface="Arial" charset="0"/>
              </a:rPr>
              <a:t>counselling</a:t>
            </a:r>
            <a:r>
              <a:rPr lang="en-GB" sz="3600" smtClean="0">
                <a:latin typeface="Arial" charset="0"/>
              </a:rPr>
              <a:t> and psychology </a:t>
            </a:r>
            <a:r>
              <a:rPr lang="en-GB" sz="3600" b="1" smtClean="0">
                <a:latin typeface="Arial" charset="0"/>
              </a:rPr>
              <a:t>research</a:t>
            </a:r>
          </a:p>
          <a:p>
            <a:pPr>
              <a:buFontTx/>
              <a:buNone/>
            </a:pPr>
            <a:r>
              <a:rPr lang="en-GB" sz="3600" smtClean="0"/>
              <a:t> </a:t>
            </a:r>
            <a:endParaRPr lang="en-GB" sz="3600" smtClean="0">
              <a:latin typeface="Arial" charset="0"/>
            </a:endParaRPr>
          </a:p>
          <a:p>
            <a:r>
              <a:rPr lang="en-GB" sz="3600" smtClean="0">
                <a:latin typeface="Arial" charset="0"/>
              </a:rPr>
              <a:t>Neither is superior, both have strengths and challenges</a:t>
            </a:r>
          </a:p>
          <a:p>
            <a:endParaRPr lang="en-GB" smtClean="0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smtClean="0"/>
              <a:t>REFLECTION</a:t>
            </a:r>
          </a:p>
        </p:txBody>
      </p:sp>
      <p:sp>
        <p:nvSpPr>
          <p:cNvPr id="79875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endParaRPr lang="en-GB" smtClean="0"/>
          </a:p>
          <a:p>
            <a:endParaRPr lang="en-GB" smtClean="0"/>
          </a:p>
          <a:p>
            <a:pPr>
              <a:buFontTx/>
              <a:buNone/>
            </a:pPr>
            <a:r>
              <a:rPr lang="en-GB" smtClean="0"/>
              <a:t>I like quantitative research because.....</a:t>
            </a:r>
          </a:p>
          <a:p>
            <a:pPr>
              <a:buFontTx/>
              <a:buNone/>
            </a:pPr>
            <a:endParaRPr lang="en-GB" smtClean="0"/>
          </a:p>
          <a:p>
            <a:pPr>
              <a:buFontTx/>
              <a:buNone/>
            </a:pPr>
            <a:r>
              <a:rPr lang="en-GB" smtClean="0"/>
              <a:t>I like qualitative research because......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</TotalTime>
  <Words>858</Words>
  <Application>Microsoft Office PowerPoint</Application>
  <PresentationFormat>On-screen Show (4:3)</PresentationFormat>
  <Paragraphs>162</Paragraphs>
  <Slides>41</Slides>
  <Notes>35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3" baseType="lpstr">
      <vt:lpstr>Office Theme</vt:lpstr>
      <vt:lpstr>Microsoft PowerPoint Slide</vt:lpstr>
      <vt:lpstr>Qualitative Counselling</vt:lpstr>
      <vt:lpstr>What is Qualitative Research?</vt:lpstr>
      <vt:lpstr>What is qualitative research?</vt:lpstr>
      <vt:lpstr>What is qualitative research?</vt:lpstr>
      <vt:lpstr>What is qualitative research?</vt:lpstr>
      <vt:lpstr>Slide 6</vt:lpstr>
      <vt:lpstr>Why do we need qualitative?</vt:lpstr>
      <vt:lpstr>Why qualitative? </vt:lpstr>
      <vt:lpstr>Qualitative Research</vt:lpstr>
      <vt:lpstr>How do Qualitative Researchers Collect Data?</vt:lpstr>
      <vt:lpstr>Examples of Qualitative Methods</vt:lpstr>
      <vt:lpstr>STRENGTHS OF QUALITATIVE RESEARCH</vt:lpstr>
      <vt:lpstr>Strengths of Qualitative Research?</vt:lpstr>
      <vt:lpstr>Advantages of Qualitative Research</vt:lpstr>
      <vt:lpstr>QUALITATIVE RESEARCH</vt:lpstr>
      <vt:lpstr>QUALITATIVE RESEARCH</vt:lpstr>
      <vt:lpstr>Rather.....</vt:lpstr>
      <vt:lpstr>Advantages of Qualitative Research</vt:lpstr>
      <vt:lpstr>Advantages of Qualitative Research</vt:lpstr>
      <vt:lpstr>Advantages of Qualitative Research</vt:lpstr>
      <vt:lpstr>Challenges?</vt:lpstr>
      <vt:lpstr>Challenges of Qualitative Research</vt:lpstr>
      <vt:lpstr>Disadvantages of Qualitative Research</vt:lpstr>
      <vt:lpstr>Disadvantages of Qualitative Research</vt:lpstr>
      <vt:lpstr>Disadvantages of Qualitative Research</vt:lpstr>
      <vt:lpstr>Disadvantages of Qualitative Research</vt:lpstr>
      <vt:lpstr>Disadvantages of Qualitative Research</vt:lpstr>
      <vt:lpstr>Disadvantages of Qualitative Research</vt:lpstr>
      <vt:lpstr>Disadvantages of Qualitative Research</vt:lpstr>
      <vt:lpstr>DIRECTED READING</vt:lpstr>
      <vt:lpstr>Whether a researcher would use qualitative or quantitative analysis depends on several things:  </vt:lpstr>
      <vt:lpstr>DEDUCTIVE OR INDUCTIVE?</vt:lpstr>
      <vt:lpstr>Slide 33</vt:lpstr>
      <vt:lpstr>Quantitative v Qualitative</vt:lpstr>
      <vt:lpstr>Quantitative v Qualitative</vt:lpstr>
      <vt:lpstr>Quantitative v Qualitative</vt:lpstr>
      <vt:lpstr>Quantitative v Qualitative</vt:lpstr>
      <vt:lpstr>Quantitative v Qualitative</vt:lpstr>
      <vt:lpstr>There are many ways in which qualitative and quantitative data and analysis can be combined ……….</vt:lpstr>
      <vt:lpstr>Quantitative v Qualitative</vt:lpstr>
      <vt:lpstr>REFLECTION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Qualitative Counselling</dc:title>
  <dc:creator>Catherine</dc:creator>
  <cp:lastModifiedBy>Catherine</cp:lastModifiedBy>
  <cp:revision>1</cp:revision>
  <dcterms:created xsi:type="dcterms:W3CDTF">2017-12-13T19:49:42Z</dcterms:created>
  <dcterms:modified xsi:type="dcterms:W3CDTF">2017-12-13T20:10:17Z</dcterms:modified>
</cp:coreProperties>
</file>