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41" d="100"/>
          <a:sy n="41" d="100"/>
        </p:scale>
        <p:origin x="66" y="16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F9789-1889-409F-8964-66B6FDC044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46A934-3775-4BF1-970B-24BEC34918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95FC2F-6F71-4F25-B20B-D6634B9B51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F6A5-5DAD-4361-A4EA-2F0EF4EC8E6B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9C6E05-C226-4A75-BC08-AC37EE1FB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847472-243F-4FB8-8B16-B6E2C96A8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F75C2-0D14-4DED-B6B3-7F5047DC2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3245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224EB-20A0-4A00-AC01-0DB77657E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6D24FE-573C-46C4-8C9D-F783EBF858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F9045-1673-4C48-8ACF-5B9CC8AD5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F6A5-5DAD-4361-A4EA-2F0EF4EC8E6B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B82624-70CC-4A08-93E2-A54F9C532C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F725A-31E5-4E38-A58C-01BC4E3E02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F75C2-0D14-4DED-B6B3-7F5047DC2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396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D099F-88B9-48E8-88AA-0705FD305A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B14E76-E6E2-40F5-B778-2ED904781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20FB1F-F194-40E7-8CC9-57FF98E25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F6A5-5DAD-4361-A4EA-2F0EF4EC8E6B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3287D4-86F7-4429-B34D-93F8F2FE06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F1BAAB-8869-4320-8087-81BD39F6F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F75C2-0D14-4DED-B6B3-7F5047DC2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4870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73F5E-D821-4663-BE03-37AEC6195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780AB-3083-47D2-893E-D631C41F45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B7BC13-178A-43D0-A412-CA6D474D60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3B6386-6FA9-45C2-84A3-C53A521036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F6A5-5DAD-4361-A4EA-2F0EF4EC8E6B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C4FEF7-4962-4C7A-94BC-0A8957FCE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BAA7C3-0A5E-4EB2-90B0-15A50FFE5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F75C2-0D14-4DED-B6B3-7F5047DC2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234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53C03-9881-4E9D-A2C7-7A718AECB1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E95D41-E782-4052-852D-E7E3E86708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F742DA-89FA-4D4C-999B-75C857D3FA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25F679-2EA2-47E4-81FE-3F02FE95A5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51D53A-63B2-4B10-A701-891A577A91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82785C-7B88-4045-B9AD-598EC5DBE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F6A5-5DAD-4361-A4EA-2F0EF4EC8E6B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8F7FD5-5F7F-40C2-8701-15CA4BC6A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4C0FC3A-64A7-4EB5-A687-0C3EB89E1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F75C2-0D14-4DED-B6B3-7F5047DC2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713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5D874-1FB3-443A-B2DA-17C20BFF1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FE82189-9EC3-4BBC-B07C-4C5F9A4F50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F6A5-5DAD-4361-A4EA-2F0EF4EC8E6B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DB8A5F-A45F-4D46-91E9-1232EDB48A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40087E-51D4-4218-8C00-5DB7C397E6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F75C2-0D14-4DED-B6B3-7F5047DC2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0030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DA1F1D-87B8-4747-A4F5-AE212A9B69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F6A5-5DAD-4361-A4EA-2F0EF4EC8E6B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8C135E-5BC2-4088-A3D4-BEAE80F72C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6A3FF1-C098-45C7-81B2-4C2BE0EF2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F75C2-0D14-4DED-B6B3-7F5047DC2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240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C8099-0029-4641-9B7B-D99B31D3B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0C0C90-90BA-4450-A3A8-73D22D3902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1D5CC8-6846-4A2F-86C7-20793C2E96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D16411-B50B-4406-BDE0-C8AA2321B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F6A5-5DAD-4361-A4EA-2F0EF4EC8E6B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638881-DC7F-4FA3-BD37-0792199615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7FD6C1-8D05-48A7-924C-219FD1369D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F75C2-0D14-4DED-B6B3-7F5047DC2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265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88BAB-06C1-49D1-B72F-430719D8FE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0B6A41-B04F-49F3-8C8E-D95FD90EAB0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FA971E-86CC-4B08-B4AA-976A9E8842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522BFA-6813-4B05-92D2-B8C02165BA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F6A5-5DAD-4361-A4EA-2F0EF4EC8E6B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8BAB55-1741-41F4-A7F0-AC1EDA682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C9B1FA-10CD-4E3C-9ABF-67F6B75E79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F75C2-0D14-4DED-B6B3-7F5047DC2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464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1EBF0-C784-446B-AA9A-86998DF8AB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6D0A73-DDA4-456D-86FD-223CEA51A3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6413D4-14B0-4B68-B520-36C0E90D2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F6A5-5DAD-4361-A4EA-2F0EF4EC8E6B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065CF7-3E0C-4E0B-BF33-770CD90D5B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FBA792-8853-4B81-9FB7-0242AC3E3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F75C2-0D14-4DED-B6B3-7F5047DC2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808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B1DE1D8-8BC3-42EE-8579-95DA7E8B32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852708-E7FF-42B5-A853-A2991D9378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86AF0A-729F-4D62-8428-223B0F599E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F6A5-5DAD-4361-A4EA-2F0EF4EC8E6B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D1D684-3C39-46D7-BB16-4AC2AD2E70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AE007A-D705-44D2-8E47-5539B3806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F75C2-0D14-4DED-B6B3-7F5047DC2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97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135F87-1895-4BDC-AA0E-5A2629A49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F974E7-B64E-403D-A394-CE009777D7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BAD366-AFCD-44A2-B653-8B209259F83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CDF6A5-5DAD-4361-A4EA-2F0EF4EC8E6B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C7432-083F-4F32-B2E5-81BC230E18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16CD5E-98A2-4233-B064-438C55DA0C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FF75C2-0D14-4DED-B6B3-7F5047DC2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893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6BDCA6B-3C9C-4213-A0D9-30BD5F0B0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8426302" cy="6858000"/>
          </a:xfrm>
          <a:custGeom>
            <a:avLst/>
            <a:gdLst>
              <a:gd name="connsiteX0" fmla="*/ 184095 w 8426302"/>
              <a:gd name="connsiteY0" fmla="*/ 6858000 h 6858000"/>
              <a:gd name="connsiteX1" fmla="*/ 8426302 w 8426302"/>
              <a:gd name="connsiteY1" fmla="*/ 6858000 h 6858000"/>
              <a:gd name="connsiteX2" fmla="*/ 8426302 w 8426302"/>
              <a:gd name="connsiteY2" fmla="*/ 0 h 6858000"/>
              <a:gd name="connsiteX3" fmla="*/ 2743435 w 8426302"/>
              <a:gd name="connsiteY3" fmla="*/ 0 h 6858000"/>
              <a:gd name="connsiteX4" fmla="*/ 2688451 w 8426302"/>
              <a:gd name="connsiteY4" fmla="*/ 37385 h 6858000"/>
              <a:gd name="connsiteX5" fmla="*/ 0 w 8426302"/>
              <a:gd name="connsiteY5" fmla="*/ 5321277 h 6858000"/>
              <a:gd name="connsiteX6" fmla="*/ 116943 w 8426302"/>
              <a:gd name="connsiteY6" fmla="*/ 65584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26302" h="6858000">
                <a:moveTo>
                  <a:pt x="184095" y="6858000"/>
                </a:moveTo>
                <a:lnTo>
                  <a:pt x="8426302" y="6858000"/>
                </a:lnTo>
                <a:lnTo>
                  <a:pt x="8426302" y="0"/>
                </a:lnTo>
                <a:lnTo>
                  <a:pt x="2743435" y="0"/>
                </a:lnTo>
                <a:lnTo>
                  <a:pt x="2688451" y="37385"/>
                </a:lnTo>
                <a:cubicBezTo>
                  <a:pt x="1058888" y="1225893"/>
                  <a:pt x="0" y="3149927"/>
                  <a:pt x="0" y="5321277"/>
                </a:cubicBezTo>
                <a:cubicBezTo>
                  <a:pt x="0" y="5744268"/>
                  <a:pt x="40184" y="6157873"/>
                  <a:pt x="116943" y="6558484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DA12F62-867F-4684-B28B-E085D09DC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8174932" cy="6858000"/>
          </a:xfrm>
          <a:custGeom>
            <a:avLst/>
            <a:gdLst>
              <a:gd name="connsiteX0" fmla="*/ 190266 w 8174932"/>
              <a:gd name="connsiteY0" fmla="*/ 6858000 h 6858000"/>
              <a:gd name="connsiteX1" fmla="*/ 8174932 w 8174932"/>
              <a:gd name="connsiteY1" fmla="*/ 6858000 h 6858000"/>
              <a:gd name="connsiteX2" fmla="*/ 8174932 w 8174932"/>
              <a:gd name="connsiteY2" fmla="*/ 0 h 6858000"/>
              <a:gd name="connsiteX3" fmla="*/ 2944847 w 8174932"/>
              <a:gd name="connsiteY3" fmla="*/ 0 h 6858000"/>
              <a:gd name="connsiteX4" fmla="*/ 2646373 w 8174932"/>
              <a:gd name="connsiteY4" fmla="*/ 196447 h 6858000"/>
              <a:gd name="connsiteX5" fmla="*/ 0 w 8174932"/>
              <a:gd name="connsiteY5" fmla="*/ 5321277 h 6858000"/>
              <a:gd name="connsiteX6" fmla="*/ 112445 w 8174932"/>
              <a:gd name="connsiteY6" fmla="*/ 651089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174932" h="6858000">
                <a:moveTo>
                  <a:pt x="190266" y="6858000"/>
                </a:moveTo>
                <a:lnTo>
                  <a:pt x="8174932" y="6858000"/>
                </a:lnTo>
                <a:lnTo>
                  <a:pt x="8174932" y="0"/>
                </a:lnTo>
                <a:lnTo>
                  <a:pt x="2944847" y="0"/>
                </a:lnTo>
                <a:lnTo>
                  <a:pt x="2646373" y="196447"/>
                </a:lnTo>
                <a:cubicBezTo>
                  <a:pt x="1044779" y="1335395"/>
                  <a:pt x="0" y="3206327"/>
                  <a:pt x="0" y="5321277"/>
                </a:cubicBezTo>
                <a:cubicBezTo>
                  <a:pt x="0" y="5727999"/>
                  <a:pt x="38639" y="6125696"/>
                  <a:pt x="112445" y="6510898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AD55E1-6A4D-4AFB-A9F2-F3189B6C48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234110"/>
            <a:ext cx="5936370" cy="3466213"/>
          </a:xfrm>
        </p:spPr>
        <p:txBody>
          <a:bodyPr anchor="b">
            <a:normAutofit/>
          </a:bodyPr>
          <a:lstStyle/>
          <a:p>
            <a:pPr algn="l"/>
            <a:r>
              <a:rPr lang="en-GB" sz="7200">
                <a:solidFill>
                  <a:srgbClr val="FFFFFF"/>
                </a:solidFill>
              </a:rPr>
              <a:t>Histories of Settlement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F2DC0C-E596-4EDB-A3CE-87E7AAA865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2" y="4180354"/>
            <a:ext cx="5649289" cy="1279978"/>
          </a:xfrm>
        </p:spPr>
        <p:txBody>
          <a:bodyPr anchor="t">
            <a:normAutofit/>
          </a:bodyPr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53725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6CB6C-822A-4FEE-8FA6-D716DADF6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4134" y="1396289"/>
            <a:ext cx="50063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Myths and Realities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C751161-6CB8-475A-9077-F4985564F08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7746" r="1" b="12850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D28C4-8077-487D-A843-6616144C9F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38578" y="2871982"/>
            <a:ext cx="5004073" cy="31816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Relations with </a:t>
            </a:r>
            <a:r>
              <a:rPr lang="en-US" sz="2400" dirty="0" err="1"/>
              <a:t>neighbours</a:t>
            </a:r>
            <a:endParaRPr lang="en-US" sz="2400" dirty="0"/>
          </a:p>
          <a:p>
            <a:r>
              <a:rPr lang="en-US" sz="2400" dirty="0" err="1"/>
              <a:t>Urbanisation</a:t>
            </a:r>
            <a:r>
              <a:rPr lang="en-US" sz="2400" dirty="0"/>
              <a:t> and economic growth</a:t>
            </a:r>
          </a:p>
          <a:p>
            <a:r>
              <a:rPr lang="en-US" sz="2400" dirty="0"/>
              <a:t>Church and religion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5996502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806740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1F73E8-1331-4A29-809E-FFB3DDA1B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Golden days of Anglo-Saxon England?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4E547D6-CE74-48C6-93C9-38E8D0FAD12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2479" r="1" b="19932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81549-CB90-4365-895B-B8A0FA2263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29319" y="917725"/>
            <a:ext cx="3424739" cy="485236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>
                <a:solidFill>
                  <a:srgbClr val="FFFFFF"/>
                </a:solidFill>
              </a:rPr>
              <a:t>Norman Yoke</a:t>
            </a:r>
          </a:p>
          <a:p>
            <a:r>
              <a:rPr lang="en-US" sz="2000">
                <a:solidFill>
                  <a:srgbClr val="FFFFFF"/>
                </a:solidFill>
              </a:rPr>
              <a:t>Normans = tyrants</a:t>
            </a:r>
          </a:p>
          <a:p>
            <a:r>
              <a:rPr lang="en-US" sz="2000">
                <a:solidFill>
                  <a:srgbClr val="FFFFFF"/>
                </a:solidFill>
              </a:rPr>
              <a:t>Anglo-Saxons = free</a:t>
            </a:r>
          </a:p>
          <a:p>
            <a:r>
              <a:rPr lang="en-US" sz="2000">
                <a:solidFill>
                  <a:srgbClr val="FFFFFF"/>
                </a:solidFill>
              </a:rPr>
              <a:t>Normans introduced Rome-dependent Church</a:t>
            </a:r>
          </a:p>
          <a:p>
            <a:r>
              <a:rPr lang="en-US" sz="2000">
                <a:solidFill>
                  <a:srgbClr val="FFFFFF"/>
                </a:solidFill>
              </a:rPr>
              <a:t>Introduced feudal system</a:t>
            </a:r>
          </a:p>
          <a:p>
            <a:r>
              <a:rPr lang="en-US" sz="2000">
                <a:solidFill>
                  <a:srgbClr val="FFFFFF"/>
                </a:solidFill>
              </a:rPr>
              <a:t>Anglo-Saxon struggled</a:t>
            </a:r>
          </a:p>
          <a:p>
            <a:r>
              <a:rPr lang="en-US" sz="2000">
                <a:solidFill>
                  <a:srgbClr val="FFFFFF"/>
                </a:solidFill>
              </a:rPr>
              <a:t>Normans = upper class; Anglo-Saxons = lower class</a:t>
            </a:r>
          </a:p>
        </p:txBody>
      </p:sp>
    </p:spTree>
    <p:extLst>
      <p:ext uri="{BB962C8B-B14F-4D97-AF65-F5344CB8AC3E}">
        <p14:creationId xmlns:p14="http://schemas.microsoft.com/office/powerpoint/2010/main" val="2170008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83B6E-523D-4E85-AD73-787FFCAD3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England post-1066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C5A355-A830-4CF4-ADD8-496FAD3022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79018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William I moved quickly to secure the kingdom</a:t>
            </a:r>
          </a:p>
          <a:p>
            <a:r>
              <a:rPr lang="en-US" sz="1800"/>
              <a:t>Distribution of land</a:t>
            </a:r>
          </a:p>
          <a:p>
            <a:r>
              <a:rPr lang="en-US" sz="1800"/>
              <a:t>Building of castles</a:t>
            </a:r>
          </a:p>
          <a:p>
            <a:r>
              <a:rPr lang="en-US" sz="1800"/>
              <a:t>Murdrum Fine introduced</a:t>
            </a:r>
          </a:p>
          <a:p>
            <a:r>
              <a:rPr lang="en-US" sz="1800"/>
              <a:t>A-S resistance in north</a:t>
            </a:r>
          </a:p>
          <a:p>
            <a:r>
              <a:rPr lang="en-US" sz="1800"/>
              <a:t>The Harrying of the North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Content Placeholder 5" descr="Map&#10;&#10;Description automatically generated">
            <a:extLst>
              <a:ext uri="{FF2B5EF4-FFF2-40B4-BE49-F238E27FC236}">
                <a16:creationId xmlns:a16="http://schemas.microsoft.com/office/drawing/2014/main" id="{EC1C1BBD-73D7-4C2A-B213-6AB26FC9E9B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r="1" b="14378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025795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CBF6C53-BC5A-4380-A4F7-93B38B732D4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r="-2" b="5589"/>
          <a:stretch/>
        </p:blipFill>
        <p:spPr>
          <a:xfrm>
            <a:off x="5182104" y="10"/>
            <a:ext cx="7009896" cy="6857990"/>
          </a:xfrm>
          <a:custGeom>
            <a:avLst/>
            <a:gdLst/>
            <a:ahLst/>
            <a:cxnLst/>
            <a:rect l="l" t="t" r="r" b="b"/>
            <a:pathLst>
              <a:path w="7009896" h="6858000">
                <a:moveTo>
                  <a:pt x="0" y="0"/>
                </a:moveTo>
                <a:lnTo>
                  <a:pt x="7009896" y="0"/>
                </a:lnTo>
                <a:lnTo>
                  <a:pt x="7009896" y="6858000"/>
                </a:lnTo>
                <a:lnTo>
                  <a:pt x="21616" y="6858000"/>
                </a:lnTo>
                <a:lnTo>
                  <a:pt x="129867" y="6647018"/>
                </a:lnTo>
                <a:cubicBezTo>
                  <a:pt x="1043295" y="4758249"/>
                  <a:pt x="1332296" y="2559611"/>
                  <a:pt x="814641" y="380651"/>
                </a:cubicBezTo>
                <a:lnTo>
                  <a:pt x="714685" y="1"/>
                </a:lnTo>
                <a:lnTo>
                  <a:pt x="0" y="1"/>
                </a:ln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FDF4720-5445-47BE-89FE-E40D1AE6F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480073" cy="6858002"/>
          </a:xfrm>
          <a:custGeom>
            <a:avLst/>
            <a:gdLst>
              <a:gd name="connsiteX0" fmla="*/ 6130244 w 6480073"/>
              <a:gd name="connsiteY0" fmla="*/ 0 h 6858002"/>
              <a:gd name="connsiteX1" fmla="*/ 6212951 w 6480073"/>
              <a:gd name="connsiteY1" fmla="*/ 314584 h 6858002"/>
              <a:gd name="connsiteX2" fmla="*/ 5540779 w 6480073"/>
              <a:gd name="connsiteY2" fmla="*/ 6756649 h 6858002"/>
              <a:gd name="connsiteX3" fmla="*/ 5489971 w 6480073"/>
              <a:gd name="connsiteY3" fmla="*/ 6858002 h 6858002"/>
              <a:gd name="connsiteX4" fmla="*/ 0 w 6480073"/>
              <a:gd name="connsiteY4" fmla="*/ 6858002 h 6858002"/>
              <a:gd name="connsiteX5" fmla="*/ 0 w 6480073"/>
              <a:gd name="connsiteY5" fmla="*/ 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80073" h="6858002">
                <a:moveTo>
                  <a:pt x="6130244" y="0"/>
                </a:moveTo>
                <a:lnTo>
                  <a:pt x="6212951" y="314584"/>
                </a:lnTo>
                <a:cubicBezTo>
                  <a:pt x="6745828" y="2551616"/>
                  <a:pt x="6460994" y="4808873"/>
                  <a:pt x="5540779" y="6756649"/>
                </a:cubicBezTo>
                <a:lnTo>
                  <a:pt x="5489971" y="6858002"/>
                </a:lnTo>
                <a:lnTo>
                  <a:pt x="0" y="6858002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C8710B4-A815-4082-9E4F-F13A00070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49216" cy="6858001"/>
          </a:xfrm>
          <a:custGeom>
            <a:avLst/>
            <a:gdLst>
              <a:gd name="connsiteX0" fmla="*/ 0 w 6249216"/>
              <a:gd name="connsiteY0" fmla="*/ 0 h 6858001"/>
              <a:gd name="connsiteX1" fmla="*/ 5893742 w 6249216"/>
              <a:gd name="connsiteY1" fmla="*/ 1 h 6858001"/>
              <a:gd name="connsiteX2" fmla="*/ 5993697 w 6249216"/>
              <a:gd name="connsiteY2" fmla="*/ 380651 h 6858001"/>
              <a:gd name="connsiteX3" fmla="*/ 5308924 w 6249216"/>
              <a:gd name="connsiteY3" fmla="*/ 6647018 h 6858001"/>
              <a:gd name="connsiteX4" fmla="*/ 5200672 w 6249216"/>
              <a:gd name="connsiteY4" fmla="*/ 6858001 h 6858001"/>
              <a:gd name="connsiteX5" fmla="*/ 1 w 6249216"/>
              <a:gd name="connsiteY5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49216" h="6858001">
                <a:moveTo>
                  <a:pt x="0" y="0"/>
                </a:moveTo>
                <a:lnTo>
                  <a:pt x="5893742" y="1"/>
                </a:lnTo>
                <a:lnTo>
                  <a:pt x="5993697" y="380651"/>
                </a:lnTo>
                <a:cubicBezTo>
                  <a:pt x="6511353" y="2559611"/>
                  <a:pt x="6222352" y="4758249"/>
                  <a:pt x="5308924" y="6647018"/>
                </a:cubicBezTo>
                <a:lnTo>
                  <a:pt x="5200672" y="6858001"/>
                </a:lnTo>
                <a:lnTo>
                  <a:pt x="1" y="685800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621764-452A-4875-8551-195B8453C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1396289"/>
            <a:ext cx="478245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Language of ‘Settled’ England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75F46-5820-4FA5-A294-6246793E3F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4672" y="2871982"/>
            <a:ext cx="4782458" cy="31816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Language of government and authority</a:t>
            </a:r>
          </a:p>
          <a:p>
            <a:r>
              <a:rPr lang="en-US" sz="2400" dirty="0"/>
              <a:t>Christian names</a:t>
            </a:r>
          </a:p>
          <a:p>
            <a:r>
              <a:rPr lang="en-US" sz="2400" dirty="0"/>
              <a:t>Food</a:t>
            </a:r>
          </a:p>
        </p:txBody>
      </p:sp>
    </p:spTree>
    <p:extLst>
      <p:ext uri="{BB962C8B-B14F-4D97-AF65-F5344CB8AC3E}">
        <p14:creationId xmlns:p14="http://schemas.microsoft.com/office/powerpoint/2010/main" val="24750030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38F24-3A7C-472A-91D7-2509C8B222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Hereward the Wake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D6447-057F-44A4-94D6-97188CEFF2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79018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Returned from exile</a:t>
            </a:r>
          </a:p>
          <a:p>
            <a:r>
              <a:rPr lang="en-US" sz="1800"/>
              <a:t>Danish alliance</a:t>
            </a:r>
          </a:p>
          <a:p>
            <a:r>
              <a:rPr lang="en-US" sz="1800"/>
              <a:t>Hide out in the Fens</a:t>
            </a:r>
          </a:p>
          <a:p>
            <a:r>
              <a:rPr lang="en-US" sz="1800"/>
              <a:t>The witch incident</a:t>
            </a:r>
          </a:p>
          <a:p>
            <a:r>
              <a:rPr lang="en-US" sz="1800"/>
              <a:t>Betrayal</a:t>
            </a:r>
          </a:p>
          <a:p>
            <a:r>
              <a:rPr lang="en-US" sz="1800"/>
              <a:t>Victory to the Normans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21C11A6-9E08-45DE-9B25-B5A74D03774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16388" r="-1" b="9571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65257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816C49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D677C2-7C79-40AD-8ACC-B55E3809C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Domesday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F33D657-6698-49B6-A621-15D3DD84501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13883" r="4062" b="2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E1A63-456B-4D32-AC89-766A579E10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29319" y="917725"/>
            <a:ext cx="3424739" cy="485236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700">
                <a:solidFill>
                  <a:srgbClr val="FFFFFF"/>
                </a:solidFill>
                <a:effectLst/>
              </a:rPr>
              <a:t>Name of manor</a:t>
            </a:r>
          </a:p>
          <a:p>
            <a:r>
              <a:rPr lang="en-US" sz="1700">
                <a:solidFill>
                  <a:srgbClr val="FFFFFF"/>
                </a:solidFill>
                <a:effectLst/>
              </a:rPr>
              <a:t>Who held it in the time of Edward?</a:t>
            </a:r>
          </a:p>
          <a:p>
            <a:r>
              <a:rPr lang="en-US" sz="1700">
                <a:solidFill>
                  <a:srgbClr val="FFFFFF"/>
                </a:solidFill>
                <a:effectLst/>
              </a:rPr>
              <a:t>Who holds it now?</a:t>
            </a:r>
          </a:p>
          <a:p>
            <a:r>
              <a:rPr lang="en-US" sz="1700">
                <a:solidFill>
                  <a:srgbClr val="FFFFFF"/>
                </a:solidFill>
                <a:effectLst/>
              </a:rPr>
              <a:t>How many hides of land are there?</a:t>
            </a:r>
          </a:p>
          <a:p>
            <a:r>
              <a:rPr lang="en-US" sz="1700">
                <a:solidFill>
                  <a:srgbClr val="FFFFFF"/>
                </a:solidFill>
                <a:effectLst/>
              </a:rPr>
              <a:t>How many belonging to the lord?</a:t>
            </a:r>
          </a:p>
          <a:p>
            <a:r>
              <a:rPr lang="en-US" sz="1700">
                <a:solidFill>
                  <a:srgbClr val="FFFFFF"/>
                </a:solidFill>
                <a:effectLst/>
              </a:rPr>
              <a:t>How many belonging to the peasants?</a:t>
            </a:r>
          </a:p>
          <a:p>
            <a:r>
              <a:rPr lang="en-US" sz="1700">
                <a:solidFill>
                  <a:srgbClr val="FFFFFF"/>
                </a:solidFill>
                <a:effectLst/>
              </a:rPr>
              <a:t>How many villages are there in the manor?</a:t>
            </a:r>
          </a:p>
          <a:p>
            <a:r>
              <a:rPr lang="en-US" sz="1700">
                <a:solidFill>
                  <a:srgbClr val="FFFFFF"/>
                </a:solidFill>
                <a:effectLst/>
              </a:rPr>
              <a:t>How many cottages?</a:t>
            </a:r>
          </a:p>
          <a:p>
            <a:r>
              <a:rPr lang="en-US" sz="1700">
                <a:solidFill>
                  <a:srgbClr val="FFFFFF"/>
                </a:solidFill>
                <a:effectLst/>
              </a:rPr>
              <a:t>How much meadow?</a:t>
            </a:r>
          </a:p>
          <a:p>
            <a:r>
              <a:rPr lang="en-US" sz="1700">
                <a:solidFill>
                  <a:srgbClr val="FFFFFF"/>
                </a:solidFill>
                <a:effectLst/>
              </a:rPr>
              <a:t>How many mills?</a:t>
            </a:r>
          </a:p>
          <a:p>
            <a:endParaRPr lang="en-US" sz="1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77948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C662F-EBE2-48BA-91EC-274E23C07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0295" y="1396289"/>
            <a:ext cx="4668257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Robert, William Rufus, and Henry</a:t>
            </a:r>
          </a:p>
        </p:txBody>
      </p:sp>
      <p:sp>
        <p:nvSpPr>
          <p:cNvPr id="21" name="Freeform: Shape 14">
            <a:extLst>
              <a:ext uri="{FF2B5EF4-FFF2-40B4-BE49-F238E27FC236}">
                <a16:creationId xmlns:a16="http://schemas.microsoft.com/office/drawing/2014/main" id="{2EEE8F11-3582-44B7-9869-F2D26D7DD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133221" cy="3548529"/>
          </a:xfrm>
          <a:custGeom>
            <a:avLst/>
            <a:gdLst>
              <a:gd name="connsiteX0" fmla="*/ 0 w 4133221"/>
              <a:gd name="connsiteY0" fmla="*/ 0 h 3548529"/>
              <a:gd name="connsiteX1" fmla="*/ 3798429 w 4133221"/>
              <a:gd name="connsiteY1" fmla="*/ 0 h 3548529"/>
              <a:gd name="connsiteX2" fmla="*/ 3850140 w 4133221"/>
              <a:gd name="connsiteY2" fmla="*/ 85119 h 3548529"/>
              <a:gd name="connsiteX3" fmla="*/ 4133221 w 4133221"/>
              <a:gd name="connsiteY3" fmla="*/ 1203093 h 3548529"/>
              <a:gd name="connsiteX4" fmla="*/ 1787785 w 4133221"/>
              <a:gd name="connsiteY4" fmla="*/ 3548529 h 3548529"/>
              <a:gd name="connsiteX5" fmla="*/ 129311 w 4133221"/>
              <a:gd name="connsiteY5" fmla="*/ 2861567 h 3548529"/>
              <a:gd name="connsiteX6" fmla="*/ 0 w 4133221"/>
              <a:gd name="connsiteY6" fmla="*/ 2719289 h 35485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33221" h="3548529">
                <a:moveTo>
                  <a:pt x="0" y="0"/>
                </a:moveTo>
                <a:lnTo>
                  <a:pt x="3798429" y="0"/>
                </a:lnTo>
                <a:lnTo>
                  <a:pt x="3850140" y="85119"/>
                </a:lnTo>
                <a:cubicBezTo>
                  <a:pt x="4030674" y="417451"/>
                  <a:pt x="4133221" y="798296"/>
                  <a:pt x="4133221" y="1203093"/>
                </a:cubicBezTo>
                <a:cubicBezTo>
                  <a:pt x="4133221" y="2498442"/>
                  <a:pt x="3083134" y="3548529"/>
                  <a:pt x="1787785" y="3548529"/>
                </a:cubicBezTo>
                <a:cubicBezTo>
                  <a:pt x="1140111" y="3548529"/>
                  <a:pt x="553752" y="3286007"/>
                  <a:pt x="129311" y="2861567"/>
                </a:cubicBezTo>
                <a:lnTo>
                  <a:pt x="0" y="2719289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16">
            <a:extLst>
              <a:ext uri="{FF2B5EF4-FFF2-40B4-BE49-F238E27FC236}">
                <a16:creationId xmlns:a16="http://schemas.microsoft.com/office/drawing/2014/main" id="{2141F1CC-6A53-4BCF-9127-AABB52E249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1" y="3842187"/>
            <a:ext cx="3321156" cy="3015812"/>
          </a:xfrm>
          <a:custGeom>
            <a:avLst/>
            <a:gdLst>
              <a:gd name="connsiteX0" fmla="*/ 1359768 w 3321156"/>
              <a:gd name="connsiteY0" fmla="*/ 0 h 3015812"/>
              <a:gd name="connsiteX1" fmla="*/ 3321156 w 3321156"/>
              <a:gd name="connsiteY1" fmla="*/ 1961388 h 3015812"/>
              <a:gd name="connsiteX2" fmla="*/ 3084427 w 3321156"/>
              <a:gd name="connsiteY2" fmla="*/ 2896302 h 3015812"/>
              <a:gd name="connsiteX3" fmla="*/ 3011823 w 3321156"/>
              <a:gd name="connsiteY3" fmla="*/ 3015812 h 3015812"/>
              <a:gd name="connsiteX4" fmla="*/ 0 w 3321156"/>
              <a:gd name="connsiteY4" fmla="*/ 3015812 h 3015812"/>
              <a:gd name="connsiteX5" fmla="*/ 0 w 3321156"/>
              <a:gd name="connsiteY5" fmla="*/ 549808 h 3015812"/>
              <a:gd name="connsiteX6" fmla="*/ 112143 w 3321156"/>
              <a:gd name="connsiteY6" fmla="*/ 447886 h 3015812"/>
              <a:gd name="connsiteX7" fmla="*/ 1359768 w 3321156"/>
              <a:gd name="connsiteY7" fmla="*/ 0 h 3015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21156" h="3015812">
                <a:moveTo>
                  <a:pt x="1359768" y="0"/>
                </a:moveTo>
                <a:cubicBezTo>
                  <a:pt x="2443013" y="0"/>
                  <a:pt x="3321156" y="878143"/>
                  <a:pt x="3321156" y="1961388"/>
                </a:cubicBezTo>
                <a:cubicBezTo>
                  <a:pt x="3321156" y="2299902"/>
                  <a:pt x="3235400" y="2618387"/>
                  <a:pt x="3084427" y="2896302"/>
                </a:cubicBezTo>
                <a:lnTo>
                  <a:pt x="3011823" y="3015812"/>
                </a:lnTo>
                <a:lnTo>
                  <a:pt x="0" y="3015812"/>
                </a:lnTo>
                <a:lnTo>
                  <a:pt x="0" y="549808"/>
                </a:lnTo>
                <a:lnTo>
                  <a:pt x="112143" y="447886"/>
                </a:lnTo>
                <a:cubicBezTo>
                  <a:pt x="451187" y="168082"/>
                  <a:pt x="885848" y="0"/>
                  <a:pt x="1359768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Oval 18">
            <a:extLst>
              <a:ext uri="{FF2B5EF4-FFF2-40B4-BE49-F238E27FC236}">
                <a16:creationId xmlns:a16="http://schemas.microsoft.com/office/drawing/2014/main" id="{561B2B49-7142-4CA8-A929-4671548E6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4530" y="2496668"/>
            <a:ext cx="3118104" cy="311810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5F924A8-485F-4E84-A75E-43BF870173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38500"/>
          <a:stretch/>
        </p:blipFill>
        <p:spPr>
          <a:xfrm>
            <a:off x="3559122" y="2661260"/>
            <a:ext cx="2788920" cy="2788920"/>
          </a:xfrm>
          <a:custGeom>
            <a:avLst/>
            <a:gdLst/>
            <a:ahLst/>
            <a:cxnLst/>
            <a:rect l="l" t="t" r="r" b="b"/>
            <a:pathLst>
              <a:path w="2880360" h="2880360">
                <a:moveTo>
                  <a:pt x="1440180" y="0"/>
                </a:moveTo>
                <a:cubicBezTo>
                  <a:pt x="2235569" y="0"/>
                  <a:pt x="2880360" y="644791"/>
                  <a:pt x="2880360" y="1440180"/>
                </a:cubicBezTo>
                <a:cubicBezTo>
                  <a:pt x="2880360" y="2235569"/>
                  <a:pt x="2235569" y="2880360"/>
                  <a:pt x="1440180" y="2880360"/>
                </a:cubicBezTo>
                <a:cubicBezTo>
                  <a:pt x="644791" y="2880360"/>
                  <a:pt x="0" y="2235569"/>
                  <a:pt x="0" y="1440180"/>
                </a:cubicBezTo>
                <a:cubicBezTo>
                  <a:pt x="0" y="644791"/>
                  <a:pt x="644791" y="0"/>
                  <a:pt x="1440180" y="0"/>
                </a:cubicBezTo>
                <a:close/>
              </a:path>
            </a:pathLst>
          </a:cu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C4A5462-972E-40E0-BE27-58067D0EE4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437" b="10152"/>
          <a:stretch/>
        </p:blipFill>
        <p:spPr>
          <a:xfrm>
            <a:off x="20" y="10"/>
            <a:ext cx="3967953" cy="3383270"/>
          </a:xfrm>
          <a:custGeom>
            <a:avLst/>
            <a:gdLst/>
            <a:ahLst/>
            <a:cxnLst/>
            <a:rect l="l" t="t" r="r" b="b"/>
            <a:pathLst>
              <a:path w="3967973" h="3383280">
                <a:moveTo>
                  <a:pt x="0" y="0"/>
                </a:moveTo>
                <a:lnTo>
                  <a:pt x="3605273" y="0"/>
                </a:lnTo>
                <a:lnTo>
                  <a:pt x="3704836" y="163887"/>
                </a:lnTo>
                <a:cubicBezTo>
                  <a:pt x="3872651" y="472804"/>
                  <a:pt x="3967973" y="826817"/>
                  <a:pt x="3967973" y="1203093"/>
                </a:cubicBezTo>
                <a:cubicBezTo>
                  <a:pt x="3967973" y="2407177"/>
                  <a:pt x="2991870" y="3383280"/>
                  <a:pt x="1787786" y="3383280"/>
                </a:cubicBezTo>
                <a:cubicBezTo>
                  <a:pt x="1110489" y="3383280"/>
                  <a:pt x="505326" y="3074435"/>
                  <a:pt x="105448" y="2589894"/>
                </a:cubicBezTo>
                <a:lnTo>
                  <a:pt x="0" y="2448881"/>
                </a:lnTo>
                <a:close/>
              </a:path>
            </a:pathLst>
          </a:cu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6D34BC4-C0EC-4C5D-B521-E940D28FCB9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/>
          <a:srcRect t="21677" r="-2" b="26143"/>
          <a:stretch/>
        </p:blipFill>
        <p:spPr>
          <a:xfrm>
            <a:off x="4825" y="4007260"/>
            <a:ext cx="3155071" cy="2850749"/>
          </a:xfrm>
          <a:custGeom>
            <a:avLst/>
            <a:gdLst/>
            <a:ahLst/>
            <a:cxnLst/>
            <a:rect l="l" t="t" r="r" b="b"/>
            <a:pathLst>
              <a:path w="3155071" h="2850749">
                <a:moveTo>
                  <a:pt x="1358746" y="0"/>
                </a:moveTo>
                <a:cubicBezTo>
                  <a:pt x="2350829" y="0"/>
                  <a:pt x="3155071" y="804242"/>
                  <a:pt x="3155071" y="1796325"/>
                </a:cubicBezTo>
                <a:cubicBezTo>
                  <a:pt x="3155071" y="2168356"/>
                  <a:pt x="3041975" y="2513972"/>
                  <a:pt x="2848287" y="2800668"/>
                </a:cubicBezTo>
                <a:lnTo>
                  <a:pt x="2810837" y="2850749"/>
                </a:lnTo>
                <a:lnTo>
                  <a:pt x="0" y="2850749"/>
                </a:lnTo>
                <a:lnTo>
                  <a:pt x="0" y="623564"/>
                </a:lnTo>
                <a:lnTo>
                  <a:pt x="88552" y="526132"/>
                </a:lnTo>
                <a:cubicBezTo>
                  <a:pt x="413623" y="201061"/>
                  <a:pt x="862705" y="0"/>
                  <a:pt x="1358746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B79C6-329D-4B2E-9CD1-FC9B43B886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40296" y="2871982"/>
            <a:ext cx="4668256" cy="31816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Division of territory and assets </a:t>
            </a:r>
          </a:p>
          <a:p>
            <a:r>
              <a:rPr lang="en-US" sz="1800"/>
              <a:t>William II of England</a:t>
            </a:r>
          </a:p>
          <a:p>
            <a:r>
              <a:rPr lang="en-US" sz="1800"/>
              <a:t>Robert Curthose of Normandy</a:t>
            </a:r>
          </a:p>
          <a:p>
            <a:r>
              <a:rPr lang="en-US" sz="1800"/>
              <a:t>Henry – King and Duke</a:t>
            </a:r>
          </a:p>
          <a:p>
            <a:r>
              <a:rPr lang="en-US" sz="1800"/>
              <a:t>Henry unites Anglo-Saxon and Norman bloodlines</a:t>
            </a:r>
          </a:p>
        </p:txBody>
      </p:sp>
    </p:spTree>
    <p:extLst>
      <p:ext uri="{BB962C8B-B14F-4D97-AF65-F5344CB8AC3E}">
        <p14:creationId xmlns:p14="http://schemas.microsoft.com/office/powerpoint/2010/main" val="2695641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203</Words>
  <Application>Microsoft Office PowerPoint</Application>
  <PresentationFormat>Widescreen</PresentationFormat>
  <Paragraphs>48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Histories of Settlement</vt:lpstr>
      <vt:lpstr>Myths and Realities</vt:lpstr>
      <vt:lpstr>Golden days of Anglo-Saxon England?</vt:lpstr>
      <vt:lpstr>England post-1066</vt:lpstr>
      <vt:lpstr>Language of ‘Settled’ England</vt:lpstr>
      <vt:lpstr>Hereward the Wake</vt:lpstr>
      <vt:lpstr>Domesday</vt:lpstr>
      <vt:lpstr>Robert, William Rufus, and Henry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Histories of Settlement</dc:title>
  <dc:creator>Harriet Webster</dc:creator>
  <cp:lastModifiedBy>Harriet Webster</cp:lastModifiedBy>
  <cp:revision>1</cp:revision>
  <dcterms:created xsi:type="dcterms:W3CDTF">2020-11-05T08:37:04Z</dcterms:created>
  <dcterms:modified xsi:type="dcterms:W3CDTF">2020-11-05T08:37:35Z</dcterms:modified>
</cp:coreProperties>
</file>