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58" r:id="rId5"/>
    <p:sldId id="260" r:id="rId6"/>
    <p:sldId id="261" r:id="rId7"/>
    <p:sldId id="262" r:id="rId8"/>
    <p:sldId id="264" r:id="rId9"/>
    <p:sldId id="263" r:id="rId10"/>
    <p:sldId id="265" r:id="rId11"/>
    <p:sldId id="266" r:id="rId12"/>
    <p:sldId id="267" r:id="rId13"/>
    <p:sldId id="268" r:id="rId14"/>
    <p:sldId id="270" r:id="rId15"/>
    <p:sldId id="271" r:id="rId16"/>
    <p:sldId id="26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C75E5E3-CB23-418C-A0CA-732A9B8B4651}">
          <p14:sldIdLst>
            <p14:sldId id="256"/>
            <p14:sldId id="257"/>
            <p14:sldId id="259"/>
            <p14:sldId id="258"/>
            <p14:sldId id="260"/>
          </p14:sldIdLst>
        </p14:section>
        <p14:section name="Untitled Section" id="{05FB4414-28AE-4A42-88BA-0FFD4B633670}">
          <p14:sldIdLst>
            <p14:sldId id="261"/>
            <p14:sldId id="262"/>
            <p14:sldId id="264"/>
            <p14:sldId id="263"/>
            <p14:sldId id="265"/>
            <p14:sldId id="266"/>
            <p14:sldId id="267"/>
            <p14:sldId id="268"/>
            <p14:sldId id="270"/>
            <p14:sldId id="271"/>
            <p14:sldId id="269"/>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ilviu" initials="s" lastIdx="1" clrIdx="0">
    <p:extLst>
      <p:ext uri="{19B8F6BF-5375-455C-9EA6-DF929625EA0E}">
        <p15:presenceInfo xmlns:p15="http://schemas.microsoft.com/office/powerpoint/2012/main" userId="4331c13207dbe137"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E3322-9AE7-4426-961F-B3D98406C47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03A24AF-94BF-44B9-9633-CB5F3DF5918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52EA54-FA72-45C0-98F0-9AAB20FE5CF1}"/>
              </a:ext>
            </a:extLst>
          </p:cNvPr>
          <p:cNvSpPr>
            <a:spLocks noGrp="1"/>
          </p:cNvSpPr>
          <p:nvPr>
            <p:ph type="dt" sz="half" idx="10"/>
          </p:nvPr>
        </p:nvSpPr>
        <p:spPr/>
        <p:txBody>
          <a:bodyPr/>
          <a:lstStyle/>
          <a:p>
            <a:fld id="{7BC371BF-049F-45F2-A35F-4DB2AC375E9D}" type="datetimeFigureOut">
              <a:rPr lang="en-GB" smtClean="0"/>
              <a:t>18/03/2021</a:t>
            </a:fld>
            <a:endParaRPr lang="en-GB"/>
          </a:p>
        </p:txBody>
      </p:sp>
      <p:sp>
        <p:nvSpPr>
          <p:cNvPr id="5" name="Footer Placeholder 4">
            <a:extLst>
              <a:ext uri="{FF2B5EF4-FFF2-40B4-BE49-F238E27FC236}">
                <a16:creationId xmlns:a16="http://schemas.microsoft.com/office/drawing/2014/main" id="{E4ACD6BB-55A5-4BAA-8234-572482E5A5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F44944-748C-4611-AC1F-04A0D704D93F}"/>
              </a:ext>
            </a:extLst>
          </p:cNvPr>
          <p:cNvSpPr>
            <a:spLocks noGrp="1"/>
          </p:cNvSpPr>
          <p:nvPr>
            <p:ph type="sldNum" sz="quarter" idx="12"/>
          </p:nvPr>
        </p:nvSpPr>
        <p:spPr/>
        <p:txBody>
          <a:bodyPr/>
          <a:lstStyle/>
          <a:p>
            <a:fld id="{4D1A315D-2B9D-4869-9C89-E39755B5112A}" type="slidenum">
              <a:rPr lang="en-GB" smtClean="0"/>
              <a:t>‹#›</a:t>
            </a:fld>
            <a:endParaRPr lang="en-GB"/>
          </a:p>
        </p:txBody>
      </p:sp>
    </p:spTree>
    <p:extLst>
      <p:ext uri="{BB962C8B-B14F-4D97-AF65-F5344CB8AC3E}">
        <p14:creationId xmlns:p14="http://schemas.microsoft.com/office/powerpoint/2010/main" val="2811225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57970-2A38-4D93-8D98-B6727EB58B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8076F3-35E2-4BE6-90B8-7688B0B855D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D920DB-0548-428F-BAB7-19C9CFED1635}"/>
              </a:ext>
            </a:extLst>
          </p:cNvPr>
          <p:cNvSpPr>
            <a:spLocks noGrp="1"/>
          </p:cNvSpPr>
          <p:nvPr>
            <p:ph type="dt" sz="half" idx="10"/>
          </p:nvPr>
        </p:nvSpPr>
        <p:spPr/>
        <p:txBody>
          <a:bodyPr/>
          <a:lstStyle/>
          <a:p>
            <a:fld id="{7BC371BF-049F-45F2-A35F-4DB2AC375E9D}" type="datetimeFigureOut">
              <a:rPr lang="en-GB" smtClean="0"/>
              <a:t>18/03/2021</a:t>
            </a:fld>
            <a:endParaRPr lang="en-GB"/>
          </a:p>
        </p:txBody>
      </p:sp>
      <p:sp>
        <p:nvSpPr>
          <p:cNvPr id="5" name="Footer Placeholder 4">
            <a:extLst>
              <a:ext uri="{FF2B5EF4-FFF2-40B4-BE49-F238E27FC236}">
                <a16:creationId xmlns:a16="http://schemas.microsoft.com/office/drawing/2014/main" id="{D8F71C72-C35B-4BF6-93AC-5CDBFEE014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A57AB3-9C6C-482F-BAF0-75F33EEFBFBD}"/>
              </a:ext>
            </a:extLst>
          </p:cNvPr>
          <p:cNvSpPr>
            <a:spLocks noGrp="1"/>
          </p:cNvSpPr>
          <p:nvPr>
            <p:ph type="sldNum" sz="quarter" idx="12"/>
          </p:nvPr>
        </p:nvSpPr>
        <p:spPr/>
        <p:txBody>
          <a:bodyPr/>
          <a:lstStyle/>
          <a:p>
            <a:fld id="{4D1A315D-2B9D-4869-9C89-E39755B5112A}" type="slidenum">
              <a:rPr lang="en-GB" smtClean="0"/>
              <a:t>‹#›</a:t>
            </a:fld>
            <a:endParaRPr lang="en-GB"/>
          </a:p>
        </p:txBody>
      </p:sp>
    </p:spTree>
    <p:extLst>
      <p:ext uri="{BB962C8B-B14F-4D97-AF65-F5344CB8AC3E}">
        <p14:creationId xmlns:p14="http://schemas.microsoft.com/office/powerpoint/2010/main" val="383780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1A423-7A9C-478E-8678-7A5CB6158F7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4B1D29B-1997-41A4-8AA2-BF85A42EE52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182520C-ED9B-4241-9E39-3C9F33E350B8}"/>
              </a:ext>
            </a:extLst>
          </p:cNvPr>
          <p:cNvSpPr>
            <a:spLocks noGrp="1"/>
          </p:cNvSpPr>
          <p:nvPr>
            <p:ph type="dt" sz="half" idx="10"/>
          </p:nvPr>
        </p:nvSpPr>
        <p:spPr/>
        <p:txBody>
          <a:bodyPr/>
          <a:lstStyle/>
          <a:p>
            <a:fld id="{7BC371BF-049F-45F2-A35F-4DB2AC375E9D}" type="datetimeFigureOut">
              <a:rPr lang="en-GB" smtClean="0"/>
              <a:t>18/03/2021</a:t>
            </a:fld>
            <a:endParaRPr lang="en-GB"/>
          </a:p>
        </p:txBody>
      </p:sp>
      <p:sp>
        <p:nvSpPr>
          <p:cNvPr id="5" name="Footer Placeholder 4">
            <a:extLst>
              <a:ext uri="{FF2B5EF4-FFF2-40B4-BE49-F238E27FC236}">
                <a16:creationId xmlns:a16="http://schemas.microsoft.com/office/drawing/2014/main" id="{444DFC08-F2FF-460E-B9FA-7643C685C2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93E220-0047-449E-8242-C3531187C5B3}"/>
              </a:ext>
            </a:extLst>
          </p:cNvPr>
          <p:cNvSpPr>
            <a:spLocks noGrp="1"/>
          </p:cNvSpPr>
          <p:nvPr>
            <p:ph type="sldNum" sz="quarter" idx="12"/>
          </p:nvPr>
        </p:nvSpPr>
        <p:spPr/>
        <p:txBody>
          <a:bodyPr/>
          <a:lstStyle/>
          <a:p>
            <a:fld id="{4D1A315D-2B9D-4869-9C89-E39755B5112A}" type="slidenum">
              <a:rPr lang="en-GB" smtClean="0"/>
              <a:t>‹#›</a:t>
            </a:fld>
            <a:endParaRPr lang="en-GB"/>
          </a:p>
        </p:txBody>
      </p:sp>
    </p:spTree>
    <p:extLst>
      <p:ext uri="{BB962C8B-B14F-4D97-AF65-F5344CB8AC3E}">
        <p14:creationId xmlns:p14="http://schemas.microsoft.com/office/powerpoint/2010/main" val="17368324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46F2A-2412-4AD2-ABFC-9B28FC46F5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024EBF-3D70-49B9-AFA9-F654D18ADF6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EAD56B2-2552-40DA-AD8B-3017D32616C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86AF404-4E92-425D-A6B4-7190F7D5C5ED}"/>
              </a:ext>
            </a:extLst>
          </p:cNvPr>
          <p:cNvSpPr>
            <a:spLocks noGrp="1"/>
          </p:cNvSpPr>
          <p:nvPr>
            <p:ph type="dt" sz="half" idx="10"/>
          </p:nvPr>
        </p:nvSpPr>
        <p:spPr/>
        <p:txBody>
          <a:bodyPr/>
          <a:lstStyle/>
          <a:p>
            <a:fld id="{7BC371BF-049F-45F2-A35F-4DB2AC375E9D}" type="datetimeFigureOut">
              <a:rPr lang="en-GB" smtClean="0"/>
              <a:t>18/03/2021</a:t>
            </a:fld>
            <a:endParaRPr lang="en-GB"/>
          </a:p>
        </p:txBody>
      </p:sp>
      <p:sp>
        <p:nvSpPr>
          <p:cNvPr id="6" name="Footer Placeholder 5">
            <a:extLst>
              <a:ext uri="{FF2B5EF4-FFF2-40B4-BE49-F238E27FC236}">
                <a16:creationId xmlns:a16="http://schemas.microsoft.com/office/drawing/2014/main" id="{06252A22-C7D1-40B2-A433-93F34CAB74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7C4DA9-DBBC-4E5B-995B-E4AB2F591E0E}"/>
              </a:ext>
            </a:extLst>
          </p:cNvPr>
          <p:cNvSpPr>
            <a:spLocks noGrp="1"/>
          </p:cNvSpPr>
          <p:nvPr>
            <p:ph type="sldNum" sz="quarter" idx="12"/>
          </p:nvPr>
        </p:nvSpPr>
        <p:spPr/>
        <p:txBody>
          <a:bodyPr/>
          <a:lstStyle/>
          <a:p>
            <a:fld id="{4D1A315D-2B9D-4869-9C89-E39755B5112A}" type="slidenum">
              <a:rPr lang="en-GB" smtClean="0"/>
              <a:t>‹#›</a:t>
            </a:fld>
            <a:endParaRPr lang="en-GB"/>
          </a:p>
        </p:txBody>
      </p:sp>
    </p:spTree>
    <p:extLst>
      <p:ext uri="{BB962C8B-B14F-4D97-AF65-F5344CB8AC3E}">
        <p14:creationId xmlns:p14="http://schemas.microsoft.com/office/powerpoint/2010/main" val="364884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0500-0556-4DFB-A0E3-31D89251C63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963B77-55FB-4E2F-964A-EECD288893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40565EC-7DC5-4FF8-AC39-53580156DBA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3BEF342-F27C-470F-9BA8-4CDBC74863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2D86039-5A7E-4A94-A582-91F7B230748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0BAE9D5-DA0C-4668-BD9B-C536417B69CD}"/>
              </a:ext>
            </a:extLst>
          </p:cNvPr>
          <p:cNvSpPr>
            <a:spLocks noGrp="1"/>
          </p:cNvSpPr>
          <p:nvPr>
            <p:ph type="dt" sz="half" idx="10"/>
          </p:nvPr>
        </p:nvSpPr>
        <p:spPr/>
        <p:txBody>
          <a:bodyPr/>
          <a:lstStyle/>
          <a:p>
            <a:fld id="{7BC371BF-049F-45F2-A35F-4DB2AC375E9D}" type="datetimeFigureOut">
              <a:rPr lang="en-GB" smtClean="0"/>
              <a:t>18/03/2021</a:t>
            </a:fld>
            <a:endParaRPr lang="en-GB"/>
          </a:p>
        </p:txBody>
      </p:sp>
      <p:sp>
        <p:nvSpPr>
          <p:cNvPr id="8" name="Footer Placeholder 7">
            <a:extLst>
              <a:ext uri="{FF2B5EF4-FFF2-40B4-BE49-F238E27FC236}">
                <a16:creationId xmlns:a16="http://schemas.microsoft.com/office/drawing/2014/main" id="{4345CB9D-345E-4D29-9D23-EB52DDA7395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5BC0FB9-F312-4CE2-81D1-DB53E9BAB1AD}"/>
              </a:ext>
            </a:extLst>
          </p:cNvPr>
          <p:cNvSpPr>
            <a:spLocks noGrp="1"/>
          </p:cNvSpPr>
          <p:nvPr>
            <p:ph type="sldNum" sz="quarter" idx="12"/>
          </p:nvPr>
        </p:nvSpPr>
        <p:spPr/>
        <p:txBody>
          <a:bodyPr/>
          <a:lstStyle/>
          <a:p>
            <a:fld id="{4D1A315D-2B9D-4869-9C89-E39755B5112A}" type="slidenum">
              <a:rPr lang="en-GB" smtClean="0"/>
              <a:t>‹#›</a:t>
            </a:fld>
            <a:endParaRPr lang="en-GB"/>
          </a:p>
        </p:txBody>
      </p:sp>
    </p:spTree>
    <p:extLst>
      <p:ext uri="{BB962C8B-B14F-4D97-AF65-F5344CB8AC3E}">
        <p14:creationId xmlns:p14="http://schemas.microsoft.com/office/powerpoint/2010/main" val="29451548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D75D5-FDD6-45F0-9A4B-64A43B3A8FB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00F5984-ACE1-472F-987C-5D1D6F16BDB4}"/>
              </a:ext>
            </a:extLst>
          </p:cNvPr>
          <p:cNvSpPr>
            <a:spLocks noGrp="1"/>
          </p:cNvSpPr>
          <p:nvPr>
            <p:ph type="dt" sz="half" idx="10"/>
          </p:nvPr>
        </p:nvSpPr>
        <p:spPr/>
        <p:txBody>
          <a:bodyPr/>
          <a:lstStyle/>
          <a:p>
            <a:fld id="{7BC371BF-049F-45F2-A35F-4DB2AC375E9D}" type="datetimeFigureOut">
              <a:rPr lang="en-GB" smtClean="0"/>
              <a:t>18/03/2021</a:t>
            </a:fld>
            <a:endParaRPr lang="en-GB"/>
          </a:p>
        </p:txBody>
      </p:sp>
      <p:sp>
        <p:nvSpPr>
          <p:cNvPr id="4" name="Footer Placeholder 3">
            <a:extLst>
              <a:ext uri="{FF2B5EF4-FFF2-40B4-BE49-F238E27FC236}">
                <a16:creationId xmlns:a16="http://schemas.microsoft.com/office/drawing/2014/main" id="{632D40E7-D337-453C-B071-E2823958832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9E362DB-D6BC-43E4-88E1-52CE4529409E}"/>
              </a:ext>
            </a:extLst>
          </p:cNvPr>
          <p:cNvSpPr>
            <a:spLocks noGrp="1"/>
          </p:cNvSpPr>
          <p:nvPr>
            <p:ph type="sldNum" sz="quarter" idx="12"/>
          </p:nvPr>
        </p:nvSpPr>
        <p:spPr/>
        <p:txBody>
          <a:bodyPr/>
          <a:lstStyle/>
          <a:p>
            <a:fld id="{4D1A315D-2B9D-4869-9C89-E39755B5112A}" type="slidenum">
              <a:rPr lang="en-GB" smtClean="0"/>
              <a:t>‹#›</a:t>
            </a:fld>
            <a:endParaRPr lang="en-GB"/>
          </a:p>
        </p:txBody>
      </p:sp>
    </p:spTree>
    <p:extLst>
      <p:ext uri="{BB962C8B-B14F-4D97-AF65-F5344CB8AC3E}">
        <p14:creationId xmlns:p14="http://schemas.microsoft.com/office/powerpoint/2010/main" val="587096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1AD404-A52C-4034-968D-FD67EE7DF872}"/>
              </a:ext>
            </a:extLst>
          </p:cNvPr>
          <p:cNvSpPr>
            <a:spLocks noGrp="1"/>
          </p:cNvSpPr>
          <p:nvPr>
            <p:ph type="dt" sz="half" idx="10"/>
          </p:nvPr>
        </p:nvSpPr>
        <p:spPr/>
        <p:txBody>
          <a:bodyPr/>
          <a:lstStyle/>
          <a:p>
            <a:fld id="{7BC371BF-049F-45F2-A35F-4DB2AC375E9D}" type="datetimeFigureOut">
              <a:rPr lang="en-GB" smtClean="0"/>
              <a:t>18/03/2021</a:t>
            </a:fld>
            <a:endParaRPr lang="en-GB"/>
          </a:p>
        </p:txBody>
      </p:sp>
      <p:sp>
        <p:nvSpPr>
          <p:cNvPr id="3" name="Footer Placeholder 2">
            <a:extLst>
              <a:ext uri="{FF2B5EF4-FFF2-40B4-BE49-F238E27FC236}">
                <a16:creationId xmlns:a16="http://schemas.microsoft.com/office/drawing/2014/main" id="{433D75DB-CA88-4E61-8138-10B56F14654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EF411E0-BD69-449B-B16F-F5CDAFF75E82}"/>
              </a:ext>
            </a:extLst>
          </p:cNvPr>
          <p:cNvSpPr>
            <a:spLocks noGrp="1"/>
          </p:cNvSpPr>
          <p:nvPr>
            <p:ph type="sldNum" sz="quarter" idx="12"/>
          </p:nvPr>
        </p:nvSpPr>
        <p:spPr/>
        <p:txBody>
          <a:bodyPr/>
          <a:lstStyle/>
          <a:p>
            <a:fld id="{4D1A315D-2B9D-4869-9C89-E39755B5112A}" type="slidenum">
              <a:rPr lang="en-GB" smtClean="0"/>
              <a:t>‹#›</a:t>
            </a:fld>
            <a:endParaRPr lang="en-GB"/>
          </a:p>
        </p:txBody>
      </p:sp>
    </p:spTree>
    <p:extLst>
      <p:ext uri="{BB962C8B-B14F-4D97-AF65-F5344CB8AC3E}">
        <p14:creationId xmlns:p14="http://schemas.microsoft.com/office/powerpoint/2010/main" val="1821727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40DE2-3570-4D21-83F1-6B163DF019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7CCEB38-1CC1-4976-927F-7991E40A61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E850E70-A7F5-4181-A9BC-152FC7EB6E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FA7CBC-95C8-43DF-98AF-8398555900F1}"/>
              </a:ext>
            </a:extLst>
          </p:cNvPr>
          <p:cNvSpPr>
            <a:spLocks noGrp="1"/>
          </p:cNvSpPr>
          <p:nvPr>
            <p:ph type="dt" sz="half" idx="10"/>
          </p:nvPr>
        </p:nvSpPr>
        <p:spPr/>
        <p:txBody>
          <a:bodyPr/>
          <a:lstStyle/>
          <a:p>
            <a:fld id="{7BC371BF-049F-45F2-A35F-4DB2AC375E9D}" type="datetimeFigureOut">
              <a:rPr lang="en-GB" smtClean="0"/>
              <a:t>18/03/2021</a:t>
            </a:fld>
            <a:endParaRPr lang="en-GB"/>
          </a:p>
        </p:txBody>
      </p:sp>
      <p:sp>
        <p:nvSpPr>
          <p:cNvPr id="6" name="Footer Placeholder 5">
            <a:extLst>
              <a:ext uri="{FF2B5EF4-FFF2-40B4-BE49-F238E27FC236}">
                <a16:creationId xmlns:a16="http://schemas.microsoft.com/office/drawing/2014/main" id="{C5CD8FB1-168B-4B61-B06D-41F28A79F9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9F101D-6C07-432F-834F-F7158EA1715A}"/>
              </a:ext>
            </a:extLst>
          </p:cNvPr>
          <p:cNvSpPr>
            <a:spLocks noGrp="1"/>
          </p:cNvSpPr>
          <p:nvPr>
            <p:ph type="sldNum" sz="quarter" idx="12"/>
          </p:nvPr>
        </p:nvSpPr>
        <p:spPr/>
        <p:txBody>
          <a:bodyPr/>
          <a:lstStyle/>
          <a:p>
            <a:fld id="{4D1A315D-2B9D-4869-9C89-E39755B5112A}" type="slidenum">
              <a:rPr lang="en-GB" smtClean="0"/>
              <a:t>‹#›</a:t>
            </a:fld>
            <a:endParaRPr lang="en-GB"/>
          </a:p>
        </p:txBody>
      </p:sp>
    </p:spTree>
    <p:extLst>
      <p:ext uri="{BB962C8B-B14F-4D97-AF65-F5344CB8AC3E}">
        <p14:creationId xmlns:p14="http://schemas.microsoft.com/office/powerpoint/2010/main" val="487854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EFB5D-2D6B-4B1D-9D6A-8FDD159768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E87FA93-4DE3-45A1-A3DA-E3A082B0C8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76363A5-9E74-4644-9FAB-F409D57286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CB3451-66F3-4414-A135-005D6F145B55}"/>
              </a:ext>
            </a:extLst>
          </p:cNvPr>
          <p:cNvSpPr>
            <a:spLocks noGrp="1"/>
          </p:cNvSpPr>
          <p:nvPr>
            <p:ph type="dt" sz="half" idx="10"/>
          </p:nvPr>
        </p:nvSpPr>
        <p:spPr/>
        <p:txBody>
          <a:bodyPr/>
          <a:lstStyle/>
          <a:p>
            <a:fld id="{7BC371BF-049F-45F2-A35F-4DB2AC375E9D}" type="datetimeFigureOut">
              <a:rPr lang="en-GB" smtClean="0"/>
              <a:t>18/03/2021</a:t>
            </a:fld>
            <a:endParaRPr lang="en-GB"/>
          </a:p>
        </p:txBody>
      </p:sp>
      <p:sp>
        <p:nvSpPr>
          <p:cNvPr id="6" name="Footer Placeholder 5">
            <a:extLst>
              <a:ext uri="{FF2B5EF4-FFF2-40B4-BE49-F238E27FC236}">
                <a16:creationId xmlns:a16="http://schemas.microsoft.com/office/drawing/2014/main" id="{8D3F00E9-39F7-4949-AF5F-F074788FBB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213504-26CA-4546-B8B3-47A7BAC15345}"/>
              </a:ext>
            </a:extLst>
          </p:cNvPr>
          <p:cNvSpPr>
            <a:spLocks noGrp="1"/>
          </p:cNvSpPr>
          <p:nvPr>
            <p:ph type="sldNum" sz="quarter" idx="12"/>
          </p:nvPr>
        </p:nvSpPr>
        <p:spPr/>
        <p:txBody>
          <a:bodyPr/>
          <a:lstStyle/>
          <a:p>
            <a:fld id="{4D1A315D-2B9D-4869-9C89-E39755B5112A}" type="slidenum">
              <a:rPr lang="en-GB" smtClean="0"/>
              <a:t>‹#›</a:t>
            </a:fld>
            <a:endParaRPr lang="en-GB"/>
          </a:p>
        </p:txBody>
      </p:sp>
    </p:spTree>
    <p:extLst>
      <p:ext uri="{BB962C8B-B14F-4D97-AF65-F5344CB8AC3E}">
        <p14:creationId xmlns:p14="http://schemas.microsoft.com/office/powerpoint/2010/main" val="35473787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60885-B36C-4840-9E72-518CB4E1A3A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B74B13-D141-4B14-831B-18FCC41469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AB270A-1919-4928-BE9F-F418FA6D8B2C}"/>
              </a:ext>
            </a:extLst>
          </p:cNvPr>
          <p:cNvSpPr>
            <a:spLocks noGrp="1"/>
          </p:cNvSpPr>
          <p:nvPr>
            <p:ph type="dt" sz="half" idx="10"/>
          </p:nvPr>
        </p:nvSpPr>
        <p:spPr/>
        <p:txBody>
          <a:bodyPr/>
          <a:lstStyle/>
          <a:p>
            <a:fld id="{7BC371BF-049F-45F2-A35F-4DB2AC375E9D}" type="datetimeFigureOut">
              <a:rPr lang="en-GB" smtClean="0"/>
              <a:t>18/03/2021</a:t>
            </a:fld>
            <a:endParaRPr lang="en-GB"/>
          </a:p>
        </p:txBody>
      </p:sp>
      <p:sp>
        <p:nvSpPr>
          <p:cNvPr id="5" name="Footer Placeholder 4">
            <a:extLst>
              <a:ext uri="{FF2B5EF4-FFF2-40B4-BE49-F238E27FC236}">
                <a16:creationId xmlns:a16="http://schemas.microsoft.com/office/drawing/2014/main" id="{71693CAB-DCA0-4D20-8491-894A017B48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148039-CFB8-421D-A2EE-2D0DEF6A1679}"/>
              </a:ext>
            </a:extLst>
          </p:cNvPr>
          <p:cNvSpPr>
            <a:spLocks noGrp="1"/>
          </p:cNvSpPr>
          <p:nvPr>
            <p:ph type="sldNum" sz="quarter" idx="12"/>
          </p:nvPr>
        </p:nvSpPr>
        <p:spPr/>
        <p:txBody>
          <a:bodyPr/>
          <a:lstStyle/>
          <a:p>
            <a:fld id="{4D1A315D-2B9D-4869-9C89-E39755B5112A}" type="slidenum">
              <a:rPr lang="en-GB" smtClean="0"/>
              <a:t>‹#›</a:t>
            </a:fld>
            <a:endParaRPr lang="en-GB"/>
          </a:p>
        </p:txBody>
      </p:sp>
    </p:spTree>
    <p:extLst>
      <p:ext uri="{BB962C8B-B14F-4D97-AF65-F5344CB8AC3E}">
        <p14:creationId xmlns:p14="http://schemas.microsoft.com/office/powerpoint/2010/main" val="26601728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4F2D58-F99C-4252-BF85-AD050847CFC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5916C3-0021-4803-B930-C5987134073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D98026-2097-4C51-A9F6-71B3BC1C1F9B}"/>
              </a:ext>
            </a:extLst>
          </p:cNvPr>
          <p:cNvSpPr>
            <a:spLocks noGrp="1"/>
          </p:cNvSpPr>
          <p:nvPr>
            <p:ph type="dt" sz="half" idx="10"/>
          </p:nvPr>
        </p:nvSpPr>
        <p:spPr/>
        <p:txBody>
          <a:bodyPr/>
          <a:lstStyle/>
          <a:p>
            <a:fld id="{7BC371BF-049F-45F2-A35F-4DB2AC375E9D}" type="datetimeFigureOut">
              <a:rPr lang="en-GB" smtClean="0"/>
              <a:t>18/03/2021</a:t>
            </a:fld>
            <a:endParaRPr lang="en-GB"/>
          </a:p>
        </p:txBody>
      </p:sp>
      <p:sp>
        <p:nvSpPr>
          <p:cNvPr id="5" name="Footer Placeholder 4">
            <a:extLst>
              <a:ext uri="{FF2B5EF4-FFF2-40B4-BE49-F238E27FC236}">
                <a16:creationId xmlns:a16="http://schemas.microsoft.com/office/drawing/2014/main" id="{0ECFAE86-7C1B-439C-950B-63290C6A9B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51FD46-0D54-4940-8451-AD0A299A139B}"/>
              </a:ext>
            </a:extLst>
          </p:cNvPr>
          <p:cNvSpPr>
            <a:spLocks noGrp="1"/>
          </p:cNvSpPr>
          <p:nvPr>
            <p:ph type="sldNum" sz="quarter" idx="12"/>
          </p:nvPr>
        </p:nvSpPr>
        <p:spPr/>
        <p:txBody>
          <a:bodyPr/>
          <a:lstStyle/>
          <a:p>
            <a:fld id="{4D1A315D-2B9D-4869-9C89-E39755B5112A}" type="slidenum">
              <a:rPr lang="en-GB" smtClean="0"/>
              <a:t>‹#›</a:t>
            </a:fld>
            <a:endParaRPr lang="en-GB"/>
          </a:p>
        </p:txBody>
      </p:sp>
    </p:spTree>
    <p:extLst>
      <p:ext uri="{BB962C8B-B14F-4D97-AF65-F5344CB8AC3E}">
        <p14:creationId xmlns:p14="http://schemas.microsoft.com/office/powerpoint/2010/main" val="402129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98824E5-C8E1-42C4-9875-EA533A78DD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AE1AD4-AC04-41CC-BD8A-99A143C6737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5E37BF-6DA5-4916-9489-3A7AFDF0A1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C371BF-049F-45F2-A35F-4DB2AC375E9D}" type="datetimeFigureOut">
              <a:rPr lang="en-GB" smtClean="0"/>
              <a:t>18/03/2021</a:t>
            </a:fld>
            <a:endParaRPr lang="en-GB"/>
          </a:p>
        </p:txBody>
      </p:sp>
      <p:sp>
        <p:nvSpPr>
          <p:cNvPr id="5" name="Footer Placeholder 4">
            <a:extLst>
              <a:ext uri="{FF2B5EF4-FFF2-40B4-BE49-F238E27FC236}">
                <a16:creationId xmlns:a16="http://schemas.microsoft.com/office/drawing/2014/main" id="{2C0048B8-2498-42BB-8AB3-5A19A082F8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9B4760-EBC6-446D-8CBA-DD9D28BAA68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D1A315D-2B9D-4869-9C89-E39755B5112A}" type="slidenum">
              <a:rPr lang="en-GB" smtClean="0"/>
              <a:t>‹#›</a:t>
            </a:fld>
            <a:endParaRPr lang="en-GB"/>
          </a:p>
        </p:txBody>
      </p:sp>
    </p:spTree>
    <p:extLst>
      <p:ext uri="{BB962C8B-B14F-4D97-AF65-F5344CB8AC3E}">
        <p14:creationId xmlns:p14="http://schemas.microsoft.com/office/powerpoint/2010/main" val="22561799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84DEACA7-4D39-46E5-9AA5-FF5CBBE3B060}"/>
              </a:ext>
            </a:extLst>
          </p:cNvPr>
          <p:cNvSpPr>
            <a:spLocks noGrp="1"/>
          </p:cNvSpPr>
          <p:nvPr>
            <p:ph type="subTitle" idx="1"/>
          </p:nvPr>
        </p:nvSpPr>
        <p:spPr>
          <a:xfrm>
            <a:off x="4439632" y="4198777"/>
            <a:ext cx="3636819" cy="2020228"/>
          </a:xfrm>
          <a:noFill/>
        </p:spPr>
        <p:txBody>
          <a:bodyPr>
            <a:normAutofit/>
          </a:bodyPr>
          <a:lstStyle/>
          <a:p>
            <a:endParaRPr lang="en-GB" sz="2000" dirty="0">
              <a:solidFill>
                <a:srgbClr val="080808"/>
              </a:solidFill>
            </a:endParaRPr>
          </a:p>
          <a:p>
            <a:r>
              <a:rPr lang="en-GB" sz="2000" dirty="0">
                <a:solidFill>
                  <a:srgbClr val="080808"/>
                </a:solidFill>
              </a:rPr>
              <a:t>Silviu-Iulian Surel-1807050</a:t>
            </a:r>
          </a:p>
          <a:p>
            <a:r>
              <a:rPr lang="en-GB" sz="2000" dirty="0"/>
              <a:t>Lecturer: Koushik </a:t>
            </a:r>
            <a:r>
              <a:rPr lang="en-GB" sz="2000" dirty="0" err="1"/>
              <a:t>Modak</a:t>
            </a:r>
            <a:endParaRPr lang="en-GB" sz="2000" dirty="0">
              <a:solidFill>
                <a:srgbClr val="080808"/>
              </a:solidFill>
            </a:endParaRPr>
          </a:p>
        </p:txBody>
      </p:sp>
      <p:sp>
        <p:nvSpPr>
          <p:cNvPr id="2" name="Title 1">
            <a:extLst>
              <a:ext uri="{FF2B5EF4-FFF2-40B4-BE49-F238E27FC236}">
                <a16:creationId xmlns:a16="http://schemas.microsoft.com/office/drawing/2014/main" id="{64B0D3E4-9C22-499C-86C0-80A4C2099D6E}"/>
              </a:ext>
            </a:extLst>
          </p:cNvPr>
          <p:cNvSpPr>
            <a:spLocks noGrp="1"/>
          </p:cNvSpPr>
          <p:nvPr>
            <p:ph type="ctrTitle"/>
          </p:nvPr>
        </p:nvSpPr>
        <p:spPr>
          <a:xfrm>
            <a:off x="1787335" y="877079"/>
            <a:ext cx="9456053" cy="3627282"/>
          </a:xfrm>
          <a:noFill/>
        </p:spPr>
        <p:txBody>
          <a:bodyPr anchor="ctr">
            <a:normAutofit/>
          </a:bodyPr>
          <a:lstStyle/>
          <a:p>
            <a:r>
              <a:rPr lang="en-GB" sz="3600" dirty="0">
                <a:solidFill>
                  <a:srgbClr val="080808"/>
                </a:solidFill>
              </a:rPr>
              <a:t>University Of Wales-Trinity Saint David</a:t>
            </a:r>
            <a:br>
              <a:rPr lang="en-GB" sz="3600" dirty="0">
                <a:solidFill>
                  <a:srgbClr val="080808"/>
                </a:solidFill>
              </a:rPr>
            </a:br>
            <a:r>
              <a:rPr lang="en-GB" sz="3600" dirty="0">
                <a:solidFill>
                  <a:srgbClr val="080808"/>
                </a:solidFill>
              </a:rPr>
              <a:t>BSc (Hons) Cloud Computing</a:t>
            </a:r>
            <a:br>
              <a:rPr lang="en-GB" sz="3600" dirty="0">
                <a:solidFill>
                  <a:srgbClr val="080808"/>
                </a:solidFill>
              </a:rPr>
            </a:br>
            <a:r>
              <a:rPr lang="en-GB" sz="3600" dirty="0">
                <a:solidFill>
                  <a:srgbClr val="080808"/>
                </a:solidFill>
              </a:rPr>
              <a:t>Data Centre Virtualization-</a:t>
            </a:r>
            <a:r>
              <a:rPr lang="en-GB" sz="3600" dirty="0"/>
              <a:t>ACUA 6001</a:t>
            </a:r>
            <a:br>
              <a:rPr lang="en-GB" sz="3600" dirty="0"/>
            </a:br>
            <a:r>
              <a:rPr lang="en-GB" sz="3600" dirty="0"/>
              <a:t>Presentation 1</a:t>
            </a:r>
            <a:endParaRPr lang="en-GB" sz="3600" dirty="0">
              <a:solidFill>
                <a:srgbClr val="080808"/>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86884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83C7A7D-3BF9-4D5D-BEDA-597D18366614}"/>
              </a:ext>
            </a:extLst>
          </p:cNvPr>
          <p:cNvSpPr/>
          <p:nvPr/>
        </p:nvSpPr>
        <p:spPr>
          <a:xfrm>
            <a:off x="2482799" y="253597"/>
            <a:ext cx="6988372" cy="1357090"/>
          </a:xfrm>
          <a:prstGeom prst="rect">
            <a:avLst/>
          </a:prstGeom>
          <a:solidFill>
            <a:schemeClr val="accent1">
              <a:lumMod val="20000"/>
              <a:lumOff val="80000"/>
            </a:schemeClr>
          </a:solidFill>
          <a:ln>
            <a:solidFill>
              <a:schemeClr val="tx2">
                <a:lumMod val="20000"/>
                <a:lumOff val="80000"/>
              </a:schemeClr>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3600" dirty="0">
                <a:ln w="0"/>
                <a:solidFill>
                  <a:schemeClr val="accent1"/>
                </a:solidFill>
                <a:effectLst>
                  <a:outerShdw blurRad="38100" dist="25400" dir="5400000" algn="ctr" rotWithShape="0">
                    <a:srgbClr val="6E747A">
                      <a:alpha val="43000"/>
                    </a:srgbClr>
                  </a:outerShdw>
                </a:effectLst>
              </a:rPr>
              <a:t>Data Centre Virtualisation</a:t>
            </a:r>
          </a:p>
        </p:txBody>
      </p:sp>
      <p:sp>
        <p:nvSpPr>
          <p:cNvPr id="8" name="Rectangle: Rounded Corners 7">
            <a:extLst>
              <a:ext uri="{FF2B5EF4-FFF2-40B4-BE49-F238E27FC236}">
                <a16:creationId xmlns:a16="http://schemas.microsoft.com/office/drawing/2014/main" id="{89293D9E-1EBC-4577-942B-B5B376F83562}"/>
              </a:ext>
            </a:extLst>
          </p:cNvPr>
          <p:cNvSpPr/>
          <p:nvPr/>
        </p:nvSpPr>
        <p:spPr>
          <a:xfrm>
            <a:off x="0" y="1671677"/>
            <a:ext cx="7391043" cy="2843868"/>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n w="0"/>
                <a:solidFill>
                  <a:schemeClr val="tx1"/>
                </a:solidFill>
                <a:effectLst>
                  <a:outerShdw blurRad="38100" dist="19050" dir="2700000" algn="tl" rotWithShape="0">
                    <a:schemeClr val="dk1">
                      <a:alpha val="40000"/>
                    </a:schemeClr>
                  </a:outerShdw>
                </a:effectLst>
              </a:rPr>
              <a:t>“</a:t>
            </a:r>
            <a:r>
              <a:rPr lang="en-US" i="1" dirty="0">
                <a:ln w="0"/>
                <a:solidFill>
                  <a:schemeClr val="tx2">
                    <a:lumMod val="50000"/>
                  </a:schemeClr>
                </a:solidFill>
                <a:effectLst>
                  <a:outerShdw blurRad="38100" dist="19050" dir="2700000" algn="tl" rotWithShape="0">
                    <a:schemeClr val="dk1">
                      <a:alpha val="40000"/>
                    </a:schemeClr>
                  </a:outerShdw>
                </a:effectLst>
              </a:rPr>
              <a:t>Virtualization is a combination of software and hardware engineering that creates Virtual Machines (VMs) - an abstraction of the computer hardware that allows a single machine to act as if it where many machines</a:t>
            </a:r>
            <a:r>
              <a:rPr lang="en-US" dirty="0">
                <a:ln w="0"/>
                <a:solidFill>
                  <a:schemeClr val="tx1"/>
                </a:solidFill>
                <a:effectLst>
                  <a:outerShdw blurRad="38100" dist="19050" dir="2700000" algn="tl" rotWithShape="0">
                    <a:schemeClr val="dk1">
                      <a:alpha val="40000"/>
                    </a:schemeClr>
                  </a:outerShdw>
                </a:effectLst>
              </a:rPr>
              <a:t>.”[9]</a:t>
            </a:r>
            <a:endParaRPr lang="en-GB" dirty="0">
              <a:ln w="0"/>
              <a:solidFill>
                <a:schemeClr val="tx1"/>
              </a:solidFill>
              <a:effectLst>
                <a:outerShdw blurRad="38100" dist="19050" dir="2700000" algn="tl" rotWithShape="0">
                  <a:schemeClr val="dk1">
                    <a:alpha val="40000"/>
                  </a:schemeClr>
                </a:outerShdw>
              </a:effectLst>
            </a:endParaRPr>
          </a:p>
        </p:txBody>
      </p:sp>
      <p:pic>
        <p:nvPicPr>
          <p:cNvPr id="10" name="Picture 9" descr="Graphical user interface, application, Word&#10;&#10;Description automatically generated">
            <a:extLst>
              <a:ext uri="{FF2B5EF4-FFF2-40B4-BE49-F238E27FC236}">
                <a16:creationId xmlns:a16="http://schemas.microsoft.com/office/drawing/2014/main" id="{96A76130-3209-4356-9F3E-39FFBBD631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75869" y="3429000"/>
            <a:ext cx="6516009" cy="2848373"/>
          </a:xfrm>
          <a:prstGeom prst="rect">
            <a:avLst/>
          </a:prstGeom>
        </p:spPr>
      </p:pic>
      <p:sp>
        <p:nvSpPr>
          <p:cNvPr id="11" name="Rectangle 10">
            <a:extLst>
              <a:ext uri="{FF2B5EF4-FFF2-40B4-BE49-F238E27FC236}">
                <a16:creationId xmlns:a16="http://schemas.microsoft.com/office/drawing/2014/main" id="{FB0A2D5A-82E2-4C36-98E6-9582745909D7}"/>
              </a:ext>
            </a:extLst>
          </p:cNvPr>
          <p:cNvSpPr/>
          <p:nvPr/>
        </p:nvSpPr>
        <p:spPr>
          <a:xfrm>
            <a:off x="4903365" y="6136850"/>
            <a:ext cx="5822302" cy="39401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2">
                    <a:lumMod val="10000"/>
                  </a:schemeClr>
                </a:solidFill>
              </a:rPr>
              <a:t> </a:t>
            </a:r>
            <a:r>
              <a:rPr lang="en-US" dirty="0" err="1">
                <a:solidFill>
                  <a:schemeClr val="bg2">
                    <a:lumMod val="10000"/>
                  </a:schemeClr>
                </a:solidFill>
              </a:rPr>
              <a:t>NonVirtual</a:t>
            </a:r>
            <a:r>
              <a:rPr lang="en-US" dirty="0">
                <a:solidFill>
                  <a:schemeClr val="bg2">
                    <a:lumMod val="10000"/>
                  </a:schemeClr>
                </a:solidFill>
              </a:rPr>
              <a:t> Machine and VM Configurations[9]</a:t>
            </a:r>
            <a:endParaRPr lang="en-GB" dirty="0">
              <a:solidFill>
                <a:schemeClr val="bg2">
                  <a:lumMod val="10000"/>
                </a:schemeClr>
              </a:solidFill>
            </a:endParaRPr>
          </a:p>
        </p:txBody>
      </p:sp>
    </p:spTree>
    <p:extLst>
      <p:ext uri="{BB962C8B-B14F-4D97-AF65-F5344CB8AC3E}">
        <p14:creationId xmlns:p14="http://schemas.microsoft.com/office/powerpoint/2010/main" val="2528492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5480B34-8242-42C4-B758-C66BB51AA474}"/>
              </a:ext>
            </a:extLst>
          </p:cNvPr>
          <p:cNvSpPr>
            <a:spLocks noGrp="1"/>
          </p:cNvSpPr>
          <p:nvPr>
            <p:ph type="title"/>
          </p:nvPr>
        </p:nvSpPr>
        <p:spPr/>
        <p:txBody>
          <a:bodyPr>
            <a:normAutofit/>
          </a:bodyPr>
          <a:lstStyle/>
          <a:p>
            <a:r>
              <a:rPr lang="en-US" sz="3200" dirty="0">
                <a:solidFill>
                  <a:schemeClr val="accent1">
                    <a:lumMod val="75000"/>
                  </a:schemeClr>
                </a:solidFill>
              </a:rPr>
              <a:t>        </a:t>
            </a:r>
            <a:r>
              <a:rPr lang="en-US" sz="4000" b="1" dirty="0">
                <a:solidFill>
                  <a:schemeClr val="accent1">
                    <a:lumMod val="75000"/>
                  </a:schemeClr>
                </a:solidFill>
              </a:rPr>
              <a:t>The Pros and Cons of Virtualization</a:t>
            </a:r>
            <a:endParaRPr lang="en-GB" sz="4000" b="1" dirty="0">
              <a:solidFill>
                <a:schemeClr val="accent1">
                  <a:lumMod val="75000"/>
                </a:schemeClr>
              </a:solidFill>
            </a:endParaRPr>
          </a:p>
        </p:txBody>
      </p:sp>
      <p:sp>
        <p:nvSpPr>
          <p:cNvPr id="8" name="Content Placeholder 7">
            <a:extLst>
              <a:ext uri="{FF2B5EF4-FFF2-40B4-BE49-F238E27FC236}">
                <a16:creationId xmlns:a16="http://schemas.microsoft.com/office/drawing/2014/main" id="{EBB271C7-2FC5-4875-895C-E00C69157251}"/>
              </a:ext>
            </a:extLst>
          </p:cNvPr>
          <p:cNvSpPr>
            <a:spLocks noGrp="1"/>
          </p:cNvSpPr>
          <p:nvPr>
            <p:ph sz="half" idx="2"/>
          </p:nvPr>
        </p:nvSpPr>
        <p:spPr>
          <a:xfrm>
            <a:off x="839788" y="2550793"/>
            <a:ext cx="5157787" cy="3638870"/>
          </a:xfrm>
        </p:spPr>
        <p:txBody>
          <a:bodyPr/>
          <a:lstStyle/>
          <a:p>
            <a:r>
              <a:rPr lang="en-GB" dirty="0">
                <a:solidFill>
                  <a:schemeClr val="accent1">
                    <a:lumMod val="75000"/>
                  </a:schemeClr>
                </a:solidFill>
              </a:rPr>
              <a:t>Increase IT agility</a:t>
            </a:r>
          </a:p>
          <a:p>
            <a:r>
              <a:rPr lang="en-GB" dirty="0">
                <a:solidFill>
                  <a:schemeClr val="accent1">
                    <a:lumMod val="75000"/>
                  </a:schemeClr>
                </a:solidFill>
              </a:rPr>
              <a:t>Flexibility</a:t>
            </a:r>
          </a:p>
          <a:p>
            <a:r>
              <a:rPr lang="en-GB" dirty="0">
                <a:solidFill>
                  <a:schemeClr val="accent1">
                    <a:lumMod val="75000"/>
                  </a:schemeClr>
                </a:solidFill>
              </a:rPr>
              <a:t>Scalability</a:t>
            </a:r>
          </a:p>
          <a:p>
            <a:r>
              <a:rPr lang="en-GB" dirty="0">
                <a:solidFill>
                  <a:schemeClr val="accent1">
                    <a:lumMod val="75000"/>
                  </a:schemeClr>
                </a:solidFill>
              </a:rPr>
              <a:t>Simplified data </a:t>
            </a:r>
            <a:r>
              <a:rPr lang="en-GB" dirty="0" err="1">
                <a:solidFill>
                  <a:schemeClr val="accent1">
                    <a:lumMod val="75000"/>
                  </a:schemeClr>
                </a:solidFill>
              </a:rPr>
              <a:t>center</a:t>
            </a:r>
            <a:r>
              <a:rPr lang="en-GB" dirty="0">
                <a:solidFill>
                  <a:schemeClr val="accent1">
                    <a:lumMod val="75000"/>
                  </a:schemeClr>
                </a:solidFill>
              </a:rPr>
              <a:t> management</a:t>
            </a:r>
          </a:p>
          <a:p>
            <a:r>
              <a:rPr lang="en-GB" dirty="0">
                <a:solidFill>
                  <a:schemeClr val="accent1">
                    <a:lumMod val="75000"/>
                  </a:schemeClr>
                </a:solidFill>
              </a:rPr>
              <a:t>Virtual </a:t>
            </a:r>
            <a:r>
              <a:rPr lang="en-GB" dirty="0" err="1">
                <a:solidFill>
                  <a:schemeClr val="accent1">
                    <a:lumMod val="75000"/>
                  </a:schemeClr>
                </a:solidFill>
              </a:rPr>
              <a:t>WorkStations</a:t>
            </a:r>
            <a:endParaRPr lang="en-GB" dirty="0">
              <a:solidFill>
                <a:schemeClr val="accent1">
                  <a:lumMod val="75000"/>
                </a:schemeClr>
              </a:solidFill>
            </a:endParaRPr>
          </a:p>
          <a:p>
            <a:endParaRPr lang="en-GB" dirty="0">
              <a:solidFill>
                <a:schemeClr val="accent1">
                  <a:lumMod val="75000"/>
                </a:schemeClr>
              </a:solidFill>
            </a:endParaRPr>
          </a:p>
          <a:p>
            <a:endParaRPr lang="en-GB" dirty="0"/>
          </a:p>
          <a:p>
            <a:endParaRPr lang="en-GB" dirty="0"/>
          </a:p>
        </p:txBody>
      </p:sp>
      <p:sp>
        <p:nvSpPr>
          <p:cNvPr id="10" name="Content Placeholder 9">
            <a:extLst>
              <a:ext uri="{FF2B5EF4-FFF2-40B4-BE49-F238E27FC236}">
                <a16:creationId xmlns:a16="http://schemas.microsoft.com/office/drawing/2014/main" id="{7927663F-F262-4C2A-920B-6F9C44EC7DD4}"/>
              </a:ext>
            </a:extLst>
          </p:cNvPr>
          <p:cNvSpPr>
            <a:spLocks noGrp="1"/>
          </p:cNvSpPr>
          <p:nvPr>
            <p:ph sz="quarter" idx="4"/>
          </p:nvPr>
        </p:nvSpPr>
        <p:spPr>
          <a:xfrm>
            <a:off x="6199510" y="2550793"/>
            <a:ext cx="5183188" cy="3684588"/>
          </a:xfrm>
        </p:spPr>
        <p:txBody>
          <a:bodyPr/>
          <a:lstStyle/>
          <a:p>
            <a:r>
              <a:rPr lang="en-GB" dirty="0">
                <a:solidFill>
                  <a:schemeClr val="accent1">
                    <a:lumMod val="75000"/>
                  </a:schemeClr>
                </a:solidFill>
              </a:rPr>
              <a:t>It still has limitations</a:t>
            </a:r>
          </a:p>
          <a:p>
            <a:r>
              <a:rPr lang="en-US" dirty="0">
                <a:solidFill>
                  <a:schemeClr val="accent1">
                    <a:lumMod val="75000"/>
                  </a:schemeClr>
                </a:solidFill>
              </a:rPr>
              <a:t>It creates a security risk</a:t>
            </a:r>
          </a:p>
          <a:p>
            <a:r>
              <a:rPr lang="en-GB" dirty="0">
                <a:solidFill>
                  <a:schemeClr val="accent1">
                    <a:lumMod val="75000"/>
                  </a:schemeClr>
                </a:solidFill>
              </a:rPr>
              <a:t>Performance quality can decrease</a:t>
            </a:r>
          </a:p>
          <a:p>
            <a:r>
              <a:rPr lang="en-GB" dirty="0">
                <a:solidFill>
                  <a:schemeClr val="accent1">
                    <a:lumMod val="75000"/>
                  </a:schemeClr>
                </a:solidFill>
              </a:rPr>
              <a:t>Testing is critical</a:t>
            </a:r>
          </a:p>
          <a:p>
            <a:endParaRPr lang="en-GB" dirty="0">
              <a:solidFill>
                <a:schemeClr val="accent1">
                  <a:lumMod val="75000"/>
                </a:schemeClr>
              </a:solidFill>
            </a:endParaRPr>
          </a:p>
        </p:txBody>
      </p:sp>
      <p:sp>
        <p:nvSpPr>
          <p:cNvPr id="11" name="Rectangle 10">
            <a:extLst>
              <a:ext uri="{FF2B5EF4-FFF2-40B4-BE49-F238E27FC236}">
                <a16:creationId xmlns:a16="http://schemas.microsoft.com/office/drawing/2014/main" id="{FA9F6F42-649B-4F1F-8349-E24DDB8B38D8}"/>
              </a:ext>
            </a:extLst>
          </p:cNvPr>
          <p:cNvSpPr/>
          <p:nvPr/>
        </p:nvSpPr>
        <p:spPr>
          <a:xfrm>
            <a:off x="761111" y="1991964"/>
            <a:ext cx="4202884" cy="55882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ln w="0"/>
                <a:solidFill>
                  <a:schemeClr val="accent1">
                    <a:lumMod val="75000"/>
                  </a:schemeClr>
                </a:solidFill>
                <a:effectLst>
                  <a:outerShdw blurRad="38100" dist="25400" dir="5400000" algn="ctr" rotWithShape="0">
                    <a:srgbClr val="6E747A">
                      <a:alpha val="43000"/>
                    </a:srgbClr>
                  </a:outerShdw>
                </a:effectLst>
              </a:rPr>
              <a:t>Pros</a:t>
            </a:r>
          </a:p>
        </p:txBody>
      </p:sp>
      <p:sp>
        <p:nvSpPr>
          <p:cNvPr id="12" name="Rectangle 11">
            <a:extLst>
              <a:ext uri="{FF2B5EF4-FFF2-40B4-BE49-F238E27FC236}">
                <a16:creationId xmlns:a16="http://schemas.microsoft.com/office/drawing/2014/main" id="{B7FDE14D-FE34-48F3-A656-0341C6B77A1D}"/>
              </a:ext>
            </a:extLst>
          </p:cNvPr>
          <p:cNvSpPr/>
          <p:nvPr/>
        </p:nvSpPr>
        <p:spPr>
          <a:xfrm>
            <a:off x="5997575" y="1970102"/>
            <a:ext cx="5256212" cy="55882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accent1">
                    <a:lumMod val="75000"/>
                  </a:schemeClr>
                </a:solidFill>
              </a:rPr>
              <a:t>Cons</a:t>
            </a:r>
          </a:p>
        </p:txBody>
      </p:sp>
    </p:spTree>
    <p:extLst>
      <p:ext uri="{BB962C8B-B14F-4D97-AF65-F5344CB8AC3E}">
        <p14:creationId xmlns:p14="http://schemas.microsoft.com/office/powerpoint/2010/main" val="2217797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7B3334E-4744-4025-AB17-69B67392092B}"/>
              </a:ext>
            </a:extLst>
          </p:cNvPr>
          <p:cNvSpPr/>
          <p:nvPr/>
        </p:nvSpPr>
        <p:spPr>
          <a:xfrm>
            <a:off x="2784203" y="119843"/>
            <a:ext cx="5981350" cy="1593909"/>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Data Virtualisation Architecture</a:t>
            </a:r>
          </a:p>
        </p:txBody>
      </p:sp>
      <p:pic>
        <p:nvPicPr>
          <p:cNvPr id="4" name="Picture 3" descr="Graphical user interface, application&#10;&#10;Description automatically generated">
            <a:extLst>
              <a:ext uri="{FF2B5EF4-FFF2-40B4-BE49-F238E27FC236}">
                <a16:creationId xmlns:a16="http://schemas.microsoft.com/office/drawing/2014/main" id="{775DEF15-E943-4F37-B20D-8E110BFC22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31972" y="1858162"/>
            <a:ext cx="6115904" cy="4258269"/>
          </a:xfrm>
          <a:prstGeom prst="rect">
            <a:avLst/>
          </a:prstGeom>
        </p:spPr>
      </p:pic>
      <p:sp>
        <p:nvSpPr>
          <p:cNvPr id="5" name="Rectangle 4">
            <a:extLst>
              <a:ext uri="{FF2B5EF4-FFF2-40B4-BE49-F238E27FC236}">
                <a16:creationId xmlns:a16="http://schemas.microsoft.com/office/drawing/2014/main" id="{3FC3CE69-18B7-4945-B352-3699E9CA8166}"/>
              </a:ext>
            </a:extLst>
          </p:cNvPr>
          <p:cNvSpPr/>
          <p:nvPr/>
        </p:nvSpPr>
        <p:spPr>
          <a:xfrm>
            <a:off x="5185181" y="6116431"/>
            <a:ext cx="6447453" cy="47731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Logical Architectural of Data Centre Virtualization [2]</a:t>
            </a:r>
          </a:p>
        </p:txBody>
      </p:sp>
      <p:sp>
        <p:nvSpPr>
          <p:cNvPr id="3" name="Rectangle: Rounded Corners 2">
            <a:extLst>
              <a:ext uri="{FF2B5EF4-FFF2-40B4-BE49-F238E27FC236}">
                <a16:creationId xmlns:a16="http://schemas.microsoft.com/office/drawing/2014/main" id="{EFA1D6ED-B590-470D-A631-B9EBA426B967}"/>
              </a:ext>
            </a:extLst>
          </p:cNvPr>
          <p:cNvSpPr/>
          <p:nvPr/>
        </p:nvSpPr>
        <p:spPr>
          <a:xfrm>
            <a:off x="0" y="2779128"/>
            <a:ext cx="4754881" cy="3814619"/>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endParaRPr lang="en-GB" dirty="0">
              <a:ln w="0"/>
              <a:solidFill>
                <a:schemeClr val="tx1"/>
              </a:solidFill>
              <a:effectLst>
                <a:outerShdw blurRad="38100" dist="19050" dir="2700000" algn="tl" rotWithShape="0">
                  <a:schemeClr val="dk1">
                    <a:alpha val="40000"/>
                  </a:schemeClr>
                </a:outerShdw>
              </a:effectLst>
            </a:endParaRPr>
          </a:p>
          <a:p>
            <a:pPr marL="285750" indent="-285750">
              <a:buFont typeface="Arial" panose="020B0604020202020204" pitchFamily="34" charset="0"/>
              <a:buChar char="•"/>
            </a:pPr>
            <a:r>
              <a:rPr lang="en-GB" sz="2400" b="1" dirty="0">
                <a:ln w="0"/>
                <a:solidFill>
                  <a:schemeClr val="tx1">
                    <a:lumMod val="75000"/>
                    <a:lumOff val="25000"/>
                  </a:schemeClr>
                </a:solidFill>
                <a:effectLst>
                  <a:outerShdw blurRad="38100" dist="19050" dir="2700000" algn="tl" rotWithShape="0">
                    <a:schemeClr val="dk1">
                      <a:alpha val="40000"/>
                    </a:schemeClr>
                  </a:outerShdw>
                </a:effectLst>
              </a:rPr>
              <a:t>Virtualisation Architecture</a:t>
            </a:r>
          </a:p>
          <a:p>
            <a:pPr marL="285750" indent="-285750">
              <a:buFont typeface="Arial" panose="020B0604020202020204" pitchFamily="34" charset="0"/>
              <a:buChar char="•"/>
            </a:pPr>
            <a:endParaRPr lang="en-GB" dirty="0">
              <a:ln w="0"/>
              <a:solidFill>
                <a:schemeClr val="tx1"/>
              </a:solidFill>
              <a:effectLst>
                <a:outerShdw blurRad="38100" dist="19050" dir="2700000" algn="tl" rotWithShape="0">
                  <a:schemeClr val="dk1">
                    <a:alpha val="40000"/>
                  </a:schemeClr>
                </a:outerShdw>
              </a:effectLst>
            </a:endParaRPr>
          </a:p>
          <a:p>
            <a:pPr marL="285750" indent="-285750">
              <a:buFont typeface="Arial" panose="020B0604020202020204" pitchFamily="34" charset="0"/>
              <a:buChar char="•"/>
            </a:pPr>
            <a:endParaRPr lang="en-GB" dirty="0">
              <a:ln w="0"/>
              <a:solidFill>
                <a:schemeClr val="tx1"/>
              </a:solidFill>
              <a:effectLst>
                <a:outerShdw blurRad="38100" dist="19050" dir="2700000" algn="tl" rotWithShape="0">
                  <a:schemeClr val="dk1">
                    <a:alpha val="40000"/>
                  </a:schemeClr>
                </a:outerShdw>
              </a:effectLst>
            </a:endParaRPr>
          </a:p>
          <a:p>
            <a:pPr marL="285750" indent="-285750">
              <a:buFont typeface="Arial" panose="020B0604020202020204" pitchFamily="34" charset="0"/>
              <a:buChar char="•"/>
            </a:pPr>
            <a:r>
              <a:rPr lang="en-GB" dirty="0">
                <a:ln w="0"/>
                <a:solidFill>
                  <a:schemeClr val="tx1"/>
                </a:solidFill>
                <a:effectLst>
                  <a:outerShdw blurRad="38100" dist="19050" dir="2700000" algn="tl" rotWithShape="0">
                    <a:schemeClr val="dk1">
                      <a:alpha val="40000"/>
                    </a:schemeClr>
                  </a:outerShdw>
                </a:effectLst>
              </a:rPr>
              <a:t>Data Centre</a:t>
            </a:r>
          </a:p>
          <a:p>
            <a:pPr marL="285750" indent="-285750">
              <a:buFont typeface="Arial" panose="020B0604020202020204" pitchFamily="34" charset="0"/>
              <a:buChar char="•"/>
            </a:pPr>
            <a:endParaRPr lang="en-GB" dirty="0">
              <a:ln w="0"/>
              <a:solidFill>
                <a:schemeClr val="tx1"/>
              </a:solidFill>
              <a:effectLst>
                <a:outerShdw blurRad="38100" dist="19050" dir="2700000" algn="tl" rotWithShape="0">
                  <a:schemeClr val="dk1">
                    <a:alpha val="40000"/>
                  </a:schemeClr>
                </a:outerShdw>
              </a:effectLst>
            </a:endParaRPr>
          </a:p>
          <a:p>
            <a:pPr marL="285750" indent="-285750">
              <a:buFont typeface="Arial" panose="020B0604020202020204" pitchFamily="34" charset="0"/>
              <a:buChar char="•"/>
            </a:pPr>
            <a:r>
              <a:rPr lang="en-GB" dirty="0">
                <a:ln w="0"/>
                <a:solidFill>
                  <a:schemeClr val="tx1"/>
                </a:solidFill>
                <a:effectLst>
                  <a:outerShdw blurRad="38100" dist="19050" dir="2700000" algn="tl" rotWithShape="0">
                    <a:schemeClr val="dk1">
                      <a:alpha val="40000"/>
                    </a:schemeClr>
                  </a:outerShdw>
                </a:effectLst>
              </a:rPr>
              <a:t>Edge Connectivity</a:t>
            </a:r>
          </a:p>
          <a:p>
            <a:pPr marL="285750" indent="-285750">
              <a:buFont typeface="Arial" panose="020B0604020202020204" pitchFamily="34" charset="0"/>
              <a:buChar char="•"/>
            </a:pPr>
            <a:endParaRPr lang="en-GB" dirty="0">
              <a:ln w="0"/>
              <a:solidFill>
                <a:schemeClr val="tx1"/>
              </a:solidFill>
              <a:effectLst>
                <a:outerShdw blurRad="38100" dist="19050" dir="2700000" algn="tl" rotWithShape="0">
                  <a:schemeClr val="dk1">
                    <a:alpha val="40000"/>
                  </a:schemeClr>
                </a:outerShdw>
              </a:effectLst>
            </a:endParaRPr>
          </a:p>
          <a:p>
            <a:pPr marL="285750" indent="-285750">
              <a:buFont typeface="Arial" panose="020B0604020202020204" pitchFamily="34" charset="0"/>
              <a:buChar char="•"/>
            </a:pPr>
            <a:r>
              <a:rPr lang="en-GB" dirty="0">
                <a:ln w="0"/>
                <a:solidFill>
                  <a:schemeClr val="tx1"/>
                </a:solidFill>
                <a:effectLst>
                  <a:outerShdw blurRad="38100" dist="19050" dir="2700000" algn="tl" rotWithShape="0">
                    <a:schemeClr val="dk1">
                      <a:alpha val="40000"/>
                    </a:schemeClr>
                  </a:outerShdw>
                </a:effectLst>
              </a:rPr>
              <a:t>Infrastructure Servicers</a:t>
            </a:r>
          </a:p>
          <a:p>
            <a:pPr marL="285750" indent="-285750">
              <a:buFont typeface="Arial" panose="020B0604020202020204" pitchFamily="34" charset="0"/>
              <a:buChar char="•"/>
            </a:pPr>
            <a:endParaRPr lang="en-GB" dirty="0">
              <a:ln w="0"/>
              <a:solidFill>
                <a:schemeClr val="tx1"/>
              </a:solidFill>
              <a:effectLst>
                <a:outerShdw blurRad="38100" dist="19050" dir="2700000" algn="tl" rotWithShape="0">
                  <a:schemeClr val="dk1">
                    <a:alpha val="40000"/>
                  </a:schemeClr>
                </a:outerShdw>
              </a:effectLst>
            </a:endParaRPr>
          </a:p>
          <a:p>
            <a:pPr marL="285750" indent="-285750">
              <a:buFont typeface="Arial" panose="020B0604020202020204" pitchFamily="34" charset="0"/>
              <a:buChar char="•"/>
            </a:pPr>
            <a:r>
              <a:rPr lang="en-GB" dirty="0">
                <a:ln w="0"/>
                <a:solidFill>
                  <a:schemeClr val="tx1"/>
                </a:solidFill>
                <a:effectLst>
                  <a:outerShdw blurRad="38100" dist="19050" dir="2700000" algn="tl" rotWithShape="0">
                    <a:schemeClr val="dk1">
                      <a:alpha val="40000"/>
                    </a:schemeClr>
                  </a:outerShdw>
                </a:effectLst>
              </a:rPr>
              <a:t>Hardware Resources</a:t>
            </a:r>
          </a:p>
          <a:p>
            <a:pPr marL="285750" indent="-285750">
              <a:buFont typeface="Arial" panose="020B0604020202020204" pitchFamily="34" charset="0"/>
              <a:buChar char="•"/>
            </a:pPr>
            <a:endParaRPr lang="en-GB" dirty="0">
              <a:ln w="0"/>
              <a:solidFill>
                <a:schemeClr val="tx1"/>
              </a:solidFill>
              <a:effectLst>
                <a:outerShdw blurRad="38100" dist="19050" dir="2700000" algn="tl" rotWithShape="0">
                  <a:schemeClr val="dk1">
                    <a:alpha val="40000"/>
                  </a:schemeClr>
                </a:outerShdw>
              </a:effectLst>
            </a:endParaRPr>
          </a:p>
          <a:p>
            <a:pPr marL="285750" indent="-285750">
              <a:buFont typeface="Arial" panose="020B0604020202020204" pitchFamily="34" charset="0"/>
              <a:buChar char="•"/>
            </a:pPr>
            <a:endParaRPr lang="en-GB" dirty="0">
              <a:ln w="0"/>
              <a:solidFill>
                <a:schemeClr val="tx1"/>
              </a:solidFill>
              <a:effectLst>
                <a:outerShdw blurRad="38100" dist="19050" dir="2700000" algn="tl" rotWithShape="0">
                  <a:schemeClr val="dk1">
                    <a:alpha val="40000"/>
                  </a:schemeClr>
                </a:outerShdw>
              </a:effectLst>
            </a:endParaRPr>
          </a:p>
          <a:p>
            <a:pPr marL="285750" indent="-285750">
              <a:buFont typeface="Arial" panose="020B0604020202020204" pitchFamily="34" charset="0"/>
              <a:buChar char="•"/>
            </a:pPr>
            <a:endParaRPr lang="en-GB" dirty="0">
              <a:ln w="0"/>
              <a:solidFill>
                <a:schemeClr val="tx1"/>
              </a:solidFill>
              <a:effectLst>
                <a:outerShdw blurRad="38100" dist="19050" dir="2700000" algn="tl" rotWithShape="0">
                  <a:schemeClr val="dk1">
                    <a:alpha val="40000"/>
                  </a:schemeClr>
                </a:outerShdw>
              </a:effectLst>
            </a:endParaRPr>
          </a:p>
          <a:p>
            <a:pPr algn="ctr"/>
            <a:endParaRPr lang="en-GB" dirty="0">
              <a:ln w="0"/>
              <a:solidFill>
                <a:schemeClr val="tx1"/>
              </a:solidFill>
              <a:effectLst>
                <a:outerShdw blurRad="38100" dist="19050" dir="2700000" algn="tl" rotWithShape="0">
                  <a:schemeClr val="dk1">
                    <a:alpha val="40000"/>
                  </a:schemeClr>
                </a:outerShdw>
              </a:effectLst>
            </a:endParaRPr>
          </a:p>
          <a:p>
            <a:pPr algn="ctr"/>
            <a:endParaRPr lang="en-GB" dirty="0">
              <a:ln w="0"/>
              <a:solidFill>
                <a:schemeClr val="tx1"/>
              </a:solidFill>
              <a:effectLst>
                <a:outerShdw blurRad="38100" dist="19050" dir="2700000" algn="tl" rotWithShape="0">
                  <a:schemeClr val="dk1">
                    <a:alpha val="40000"/>
                  </a:schemeClr>
                </a:outerShdw>
              </a:effectLst>
            </a:endParaRPr>
          </a:p>
          <a:p>
            <a:pPr algn="ctr"/>
            <a:endParaRPr lang="en-GB" dirty="0">
              <a:ln w="0"/>
              <a:solidFill>
                <a:schemeClr val="tx1"/>
              </a:solidFill>
              <a:effectLst>
                <a:outerShdw blurRad="38100" dist="19050" dir="2700000" algn="tl" rotWithShape="0">
                  <a:schemeClr val="dk1">
                    <a:alpha val="40000"/>
                  </a:schemeClr>
                </a:outerShdw>
              </a:effectLst>
            </a:endParaRPr>
          </a:p>
          <a:p>
            <a:pPr algn="ctr"/>
            <a:endParaRPr lang="en-GB" dirty="0">
              <a:ln w="0"/>
              <a:solidFill>
                <a:schemeClr val="tx1"/>
              </a:solidFill>
              <a:effectLst>
                <a:outerShdw blurRad="38100" dist="19050" dir="2700000" algn="tl" rotWithShape="0">
                  <a:schemeClr val="dk1">
                    <a:alpha val="40000"/>
                  </a:schemeClr>
                </a:outerShdw>
              </a:effectLst>
            </a:endParaRPr>
          </a:p>
          <a:p>
            <a:pPr algn="ctr"/>
            <a:endParaRPr lang="en-GB"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4071294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95C78C3-93B2-402D-8997-8A0BA4015D0D}"/>
              </a:ext>
            </a:extLst>
          </p:cNvPr>
          <p:cNvSpPr/>
          <p:nvPr/>
        </p:nvSpPr>
        <p:spPr>
          <a:xfrm>
            <a:off x="2569574" y="392589"/>
            <a:ext cx="5956183" cy="127512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ln w="0"/>
                <a:solidFill>
                  <a:schemeClr val="accent1"/>
                </a:solidFill>
                <a:effectLst>
                  <a:outerShdw blurRad="38100" dist="25400" dir="5400000" algn="ctr" rotWithShape="0">
                    <a:srgbClr val="6E747A">
                      <a:alpha val="43000"/>
                    </a:srgbClr>
                  </a:outerShdw>
                </a:effectLst>
              </a:rPr>
              <a:t>Types Of Virtualisation</a:t>
            </a:r>
          </a:p>
        </p:txBody>
      </p:sp>
      <p:pic>
        <p:nvPicPr>
          <p:cNvPr id="3" name="Picture 2" descr="Diagram&#10;&#10;Description automatically generated">
            <a:extLst>
              <a:ext uri="{FF2B5EF4-FFF2-40B4-BE49-F238E27FC236}">
                <a16:creationId xmlns:a16="http://schemas.microsoft.com/office/drawing/2014/main" id="{8842A1B5-3B19-48D0-B2BD-951CE8EB60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29513" y="2051538"/>
            <a:ext cx="8602275" cy="4210638"/>
          </a:xfrm>
          <a:prstGeom prst="rect">
            <a:avLst/>
          </a:prstGeom>
        </p:spPr>
      </p:pic>
      <p:sp>
        <p:nvSpPr>
          <p:cNvPr id="2" name="TextBox 1">
            <a:extLst>
              <a:ext uri="{FF2B5EF4-FFF2-40B4-BE49-F238E27FC236}">
                <a16:creationId xmlns:a16="http://schemas.microsoft.com/office/drawing/2014/main" id="{284F4FAF-9AE5-48D5-ACB4-04AABE327D84}"/>
              </a:ext>
            </a:extLst>
          </p:cNvPr>
          <p:cNvSpPr txBox="1"/>
          <p:nvPr/>
        </p:nvSpPr>
        <p:spPr>
          <a:xfrm>
            <a:off x="2475346" y="6280745"/>
            <a:ext cx="5975928" cy="369332"/>
          </a:xfrm>
          <a:prstGeom prst="rect">
            <a:avLst/>
          </a:prstGeom>
          <a:noFill/>
        </p:spPr>
        <p:txBody>
          <a:bodyPr wrap="square" rtlCol="0">
            <a:spAutoFit/>
          </a:bodyPr>
          <a:lstStyle/>
          <a:p>
            <a:r>
              <a:rPr lang="en-GB" dirty="0"/>
              <a:t>               </a:t>
            </a:r>
          </a:p>
        </p:txBody>
      </p:sp>
    </p:spTree>
    <p:extLst>
      <p:ext uri="{BB962C8B-B14F-4D97-AF65-F5344CB8AC3E}">
        <p14:creationId xmlns:p14="http://schemas.microsoft.com/office/powerpoint/2010/main" val="2057611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7E548131-E173-420F-B677-6738A8A55974}"/>
              </a:ext>
            </a:extLst>
          </p:cNvPr>
          <p:cNvSpPr>
            <a:spLocks noGrp="1"/>
          </p:cNvSpPr>
          <p:nvPr>
            <p:ph sz="half" idx="2"/>
          </p:nvPr>
        </p:nvSpPr>
        <p:spPr>
          <a:xfrm>
            <a:off x="249627" y="1347271"/>
            <a:ext cx="5157787" cy="4508645"/>
          </a:xfrm>
        </p:spPr>
        <p:txBody>
          <a:bodyPr/>
          <a:lstStyle/>
          <a:p>
            <a:r>
              <a:rPr lang="en-GB" dirty="0">
                <a:solidFill>
                  <a:schemeClr val="accent1">
                    <a:lumMod val="75000"/>
                  </a:schemeClr>
                </a:solidFill>
              </a:rPr>
              <a:t>Construction of Desktop Virtualization</a:t>
            </a:r>
          </a:p>
          <a:p>
            <a:pPr marL="0" indent="0">
              <a:buNone/>
            </a:pPr>
            <a:endParaRPr lang="en-GB" dirty="0"/>
          </a:p>
        </p:txBody>
      </p:sp>
      <p:pic>
        <p:nvPicPr>
          <p:cNvPr id="9" name="Content Placeholder 8" descr="Diagram&#10;&#10;Description automatically generated">
            <a:extLst>
              <a:ext uri="{FF2B5EF4-FFF2-40B4-BE49-F238E27FC236}">
                <a16:creationId xmlns:a16="http://schemas.microsoft.com/office/drawing/2014/main" id="{8FE17A07-F12F-4771-87ED-0419A74C569B}"/>
              </a:ext>
            </a:extLst>
          </p:cNvPr>
          <p:cNvPicPr>
            <a:picLocks noGrp="1" noChangeAspect="1"/>
          </p:cNvPicPr>
          <p:nvPr>
            <p:ph sz="quarter" idx="4"/>
          </p:nvPr>
        </p:nvPicPr>
        <p:blipFill>
          <a:blip r:embed="rId2">
            <a:extLst>
              <a:ext uri="{28A0092B-C50C-407E-A947-70E740481C1C}">
                <a14:useLocalDpi xmlns:a14="http://schemas.microsoft.com/office/drawing/2010/main" val="0"/>
              </a:ext>
            </a:extLst>
          </a:blip>
          <a:stretch>
            <a:fillRect/>
          </a:stretch>
        </p:blipFill>
        <p:spPr>
          <a:xfrm>
            <a:off x="322552" y="2171328"/>
            <a:ext cx="3902229" cy="3684588"/>
          </a:xfrm>
        </p:spPr>
      </p:pic>
      <p:sp>
        <p:nvSpPr>
          <p:cNvPr id="7" name="Rectangle 6">
            <a:extLst>
              <a:ext uri="{FF2B5EF4-FFF2-40B4-BE49-F238E27FC236}">
                <a16:creationId xmlns:a16="http://schemas.microsoft.com/office/drawing/2014/main" id="{2CCAC9A6-D08A-44E3-A47E-9AF7D1778E58}"/>
              </a:ext>
            </a:extLst>
          </p:cNvPr>
          <p:cNvSpPr/>
          <p:nvPr/>
        </p:nvSpPr>
        <p:spPr>
          <a:xfrm>
            <a:off x="3642302" y="67973"/>
            <a:ext cx="4710545" cy="120072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ln w="0"/>
                <a:solidFill>
                  <a:schemeClr val="accent1"/>
                </a:solidFill>
                <a:effectLst>
                  <a:outerShdw blurRad="38100" dist="25400" dir="5400000" algn="ctr" rotWithShape="0">
                    <a:srgbClr val="6E747A">
                      <a:alpha val="43000"/>
                    </a:srgbClr>
                  </a:outerShdw>
                </a:effectLst>
              </a:rPr>
              <a:t>Desktop Virtualization Technology</a:t>
            </a:r>
          </a:p>
        </p:txBody>
      </p:sp>
      <p:sp>
        <p:nvSpPr>
          <p:cNvPr id="13" name="TextBox 12">
            <a:extLst>
              <a:ext uri="{FF2B5EF4-FFF2-40B4-BE49-F238E27FC236}">
                <a16:creationId xmlns:a16="http://schemas.microsoft.com/office/drawing/2014/main" id="{025C3310-07F2-4040-BD47-733EBA84B1D9}"/>
              </a:ext>
            </a:extLst>
          </p:cNvPr>
          <p:cNvSpPr txBox="1"/>
          <p:nvPr/>
        </p:nvSpPr>
        <p:spPr>
          <a:xfrm>
            <a:off x="489527" y="6022109"/>
            <a:ext cx="3735254" cy="646331"/>
          </a:xfrm>
          <a:prstGeom prst="rect">
            <a:avLst/>
          </a:prstGeom>
          <a:noFill/>
        </p:spPr>
        <p:txBody>
          <a:bodyPr wrap="square" rtlCol="0">
            <a:spAutoFit/>
          </a:bodyPr>
          <a:lstStyle/>
          <a:p>
            <a:r>
              <a:rPr lang="en-GB" dirty="0"/>
              <a:t>Fig. Construction of Desktop Virtualization[12]</a:t>
            </a:r>
          </a:p>
        </p:txBody>
      </p:sp>
      <p:sp>
        <p:nvSpPr>
          <p:cNvPr id="14" name="Rectangle 13">
            <a:extLst>
              <a:ext uri="{FF2B5EF4-FFF2-40B4-BE49-F238E27FC236}">
                <a16:creationId xmlns:a16="http://schemas.microsoft.com/office/drawing/2014/main" id="{18E85C13-BC5F-4D00-BDDA-DFF9B7C0C7AB}"/>
              </a:ext>
            </a:extLst>
          </p:cNvPr>
          <p:cNvSpPr/>
          <p:nvPr/>
        </p:nvSpPr>
        <p:spPr>
          <a:xfrm>
            <a:off x="6234544" y="1422400"/>
            <a:ext cx="4710545" cy="87745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sz="2800" dirty="0">
                <a:ln w="0"/>
                <a:solidFill>
                  <a:schemeClr val="accent1"/>
                </a:solidFill>
                <a:effectLst>
                  <a:outerShdw blurRad="38100" dist="25400" dir="5400000" algn="ctr" rotWithShape="0">
                    <a:srgbClr val="6E747A">
                      <a:alpha val="43000"/>
                    </a:srgbClr>
                  </a:outerShdw>
                </a:effectLst>
              </a:rPr>
              <a:t>Desktop Virtualization Service Providers</a:t>
            </a:r>
          </a:p>
        </p:txBody>
      </p:sp>
      <p:pic>
        <p:nvPicPr>
          <p:cNvPr id="16" name="Picture 15">
            <a:extLst>
              <a:ext uri="{FF2B5EF4-FFF2-40B4-BE49-F238E27FC236}">
                <a16:creationId xmlns:a16="http://schemas.microsoft.com/office/drawing/2014/main" id="{B8D58B16-6917-494C-A2DA-23304F03103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07414" y="2643354"/>
            <a:ext cx="6084596" cy="3829584"/>
          </a:xfrm>
          <a:prstGeom prst="rect">
            <a:avLst/>
          </a:prstGeom>
        </p:spPr>
      </p:pic>
    </p:spTree>
    <p:extLst>
      <p:ext uri="{BB962C8B-B14F-4D97-AF65-F5344CB8AC3E}">
        <p14:creationId xmlns:p14="http://schemas.microsoft.com/office/powerpoint/2010/main" val="1345043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9A3E43-5178-4F63-9513-8FE55E8458C9}"/>
              </a:ext>
            </a:extLst>
          </p:cNvPr>
          <p:cNvSpPr>
            <a:spLocks noGrp="1"/>
          </p:cNvSpPr>
          <p:nvPr>
            <p:ph type="title"/>
          </p:nvPr>
        </p:nvSpPr>
        <p:spPr>
          <a:xfrm>
            <a:off x="838200" y="585216"/>
            <a:ext cx="10515600" cy="1325563"/>
          </a:xfrm>
          <a:solidFill>
            <a:schemeClr val="accent1">
              <a:lumMod val="60000"/>
              <a:lumOff val="40000"/>
            </a:schemeClr>
          </a:solidFill>
        </p:spPr>
        <p:txBody>
          <a:bodyPr vert="horz" lIns="91440" tIns="45720" rIns="91440" bIns="45720" rtlCol="0" anchor="ctr">
            <a:normAutofit/>
          </a:bodyPr>
          <a:lstStyle/>
          <a:p>
            <a:r>
              <a:rPr lang="en-US" dirty="0">
                <a:solidFill>
                  <a:schemeClr val="bg1"/>
                </a:solidFill>
              </a:rPr>
              <a:t>                                </a:t>
            </a:r>
            <a:r>
              <a:rPr lang="en-US" dirty="0">
                <a:solidFill>
                  <a:schemeClr val="accent1">
                    <a:lumMod val="50000"/>
                  </a:schemeClr>
                </a:solidFill>
              </a:rPr>
              <a:t>VMWARE</a:t>
            </a:r>
          </a:p>
        </p:txBody>
      </p:sp>
      <p:pic>
        <p:nvPicPr>
          <p:cNvPr id="7" name="Content Placeholder 6" descr="Diagram&#10;&#10;Description automatically generated">
            <a:extLst>
              <a:ext uri="{FF2B5EF4-FFF2-40B4-BE49-F238E27FC236}">
                <a16:creationId xmlns:a16="http://schemas.microsoft.com/office/drawing/2014/main" id="{86DE0D73-BBDA-4F9A-A3C3-E2607592D08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5902" r="3797"/>
          <a:stretch/>
        </p:blipFill>
        <p:spPr>
          <a:xfrm>
            <a:off x="841248" y="2516777"/>
            <a:ext cx="6236208" cy="3660185"/>
          </a:xfrm>
          <a:prstGeom prst="rect">
            <a:avLst/>
          </a:prstGeom>
        </p:spPr>
      </p:pic>
      <p:sp>
        <p:nvSpPr>
          <p:cNvPr id="5" name="TextBox 4">
            <a:extLst>
              <a:ext uri="{FF2B5EF4-FFF2-40B4-BE49-F238E27FC236}">
                <a16:creationId xmlns:a16="http://schemas.microsoft.com/office/drawing/2014/main" id="{B9D9F8EE-884D-4244-A01A-2199DF318DDF}"/>
              </a:ext>
            </a:extLst>
          </p:cNvPr>
          <p:cNvSpPr txBox="1"/>
          <p:nvPr/>
        </p:nvSpPr>
        <p:spPr>
          <a:xfrm>
            <a:off x="7546848" y="2516777"/>
            <a:ext cx="3803904" cy="3660185"/>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200" dirty="0">
                <a:solidFill>
                  <a:schemeClr val="accent1">
                    <a:lumMod val="50000"/>
                  </a:schemeClr>
                </a:solidFill>
              </a:rPr>
              <a:t>VMware is a virtual-machine platform that abstracts x86 PC hardware, allowing multiple operating systems to run unmodified and simultaneously on a single computer. This ensures that developers can run several development environments on their desktop without having to reboot or repartition.[5]</a:t>
            </a:r>
          </a:p>
        </p:txBody>
      </p:sp>
      <p:sp>
        <p:nvSpPr>
          <p:cNvPr id="8" name="TextBox 7">
            <a:extLst>
              <a:ext uri="{FF2B5EF4-FFF2-40B4-BE49-F238E27FC236}">
                <a16:creationId xmlns:a16="http://schemas.microsoft.com/office/drawing/2014/main" id="{AA7BD09E-7745-44A0-8E6F-295253A3FE8C}"/>
              </a:ext>
            </a:extLst>
          </p:cNvPr>
          <p:cNvSpPr txBox="1"/>
          <p:nvPr/>
        </p:nvSpPr>
        <p:spPr>
          <a:xfrm>
            <a:off x="1452511" y="6176962"/>
            <a:ext cx="5624945" cy="369332"/>
          </a:xfrm>
          <a:prstGeom prst="rect">
            <a:avLst/>
          </a:prstGeom>
          <a:noFill/>
        </p:spPr>
        <p:txBody>
          <a:bodyPr wrap="square" rtlCol="0">
            <a:spAutoFit/>
          </a:bodyPr>
          <a:lstStyle/>
          <a:p>
            <a:r>
              <a:rPr lang="en-GB" dirty="0"/>
              <a:t>                        The VMware virtual platform[1]</a:t>
            </a:r>
          </a:p>
        </p:txBody>
      </p:sp>
    </p:spTree>
    <p:extLst>
      <p:ext uri="{BB962C8B-B14F-4D97-AF65-F5344CB8AC3E}">
        <p14:creationId xmlns:p14="http://schemas.microsoft.com/office/powerpoint/2010/main" val="1420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96231-2194-42A9-875C-54B63143EE39}"/>
              </a:ext>
            </a:extLst>
          </p:cNvPr>
          <p:cNvSpPr>
            <a:spLocks noGrp="1"/>
          </p:cNvSpPr>
          <p:nvPr>
            <p:ph type="title"/>
          </p:nvPr>
        </p:nvSpPr>
        <p:spPr>
          <a:solidFill>
            <a:schemeClr val="accent1">
              <a:lumMod val="40000"/>
              <a:lumOff val="60000"/>
            </a:schemeClr>
          </a:solidFill>
        </p:spPr>
        <p:txBody>
          <a:bodyPr/>
          <a:lstStyle/>
          <a:p>
            <a:r>
              <a:rPr lang="en-GB" dirty="0"/>
              <a:t>        </a:t>
            </a:r>
            <a:r>
              <a:rPr lang="en-GB" dirty="0">
                <a:solidFill>
                  <a:schemeClr val="accent1">
                    <a:lumMod val="50000"/>
                  </a:schemeClr>
                </a:solidFill>
              </a:rPr>
              <a:t>           VMWARE MAJOR PRODUCTS</a:t>
            </a:r>
          </a:p>
        </p:txBody>
      </p:sp>
      <p:sp>
        <p:nvSpPr>
          <p:cNvPr id="3" name="Content Placeholder 2">
            <a:extLst>
              <a:ext uri="{FF2B5EF4-FFF2-40B4-BE49-F238E27FC236}">
                <a16:creationId xmlns:a16="http://schemas.microsoft.com/office/drawing/2014/main" id="{E25DD63B-2A42-41D9-9CA8-3CB780301B93}"/>
              </a:ext>
            </a:extLst>
          </p:cNvPr>
          <p:cNvSpPr>
            <a:spLocks noGrp="1"/>
          </p:cNvSpPr>
          <p:nvPr>
            <p:ph sz="half" idx="1"/>
          </p:nvPr>
        </p:nvSpPr>
        <p:spPr/>
        <p:txBody>
          <a:bodyPr/>
          <a:lstStyle/>
          <a:p>
            <a:r>
              <a:rPr lang="en-GB" dirty="0"/>
              <a:t>VMware GSX Server</a:t>
            </a:r>
          </a:p>
          <a:p>
            <a:pPr marL="0" indent="0">
              <a:buNone/>
            </a:pPr>
            <a:endParaRPr lang="en-GB" dirty="0"/>
          </a:p>
          <a:p>
            <a:pPr lvl="1">
              <a:buFont typeface="Wingdings" panose="05000000000000000000" pitchFamily="2" charset="2"/>
              <a:buChar char="§"/>
            </a:pPr>
            <a:r>
              <a:rPr lang="en-GB" dirty="0"/>
              <a:t>Hosted Architecture</a:t>
            </a:r>
          </a:p>
          <a:p>
            <a:pPr lvl="1">
              <a:buFont typeface="Wingdings" panose="05000000000000000000" pitchFamily="2" charset="2"/>
              <a:buChar char="§"/>
            </a:pPr>
            <a:r>
              <a:rPr lang="en-GB" dirty="0"/>
              <a:t>Run multi-servers on single server</a:t>
            </a:r>
          </a:p>
          <a:p>
            <a:pPr lvl="1">
              <a:buFont typeface="Wingdings" panose="05000000000000000000" pitchFamily="2" charset="2"/>
              <a:buChar char="§"/>
            </a:pPr>
            <a:r>
              <a:rPr lang="en-GB" dirty="0"/>
              <a:t>A free-of-charge virtualisation software server suite</a:t>
            </a:r>
          </a:p>
          <a:p>
            <a:pPr lvl="1">
              <a:buFont typeface="Wingdings" panose="05000000000000000000" pitchFamily="2" charset="2"/>
              <a:buChar char="§"/>
            </a:pPr>
            <a:r>
              <a:rPr lang="en-GB" dirty="0"/>
              <a:t>Available for Linux and Windows host</a:t>
            </a:r>
          </a:p>
        </p:txBody>
      </p:sp>
      <p:sp>
        <p:nvSpPr>
          <p:cNvPr id="4" name="Content Placeholder 3">
            <a:extLst>
              <a:ext uri="{FF2B5EF4-FFF2-40B4-BE49-F238E27FC236}">
                <a16:creationId xmlns:a16="http://schemas.microsoft.com/office/drawing/2014/main" id="{1DF95765-5717-4D26-9E2B-5B60E050816D}"/>
              </a:ext>
            </a:extLst>
          </p:cNvPr>
          <p:cNvSpPr>
            <a:spLocks noGrp="1"/>
          </p:cNvSpPr>
          <p:nvPr>
            <p:ph sz="half" idx="2"/>
          </p:nvPr>
        </p:nvSpPr>
        <p:spPr/>
        <p:txBody>
          <a:bodyPr/>
          <a:lstStyle/>
          <a:p>
            <a:r>
              <a:rPr lang="en-GB" dirty="0" err="1"/>
              <a:t>Vmware</a:t>
            </a:r>
            <a:r>
              <a:rPr lang="en-GB" dirty="0"/>
              <a:t> ESX Server</a:t>
            </a:r>
          </a:p>
          <a:p>
            <a:pPr marL="0" indent="0">
              <a:buNone/>
            </a:pPr>
            <a:endParaRPr lang="en-GB" dirty="0"/>
          </a:p>
          <a:p>
            <a:pPr lvl="1">
              <a:buFont typeface="Wingdings" panose="05000000000000000000" pitchFamily="2" charset="2"/>
              <a:buChar char="§"/>
            </a:pPr>
            <a:r>
              <a:rPr lang="en-US" dirty="0"/>
              <a:t>Advantages of delivering good service</a:t>
            </a:r>
          </a:p>
          <a:p>
            <a:pPr lvl="1">
              <a:buFont typeface="Wingdings" panose="05000000000000000000" pitchFamily="2" charset="2"/>
              <a:buChar char="§"/>
            </a:pPr>
            <a:r>
              <a:rPr lang="en-GB" dirty="0"/>
              <a:t>High level of performance I/O</a:t>
            </a:r>
          </a:p>
          <a:p>
            <a:pPr lvl="1">
              <a:buFont typeface="Wingdings" panose="05000000000000000000" pitchFamily="2" charset="2"/>
              <a:buChar char="§"/>
            </a:pPr>
            <a:r>
              <a:rPr lang="en-GB" dirty="0"/>
              <a:t>Support less-architecture (bare-metal)</a:t>
            </a:r>
          </a:p>
          <a:p>
            <a:pPr lvl="1">
              <a:buFont typeface="Wingdings" panose="05000000000000000000" pitchFamily="2" charset="2"/>
              <a:buChar char="§"/>
            </a:pPr>
            <a:r>
              <a:rPr lang="en-GB" dirty="0"/>
              <a:t>An enterprise-level computer virtualization product</a:t>
            </a:r>
          </a:p>
          <a:p>
            <a:pPr marL="0" indent="0">
              <a:buNone/>
            </a:pPr>
            <a:endParaRPr lang="en-GB" dirty="0"/>
          </a:p>
        </p:txBody>
      </p:sp>
    </p:spTree>
    <p:extLst>
      <p:ext uri="{BB962C8B-B14F-4D97-AF65-F5344CB8AC3E}">
        <p14:creationId xmlns:p14="http://schemas.microsoft.com/office/powerpoint/2010/main" val="1397908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04DFAF9-88AE-4CB7-9C59-BC6AF6FF2775}"/>
              </a:ext>
            </a:extLst>
          </p:cNvPr>
          <p:cNvSpPr>
            <a:spLocks noGrp="1"/>
          </p:cNvSpPr>
          <p:nvPr>
            <p:ph type="title"/>
          </p:nvPr>
        </p:nvSpPr>
        <p:spPr>
          <a:xfrm>
            <a:off x="670705" y="313948"/>
            <a:ext cx="10905066" cy="1135737"/>
          </a:xfrm>
          <a:solidFill>
            <a:schemeClr val="tx2">
              <a:lumMod val="40000"/>
              <a:lumOff val="60000"/>
            </a:schemeClr>
          </a:solidFill>
        </p:spPr>
        <p:txBody>
          <a:bodyPr vert="horz" lIns="91440" tIns="45720" rIns="91440" bIns="45720" rtlCol="0" anchor="ctr">
            <a:normAutofit/>
          </a:bodyPr>
          <a:lstStyle/>
          <a:p>
            <a:r>
              <a:rPr lang="en-US" sz="3600" b="1" kern="1200" dirty="0">
                <a:solidFill>
                  <a:schemeClr val="accent1">
                    <a:lumMod val="75000"/>
                  </a:schemeClr>
                </a:solidFill>
                <a:latin typeface="+mj-lt"/>
                <a:ea typeface="+mj-ea"/>
                <a:cs typeface="+mj-cs"/>
              </a:rPr>
              <a:t>                    </a:t>
            </a:r>
            <a:r>
              <a:rPr lang="en-US" kern="1200" dirty="0">
                <a:solidFill>
                  <a:schemeClr val="accent1">
                    <a:lumMod val="75000"/>
                  </a:schemeClr>
                </a:solidFill>
                <a:latin typeface="+mj-lt"/>
                <a:ea typeface="+mj-ea"/>
                <a:cs typeface="+mj-cs"/>
              </a:rPr>
              <a:t>VMware G</a:t>
            </a:r>
            <a:r>
              <a:rPr lang="en-US" dirty="0">
                <a:solidFill>
                  <a:schemeClr val="accent1">
                    <a:lumMod val="75000"/>
                  </a:schemeClr>
                </a:solidFill>
              </a:rPr>
              <a:t>SX</a:t>
            </a:r>
            <a:r>
              <a:rPr lang="en-US" kern="1200" dirty="0">
                <a:solidFill>
                  <a:schemeClr val="accent1">
                    <a:lumMod val="75000"/>
                  </a:schemeClr>
                </a:solidFill>
                <a:latin typeface="+mj-lt"/>
                <a:ea typeface="+mj-ea"/>
                <a:cs typeface="+mj-cs"/>
              </a:rPr>
              <a:t> Server</a:t>
            </a:r>
          </a:p>
        </p:txBody>
      </p:sp>
      <p:sp>
        <p:nvSpPr>
          <p:cNvPr id="3" name="Content Placeholder 2">
            <a:extLst>
              <a:ext uri="{FF2B5EF4-FFF2-40B4-BE49-F238E27FC236}">
                <a16:creationId xmlns:a16="http://schemas.microsoft.com/office/drawing/2014/main" id="{AE2844F8-20BA-4E1F-AD16-7FFA5DC7D281}"/>
              </a:ext>
            </a:extLst>
          </p:cNvPr>
          <p:cNvSpPr>
            <a:spLocks noGrp="1"/>
          </p:cNvSpPr>
          <p:nvPr>
            <p:ph sz="half" idx="1"/>
          </p:nvPr>
        </p:nvSpPr>
        <p:spPr>
          <a:xfrm>
            <a:off x="643469" y="1782981"/>
            <a:ext cx="4008384" cy="4393982"/>
          </a:xfrm>
        </p:spPr>
        <p:txBody>
          <a:bodyPr vert="horz" lIns="91440" tIns="45720" rIns="91440" bIns="45720" rtlCol="0">
            <a:normAutofit/>
          </a:bodyPr>
          <a:lstStyle/>
          <a:p>
            <a:pPr marL="0"/>
            <a:r>
              <a:rPr lang="en-US" sz="1900" dirty="0">
                <a:solidFill>
                  <a:schemeClr val="accent1">
                    <a:lumMod val="50000"/>
                  </a:schemeClr>
                </a:solidFill>
              </a:rPr>
              <a:t>Virtual machines can be remotely controlled, automatically provisioned, and regulated on a stable, reliable platform with VMware GSX Server. A single host physical hardware, critical operating systems and related applications can be housed in multiple virtual machines. The VMware GSX server inherits computer backing from the host OS, allowing it to support a wide variety of hardware. The robust architecture of the product and its capability to integrate into Microsoft Windows and Linux host settings make it simple to deploy and manage.[6]</a:t>
            </a:r>
          </a:p>
        </p:txBody>
      </p:sp>
      <p:grpSp>
        <p:nvGrpSpPr>
          <p:cNvPr id="13" name="Group 1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8" name="Rectangle 1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8" name="Picture 7" descr="Diagram&#10;&#10;Description automatically generated">
            <a:extLst>
              <a:ext uri="{FF2B5EF4-FFF2-40B4-BE49-F238E27FC236}">
                <a16:creationId xmlns:a16="http://schemas.microsoft.com/office/drawing/2014/main" id="{8EAECA37-9352-4570-B7DE-F01620B904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21159" y="1935308"/>
            <a:ext cx="5801535" cy="4138113"/>
          </a:xfrm>
          <a:prstGeom prst="rect">
            <a:avLst/>
          </a:prstGeom>
        </p:spPr>
      </p:pic>
      <p:sp>
        <p:nvSpPr>
          <p:cNvPr id="4" name="TextBox 3">
            <a:extLst>
              <a:ext uri="{FF2B5EF4-FFF2-40B4-BE49-F238E27FC236}">
                <a16:creationId xmlns:a16="http://schemas.microsoft.com/office/drawing/2014/main" id="{DDF6EB62-E0CE-4AC5-8D73-BD9D701EA059}"/>
              </a:ext>
            </a:extLst>
          </p:cNvPr>
          <p:cNvSpPr txBox="1"/>
          <p:nvPr/>
        </p:nvSpPr>
        <p:spPr>
          <a:xfrm>
            <a:off x="6123238" y="5940526"/>
            <a:ext cx="4091709" cy="369332"/>
          </a:xfrm>
          <a:prstGeom prst="rect">
            <a:avLst/>
          </a:prstGeom>
          <a:noFill/>
        </p:spPr>
        <p:txBody>
          <a:bodyPr wrap="square" rtlCol="0">
            <a:spAutoFit/>
          </a:bodyPr>
          <a:lstStyle/>
          <a:p>
            <a:r>
              <a:rPr lang="en-GB" dirty="0"/>
              <a:t>Fig. VMware GSX server architecture[3]</a:t>
            </a:r>
          </a:p>
        </p:txBody>
      </p:sp>
    </p:spTree>
    <p:extLst>
      <p:ext uri="{BB962C8B-B14F-4D97-AF65-F5344CB8AC3E}">
        <p14:creationId xmlns:p14="http://schemas.microsoft.com/office/powerpoint/2010/main" val="460214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2D11BB-C03A-42C8-AE92-819D5C0897E8}"/>
              </a:ext>
            </a:extLst>
          </p:cNvPr>
          <p:cNvSpPr>
            <a:spLocks noGrp="1"/>
          </p:cNvSpPr>
          <p:nvPr>
            <p:ph type="title"/>
          </p:nvPr>
        </p:nvSpPr>
        <p:spPr>
          <a:xfrm>
            <a:off x="643467" y="321734"/>
            <a:ext cx="10905066" cy="1135737"/>
          </a:xfrm>
          <a:solidFill>
            <a:schemeClr val="accent1">
              <a:lumMod val="20000"/>
              <a:lumOff val="80000"/>
            </a:schemeClr>
          </a:solidFill>
        </p:spPr>
        <p:txBody>
          <a:bodyPr vert="horz" lIns="91440" tIns="45720" rIns="91440" bIns="45720" rtlCol="0" anchor="ctr">
            <a:normAutofit/>
          </a:bodyPr>
          <a:lstStyle/>
          <a:p>
            <a:r>
              <a:rPr lang="en-US" sz="3600" kern="1200" dirty="0">
                <a:solidFill>
                  <a:schemeClr val="tx1"/>
                </a:solidFill>
                <a:latin typeface="+mj-lt"/>
                <a:ea typeface="+mj-ea"/>
                <a:cs typeface="+mj-cs"/>
              </a:rPr>
              <a:t>                    </a:t>
            </a:r>
            <a:r>
              <a:rPr lang="en-US" sz="3600" kern="1200" dirty="0">
                <a:solidFill>
                  <a:schemeClr val="accent1">
                    <a:lumMod val="50000"/>
                  </a:schemeClr>
                </a:solidFill>
                <a:latin typeface="+mj-lt"/>
                <a:ea typeface="+mj-ea"/>
                <a:cs typeface="+mj-cs"/>
              </a:rPr>
              <a:t>VMWARE ESX SERVER</a:t>
            </a:r>
          </a:p>
        </p:txBody>
      </p:sp>
      <p:sp>
        <p:nvSpPr>
          <p:cNvPr id="6" name="TextBox 5">
            <a:extLst>
              <a:ext uri="{FF2B5EF4-FFF2-40B4-BE49-F238E27FC236}">
                <a16:creationId xmlns:a16="http://schemas.microsoft.com/office/drawing/2014/main" id="{30D35131-5695-4A22-BE97-64B28644BE6D}"/>
              </a:ext>
            </a:extLst>
          </p:cNvPr>
          <p:cNvSpPr txBox="1"/>
          <p:nvPr/>
        </p:nvSpPr>
        <p:spPr>
          <a:xfrm>
            <a:off x="643469" y="1782981"/>
            <a:ext cx="4008384" cy="439398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solidFill>
                  <a:schemeClr val="accent1">
                    <a:lumMod val="50000"/>
                  </a:schemeClr>
                </a:solidFill>
              </a:rPr>
              <a:t>Find a powerful bare-metal hypervisor that you can run on your physical server. VMware </a:t>
            </a:r>
            <a:r>
              <a:rPr lang="en-US" sz="2000" dirty="0" err="1">
                <a:solidFill>
                  <a:schemeClr val="accent1">
                    <a:lumMod val="50000"/>
                  </a:schemeClr>
                </a:solidFill>
              </a:rPr>
              <a:t>ESXi</a:t>
            </a:r>
            <a:r>
              <a:rPr lang="en-US" sz="2000" dirty="0">
                <a:solidFill>
                  <a:schemeClr val="accent1">
                    <a:lumMod val="50000"/>
                  </a:schemeClr>
                </a:solidFill>
              </a:rPr>
              <a:t> essentially partitions hardware by giving it direct access to and commanding underlying resources, allowing it to consolidate applications and save money. It is the industry leader in efficient design, setting the bar for consistency, performance, and support.[8]</a:t>
            </a:r>
          </a:p>
        </p:txBody>
      </p:sp>
      <p:grpSp>
        <p:nvGrpSpPr>
          <p:cNvPr id="38" name="Group 30">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39" name="Isosceles Triangle 3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5" name="Group 34">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36" name="Rectangle 35">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Isosceles Triangle 36">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8" name="Content Placeholder 7" descr="Diagram&#10;&#10;Description automatically generated">
            <a:extLst>
              <a:ext uri="{FF2B5EF4-FFF2-40B4-BE49-F238E27FC236}">
                <a16:creationId xmlns:a16="http://schemas.microsoft.com/office/drawing/2014/main" id="{56176B96-E8D6-405D-BB99-BF116624781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053857" y="1935308"/>
            <a:ext cx="5763429" cy="3238952"/>
          </a:xfrm>
        </p:spPr>
      </p:pic>
      <p:sp>
        <p:nvSpPr>
          <p:cNvPr id="9" name="TextBox 8">
            <a:extLst>
              <a:ext uri="{FF2B5EF4-FFF2-40B4-BE49-F238E27FC236}">
                <a16:creationId xmlns:a16="http://schemas.microsoft.com/office/drawing/2014/main" id="{A8ACDFC3-C787-4A65-84E0-E36896D5BA04}"/>
              </a:ext>
            </a:extLst>
          </p:cNvPr>
          <p:cNvSpPr txBox="1"/>
          <p:nvPr/>
        </p:nvSpPr>
        <p:spPr>
          <a:xfrm>
            <a:off x="5366327" y="5076392"/>
            <a:ext cx="5246255" cy="369332"/>
          </a:xfrm>
          <a:prstGeom prst="rect">
            <a:avLst/>
          </a:prstGeom>
          <a:noFill/>
        </p:spPr>
        <p:txBody>
          <a:bodyPr wrap="square" rtlCol="0">
            <a:spAutoFit/>
          </a:bodyPr>
          <a:lstStyle/>
          <a:p>
            <a:r>
              <a:rPr lang="en-GB" dirty="0"/>
              <a:t>              Fig. ESX Architecture[8]</a:t>
            </a:r>
          </a:p>
        </p:txBody>
      </p:sp>
    </p:spTree>
    <p:extLst>
      <p:ext uri="{BB962C8B-B14F-4D97-AF65-F5344CB8AC3E}">
        <p14:creationId xmlns:p14="http://schemas.microsoft.com/office/powerpoint/2010/main" val="29475800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 name="Rectangle 6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23DB189-96AD-49F0-9042-5BB46F13465C}"/>
              </a:ext>
            </a:extLst>
          </p:cNvPr>
          <p:cNvSpPr>
            <a:spLocks noGrp="1"/>
          </p:cNvSpPr>
          <p:nvPr>
            <p:ph type="title"/>
          </p:nvPr>
        </p:nvSpPr>
        <p:spPr>
          <a:xfrm>
            <a:off x="643467" y="321734"/>
            <a:ext cx="10905066" cy="1135737"/>
          </a:xfrm>
          <a:solidFill>
            <a:schemeClr val="accent1">
              <a:lumMod val="40000"/>
              <a:lumOff val="60000"/>
            </a:schemeClr>
          </a:solidFill>
        </p:spPr>
        <p:txBody>
          <a:bodyPr>
            <a:normAutofit/>
          </a:bodyPr>
          <a:lstStyle/>
          <a:p>
            <a:r>
              <a:rPr lang="en-GB" sz="3600" dirty="0"/>
              <a:t>                                    </a:t>
            </a:r>
            <a:r>
              <a:rPr lang="en-GB" sz="3600" dirty="0">
                <a:solidFill>
                  <a:schemeClr val="accent1">
                    <a:lumMod val="50000"/>
                  </a:schemeClr>
                </a:solidFill>
              </a:rPr>
              <a:t>Windows VMs</a:t>
            </a:r>
          </a:p>
        </p:txBody>
      </p:sp>
      <p:sp>
        <p:nvSpPr>
          <p:cNvPr id="20" name="Content Placeholder 19">
            <a:extLst>
              <a:ext uri="{FF2B5EF4-FFF2-40B4-BE49-F238E27FC236}">
                <a16:creationId xmlns:a16="http://schemas.microsoft.com/office/drawing/2014/main" id="{E24BD428-F44F-44F8-AB3A-B04CF8209FF9}"/>
              </a:ext>
            </a:extLst>
          </p:cNvPr>
          <p:cNvSpPr>
            <a:spLocks noGrp="1"/>
          </p:cNvSpPr>
          <p:nvPr>
            <p:ph idx="1"/>
          </p:nvPr>
        </p:nvSpPr>
        <p:spPr>
          <a:xfrm>
            <a:off x="724961" y="1754244"/>
            <a:ext cx="4008384" cy="4393982"/>
          </a:xfrm>
        </p:spPr>
        <p:txBody>
          <a:bodyPr>
            <a:normAutofit/>
          </a:bodyPr>
          <a:lstStyle/>
          <a:p>
            <a:r>
              <a:rPr lang="en-US" sz="2000" dirty="0">
                <a:solidFill>
                  <a:schemeClr val="accent1">
                    <a:lumMod val="50000"/>
                  </a:schemeClr>
                </a:solidFill>
              </a:rPr>
              <a:t>A virtual machine (VM) is a software-based operating system (OS) or application environment that imitates dedicated hardware. On a virtual machine, the end-user has the same experience as they would on dedicated hardware.</a:t>
            </a:r>
            <a:endParaRPr lang="en-GB" sz="2000" dirty="0">
              <a:solidFill>
                <a:schemeClr val="accent1">
                  <a:lumMod val="50000"/>
                </a:schemeClr>
              </a:solidFill>
            </a:endParaRPr>
          </a:p>
        </p:txBody>
      </p:sp>
      <p:grpSp>
        <p:nvGrpSpPr>
          <p:cNvPr id="64" name="Group 63">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65" name="Rectangle 64">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Isosceles Triangle 65">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8" name="Group 67">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69" name="Isosceles Triangle 6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3" name="Picture 32" descr="Table&#10;&#10;Description automatically generated">
            <a:extLst>
              <a:ext uri="{FF2B5EF4-FFF2-40B4-BE49-F238E27FC236}">
                <a16:creationId xmlns:a16="http://schemas.microsoft.com/office/drawing/2014/main" id="{D4033F99-2963-4831-AD45-65F80EFD81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01420" y="4029220"/>
            <a:ext cx="4320138" cy="2084467"/>
          </a:xfrm>
          <a:prstGeom prst="rect">
            <a:avLst/>
          </a:prstGeom>
        </p:spPr>
      </p:pic>
      <p:sp>
        <p:nvSpPr>
          <p:cNvPr id="34" name="TextBox 33">
            <a:extLst>
              <a:ext uri="{FF2B5EF4-FFF2-40B4-BE49-F238E27FC236}">
                <a16:creationId xmlns:a16="http://schemas.microsoft.com/office/drawing/2014/main" id="{D8E73762-397F-4656-B721-3A0D8445DE29}"/>
              </a:ext>
            </a:extLst>
          </p:cNvPr>
          <p:cNvSpPr txBox="1"/>
          <p:nvPr/>
        </p:nvSpPr>
        <p:spPr>
          <a:xfrm>
            <a:off x="2715491" y="6148149"/>
            <a:ext cx="4743165" cy="369332"/>
          </a:xfrm>
          <a:prstGeom prst="rect">
            <a:avLst/>
          </a:prstGeom>
          <a:noFill/>
        </p:spPr>
        <p:txBody>
          <a:bodyPr wrap="square" rtlCol="0">
            <a:spAutoFit/>
          </a:bodyPr>
          <a:lstStyle/>
          <a:p>
            <a:r>
              <a:rPr lang="en-US" dirty="0"/>
              <a:t>Fig. Architecture of virtual machine system[13]</a:t>
            </a:r>
            <a:endParaRPr lang="en-GB" dirty="0"/>
          </a:p>
        </p:txBody>
      </p:sp>
      <p:sp>
        <p:nvSpPr>
          <p:cNvPr id="3" name="TextBox 2">
            <a:extLst>
              <a:ext uri="{FF2B5EF4-FFF2-40B4-BE49-F238E27FC236}">
                <a16:creationId xmlns:a16="http://schemas.microsoft.com/office/drawing/2014/main" id="{ADE6A8D9-38F0-459C-BC7E-EA20F236399B}"/>
              </a:ext>
            </a:extLst>
          </p:cNvPr>
          <p:cNvSpPr txBox="1"/>
          <p:nvPr/>
        </p:nvSpPr>
        <p:spPr>
          <a:xfrm>
            <a:off x="6424129" y="1866182"/>
            <a:ext cx="5281515" cy="1754326"/>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chemeClr val="accent1">
                    <a:lumMod val="50000"/>
                  </a:schemeClr>
                </a:solidFill>
              </a:rPr>
              <a:t>According to M. Portnoy the “</a:t>
            </a:r>
            <a:r>
              <a:rPr lang="en-US" i="1" dirty="0">
                <a:solidFill>
                  <a:schemeClr val="accent1">
                    <a:lumMod val="50000"/>
                  </a:schemeClr>
                </a:solidFill>
              </a:rPr>
              <a:t>virtual machine monitor (VMM) was created to solve a specific problem. However, VMMs have evolved into something quite different, so much so that the term virtual machine manager has fallen out of favor and has been replaced with the term hyperviso</a:t>
            </a:r>
            <a:r>
              <a:rPr lang="en-US" dirty="0">
                <a:solidFill>
                  <a:schemeClr val="accent1">
                    <a:lumMod val="50000"/>
                  </a:schemeClr>
                </a:solidFill>
              </a:rPr>
              <a:t>r.”[6]</a:t>
            </a:r>
            <a:endParaRPr lang="en-GB" dirty="0">
              <a:solidFill>
                <a:schemeClr val="accent1">
                  <a:lumMod val="50000"/>
                </a:schemeClr>
              </a:solidFill>
            </a:endParaRPr>
          </a:p>
        </p:txBody>
      </p:sp>
    </p:spTree>
    <p:extLst>
      <p:ext uri="{BB962C8B-B14F-4D97-AF65-F5344CB8AC3E}">
        <p14:creationId xmlns:p14="http://schemas.microsoft.com/office/powerpoint/2010/main" val="14390565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D2F7EAB-B03D-43DC-9232-5C8FDDB773BA}"/>
              </a:ext>
            </a:extLst>
          </p:cNvPr>
          <p:cNvSpPr/>
          <p:nvPr/>
        </p:nvSpPr>
        <p:spPr>
          <a:xfrm>
            <a:off x="2165195" y="501806"/>
            <a:ext cx="7861610" cy="1349297"/>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ln w="0"/>
                <a:solidFill>
                  <a:schemeClr val="accent1"/>
                </a:solidFill>
                <a:effectLst>
                  <a:outerShdw blurRad="38100" dist="25400" dir="5400000" algn="ctr" rotWithShape="0">
                    <a:srgbClr val="6E747A">
                      <a:alpha val="43000"/>
                    </a:srgbClr>
                  </a:outerShdw>
                </a:effectLst>
              </a:rPr>
              <a:t>MICROSOFT AZURE</a:t>
            </a:r>
          </a:p>
        </p:txBody>
      </p:sp>
      <p:sp>
        <p:nvSpPr>
          <p:cNvPr id="5" name="TextBox 4">
            <a:extLst>
              <a:ext uri="{FF2B5EF4-FFF2-40B4-BE49-F238E27FC236}">
                <a16:creationId xmlns:a16="http://schemas.microsoft.com/office/drawing/2014/main" id="{A85FEDF8-C51E-44F6-92B1-E95701B05D6A}"/>
              </a:ext>
            </a:extLst>
          </p:cNvPr>
          <p:cNvSpPr txBox="1"/>
          <p:nvPr/>
        </p:nvSpPr>
        <p:spPr>
          <a:xfrm>
            <a:off x="249489" y="1932375"/>
            <a:ext cx="5531005" cy="3816429"/>
          </a:xfrm>
          <a:prstGeom prst="rect">
            <a:avLst/>
          </a:prstGeom>
          <a:noFill/>
        </p:spPr>
        <p:txBody>
          <a:bodyPr wrap="square" rtlCol="0">
            <a:spAutoFit/>
          </a:bodyPr>
          <a:lstStyle/>
          <a:p>
            <a:r>
              <a:rPr lang="en-US" sz="2000" dirty="0">
                <a:solidFill>
                  <a:schemeClr val="accent1">
                    <a:lumMod val="50000"/>
                  </a:schemeClr>
                </a:solidFill>
              </a:rPr>
              <a:t>Azure is a Microsoft cloud computing platform and infrastructure for developing, installing, and maintaining software and services over a network of data centers.</a:t>
            </a:r>
          </a:p>
          <a:p>
            <a:r>
              <a:rPr lang="en-US" sz="2000" dirty="0">
                <a:solidFill>
                  <a:schemeClr val="accent1">
                    <a:lumMod val="50000"/>
                  </a:schemeClr>
                </a:solidFill>
              </a:rPr>
              <a:t>Microsoft </a:t>
            </a:r>
            <a:r>
              <a:rPr lang="en-US" dirty="0">
                <a:solidFill>
                  <a:schemeClr val="accent1">
                    <a:lumMod val="50000"/>
                  </a:schemeClr>
                </a:solidFill>
              </a:rPr>
              <a:t>Azure provide: </a:t>
            </a:r>
          </a:p>
          <a:p>
            <a:pPr marL="285750" indent="-285750">
              <a:buFont typeface="Arial" panose="020B0604020202020204" pitchFamily="34" charset="0"/>
              <a:buChar char="•"/>
            </a:pPr>
            <a:r>
              <a:rPr lang="en-US" dirty="0" err="1">
                <a:solidFill>
                  <a:schemeClr val="accent1">
                    <a:lumMod val="50000"/>
                  </a:schemeClr>
                </a:solidFill>
              </a:rPr>
              <a:t>Saas</a:t>
            </a:r>
            <a:r>
              <a:rPr lang="en-US" dirty="0">
                <a:solidFill>
                  <a:schemeClr val="accent1">
                    <a:lumMod val="50000"/>
                  </a:schemeClr>
                </a:solidFill>
              </a:rPr>
              <a:t>-software as a service</a:t>
            </a:r>
          </a:p>
          <a:p>
            <a:pPr marL="285750" indent="-285750">
              <a:buFont typeface="Arial" panose="020B0604020202020204" pitchFamily="34" charset="0"/>
              <a:buChar char="•"/>
            </a:pPr>
            <a:r>
              <a:rPr lang="en-US" dirty="0" err="1">
                <a:solidFill>
                  <a:schemeClr val="accent1">
                    <a:lumMod val="50000"/>
                  </a:schemeClr>
                </a:solidFill>
              </a:rPr>
              <a:t>Paas</a:t>
            </a:r>
            <a:r>
              <a:rPr lang="en-US" dirty="0">
                <a:solidFill>
                  <a:schemeClr val="accent1">
                    <a:lumMod val="50000"/>
                  </a:schemeClr>
                </a:solidFill>
              </a:rPr>
              <a:t>-platform as a service</a:t>
            </a:r>
          </a:p>
          <a:p>
            <a:pPr marL="285750" indent="-285750">
              <a:buFont typeface="Arial" panose="020B0604020202020204" pitchFamily="34" charset="0"/>
              <a:buChar char="•"/>
            </a:pPr>
            <a:r>
              <a:rPr lang="en-US" dirty="0" err="1">
                <a:solidFill>
                  <a:schemeClr val="accent1">
                    <a:lumMod val="50000"/>
                  </a:schemeClr>
                </a:solidFill>
              </a:rPr>
              <a:t>Iaas</a:t>
            </a:r>
            <a:r>
              <a:rPr lang="en-US" dirty="0">
                <a:solidFill>
                  <a:schemeClr val="accent1">
                    <a:lumMod val="50000"/>
                  </a:schemeClr>
                </a:solidFill>
              </a:rPr>
              <a:t>-infrastructure as a service</a:t>
            </a:r>
          </a:p>
          <a:p>
            <a:pPr marL="285750" indent="-285750">
              <a:buFont typeface="Arial" panose="020B0604020202020204" pitchFamily="34" charset="0"/>
              <a:buChar char="•"/>
            </a:pPr>
            <a:endParaRPr lang="en-US" dirty="0">
              <a:solidFill>
                <a:schemeClr val="accent1">
                  <a:lumMod val="50000"/>
                </a:schemeClr>
              </a:solidFill>
            </a:endParaRPr>
          </a:p>
          <a:p>
            <a:endParaRPr lang="en-US" dirty="0">
              <a:solidFill>
                <a:schemeClr val="accent1">
                  <a:lumMod val="50000"/>
                </a:schemeClr>
              </a:solidFill>
            </a:endParaRPr>
          </a:p>
          <a:p>
            <a:endParaRPr lang="en-US" dirty="0">
              <a:solidFill>
                <a:schemeClr val="accent1">
                  <a:lumMod val="50000"/>
                </a:schemeClr>
              </a:solidFill>
            </a:endParaRPr>
          </a:p>
          <a:p>
            <a:endParaRPr lang="en-US" dirty="0">
              <a:solidFill>
                <a:schemeClr val="accent1">
                  <a:lumMod val="50000"/>
                </a:schemeClr>
              </a:solidFill>
            </a:endParaRPr>
          </a:p>
          <a:p>
            <a:endParaRPr lang="en-GB" dirty="0">
              <a:solidFill>
                <a:schemeClr val="accent1">
                  <a:lumMod val="50000"/>
                </a:schemeClr>
              </a:solidFill>
            </a:endParaRPr>
          </a:p>
        </p:txBody>
      </p:sp>
      <p:pic>
        <p:nvPicPr>
          <p:cNvPr id="7" name="Picture 6" descr="Diagram&#10;&#10;Description automatically generated">
            <a:extLst>
              <a:ext uri="{FF2B5EF4-FFF2-40B4-BE49-F238E27FC236}">
                <a16:creationId xmlns:a16="http://schemas.microsoft.com/office/drawing/2014/main" id="{86A9FF78-43D6-45F0-B5E1-AB05FA4F3C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17941" y="1994857"/>
            <a:ext cx="5611008" cy="3715268"/>
          </a:xfrm>
          <a:prstGeom prst="rect">
            <a:avLst/>
          </a:prstGeom>
        </p:spPr>
      </p:pic>
      <p:sp>
        <p:nvSpPr>
          <p:cNvPr id="8" name="TextBox 7">
            <a:extLst>
              <a:ext uri="{FF2B5EF4-FFF2-40B4-BE49-F238E27FC236}">
                <a16:creationId xmlns:a16="http://schemas.microsoft.com/office/drawing/2014/main" id="{718DC85D-4718-4A0D-9FB8-22B9110D55C8}"/>
              </a:ext>
            </a:extLst>
          </p:cNvPr>
          <p:cNvSpPr txBox="1"/>
          <p:nvPr/>
        </p:nvSpPr>
        <p:spPr>
          <a:xfrm>
            <a:off x="6490010" y="5564138"/>
            <a:ext cx="5295945" cy="369332"/>
          </a:xfrm>
          <a:prstGeom prst="rect">
            <a:avLst/>
          </a:prstGeom>
          <a:noFill/>
        </p:spPr>
        <p:txBody>
          <a:bodyPr wrap="square" rtlCol="0">
            <a:spAutoFit/>
          </a:bodyPr>
          <a:lstStyle/>
          <a:p>
            <a:r>
              <a:rPr lang="en-GB" dirty="0"/>
              <a:t>                         Fig. Azure Cloud Services[11]</a:t>
            </a:r>
          </a:p>
        </p:txBody>
      </p:sp>
      <p:pic>
        <p:nvPicPr>
          <p:cNvPr id="10" name="Picture 9" descr="Graphical user interface, application&#10;&#10;Description automatically generated">
            <a:extLst>
              <a:ext uri="{FF2B5EF4-FFF2-40B4-BE49-F238E27FC236}">
                <a16:creationId xmlns:a16="http://schemas.microsoft.com/office/drawing/2014/main" id="{A689E60E-95B8-4791-8FE7-D59CCD1DE2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0908" y="4384244"/>
            <a:ext cx="5668166" cy="1971950"/>
          </a:xfrm>
          <a:prstGeom prst="rect">
            <a:avLst/>
          </a:prstGeom>
        </p:spPr>
      </p:pic>
    </p:spTree>
    <p:extLst>
      <p:ext uri="{BB962C8B-B14F-4D97-AF65-F5344CB8AC3E}">
        <p14:creationId xmlns:p14="http://schemas.microsoft.com/office/powerpoint/2010/main" val="40507932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A8CBA21-3CE9-46F4-BB3C-06CE2757AEB8}"/>
              </a:ext>
            </a:extLst>
          </p:cNvPr>
          <p:cNvSpPr/>
          <p:nvPr/>
        </p:nvSpPr>
        <p:spPr>
          <a:xfrm>
            <a:off x="2732049" y="490654"/>
            <a:ext cx="6177776" cy="1382752"/>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ln w="0"/>
                <a:solidFill>
                  <a:schemeClr val="accent1"/>
                </a:solidFill>
                <a:effectLst>
                  <a:outerShdw blurRad="38100" dist="25400" dir="5400000" algn="ctr" rotWithShape="0">
                    <a:srgbClr val="6E747A">
                      <a:alpha val="43000"/>
                    </a:srgbClr>
                  </a:outerShdw>
                </a:effectLst>
              </a:rPr>
              <a:t>CITRIX</a:t>
            </a:r>
            <a:endParaRPr lang="en-GB" sz="2800" dirty="0">
              <a:ln w="0"/>
              <a:solidFill>
                <a:schemeClr val="accent1"/>
              </a:solidFill>
              <a:effectLst>
                <a:outerShdw blurRad="38100" dist="25400" dir="5400000" algn="ctr" rotWithShape="0">
                  <a:srgbClr val="6E747A">
                    <a:alpha val="43000"/>
                  </a:srgbClr>
                </a:outerShdw>
              </a:effectLst>
            </a:endParaRPr>
          </a:p>
        </p:txBody>
      </p:sp>
      <p:pic>
        <p:nvPicPr>
          <p:cNvPr id="5" name="Picture 4" descr="Diagram&#10;&#10;Description automatically generated">
            <a:extLst>
              <a:ext uri="{FF2B5EF4-FFF2-40B4-BE49-F238E27FC236}">
                <a16:creationId xmlns:a16="http://schemas.microsoft.com/office/drawing/2014/main" id="{95B4CA8B-F19C-40EB-A3D8-728A750A50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67564" y="2271779"/>
            <a:ext cx="7324436" cy="3648584"/>
          </a:xfrm>
          <a:prstGeom prst="rect">
            <a:avLst/>
          </a:prstGeom>
        </p:spPr>
      </p:pic>
      <p:sp>
        <p:nvSpPr>
          <p:cNvPr id="6" name="TextBox 5">
            <a:extLst>
              <a:ext uri="{FF2B5EF4-FFF2-40B4-BE49-F238E27FC236}">
                <a16:creationId xmlns:a16="http://schemas.microsoft.com/office/drawing/2014/main" id="{84A11664-A200-4FF0-83E6-69B28D67ED8E}"/>
              </a:ext>
            </a:extLst>
          </p:cNvPr>
          <p:cNvSpPr txBox="1"/>
          <p:nvPr/>
        </p:nvSpPr>
        <p:spPr>
          <a:xfrm>
            <a:off x="5144655" y="6040582"/>
            <a:ext cx="6446981" cy="369332"/>
          </a:xfrm>
          <a:prstGeom prst="rect">
            <a:avLst/>
          </a:prstGeom>
          <a:noFill/>
        </p:spPr>
        <p:txBody>
          <a:bodyPr wrap="square" rtlCol="0">
            <a:spAutoFit/>
          </a:bodyPr>
          <a:lstStyle/>
          <a:p>
            <a:r>
              <a:rPr lang="en-US" dirty="0"/>
              <a:t>Fig. Citrix Virtual Apps and Desktops with Citrix Gateway[4]</a:t>
            </a:r>
            <a:endParaRPr lang="en-GB" dirty="0"/>
          </a:p>
        </p:txBody>
      </p:sp>
      <p:sp>
        <p:nvSpPr>
          <p:cNvPr id="7" name="TextBox 6">
            <a:extLst>
              <a:ext uri="{FF2B5EF4-FFF2-40B4-BE49-F238E27FC236}">
                <a16:creationId xmlns:a16="http://schemas.microsoft.com/office/drawing/2014/main" id="{2EAC1E7A-0829-47C0-8335-1FB7ED975441}"/>
              </a:ext>
            </a:extLst>
          </p:cNvPr>
          <p:cNvSpPr txBox="1"/>
          <p:nvPr/>
        </p:nvSpPr>
        <p:spPr>
          <a:xfrm>
            <a:off x="138545" y="2096655"/>
            <a:ext cx="4433455" cy="4524315"/>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chemeClr val="accent1">
                    <a:lumMod val="50000"/>
                  </a:schemeClr>
                </a:solidFill>
              </a:rPr>
              <a:t>Citrix Virtual Apps and Desktops are virtualization solutions that offer IT power over virtual computers, software, licenses, and protection while allowing access to any computer from anywhere.</a:t>
            </a:r>
          </a:p>
          <a:p>
            <a:endParaRPr lang="en-US" dirty="0">
              <a:solidFill>
                <a:schemeClr val="accent1">
                  <a:lumMod val="50000"/>
                </a:schemeClr>
              </a:solidFill>
            </a:endParaRPr>
          </a:p>
          <a:p>
            <a:pPr marL="285750" indent="-285750">
              <a:buFont typeface="Arial" panose="020B0604020202020204" pitchFamily="34" charset="0"/>
              <a:buChar char="•"/>
            </a:pPr>
            <a:r>
              <a:rPr lang="en-US" dirty="0">
                <a:solidFill>
                  <a:schemeClr val="accent1">
                    <a:lumMod val="50000"/>
                  </a:schemeClr>
                </a:solidFill>
              </a:rPr>
              <a:t> Reasons to use Citrix:</a:t>
            </a:r>
          </a:p>
          <a:p>
            <a:pPr marL="742950" lvl="1" indent="-285750">
              <a:buFont typeface="Wingdings" panose="05000000000000000000" pitchFamily="2" charset="2"/>
              <a:buChar char="§"/>
            </a:pPr>
            <a:r>
              <a:rPr lang="en-US" dirty="0">
                <a:solidFill>
                  <a:schemeClr val="accent1">
                    <a:lumMod val="50000"/>
                  </a:schemeClr>
                </a:solidFill>
              </a:rPr>
              <a:t>Reduces storage cost</a:t>
            </a:r>
          </a:p>
          <a:p>
            <a:pPr marL="742950" lvl="1" indent="-285750">
              <a:buFont typeface="Wingdings" panose="05000000000000000000" pitchFamily="2" charset="2"/>
              <a:buChar char="§"/>
            </a:pPr>
            <a:r>
              <a:rPr lang="en-US" dirty="0">
                <a:solidFill>
                  <a:schemeClr val="accent1">
                    <a:lumMod val="50000"/>
                  </a:schemeClr>
                </a:solidFill>
              </a:rPr>
              <a:t>Lower hardware requirements</a:t>
            </a:r>
          </a:p>
          <a:p>
            <a:pPr marL="742950" lvl="1" indent="-285750">
              <a:buFont typeface="Wingdings" panose="05000000000000000000" pitchFamily="2" charset="2"/>
              <a:buChar char="§"/>
            </a:pPr>
            <a:r>
              <a:rPr lang="en-US" dirty="0">
                <a:solidFill>
                  <a:schemeClr val="accent1">
                    <a:lumMod val="50000"/>
                  </a:schemeClr>
                </a:solidFill>
              </a:rPr>
              <a:t>Simplified image management</a:t>
            </a:r>
          </a:p>
          <a:p>
            <a:pPr marL="742950" lvl="1" indent="-285750">
              <a:buFont typeface="Wingdings" panose="05000000000000000000" pitchFamily="2" charset="2"/>
              <a:buChar char="§"/>
            </a:pPr>
            <a:r>
              <a:rPr lang="en-US" dirty="0">
                <a:solidFill>
                  <a:schemeClr val="accent1">
                    <a:lumMod val="50000"/>
                  </a:schemeClr>
                </a:solidFill>
              </a:rPr>
              <a:t>Designing for the majority of users</a:t>
            </a:r>
          </a:p>
          <a:p>
            <a:pPr marL="742950" lvl="1" indent="-285750">
              <a:buFont typeface="Wingdings" panose="05000000000000000000" pitchFamily="2" charset="2"/>
              <a:buChar char="§"/>
            </a:pPr>
            <a:r>
              <a:rPr lang="en-US" dirty="0">
                <a:solidFill>
                  <a:schemeClr val="accent1">
                    <a:lumMod val="50000"/>
                  </a:schemeClr>
                </a:solidFill>
              </a:rPr>
              <a:t>Delivering a Windows desktop experience even from a server operating system[8]</a:t>
            </a:r>
          </a:p>
          <a:p>
            <a:pPr marL="285750" indent="-285750">
              <a:buFont typeface="Arial" panose="020B0604020202020204" pitchFamily="34" charset="0"/>
              <a:buChar char="•"/>
            </a:pPr>
            <a:endParaRPr lang="en-US" dirty="0">
              <a:solidFill>
                <a:schemeClr val="accent1">
                  <a:lumMod val="50000"/>
                </a:schemeClr>
              </a:solidFill>
            </a:endParaRPr>
          </a:p>
          <a:p>
            <a:endParaRPr lang="en-GB" dirty="0">
              <a:solidFill>
                <a:schemeClr val="accent1">
                  <a:lumMod val="50000"/>
                </a:schemeClr>
              </a:solidFill>
            </a:endParaRPr>
          </a:p>
        </p:txBody>
      </p:sp>
    </p:spTree>
    <p:extLst>
      <p:ext uri="{BB962C8B-B14F-4D97-AF65-F5344CB8AC3E}">
        <p14:creationId xmlns:p14="http://schemas.microsoft.com/office/powerpoint/2010/main" val="2012276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FD2024-0E99-4403-8598-2854824EA27C}"/>
              </a:ext>
            </a:extLst>
          </p:cNvPr>
          <p:cNvSpPr txBox="1"/>
          <p:nvPr/>
        </p:nvSpPr>
        <p:spPr>
          <a:xfrm>
            <a:off x="1930399" y="323273"/>
            <a:ext cx="7592292" cy="646331"/>
          </a:xfrm>
          <a:prstGeom prst="rect">
            <a:avLst/>
          </a:prstGeom>
          <a:solidFill>
            <a:schemeClr val="accent1">
              <a:lumMod val="20000"/>
              <a:lumOff val="80000"/>
            </a:schemeClr>
          </a:solidFill>
        </p:spPr>
        <p:txBody>
          <a:bodyPr wrap="square" rtlCol="0">
            <a:spAutoFit/>
          </a:bodyPr>
          <a:lstStyle/>
          <a:p>
            <a:r>
              <a:rPr lang="en-GB" dirty="0"/>
              <a:t>                                                </a:t>
            </a:r>
            <a:r>
              <a:rPr lang="en-GB" sz="3600" dirty="0">
                <a:solidFill>
                  <a:schemeClr val="accent1">
                    <a:lumMod val="50000"/>
                  </a:schemeClr>
                </a:solidFill>
              </a:rPr>
              <a:t>VSPHERE 7.0</a:t>
            </a:r>
          </a:p>
        </p:txBody>
      </p:sp>
      <p:sp>
        <p:nvSpPr>
          <p:cNvPr id="3" name="TextBox 2">
            <a:extLst>
              <a:ext uri="{FF2B5EF4-FFF2-40B4-BE49-F238E27FC236}">
                <a16:creationId xmlns:a16="http://schemas.microsoft.com/office/drawing/2014/main" id="{F80B74F9-01F3-4242-BE29-103AE22F8E57}"/>
              </a:ext>
            </a:extLst>
          </p:cNvPr>
          <p:cNvSpPr txBox="1"/>
          <p:nvPr/>
        </p:nvSpPr>
        <p:spPr>
          <a:xfrm>
            <a:off x="110838" y="1256146"/>
            <a:ext cx="6567054" cy="2585323"/>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chemeClr val="accent1">
                    <a:lumMod val="50000"/>
                  </a:schemeClr>
                </a:solidFill>
              </a:rPr>
              <a:t>This is a service provided by </a:t>
            </a:r>
            <a:r>
              <a:rPr lang="en-US" dirty="0" err="1">
                <a:solidFill>
                  <a:schemeClr val="accent1">
                    <a:lumMod val="50000"/>
                  </a:schemeClr>
                </a:solidFill>
              </a:rPr>
              <a:t>Vmware</a:t>
            </a:r>
            <a:r>
              <a:rPr lang="en-US" dirty="0">
                <a:solidFill>
                  <a:schemeClr val="accent1">
                    <a:lumMod val="50000"/>
                  </a:schemeClr>
                </a:solidFill>
              </a:rPr>
              <a:t>. It is a data virtualization platform based on the software as service cloud computing technology. </a:t>
            </a:r>
          </a:p>
          <a:p>
            <a:pPr marL="285750" indent="-285750">
              <a:buFont typeface="Arial" panose="020B0604020202020204" pitchFamily="34" charset="0"/>
              <a:buChar char="•"/>
            </a:pPr>
            <a:r>
              <a:rPr lang="en-US" dirty="0">
                <a:solidFill>
                  <a:schemeClr val="accent1">
                    <a:lumMod val="50000"/>
                  </a:schemeClr>
                </a:solidFill>
              </a:rPr>
              <a:t>The platform has proved to be useful for app modernization with features that facilitate the concurrent operation of multiple enterprise applications on the platform. </a:t>
            </a:r>
          </a:p>
          <a:p>
            <a:pPr marL="285750" indent="-285750">
              <a:buFont typeface="Arial" panose="020B0604020202020204" pitchFamily="34" charset="0"/>
              <a:buChar char="•"/>
            </a:pPr>
            <a:r>
              <a:rPr lang="en-US" dirty="0" err="1">
                <a:solidFill>
                  <a:schemeClr val="accent1">
                    <a:lumMod val="50000"/>
                  </a:schemeClr>
                </a:solidFill>
              </a:rPr>
              <a:t>Vsphere</a:t>
            </a:r>
            <a:r>
              <a:rPr lang="en-US" dirty="0">
                <a:solidFill>
                  <a:schemeClr val="accent1">
                    <a:lumMod val="50000"/>
                  </a:schemeClr>
                </a:solidFill>
              </a:rPr>
              <a:t> is a hybrid cloud platform supporting the deployment of programs and applications from multiple sources including containers, virtual machines and Kubernetes</a:t>
            </a:r>
            <a:r>
              <a:rPr lang="en-US" dirty="0"/>
              <a:t>.</a:t>
            </a:r>
            <a:endParaRPr lang="en-GB" dirty="0"/>
          </a:p>
        </p:txBody>
      </p:sp>
      <p:sp>
        <p:nvSpPr>
          <p:cNvPr id="4" name="TextBox 3">
            <a:extLst>
              <a:ext uri="{FF2B5EF4-FFF2-40B4-BE49-F238E27FC236}">
                <a16:creationId xmlns:a16="http://schemas.microsoft.com/office/drawing/2014/main" id="{E4809B8F-CE52-448E-9562-BE89995A0971}"/>
              </a:ext>
            </a:extLst>
          </p:cNvPr>
          <p:cNvSpPr txBox="1"/>
          <p:nvPr/>
        </p:nvSpPr>
        <p:spPr>
          <a:xfrm>
            <a:off x="221672" y="4203376"/>
            <a:ext cx="4627418" cy="1754326"/>
          </a:xfrm>
          <a:prstGeom prst="rect">
            <a:avLst/>
          </a:prstGeom>
          <a:noFill/>
        </p:spPr>
        <p:txBody>
          <a:bodyPr wrap="square" rtlCol="0">
            <a:spAutoFit/>
          </a:bodyPr>
          <a:lstStyle/>
          <a:p>
            <a:r>
              <a:rPr lang="en-GB" dirty="0" err="1">
                <a:solidFill>
                  <a:schemeClr val="accent1">
                    <a:lumMod val="50000"/>
                  </a:schemeClr>
                </a:solidFill>
              </a:rPr>
              <a:t>Vsphere</a:t>
            </a:r>
            <a:r>
              <a:rPr lang="en-GB" dirty="0">
                <a:solidFill>
                  <a:schemeClr val="accent1">
                    <a:lumMod val="50000"/>
                  </a:schemeClr>
                </a:solidFill>
              </a:rPr>
              <a:t> 7.0 Features Keys:</a:t>
            </a:r>
          </a:p>
          <a:p>
            <a:pPr marL="742950" lvl="1" indent="-285750">
              <a:buFont typeface="Wingdings" panose="05000000000000000000" pitchFamily="2" charset="2"/>
              <a:buChar char="§"/>
            </a:pPr>
            <a:r>
              <a:rPr lang="en-GB" dirty="0">
                <a:solidFill>
                  <a:schemeClr val="accent1">
                    <a:lumMod val="50000"/>
                  </a:schemeClr>
                </a:solidFill>
              </a:rPr>
              <a:t> Distributed resource scheduler</a:t>
            </a:r>
          </a:p>
          <a:p>
            <a:pPr marL="742950" lvl="1" indent="-285750">
              <a:buFont typeface="Wingdings" panose="05000000000000000000" pitchFamily="2" charset="2"/>
              <a:buChar char="§"/>
            </a:pPr>
            <a:r>
              <a:rPr lang="en-GB" dirty="0">
                <a:solidFill>
                  <a:schemeClr val="accent1">
                    <a:lumMod val="50000"/>
                  </a:schemeClr>
                </a:solidFill>
              </a:rPr>
              <a:t> Power management</a:t>
            </a:r>
          </a:p>
          <a:p>
            <a:pPr marL="742950" lvl="1" indent="-285750">
              <a:buFont typeface="Wingdings" panose="05000000000000000000" pitchFamily="2" charset="2"/>
              <a:buChar char="§"/>
            </a:pPr>
            <a:r>
              <a:rPr lang="en-US" dirty="0">
                <a:solidFill>
                  <a:schemeClr val="accent1">
                    <a:lumMod val="50000"/>
                  </a:schemeClr>
                </a:solidFill>
              </a:rPr>
              <a:t>Virtual symmetric multiprocessing</a:t>
            </a:r>
          </a:p>
          <a:p>
            <a:pPr marL="742950" lvl="1" indent="-285750">
              <a:buFont typeface="Wingdings" panose="05000000000000000000" pitchFamily="2" charset="2"/>
              <a:buChar char="§"/>
            </a:pPr>
            <a:r>
              <a:rPr lang="en-US" dirty="0">
                <a:solidFill>
                  <a:schemeClr val="accent1">
                    <a:lumMod val="50000"/>
                  </a:schemeClr>
                </a:solidFill>
              </a:rPr>
              <a:t>Fault tolerance </a:t>
            </a:r>
          </a:p>
          <a:p>
            <a:pPr marL="742950" lvl="1" indent="-285750">
              <a:buFont typeface="Wingdings" panose="05000000000000000000" pitchFamily="2" charset="2"/>
              <a:buChar char="§"/>
            </a:pPr>
            <a:r>
              <a:rPr lang="en-GB" dirty="0">
                <a:solidFill>
                  <a:schemeClr val="accent1">
                    <a:lumMod val="50000"/>
                  </a:schemeClr>
                </a:solidFill>
              </a:rPr>
              <a:t>High availability [7] </a:t>
            </a:r>
          </a:p>
        </p:txBody>
      </p:sp>
      <p:pic>
        <p:nvPicPr>
          <p:cNvPr id="6" name="Picture 5" descr="Diagram&#10;&#10;Description automatically generated">
            <a:extLst>
              <a:ext uri="{FF2B5EF4-FFF2-40B4-BE49-F238E27FC236}">
                <a16:creationId xmlns:a16="http://schemas.microsoft.com/office/drawing/2014/main" id="{922109AA-959F-4727-900A-A7CDF80E71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79100" y="1040388"/>
            <a:ext cx="4867954" cy="4944165"/>
          </a:xfrm>
          <a:prstGeom prst="rect">
            <a:avLst/>
          </a:prstGeom>
        </p:spPr>
      </p:pic>
    </p:spTree>
    <p:extLst>
      <p:ext uri="{BB962C8B-B14F-4D97-AF65-F5344CB8AC3E}">
        <p14:creationId xmlns:p14="http://schemas.microsoft.com/office/powerpoint/2010/main" val="33958436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845DDDC-FF53-4BB9-B790-82AC620AF51D}"/>
              </a:ext>
            </a:extLst>
          </p:cNvPr>
          <p:cNvSpPr txBox="1"/>
          <p:nvPr/>
        </p:nvSpPr>
        <p:spPr>
          <a:xfrm>
            <a:off x="2761674" y="581891"/>
            <a:ext cx="7472218" cy="646331"/>
          </a:xfrm>
          <a:prstGeom prst="rect">
            <a:avLst/>
          </a:prstGeom>
          <a:solidFill>
            <a:schemeClr val="accent1">
              <a:lumMod val="20000"/>
              <a:lumOff val="80000"/>
            </a:schemeClr>
          </a:solidFill>
        </p:spPr>
        <p:txBody>
          <a:bodyPr wrap="square" rtlCol="0">
            <a:spAutoFit/>
          </a:bodyPr>
          <a:lstStyle/>
          <a:p>
            <a:r>
              <a:rPr lang="en-GB" dirty="0"/>
              <a:t>                            </a:t>
            </a:r>
            <a:r>
              <a:rPr lang="en-GB" sz="3600" dirty="0">
                <a:solidFill>
                  <a:schemeClr val="accent1">
                    <a:lumMod val="50000"/>
                  </a:schemeClr>
                </a:solidFill>
              </a:rPr>
              <a:t>Microsoft Hyper-V</a:t>
            </a:r>
          </a:p>
        </p:txBody>
      </p:sp>
      <p:sp>
        <p:nvSpPr>
          <p:cNvPr id="3" name="TextBox 2">
            <a:extLst>
              <a:ext uri="{FF2B5EF4-FFF2-40B4-BE49-F238E27FC236}">
                <a16:creationId xmlns:a16="http://schemas.microsoft.com/office/drawing/2014/main" id="{C23422B8-0E61-4B88-96D5-E74CCEEF317C}"/>
              </a:ext>
            </a:extLst>
          </p:cNvPr>
          <p:cNvSpPr txBox="1"/>
          <p:nvPr/>
        </p:nvSpPr>
        <p:spPr>
          <a:xfrm>
            <a:off x="803564" y="1773382"/>
            <a:ext cx="5597236" cy="2308324"/>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chemeClr val="accent1">
                    <a:lumMod val="50000"/>
                  </a:schemeClr>
                </a:solidFill>
              </a:rPr>
              <a:t>Microsoft's Hyper-V hypervisor is a type-1 native hypervisor that allows users to create and manage several virtualized versions of a device, known as virtual machines (VMs). Hyper-V is a virtualization framework that enables you to build IT infrastructure of any complexity. Each VM runs in its own isolated space without interacting with the processes of other VMs.</a:t>
            </a:r>
            <a:endParaRPr lang="en-GB" dirty="0">
              <a:solidFill>
                <a:schemeClr val="accent1">
                  <a:lumMod val="50000"/>
                </a:schemeClr>
              </a:solidFill>
            </a:endParaRPr>
          </a:p>
        </p:txBody>
      </p:sp>
      <p:sp>
        <p:nvSpPr>
          <p:cNvPr id="7" name="TextBox 6">
            <a:extLst>
              <a:ext uri="{FF2B5EF4-FFF2-40B4-BE49-F238E27FC236}">
                <a16:creationId xmlns:a16="http://schemas.microsoft.com/office/drawing/2014/main" id="{FC968687-53DD-45CD-BDCD-165D1876980E}"/>
              </a:ext>
            </a:extLst>
          </p:cNvPr>
          <p:cNvSpPr txBox="1"/>
          <p:nvPr/>
        </p:nvSpPr>
        <p:spPr>
          <a:xfrm rot="10800000" flipV="1">
            <a:off x="1191491" y="4405716"/>
            <a:ext cx="4516581" cy="923330"/>
          </a:xfrm>
          <a:prstGeom prst="rect">
            <a:avLst/>
          </a:prstGeom>
          <a:noFill/>
        </p:spPr>
        <p:txBody>
          <a:bodyPr wrap="square" rtlCol="0">
            <a:spAutoFit/>
          </a:bodyPr>
          <a:lstStyle/>
          <a:p>
            <a:r>
              <a:rPr lang="en-GB" dirty="0">
                <a:solidFill>
                  <a:schemeClr val="accent1">
                    <a:lumMod val="50000"/>
                  </a:schemeClr>
                </a:solidFill>
              </a:rPr>
              <a:t>Hyper-V classification:</a:t>
            </a:r>
          </a:p>
          <a:p>
            <a:pPr marL="285750" indent="-285750">
              <a:buFont typeface="Wingdings" panose="05000000000000000000" pitchFamily="2" charset="2"/>
              <a:buChar char="§"/>
            </a:pPr>
            <a:r>
              <a:rPr lang="en-GB" dirty="0">
                <a:solidFill>
                  <a:schemeClr val="accent1">
                    <a:lumMod val="50000"/>
                  </a:schemeClr>
                </a:solidFill>
              </a:rPr>
              <a:t>Type-1 hypervisor</a:t>
            </a:r>
          </a:p>
          <a:p>
            <a:pPr marL="285750" indent="-285750">
              <a:buFont typeface="Wingdings" panose="05000000000000000000" pitchFamily="2" charset="2"/>
              <a:buChar char="§"/>
            </a:pPr>
            <a:r>
              <a:rPr lang="en-GB" dirty="0">
                <a:solidFill>
                  <a:schemeClr val="accent1">
                    <a:lumMod val="50000"/>
                  </a:schemeClr>
                </a:solidFill>
              </a:rPr>
              <a:t>Type-2 hypervisor[6]</a:t>
            </a:r>
          </a:p>
        </p:txBody>
      </p:sp>
      <p:pic>
        <p:nvPicPr>
          <p:cNvPr id="9" name="Picture 8" descr="Graphical user interface, diagram&#10;&#10;Description automatically generated">
            <a:extLst>
              <a:ext uri="{FF2B5EF4-FFF2-40B4-BE49-F238E27FC236}">
                <a16:creationId xmlns:a16="http://schemas.microsoft.com/office/drawing/2014/main" id="{84936895-5341-43C6-82EE-3A0C80984C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29400" y="1228222"/>
            <a:ext cx="5496692" cy="4923196"/>
          </a:xfrm>
          <a:prstGeom prst="rect">
            <a:avLst/>
          </a:prstGeom>
        </p:spPr>
      </p:pic>
      <p:sp>
        <p:nvSpPr>
          <p:cNvPr id="10" name="TextBox 9">
            <a:extLst>
              <a:ext uri="{FF2B5EF4-FFF2-40B4-BE49-F238E27FC236}">
                <a16:creationId xmlns:a16="http://schemas.microsoft.com/office/drawing/2014/main" id="{D9BD95B4-D454-4E99-847C-47EDCD5A2993}"/>
              </a:ext>
            </a:extLst>
          </p:cNvPr>
          <p:cNvSpPr txBox="1"/>
          <p:nvPr/>
        </p:nvSpPr>
        <p:spPr>
          <a:xfrm>
            <a:off x="6497783" y="6151418"/>
            <a:ext cx="5043055" cy="369332"/>
          </a:xfrm>
          <a:prstGeom prst="rect">
            <a:avLst/>
          </a:prstGeom>
          <a:noFill/>
        </p:spPr>
        <p:txBody>
          <a:bodyPr wrap="square" rtlCol="0">
            <a:spAutoFit/>
          </a:bodyPr>
          <a:lstStyle/>
          <a:p>
            <a:r>
              <a:rPr lang="en-GB" dirty="0"/>
              <a:t>             Fig. Microsoft Hyper-V Architecture[6] </a:t>
            </a:r>
          </a:p>
        </p:txBody>
      </p:sp>
    </p:spTree>
    <p:extLst>
      <p:ext uri="{BB962C8B-B14F-4D97-AF65-F5344CB8AC3E}">
        <p14:creationId xmlns:p14="http://schemas.microsoft.com/office/powerpoint/2010/main" val="9675995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9F463CB-AD91-45A9-BABC-754B688E4C0A}"/>
              </a:ext>
            </a:extLst>
          </p:cNvPr>
          <p:cNvSpPr/>
          <p:nvPr/>
        </p:nvSpPr>
        <p:spPr>
          <a:xfrm>
            <a:off x="212436" y="298164"/>
            <a:ext cx="11388436" cy="6601807"/>
          </a:xfrm>
          <a:prstGeom prst="rect">
            <a:avLst/>
          </a:prstGeom>
        </p:spPr>
        <p:txBody>
          <a:bodyPr wrap="square">
            <a:spAutoFit/>
          </a:bodyPr>
          <a:lstStyle/>
          <a:p>
            <a:r>
              <a:rPr lang="en-US" dirty="0"/>
              <a:t>                                                                                </a:t>
            </a:r>
            <a:r>
              <a:rPr lang="en-US" b="1" dirty="0">
                <a:solidFill>
                  <a:schemeClr val="accent1">
                    <a:lumMod val="50000"/>
                  </a:schemeClr>
                </a:solidFill>
              </a:rPr>
              <a:t>REFERENCES</a:t>
            </a:r>
          </a:p>
          <a:p>
            <a:endParaRPr lang="en-US" sz="1000" dirty="0">
              <a:solidFill>
                <a:schemeClr val="accent1">
                  <a:lumMod val="50000"/>
                </a:schemeClr>
              </a:solidFill>
            </a:endParaRPr>
          </a:p>
          <a:p>
            <a:endParaRPr lang="en-US" sz="1000" dirty="0">
              <a:solidFill>
                <a:schemeClr val="accent1">
                  <a:lumMod val="50000"/>
                </a:schemeClr>
              </a:solidFill>
            </a:endParaRPr>
          </a:p>
          <a:p>
            <a:r>
              <a:rPr lang="en-US" sz="1100" dirty="0">
                <a:solidFill>
                  <a:schemeClr val="accent1">
                    <a:lumMod val="50000"/>
                  </a:schemeClr>
                </a:solidFill>
              </a:rPr>
              <a:t>[1]I. Ali and N. </a:t>
            </a:r>
            <a:r>
              <a:rPr lang="en-US" sz="1100" dirty="0" err="1">
                <a:solidFill>
                  <a:schemeClr val="accent1">
                    <a:lumMod val="50000"/>
                  </a:schemeClr>
                </a:solidFill>
              </a:rPr>
              <a:t>Meghanathan</a:t>
            </a:r>
            <a:r>
              <a:rPr lang="en-US" sz="1100" dirty="0">
                <a:solidFill>
                  <a:schemeClr val="accent1">
                    <a:lumMod val="50000"/>
                  </a:schemeClr>
                </a:solidFill>
              </a:rPr>
              <a:t>, "Virtual Machines And Networks - Installation, Performance, Study, Advantages And Virtualization Options", International Journal of Network Security &amp; Its Applications, vol. 3, no. 1, pp. 1-15, 2011. Available: 10.5121/ijnsa.2011.3101 </a:t>
            </a:r>
          </a:p>
          <a:p>
            <a:endParaRPr lang="en-US" sz="1100" dirty="0">
              <a:solidFill>
                <a:schemeClr val="accent1">
                  <a:lumMod val="50000"/>
                </a:schemeClr>
              </a:solidFill>
            </a:endParaRPr>
          </a:p>
          <a:p>
            <a:r>
              <a:rPr lang="en-US" sz="1100" dirty="0">
                <a:solidFill>
                  <a:schemeClr val="accent1">
                    <a:lumMod val="50000"/>
                  </a:schemeClr>
                </a:solidFill>
              </a:rPr>
              <a:t>[2]M. Friedman and M. </a:t>
            </a:r>
            <a:r>
              <a:rPr lang="en-US" sz="1100" dirty="0" err="1">
                <a:solidFill>
                  <a:schemeClr val="accent1">
                    <a:lumMod val="50000"/>
                  </a:schemeClr>
                </a:solidFill>
              </a:rPr>
              <a:t>Girola</a:t>
            </a:r>
            <a:r>
              <a:rPr lang="en-US" sz="1100" dirty="0">
                <a:solidFill>
                  <a:schemeClr val="accent1">
                    <a:lumMod val="50000"/>
                  </a:schemeClr>
                </a:solidFill>
              </a:rPr>
              <a:t>, IBM data center networking: planning for virtualization and cloud computing, 1st ed. United States: IBM, 2011, pp. 22-50.</a:t>
            </a:r>
          </a:p>
          <a:p>
            <a:endParaRPr lang="en-US" sz="1100" dirty="0">
              <a:solidFill>
                <a:schemeClr val="accent1">
                  <a:lumMod val="50000"/>
                </a:schemeClr>
              </a:solidFill>
            </a:endParaRPr>
          </a:p>
          <a:p>
            <a:r>
              <a:rPr lang="en-US" sz="1100" dirty="0">
                <a:solidFill>
                  <a:schemeClr val="accent1">
                    <a:lumMod val="50000"/>
                  </a:schemeClr>
                </a:solidFill>
              </a:rPr>
              <a:t>[3]"Guest Operating System - an overview | ScienceDirect Topics", Sciencedirect.com, 2021. [Online]. Available: https://www.sciencedirect.com/topics/computer-science/guest-operating-system. [Accessed: 14- Mar- 2021].</a:t>
            </a:r>
          </a:p>
          <a:p>
            <a:endParaRPr lang="en-US" sz="1100" dirty="0">
              <a:solidFill>
                <a:schemeClr val="accent1">
                  <a:lumMod val="50000"/>
                </a:schemeClr>
              </a:solidFill>
            </a:endParaRPr>
          </a:p>
          <a:p>
            <a:r>
              <a:rPr lang="en-US" sz="1100" dirty="0">
                <a:solidFill>
                  <a:schemeClr val="accent1">
                    <a:lumMod val="50000"/>
                  </a:schemeClr>
                </a:solidFill>
              </a:rPr>
              <a:t>[4]"Integrate Citrix Virtual Apps and Desktops with Citrix Gateway", Docs.citrix.com, 2021. [Online]. Available: https://docs.citrix.com/en-us/citrix-virtual-apps-desktops/secure/storefront-netscaler.html. [Accessed: 18- Mar- 2021].</a:t>
            </a:r>
          </a:p>
          <a:p>
            <a:endParaRPr lang="en-US" sz="1100" dirty="0">
              <a:solidFill>
                <a:schemeClr val="accent1">
                  <a:lumMod val="50000"/>
                </a:schemeClr>
              </a:solidFill>
            </a:endParaRPr>
          </a:p>
          <a:p>
            <a:r>
              <a:rPr lang="en-GB" sz="1100" dirty="0">
                <a:solidFill>
                  <a:schemeClr val="accent1">
                    <a:lumMod val="50000"/>
                  </a:schemeClr>
                </a:solidFill>
              </a:rPr>
              <a:t>[5]N. Jason and O. Can Leonard, "Examining VMware", </a:t>
            </a:r>
            <a:r>
              <a:rPr lang="en-GB" sz="1100" i="1" dirty="0">
                <a:solidFill>
                  <a:schemeClr val="accent1">
                    <a:lumMod val="50000"/>
                  </a:schemeClr>
                </a:solidFill>
              </a:rPr>
              <a:t>Www-proquest-com.ezproxy.uwtsd.ac.uk</a:t>
            </a:r>
            <a:r>
              <a:rPr lang="en-GB" sz="1100" dirty="0">
                <a:solidFill>
                  <a:schemeClr val="accent1">
                    <a:lumMod val="50000"/>
                  </a:schemeClr>
                </a:solidFill>
              </a:rPr>
              <a:t>, 2000. [Online]. Available: https://www-proquest-com.ezproxy.uwtsd.ac.uk/docview/202732235?accountid=130472. [Accessed: 16- Mar- 2021].</a:t>
            </a:r>
          </a:p>
          <a:p>
            <a:endParaRPr lang="en-GB" sz="1100" dirty="0">
              <a:solidFill>
                <a:schemeClr val="accent1">
                  <a:lumMod val="50000"/>
                </a:schemeClr>
              </a:solidFill>
            </a:endParaRPr>
          </a:p>
          <a:p>
            <a:r>
              <a:rPr lang="en-US" sz="1100" dirty="0">
                <a:solidFill>
                  <a:schemeClr val="accent1">
                    <a:lumMod val="50000"/>
                  </a:schemeClr>
                </a:solidFill>
              </a:rPr>
              <a:t>[6]M. Portnoy, </a:t>
            </a:r>
            <a:r>
              <a:rPr lang="en-US" sz="1100" i="1" dirty="0">
                <a:solidFill>
                  <a:schemeClr val="accent1">
                    <a:lumMod val="50000"/>
                  </a:schemeClr>
                </a:solidFill>
              </a:rPr>
              <a:t>Virtualization Essentials</a:t>
            </a:r>
            <a:r>
              <a:rPr lang="en-US" sz="1100" dirty="0">
                <a:solidFill>
                  <a:schemeClr val="accent1">
                    <a:lumMod val="50000"/>
                  </a:schemeClr>
                </a:solidFill>
              </a:rPr>
              <a:t>. Newark: Wiley, 2016, p. 21. 31.</a:t>
            </a:r>
          </a:p>
          <a:p>
            <a:endParaRPr lang="en-US" sz="1100" dirty="0">
              <a:solidFill>
                <a:schemeClr val="accent1">
                  <a:lumMod val="50000"/>
                </a:schemeClr>
              </a:solidFill>
            </a:endParaRPr>
          </a:p>
          <a:p>
            <a:r>
              <a:rPr lang="en-US" sz="1100" dirty="0">
                <a:solidFill>
                  <a:schemeClr val="accent1">
                    <a:lumMod val="50000"/>
                  </a:schemeClr>
                </a:solidFill>
              </a:rPr>
              <a:t>[7]"Run a Windows VM on Azure - Azure Reference Architectures", </a:t>
            </a:r>
            <a:r>
              <a:rPr lang="en-US" sz="1100" i="1" dirty="0">
                <a:solidFill>
                  <a:schemeClr val="accent1">
                    <a:lumMod val="50000"/>
                  </a:schemeClr>
                </a:solidFill>
              </a:rPr>
              <a:t>Docs.microsoft.com</a:t>
            </a:r>
            <a:r>
              <a:rPr lang="en-US" sz="1100" dirty="0">
                <a:solidFill>
                  <a:schemeClr val="accent1">
                    <a:lumMod val="50000"/>
                  </a:schemeClr>
                </a:solidFill>
              </a:rPr>
              <a:t>, 2021. [Online]. Available: https://docs.microsoft.com/en-us/azure/architecture/reference-architectures/n-tier/windows-vm. [Accessed: 15- Mar- 2021].</a:t>
            </a:r>
          </a:p>
          <a:p>
            <a:endParaRPr lang="en-US" sz="1100" dirty="0">
              <a:solidFill>
                <a:schemeClr val="accent1">
                  <a:lumMod val="50000"/>
                </a:schemeClr>
              </a:solidFill>
            </a:endParaRPr>
          </a:p>
          <a:p>
            <a:r>
              <a:rPr lang="en-US" sz="1100" dirty="0">
                <a:solidFill>
                  <a:schemeClr val="accent1">
                    <a:lumMod val="50000"/>
                  </a:schemeClr>
                </a:solidFill>
              </a:rPr>
              <a:t>[8]"Technical overview", Docs.citrix.com, 2021. [Online]. Available: https://docs.citrix.com/en-us/citrix-virtual-apps-desktops/technical-overview.html. [Accessed: 14- Mar- 2021].</a:t>
            </a:r>
          </a:p>
          <a:p>
            <a:endParaRPr lang="en-US" sz="1100" dirty="0">
              <a:solidFill>
                <a:schemeClr val="accent1">
                  <a:lumMod val="50000"/>
                </a:schemeClr>
              </a:solidFill>
            </a:endParaRPr>
          </a:p>
          <a:p>
            <a:r>
              <a:rPr lang="en-US" sz="1100" dirty="0">
                <a:solidFill>
                  <a:schemeClr val="accent1">
                    <a:lumMod val="50000"/>
                  </a:schemeClr>
                </a:solidFill>
              </a:rPr>
              <a:t>[9]"The Advantages of Using Virtualization Technology in the Enterprise", Intel, 2021. [Online]. Available: https://software.intel.com/content/www/us/en/develop/articles/the-advantages-of-using-virtualization-technology-in-the-enterprise.html. [Accessed: 11- Mar- 2021].</a:t>
            </a:r>
          </a:p>
          <a:p>
            <a:endParaRPr lang="en-US" sz="1100" dirty="0">
              <a:solidFill>
                <a:schemeClr val="accent1">
                  <a:lumMod val="50000"/>
                </a:schemeClr>
              </a:solidFill>
            </a:endParaRPr>
          </a:p>
          <a:p>
            <a:r>
              <a:rPr lang="en-US" sz="1100" dirty="0">
                <a:solidFill>
                  <a:schemeClr val="accent1">
                    <a:lumMod val="50000"/>
                  </a:schemeClr>
                </a:solidFill>
              </a:rPr>
              <a:t>[10]"Virtualization Technology &amp; Virtual Machine Software: What is Virtualization?", VMware, 2021. [Online]. Available: https://www.vmware.com/uk/solutions/virtualization.html. [Accessed: 12- Mar- 2021].</a:t>
            </a:r>
          </a:p>
          <a:p>
            <a:endParaRPr lang="en-US" sz="1100" dirty="0">
              <a:solidFill>
                <a:schemeClr val="accent1">
                  <a:lumMod val="50000"/>
                </a:schemeClr>
              </a:solidFill>
            </a:endParaRPr>
          </a:p>
          <a:p>
            <a:r>
              <a:rPr lang="en-US" sz="1100" dirty="0">
                <a:solidFill>
                  <a:schemeClr val="accent1">
                    <a:lumMod val="50000"/>
                  </a:schemeClr>
                </a:solidFill>
              </a:rPr>
              <a:t>[11]"What is Azure Cloud Services (classic)", Docs.microsoft.com, 2021. [Online]. Available: https://docs.microsoft.com/en-us/azure/cloud-services/cloud-services-choose-me. [Accessed: 06- Mar- 2021].</a:t>
            </a:r>
          </a:p>
          <a:p>
            <a:endParaRPr lang="en-US" sz="1100" dirty="0">
              <a:solidFill>
                <a:schemeClr val="accent1">
                  <a:lumMod val="50000"/>
                </a:schemeClr>
              </a:solidFill>
            </a:endParaRPr>
          </a:p>
          <a:p>
            <a:r>
              <a:rPr lang="en-US" sz="1100" dirty="0">
                <a:solidFill>
                  <a:schemeClr val="accent1">
                    <a:lumMod val="50000"/>
                  </a:schemeClr>
                </a:solidFill>
              </a:rPr>
              <a:t>[12]L. Yan, "Development and application of desktop virtualization technology", Ieeexplore-ieee-org.ezproxy.uwtsd.ac.uk, 2011. [Online]. Available: https://ieeexplore-ieee-org.ezproxy.uwtsd.ac.uk/document/6013725?figureId=fig1#fig1. [Accessed: 17- Mar- 2021].</a:t>
            </a:r>
          </a:p>
          <a:p>
            <a:endParaRPr lang="en-US" sz="1100" dirty="0">
              <a:solidFill>
                <a:schemeClr val="accent1">
                  <a:lumMod val="50000"/>
                </a:schemeClr>
              </a:solidFill>
            </a:endParaRPr>
          </a:p>
          <a:p>
            <a:r>
              <a:rPr lang="en-US" sz="1100" dirty="0">
                <a:solidFill>
                  <a:schemeClr val="accent1">
                    <a:lumMod val="50000"/>
                  </a:schemeClr>
                </a:solidFill>
              </a:rPr>
              <a:t>[13]L. </a:t>
            </a:r>
            <a:r>
              <a:rPr lang="en-US" sz="1100" dirty="0" err="1">
                <a:solidFill>
                  <a:schemeClr val="accent1">
                    <a:lumMod val="50000"/>
                  </a:schemeClr>
                </a:solidFill>
              </a:rPr>
              <a:t>Yunfa</a:t>
            </a:r>
            <a:r>
              <a:rPr lang="en-US" sz="1100" dirty="0">
                <a:solidFill>
                  <a:schemeClr val="accent1">
                    <a:lumMod val="50000"/>
                  </a:schemeClr>
                </a:solidFill>
              </a:rPr>
              <a:t>, "A Survey of Virtual Machine System: Current Technology and Future Trends", Ieeexplore-ieee-org.ezproxy.uwtsd.ac.uk, 2010. [Online]. Available: https://ieeexplore-ieee-org.ezproxy.uwtsd.ac.uk/document/5557376. [Accessed: 14- Mar- 2021].</a:t>
            </a:r>
          </a:p>
        </p:txBody>
      </p:sp>
    </p:spTree>
    <p:extLst>
      <p:ext uri="{BB962C8B-B14F-4D97-AF65-F5344CB8AC3E}">
        <p14:creationId xmlns:p14="http://schemas.microsoft.com/office/powerpoint/2010/main" val="18115466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495</TotalTime>
  <Words>1510</Words>
  <Application>Microsoft Office PowerPoint</Application>
  <PresentationFormat>Widescreen</PresentationFormat>
  <Paragraphs>135</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Wingdings</vt:lpstr>
      <vt:lpstr>Office Theme</vt:lpstr>
      <vt:lpstr>University Of Wales-Trinity Saint David BSc (Hons) Cloud Computing Data Centre Virtualization-ACUA 6001 Presentation 1</vt:lpstr>
      <vt:lpstr>PowerPoint Presentation</vt:lpstr>
      <vt:lpstr>        The Pros and Cons of Virtualization</vt:lpstr>
      <vt:lpstr>PowerPoint Presentation</vt:lpstr>
      <vt:lpstr>PowerPoint Presentation</vt:lpstr>
      <vt:lpstr>PowerPoint Presentation</vt:lpstr>
      <vt:lpstr>                                VMWARE</vt:lpstr>
      <vt:lpstr>                   VMWARE MAJOR PRODUCTS</vt:lpstr>
      <vt:lpstr>                    VMware GSX Server</vt:lpstr>
      <vt:lpstr>                    VMWARE ESX SERVER</vt:lpstr>
      <vt:lpstr>                                    Windows VMs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Wales-Trinity Saint David BSc (Hons) Cloud Computing Data Centre Virtualization-ACUA 6001 Presentation 1</dc:title>
  <dc:creator>silviu</dc:creator>
  <cp:lastModifiedBy>silviu</cp:lastModifiedBy>
  <cp:revision>34</cp:revision>
  <dcterms:created xsi:type="dcterms:W3CDTF">2021-03-17T19:39:31Z</dcterms:created>
  <dcterms:modified xsi:type="dcterms:W3CDTF">2021-03-18T16:38:04Z</dcterms:modified>
</cp:coreProperties>
</file>