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00" r:id="rId1"/>
  </p:sldMasterIdLst>
  <p:sldIdLst>
    <p:sldId id="264" r:id="rId2"/>
    <p:sldId id="638" r:id="rId3"/>
    <p:sldId id="644" r:id="rId4"/>
    <p:sldId id="259" r:id="rId5"/>
    <p:sldId id="645" r:id="rId6"/>
    <p:sldId id="646" r:id="rId7"/>
    <p:sldId id="648" r:id="rId8"/>
    <p:sldId id="647" r:id="rId9"/>
    <p:sldId id="641" r:id="rId10"/>
    <p:sldId id="649" r:id="rId11"/>
    <p:sldId id="643" r:id="rId12"/>
    <p:sldId id="650" r:id="rId13"/>
    <p:sldId id="651" r:id="rId14"/>
    <p:sldId id="642" r:id="rId15"/>
    <p:sldId id="652" r:id="rId16"/>
    <p:sldId id="653" r:id="rId17"/>
    <p:sldId id="654" r:id="rId18"/>
    <p:sldId id="61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5" d="100"/>
          <a:sy n="75" d="100"/>
        </p:scale>
        <p:origin x="324" y="-1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7596974-A321-4631-81B0-E15A79EB38F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2039745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596974-A321-4631-81B0-E15A79EB38F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209420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596974-A321-4631-81B0-E15A79EB38F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2481976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596974-A321-4631-81B0-E15A79EB38F4}"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3969885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596974-A321-4631-81B0-E15A79EB38F4}" type="datetimeFigureOut">
              <a:rPr lang="en-US" smtClean="0"/>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191324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596974-A321-4631-81B0-E15A79EB38F4}" type="datetimeFigureOut">
              <a:rPr lang="en-US" smtClean="0"/>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3294818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596974-A321-4631-81B0-E15A79EB38F4}" type="datetimeFigureOut">
              <a:rPr lang="en-US" smtClean="0"/>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3470201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7596974-A321-4631-81B0-E15A79EB38F4}"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2115442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596974-A321-4631-81B0-E15A79EB38F4}"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291052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596974-A321-4631-81B0-E15A79EB38F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1574460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596974-A321-4631-81B0-E15A79EB38F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AFD496-6182-43DC-8DCC-4979BAD7E446}"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830860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596974-A321-4631-81B0-E15A79EB38F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4012215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596974-A321-4631-81B0-E15A79EB38F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AFD496-6182-43DC-8DCC-4979BAD7E44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537480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596974-A321-4631-81B0-E15A79EB38F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4025145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596974-A321-4631-81B0-E15A79EB38F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14593915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596974-A321-4631-81B0-E15A79EB38F4}"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AFD496-6182-43DC-8DCC-4979BAD7E446}" type="slidenum">
              <a:rPr lang="en-US" smtClean="0"/>
              <a:t>‹#›</a:t>
            </a:fld>
            <a:endParaRPr lang="en-US"/>
          </a:p>
        </p:txBody>
      </p:sp>
    </p:spTree>
    <p:extLst>
      <p:ext uri="{BB962C8B-B14F-4D97-AF65-F5344CB8AC3E}">
        <p14:creationId xmlns:p14="http://schemas.microsoft.com/office/powerpoint/2010/main" val="2351006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596974-A321-4631-81B0-E15A79EB38F4}" type="datetimeFigureOut">
              <a:rPr lang="en-US" smtClean="0"/>
              <a:t>12/8/2025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2AFD496-6182-43DC-8DCC-4979BAD7E446}" type="slidenum">
              <a:rPr lang="en-US" smtClean="0"/>
              <a:t>‹#›</a:t>
            </a:fld>
            <a:endParaRPr lang="en-US"/>
          </a:p>
        </p:txBody>
      </p:sp>
    </p:spTree>
    <p:extLst>
      <p:ext uri="{BB962C8B-B14F-4D97-AF65-F5344CB8AC3E}">
        <p14:creationId xmlns:p14="http://schemas.microsoft.com/office/powerpoint/2010/main" val="2300643423"/>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51DA3-BE71-1A4B-F3A0-F4DECB927967}"/>
              </a:ext>
            </a:extLst>
          </p:cNvPr>
          <p:cNvSpPr>
            <a:spLocks noGrp="1"/>
          </p:cNvSpPr>
          <p:nvPr>
            <p:ph type="title"/>
          </p:nvPr>
        </p:nvSpPr>
        <p:spPr>
          <a:xfrm>
            <a:off x="-238139" y="370534"/>
            <a:ext cx="10058400" cy="748454"/>
          </a:xfrm>
        </p:spPr>
        <p:txBody>
          <a:bodyPr>
            <a:noAutofit/>
          </a:bodyPr>
          <a:lstStyle/>
          <a:p>
            <a:pPr algn="ctr"/>
            <a:r>
              <a:rPr lang="en-US" sz="2400" b="1" dirty="0">
                <a:solidFill>
                  <a:schemeClr val="accent1">
                    <a:lumMod val="75000"/>
                  </a:schemeClr>
                </a:solidFill>
                <a:latin typeface="Calibri" panose="020F0502020204030204" pitchFamily="34" charset="0"/>
                <a:cs typeface="Calibri" panose="020F0502020204030204" pitchFamily="34" charset="0"/>
              </a:rPr>
              <a:t>“Community Care and Management of Longer-Term Conditions of Heart Failure Among Primary Care Nurses”</a:t>
            </a:r>
            <a:endParaRPr lang="en-AU" sz="2400" b="1" dirty="0">
              <a:solidFill>
                <a:schemeClr val="accent1">
                  <a:lumMod val="75000"/>
                </a:schemeClr>
              </a:solidFill>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298FAE21-AB17-4F6B-B9B4-C65546546C39}"/>
              </a:ext>
            </a:extLst>
          </p:cNvPr>
          <p:cNvSpPr txBox="1"/>
          <p:nvPr/>
        </p:nvSpPr>
        <p:spPr>
          <a:xfrm>
            <a:off x="228830" y="3706861"/>
            <a:ext cx="5231647" cy="1569660"/>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Name: MD PIYEL MIA </a:t>
            </a:r>
          </a:p>
          <a:p>
            <a:r>
              <a:rPr lang="en-GB" sz="1600" dirty="0">
                <a:latin typeface="Arial" panose="020B0604020202020204" pitchFamily="34" charset="0"/>
                <a:cs typeface="Arial" panose="020B0604020202020204" pitchFamily="34" charset="0"/>
              </a:rPr>
              <a:t>ID: 2434371</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Module code -LCHS7003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Module name - </a:t>
            </a:r>
            <a:r>
              <a:rPr lang="en-US" sz="1600" dirty="0">
                <a:latin typeface="Arial" panose="020B0604020202020204" pitchFamily="34" charset="0"/>
                <a:cs typeface="Arial" panose="020B0604020202020204" pitchFamily="34" charset="0"/>
              </a:rPr>
              <a:t>Community Care and Management of Longer-term Conditions</a:t>
            </a:r>
          </a:p>
          <a:p>
            <a:r>
              <a:rPr lang="en-GB" sz="1600" dirty="0">
                <a:latin typeface="Arial" panose="020B0604020202020204" pitchFamily="34" charset="0"/>
                <a:cs typeface="Arial" panose="020B0604020202020204" pitchFamily="34" charset="0"/>
              </a:rPr>
              <a:t>Lecturer: MUHAMMED KHAN</a:t>
            </a:r>
          </a:p>
        </p:txBody>
      </p:sp>
    </p:spTree>
    <p:extLst>
      <p:ext uri="{BB962C8B-B14F-4D97-AF65-F5344CB8AC3E}">
        <p14:creationId xmlns:p14="http://schemas.microsoft.com/office/powerpoint/2010/main" val="635997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261821" y="210510"/>
            <a:ext cx="5573235" cy="640080"/>
          </a:xfrm>
        </p:spPr>
        <p:txBody>
          <a:bodyPr>
            <a:normAutofit fontScale="90000"/>
          </a:bodyPr>
          <a:lstStyle/>
          <a:p>
            <a:r>
              <a:rPr lang="en-US" sz="4000" b="1" dirty="0">
                <a:latin typeface="Calibri" panose="020F0502020204030204" pitchFamily="34" charset="0"/>
                <a:cs typeface="Calibri" panose="020F0502020204030204" pitchFamily="34" charset="0"/>
              </a:rPr>
              <a:t>Overview of Heart Failure</a:t>
            </a:r>
            <a:endParaRPr lang="en-AU" sz="40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303892" y="1476527"/>
            <a:ext cx="7809897" cy="4299324"/>
          </a:xfrm>
        </p:spPr>
        <p:txBody>
          <a:bodyPr>
            <a:normAutofit/>
          </a:bodyPr>
          <a:lstStyle/>
          <a:p>
            <a:pPr marL="0" indent="0" algn="just">
              <a:lnSpc>
                <a:spcPct val="150000"/>
              </a:lnSpc>
              <a:buNone/>
            </a:pPr>
            <a:r>
              <a:rPr lang="en-US" b="1" dirty="0">
                <a:latin typeface="Calibri" panose="020F0502020204030204" pitchFamily="34" charset="0"/>
                <a:cs typeface="Calibri" panose="020F0502020204030204" pitchFamily="34" charset="0"/>
              </a:rPr>
              <a:t>Definition:</a:t>
            </a:r>
            <a:r>
              <a:rPr lang="en-US" dirty="0">
                <a:latin typeface="Calibri" panose="020F0502020204030204" pitchFamily="34" charset="0"/>
                <a:cs typeface="Calibri" panose="020F0502020204030204" pitchFamily="34" charset="0"/>
              </a:rPr>
              <a:t> Heart failure (HF) is a clinical syndrome </a:t>
            </a:r>
            <a:r>
              <a:rPr lang="en-US" dirty="0" err="1">
                <a:latin typeface="Calibri" panose="020F0502020204030204" pitchFamily="34" charset="0"/>
                <a:cs typeface="Calibri" panose="020F0502020204030204" pitchFamily="34" charset="0"/>
              </a:rPr>
              <a:t>characterised</a:t>
            </a:r>
            <a:r>
              <a:rPr lang="en-US" dirty="0">
                <a:latin typeface="Calibri" panose="020F0502020204030204" pitchFamily="34" charset="0"/>
                <a:cs typeface="Calibri" panose="020F0502020204030204" pitchFamily="34" charset="0"/>
              </a:rPr>
              <a:t> by the heart's inability to pump blood effectively or fill with adequate blood volume to meet the body's physiological demands (</a:t>
            </a:r>
            <a:r>
              <a:rPr lang="en-US" dirty="0" err="1">
                <a:latin typeface="Calibri" panose="020F0502020204030204" pitchFamily="34" charset="0"/>
                <a:cs typeface="Calibri" panose="020F0502020204030204" pitchFamily="34" charset="0"/>
              </a:rPr>
              <a:t>Bavishi</a:t>
            </a:r>
            <a:r>
              <a:rPr lang="en-US" dirty="0">
                <a:latin typeface="Calibri" panose="020F0502020204030204" pitchFamily="34" charset="0"/>
                <a:cs typeface="Calibri" panose="020F0502020204030204" pitchFamily="34" charset="0"/>
              </a:rPr>
              <a:t> and Patel, 2020). It represents a complex condition resulting from structural and/or functional cardiac abnormalities that lead to reduced cardiac output (NHS, 2022). </a:t>
            </a:r>
          </a:p>
          <a:p>
            <a:pPr marL="0" indent="0" algn="just">
              <a:lnSpc>
                <a:spcPct val="150000"/>
              </a:lnSpc>
              <a:buNone/>
            </a:pPr>
            <a:r>
              <a:rPr lang="en-US" b="1" dirty="0">
                <a:latin typeface="Calibri" panose="020F0502020204030204" pitchFamily="34" charset="0"/>
                <a:cs typeface="Calibri" panose="020F0502020204030204" pitchFamily="34" charset="0"/>
              </a:rPr>
              <a:t>Symptoms:</a:t>
            </a:r>
            <a:r>
              <a:rPr lang="en-US" dirty="0">
                <a:latin typeface="Calibri" panose="020F0502020204030204" pitchFamily="34" charset="0"/>
                <a:cs typeface="Calibri" panose="020F0502020204030204" pitchFamily="34" charset="0"/>
              </a:rPr>
              <a:t> Heart failure typically presents with a classical triad of symptoms are breathlessness (</a:t>
            </a:r>
            <a:r>
              <a:rPr lang="en-US" dirty="0" err="1">
                <a:latin typeface="Calibri" panose="020F0502020204030204" pitchFamily="34" charset="0"/>
                <a:cs typeface="Calibri" panose="020F0502020204030204" pitchFamily="34" charset="0"/>
              </a:rPr>
              <a:t>dyspnoea</a:t>
            </a:r>
            <a:r>
              <a:rPr lang="en-US" dirty="0">
                <a:latin typeface="Calibri" panose="020F0502020204030204" pitchFamily="34" charset="0"/>
                <a:cs typeface="Calibri" panose="020F0502020204030204" pitchFamily="34" charset="0"/>
              </a:rPr>
              <a:t>), ankle swelling (peripheral oedema), and fatigue (British Heart Foundation, 2022).</a:t>
            </a:r>
          </a:p>
        </p:txBody>
      </p:sp>
      <p:pic>
        <p:nvPicPr>
          <p:cNvPr id="4" name="Picture 3">
            <a:extLst>
              <a:ext uri="{FF2B5EF4-FFF2-40B4-BE49-F238E27FC236}">
                <a16:creationId xmlns:a16="http://schemas.microsoft.com/office/drawing/2014/main" id="{402058B3-9EAF-4075-94F0-27F92D6CFE86}"/>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87482" y="2670837"/>
            <a:ext cx="3804518" cy="2216639"/>
          </a:xfrm>
          <a:prstGeom prst="rect">
            <a:avLst/>
          </a:prstGeom>
          <a:noFill/>
        </p:spPr>
      </p:pic>
      <p:sp>
        <p:nvSpPr>
          <p:cNvPr id="5" name="TextBox 4">
            <a:extLst>
              <a:ext uri="{FF2B5EF4-FFF2-40B4-BE49-F238E27FC236}">
                <a16:creationId xmlns:a16="http://schemas.microsoft.com/office/drawing/2014/main" id="{8CC7F896-BC42-44A9-9FAD-0C98C29DE325}"/>
              </a:ext>
            </a:extLst>
          </p:cNvPr>
          <p:cNvSpPr txBox="1"/>
          <p:nvPr/>
        </p:nvSpPr>
        <p:spPr>
          <a:xfrm>
            <a:off x="9972882" y="4887476"/>
            <a:ext cx="1915226" cy="261610"/>
          </a:xfrm>
          <a:prstGeom prst="rect">
            <a:avLst/>
          </a:prstGeom>
          <a:noFill/>
        </p:spPr>
        <p:txBody>
          <a:bodyPr wrap="square" rtlCol="0">
            <a:spAutoFit/>
          </a:bodyPr>
          <a:lstStyle/>
          <a:p>
            <a:r>
              <a:rPr lang="en-US" sz="1100" dirty="0"/>
              <a:t>(Source: (</a:t>
            </a:r>
            <a:r>
              <a:rPr lang="en-US" sz="1100" dirty="0" err="1"/>
              <a:t>BrJCardiol</a:t>
            </a:r>
            <a:r>
              <a:rPr lang="en-US" sz="1100" dirty="0"/>
              <a:t>, 2024)</a:t>
            </a:r>
            <a:endParaRPr lang="en-GB" sz="1100" dirty="0"/>
          </a:p>
        </p:txBody>
      </p:sp>
    </p:spTree>
    <p:extLst>
      <p:ext uri="{BB962C8B-B14F-4D97-AF65-F5344CB8AC3E}">
        <p14:creationId xmlns:p14="http://schemas.microsoft.com/office/powerpoint/2010/main" val="2087066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261821" y="210510"/>
            <a:ext cx="5566657" cy="640080"/>
          </a:xfrm>
        </p:spPr>
        <p:txBody>
          <a:bodyPr>
            <a:normAutofit fontScale="90000"/>
          </a:bodyPr>
          <a:lstStyle/>
          <a:p>
            <a:r>
              <a:rPr lang="en-US" sz="4000" b="1" dirty="0">
                <a:latin typeface="Calibri" panose="020F0502020204030204" pitchFamily="34" charset="0"/>
                <a:cs typeface="Calibri" panose="020F0502020204030204" pitchFamily="34" charset="0"/>
              </a:rPr>
              <a:t>Overview of Heart Failure</a:t>
            </a:r>
            <a:endParaRPr lang="en-AU" sz="40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176302" y="1739662"/>
            <a:ext cx="8283544" cy="4476941"/>
          </a:xfrm>
        </p:spPr>
        <p:txBody>
          <a:bodyPr>
            <a:normAutofit/>
          </a:bodyPr>
          <a:lstStyle/>
          <a:p>
            <a:pPr marL="0" indent="0" algn="just">
              <a:lnSpc>
                <a:spcPct val="150000"/>
              </a:lnSpc>
              <a:buNone/>
            </a:pPr>
            <a:r>
              <a:rPr lang="en-US" b="1" dirty="0" err="1">
                <a:latin typeface="Calibri" panose="020F0502020204030204" pitchFamily="34" charset="0"/>
                <a:cs typeface="Calibri" panose="020F0502020204030204" pitchFamily="34" charset="0"/>
              </a:rPr>
              <a:t>Aetiology</a:t>
            </a:r>
            <a:r>
              <a:rPr lang="en-US" b="1" dirty="0">
                <a:latin typeface="Calibri" panose="020F0502020204030204" pitchFamily="34" charset="0"/>
                <a:cs typeface="Calibri" panose="020F0502020204030204" pitchFamily="34" charset="0"/>
              </a:rPr>
              <a:t>:</a:t>
            </a:r>
            <a:r>
              <a:rPr lang="en-US" dirty="0">
                <a:latin typeface="Calibri" panose="020F0502020204030204" pitchFamily="34" charset="0"/>
                <a:cs typeface="Calibri" panose="020F0502020204030204" pitchFamily="34" charset="0"/>
              </a:rPr>
              <a:t> The </a:t>
            </a:r>
            <a:r>
              <a:rPr lang="en-US" dirty="0" err="1">
                <a:latin typeface="Calibri" panose="020F0502020204030204" pitchFamily="34" charset="0"/>
                <a:cs typeface="Calibri" panose="020F0502020204030204" pitchFamily="34" charset="0"/>
              </a:rPr>
              <a:t>aetiology</a:t>
            </a:r>
            <a:r>
              <a:rPr lang="en-US" dirty="0">
                <a:latin typeface="Calibri" panose="020F0502020204030204" pitchFamily="34" charset="0"/>
                <a:cs typeface="Calibri" panose="020F0502020204030204" pitchFamily="34" charset="0"/>
              </a:rPr>
              <a:t> of heart failure is diverse and multifactorial.</a:t>
            </a:r>
          </a:p>
          <a:p>
            <a:pPr marL="635508" lvl="1" indent="-342900" algn="just">
              <a:lnSpc>
                <a:spcPct val="150000"/>
              </a:lnSpc>
              <a:buFont typeface="+mj-lt"/>
              <a:buAutoNum type="arabicPeriod"/>
            </a:pPr>
            <a:r>
              <a:rPr lang="en-US" dirty="0">
                <a:latin typeface="Calibri" panose="020F0502020204030204" pitchFamily="34" charset="0"/>
                <a:cs typeface="Calibri" panose="020F0502020204030204" pitchFamily="34" charset="0"/>
              </a:rPr>
              <a:t>The most common underlying causes include coronary artery disease and previous myocardial infarction (heart attack) (</a:t>
            </a:r>
            <a:r>
              <a:rPr lang="en-US" dirty="0" err="1">
                <a:latin typeface="Calibri" panose="020F0502020204030204" pitchFamily="34" charset="0"/>
                <a:cs typeface="Calibri" panose="020F0502020204030204" pitchFamily="34" charset="0"/>
              </a:rPr>
              <a:t>BrJCardiol</a:t>
            </a:r>
            <a:r>
              <a:rPr lang="en-US" dirty="0">
                <a:latin typeface="Calibri" panose="020F0502020204030204" pitchFamily="34" charset="0"/>
                <a:cs typeface="Calibri" panose="020F0502020204030204" pitchFamily="34" charset="0"/>
              </a:rPr>
              <a:t>, 2024).</a:t>
            </a:r>
          </a:p>
          <a:p>
            <a:pPr marL="635508" lvl="1" indent="-342900" algn="just">
              <a:lnSpc>
                <a:spcPct val="150000"/>
              </a:lnSpc>
              <a:buFont typeface="+mj-lt"/>
              <a:buAutoNum type="arabicPeriod"/>
            </a:pPr>
            <a:r>
              <a:rPr lang="en-US" dirty="0">
                <a:latin typeface="Calibri" panose="020F0502020204030204" pitchFamily="34" charset="0"/>
                <a:cs typeface="Calibri" panose="020F0502020204030204" pitchFamily="34" charset="0"/>
              </a:rPr>
              <a:t>Other important causes include myocarditis (inflammation of the heart muscle), often viral in origin including COVID-19, cardiomyopathy of unknown or inherited origins (Emmons-Bell, Johnson and Roth, 2022).</a:t>
            </a:r>
          </a:p>
        </p:txBody>
      </p:sp>
      <p:pic>
        <p:nvPicPr>
          <p:cNvPr id="4" name="Picture 3">
            <a:extLst>
              <a:ext uri="{FF2B5EF4-FFF2-40B4-BE49-F238E27FC236}">
                <a16:creationId xmlns:a16="http://schemas.microsoft.com/office/drawing/2014/main" id="{D72ACAF1-B9D6-411A-B2E8-8BE2BA9B15E6}"/>
              </a:ext>
            </a:extLst>
          </p:cNvPr>
          <p:cNvPicPr>
            <a:picLocks noChangeAspect="1"/>
          </p:cNvPicPr>
          <p:nvPr/>
        </p:nvPicPr>
        <p:blipFill>
          <a:blip r:embed="rId2"/>
          <a:stretch>
            <a:fillRect/>
          </a:stretch>
        </p:blipFill>
        <p:spPr>
          <a:xfrm>
            <a:off x="8532207" y="2355073"/>
            <a:ext cx="3659793" cy="2330781"/>
          </a:xfrm>
          <a:prstGeom prst="rect">
            <a:avLst/>
          </a:prstGeom>
        </p:spPr>
      </p:pic>
      <p:sp>
        <p:nvSpPr>
          <p:cNvPr id="5" name="TextBox 4">
            <a:extLst>
              <a:ext uri="{FF2B5EF4-FFF2-40B4-BE49-F238E27FC236}">
                <a16:creationId xmlns:a16="http://schemas.microsoft.com/office/drawing/2014/main" id="{0C8F2D55-393F-41F1-9B46-CF8A95FD99DB}"/>
              </a:ext>
            </a:extLst>
          </p:cNvPr>
          <p:cNvSpPr txBox="1"/>
          <p:nvPr/>
        </p:nvSpPr>
        <p:spPr>
          <a:xfrm>
            <a:off x="9268990" y="4685854"/>
            <a:ext cx="2020481" cy="261610"/>
          </a:xfrm>
          <a:prstGeom prst="rect">
            <a:avLst/>
          </a:prstGeom>
          <a:noFill/>
        </p:spPr>
        <p:txBody>
          <a:bodyPr wrap="square" rtlCol="0">
            <a:spAutoFit/>
          </a:bodyPr>
          <a:lstStyle/>
          <a:p>
            <a:r>
              <a:rPr lang="en-US" sz="1100" dirty="0"/>
              <a:t>(Source: (Taylor et al., 2019)</a:t>
            </a:r>
            <a:endParaRPr lang="en-GB" sz="1100" dirty="0"/>
          </a:p>
        </p:txBody>
      </p:sp>
    </p:spTree>
    <p:extLst>
      <p:ext uri="{BB962C8B-B14F-4D97-AF65-F5344CB8AC3E}">
        <p14:creationId xmlns:p14="http://schemas.microsoft.com/office/powerpoint/2010/main" val="1077957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989" y="467068"/>
            <a:ext cx="7862524" cy="533510"/>
          </a:xfrm>
        </p:spPr>
        <p:txBody>
          <a:bodyPr>
            <a:noAutofit/>
          </a:bodyPr>
          <a:lstStyle/>
          <a:p>
            <a:r>
              <a:rPr lang="en-US" sz="3200" b="1" dirty="0">
                <a:effectLst/>
                <a:latin typeface="Calibri" panose="020F0502020204030204" pitchFamily="34" charset="0"/>
                <a:ea typeface="Calibri" panose="020F0502020204030204" pitchFamily="34" charset="0"/>
                <a:cs typeface="Calibri" panose="020F0502020204030204" pitchFamily="34" charset="0"/>
              </a:rPr>
              <a:t>Prevalence of Heart Failure: UK and Worldwide </a:t>
            </a:r>
            <a:endParaRPr lang="en-US" sz="32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14688" y="1760214"/>
            <a:ext cx="7962285" cy="4449812"/>
          </a:xfrm>
        </p:spPr>
        <p:txBody>
          <a:bodyPr>
            <a:normAutofit/>
          </a:bodyPr>
          <a:lstStyle/>
          <a:p>
            <a:pPr marL="457200" indent="-457200" algn="just">
              <a:lnSpc>
                <a:spcPct val="150000"/>
              </a:lnSpc>
              <a:buFont typeface="+mj-lt"/>
              <a:buAutoNum type="arabicPeriod"/>
            </a:pPr>
            <a:r>
              <a:rPr lang="en-US" dirty="0">
                <a:latin typeface="Calibri" panose="020F0502020204030204" pitchFamily="34" charset="0"/>
                <a:cs typeface="Calibri" panose="020F0502020204030204" pitchFamily="34" charset="0"/>
              </a:rPr>
              <a:t>In the UK, approximately 1 to 2% of the population is affected by HF, translating to over 1 million individuals living with the condition (Heart failure, 2025).</a:t>
            </a:r>
          </a:p>
          <a:p>
            <a:pPr marL="457200" indent="-457200" algn="just">
              <a:lnSpc>
                <a:spcPct val="150000"/>
              </a:lnSpc>
              <a:buFont typeface="+mj-lt"/>
              <a:buAutoNum type="arabicPeriod"/>
            </a:pPr>
            <a:r>
              <a:rPr lang="en-US" dirty="0">
                <a:latin typeface="Calibri" panose="020F0502020204030204" pitchFamily="34" charset="0"/>
                <a:cs typeface="Calibri" panose="020F0502020204030204" pitchFamily="34" charset="0"/>
              </a:rPr>
              <a:t>Prevalence increases substantially with age, rising to approximately 10% of people aged 75 years and over </a:t>
            </a:r>
            <a:r>
              <a:rPr lang="da-DK" dirty="0">
                <a:latin typeface="Calibri" panose="020F0502020204030204" pitchFamily="34" charset="0"/>
                <a:cs typeface="Calibri" panose="020F0502020204030204" pitchFamily="34" charset="0"/>
              </a:rPr>
              <a:t>(Yosef Manla et al., 2025)</a:t>
            </a:r>
            <a:r>
              <a:rPr lang="en-US" dirty="0">
                <a:latin typeface="Calibri" panose="020F0502020204030204" pitchFamily="34" charset="0"/>
                <a:cs typeface="Calibri" panose="020F0502020204030204" pitchFamily="34" charset="0"/>
              </a:rPr>
              <a:t>.</a:t>
            </a:r>
          </a:p>
          <a:p>
            <a:pPr marL="457200" indent="-457200" algn="just">
              <a:lnSpc>
                <a:spcPct val="150000"/>
              </a:lnSpc>
              <a:buFont typeface="+mj-lt"/>
              <a:buAutoNum type="arabicPeriod"/>
            </a:pPr>
            <a:r>
              <a:rPr lang="en-US" dirty="0">
                <a:latin typeface="Calibri" panose="020F0502020204030204" pitchFamily="34" charset="0"/>
                <a:cs typeface="Calibri" panose="020F0502020204030204" pitchFamily="34" charset="0"/>
              </a:rPr>
              <a:t>Globally, the burden is even more substantial. Heart failure affects an estimated 64 million individuals globally, and this figure is expected to rise even more in the future (Khan et al., 2024).</a:t>
            </a:r>
          </a:p>
          <a:p>
            <a:pPr>
              <a:buFont typeface="Wingdings" panose="05000000000000000000" pitchFamily="2" charset="2"/>
              <a:buChar char="v"/>
            </a:pPr>
            <a:endParaRPr lang="en-US" sz="2400" dirty="0"/>
          </a:p>
        </p:txBody>
      </p:sp>
      <p:pic>
        <p:nvPicPr>
          <p:cNvPr id="1026" name="Picture 2" descr="Global epidemiology of heart failure | Nature Reviews Cardiology">
            <a:extLst>
              <a:ext uri="{FF2B5EF4-FFF2-40B4-BE49-F238E27FC236}">
                <a16:creationId xmlns:a16="http://schemas.microsoft.com/office/drawing/2014/main" id="{303F8E50-6C42-4B59-90C6-D0C0237CD10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01963" y="3433905"/>
            <a:ext cx="3890037" cy="249736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AF91535-FC2C-4FD8-9A22-4BDCD4A21FEE}"/>
              </a:ext>
            </a:extLst>
          </p:cNvPr>
          <p:cNvSpPr txBox="1"/>
          <p:nvPr/>
        </p:nvSpPr>
        <p:spPr>
          <a:xfrm>
            <a:off x="9722901" y="5990119"/>
            <a:ext cx="1769594" cy="246221"/>
          </a:xfrm>
          <a:prstGeom prst="rect">
            <a:avLst/>
          </a:prstGeom>
          <a:noFill/>
        </p:spPr>
        <p:txBody>
          <a:bodyPr wrap="square" rtlCol="0">
            <a:spAutoFit/>
          </a:bodyPr>
          <a:lstStyle/>
          <a:p>
            <a:r>
              <a:rPr lang="en-US" sz="1000" dirty="0"/>
              <a:t>Source: (Khan et al., 2024)</a:t>
            </a:r>
            <a:endParaRPr lang="en-GB" sz="1000" dirty="0"/>
          </a:p>
        </p:txBody>
      </p:sp>
    </p:spTree>
    <p:extLst>
      <p:ext uri="{BB962C8B-B14F-4D97-AF65-F5344CB8AC3E}">
        <p14:creationId xmlns:p14="http://schemas.microsoft.com/office/powerpoint/2010/main" val="3632727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920" y="111834"/>
            <a:ext cx="5803479" cy="533510"/>
          </a:xfrm>
        </p:spPr>
        <p:txBody>
          <a:bodyPr>
            <a:noAutofit/>
          </a:bodyPr>
          <a:lstStyle/>
          <a:p>
            <a:r>
              <a:rPr lang="en-US" sz="3200" b="1" dirty="0">
                <a:effectLst/>
                <a:latin typeface="Calibri" panose="020F0502020204030204" pitchFamily="34" charset="0"/>
                <a:ea typeface="Calibri" panose="020F0502020204030204" pitchFamily="34" charset="0"/>
                <a:cs typeface="Calibri" panose="020F0502020204030204" pitchFamily="34" charset="0"/>
              </a:rPr>
              <a:t>Economic and Social Burden</a:t>
            </a:r>
            <a:endParaRPr lang="en-US" sz="32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150103" y="753057"/>
            <a:ext cx="9449007" cy="4930695"/>
          </a:xfrm>
        </p:spPr>
        <p:txBody>
          <a:bodyPr>
            <a:normAutofit fontScale="92500" lnSpcReduction="10000"/>
          </a:bodyPr>
          <a:lstStyle/>
          <a:p>
            <a:pPr marL="0" indent="0" algn="just">
              <a:lnSpc>
                <a:spcPct val="150000"/>
              </a:lnSpc>
              <a:buNone/>
            </a:pPr>
            <a:r>
              <a:rPr lang="en-US" sz="2100" b="1" dirty="0">
                <a:latin typeface="Calibri" panose="020F0502020204030204" pitchFamily="34" charset="0"/>
                <a:cs typeface="Calibri" panose="020F0502020204030204" pitchFamily="34" charset="0"/>
              </a:rPr>
              <a:t>Economic Burden: </a:t>
            </a:r>
          </a:p>
          <a:p>
            <a:pPr marL="457200" indent="-457200" algn="just">
              <a:lnSpc>
                <a:spcPct val="150000"/>
              </a:lnSpc>
              <a:buFont typeface="+mj-lt"/>
              <a:buAutoNum type="arabicPeriod"/>
            </a:pPr>
            <a:r>
              <a:rPr lang="en-US" dirty="0">
                <a:latin typeface="Calibri" panose="020F0502020204030204" pitchFamily="34" charset="0"/>
                <a:cs typeface="Calibri" panose="020F0502020204030204" pitchFamily="34" charset="0"/>
              </a:rPr>
              <a:t>In the UK, cardiovascular disease (of which HF is a major component) incurs significant costs across multiple categories (NHS inform, 2024).</a:t>
            </a:r>
          </a:p>
          <a:p>
            <a:pPr marL="457200" indent="-457200" algn="just">
              <a:lnSpc>
                <a:spcPct val="150000"/>
              </a:lnSpc>
              <a:buFont typeface="+mj-lt"/>
              <a:buAutoNum type="arabicPeriod"/>
            </a:pPr>
            <a:r>
              <a:rPr lang="en-US" dirty="0">
                <a:latin typeface="Calibri" panose="020F0502020204030204" pitchFamily="34" charset="0"/>
                <a:cs typeface="Calibri" panose="020F0502020204030204" pitchFamily="34" charset="0"/>
              </a:rPr>
              <a:t>Between fiscal years 2019/20 and 2021/22, indirect costs from cardiovascular disease </a:t>
            </a:r>
            <a:r>
              <a:rPr lang="en-US" dirty="0" err="1">
                <a:latin typeface="Calibri" panose="020F0502020204030204" pitchFamily="34" charset="0"/>
                <a:cs typeface="Calibri" panose="020F0502020204030204" pitchFamily="34" charset="0"/>
              </a:rPr>
              <a:t>totalled</a:t>
            </a:r>
            <a:r>
              <a:rPr lang="en-US" dirty="0">
                <a:latin typeface="Calibri" panose="020F0502020204030204" pitchFamily="34" charset="0"/>
                <a:cs typeface="Calibri" panose="020F0502020204030204" pitchFamily="34" charset="0"/>
              </a:rPr>
              <a:t> £12.4 billion, production losses from mortality of £4.544 billion (</a:t>
            </a:r>
            <a:r>
              <a:rPr lang="en-US" dirty="0" err="1">
                <a:latin typeface="Calibri" panose="020F0502020204030204" pitchFamily="34" charset="0"/>
                <a:cs typeface="Calibri" panose="020F0502020204030204" pitchFamily="34" charset="0"/>
              </a:rPr>
              <a:t>Rittiphairoj</a:t>
            </a:r>
            <a:r>
              <a:rPr lang="en-US" dirty="0">
                <a:latin typeface="Calibri" panose="020F0502020204030204" pitchFamily="34" charset="0"/>
                <a:cs typeface="Calibri" panose="020F0502020204030204" pitchFamily="34" charset="0"/>
              </a:rPr>
              <a:t> et al., 2025).</a:t>
            </a:r>
          </a:p>
          <a:p>
            <a:pPr marL="0" indent="0" algn="just">
              <a:lnSpc>
                <a:spcPct val="150000"/>
              </a:lnSpc>
              <a:buNone/>
            </a:pPr>
            <a:r>
              <a:rPr lang="en-US" sz="2100" b="1" dirty="0">
                <a:latin typeface="Calibri" panose="020F0502020204030204" pitchFamily="34" charset="0"/>
                <a:cs typeface="Calibri" panose="020F0502020204030204" pitchFamily="34" charset="0"/>
              </a:rPr>
              <a:t>Social Burden:</a:t>
            </a:r>
          </a:p>
          <a:p>
            <a:pPr marL="457200" indent="-457200" algn="just">
              <a:lnSpc>
                <a:spcPct val="150000"/>
              </a:lnSpc>
              <a:buFont typeface="+mj-lt"/>
              <a:buAutoNum type="arabicPeriod"/>
            </a:pPr>
            <a:r>
              <a:rPr lang="en-US" dirty="0">
                <a:latin typeface="Calibri" panose="020F0502020204030204" pitchFamily="34" charset="0"/>
                <a:cs typeface="Calibri" panose="020F0502020204030204" pitchFamily="34" charset="0"/>
              </a:rPr>
              <a:t>Patients are </a:t>
            </a:r>
            <a:r>
              <a:rPr lang="en-US" dirty="0" err="1">
                <a:latin typeface="Calibri" panose="020F0502020204030204" pitchFamily="34" charset="0"/>
                <a:cs typeface="Calibri" panose="020F0502020204030204" pitchFamily="34" charset="0"/>
              </a:rPr>
              <a:t>hospitalised</a:t>
            </a:r>
            <a:r>
              <a:rPr lang="en-US" dirty="0">
                <a:latin typeface="Calibri" panose="020F0502020204030204" pitchFamily="34" charset="0"/>
                <a:cs typeface="Calibri" panose="020F0502020204030204" pitchFamily="34" charset="0"/>
              </a:rPr>
              <a:t> repeatedly. One in four HF </a:t>
            </a:r>
            <a:r>
              <a:rPr lang="en-US" dirty="0" err="1">
                <a:latin typeface="Calibri" panose="020F0502020204030204" pitchFamily="34" charset="0"/>
                <a:cs typeface="Calibri" panose="020F0502020204030204" pitchFamily="34" charset="0"/>
              </a:rPr>
              <a:t>hospitalised</a:t>
            </a:r>
            <a:r>
              <a:rPr lang="en-US" dirty="0">
                <a:latin typeface="Calibri" panose="020F0502020204030204" pitchFamily="34" charset="0"/>
                <a:cs typeface="Calibri" panose="020F0502020204030204" pitchFamily="34" charset="0"/>
              </a:rPr>
              <a:t> patients are readmitted within 30 days, disrupting employment.</a:t>
            </a:r>
          </a:p>
          <a:p>
            <a:pPr marL="457200" indent="-457200" algn="just">
              <a:lnSpc>
                <a:spcPct val="150000"/>
              </a:lnSpc>
              <a:buFont typeface="+mj-lt"/>
              <a:buAutoNum type="arabicPeriod"/>
            </a:pPr>
            <a:r>
              <a:rPr lang="en-US" dirty="0">
                <a:latin typeface="Calibri" panose="020F0502020204030204" pitchFamily="34" charset="0"/>
                <a:cs typeface="Calibri" panose="020F0502020204030204" pitchFamily="34" charset="0"/>
              </a:rPr>
              <a:t>The condition severely limits physical activity and functional capacity, with many patients progressing to complete disability in advanced stages (National Institute for Health and Care Excellence, 2023).</a:t>
            </a:r>
          </a:p>
          <a:p>
            <a:pPr algn="just">
              <a:buFont typeface="Wingdings" panose="05000000000000000000" pitchFamily="2" charset="2"/>
              <a:buChar char="v"/>
            </a:pPr>
            <a:endParaRPr lang="en-US" dirty="0">
              <a:latin typeface="Calibri" panose="020F0502020204030204" pitchFamily="34" charset="0"/>
              <a:cs typeface="Calibri" panose="020F0502020204030204" pitchFamily="34" charset="0"/>
            </a:endParaRPr>
          </a:p>
          <a:p>
            <a:pPr>
              <a:buFont typeface="Wingdings" panose="05000000000000000000" pitchFamily="2" charset="2"/>
              <a:buChar char="v"/>
            </a:pPr>
            <a:endParaRPr lang="en-US" dirty="0">
              <a:latin typeface="Calibri" panose="020F0502020204030204" pitchFamily="34" charset="0"/>
              <a:cs typeface="Calibri" panose="020F0502020204030204" pitchFamily="34" charset="0"/>
            </a:endParaRPr>
          </a:p>
          <a:p>
            <a:pPr>
              <a:buFont typeface="Wingdings" panose="05000000000000000000" pitchFamily="2" charset="2"/>
              <a:buChar char="v"/>
            </a:pPr>
            <a:endParaRPr lang="en-US" sz="2400" dirty="0"/>
          </a:p>
        </p:txBody>
      </p:sp>
    </p:spTree>
    <p:extLst>
      <p:ext uri="{BB962C8B-B14F-4D97-AF65-F5344CB8AC3E}">
        <p14:creationId xmlns:p14="http://schemas.microsoft.com/office/powerpoint/2010/main" val="2725213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989" y="467068"/>
            <a:ext cx="6829712" cy="533510"/>
          </a:xfrm>
        </p:spPr>
        <p:txBody>
          <a:bodyPr>
            <a:noAutofit/>
          </a:bodyPr>
          <a:lstStyle/>
          <a:p>
            <a:r>
              <a:rPr lang="en-US" sz="3200" b="1" dirty="0">
                <a:effectLst/>
                <a:latin typeface="Calibri" panose="020F0502020204030204" pitchFamily="34" charset="0"/>
                <a:ea typeface="Calibri" panose="020F0502020204030204" pitchFamily="34" charset="0"/>
                <a:cs typeface="Calibri" panose="020F0502020204030204" pitchFamily="34" charset="0"/>
              </a:rPr>
              <a:t>Diagnosis and Initial Assessment</a:t>
            </a:r>
            <a:endParaRPr lang="en-US" sz="32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47581" y="1184115"/>
            <a:ext cx="8106942" cy="5058803"/>
          </a:xfrm>
        </p:spPr>
        <p:txBody>
          <a:bodyPr>
            <a:normAutofit/>
          </a:bodyPr>
          <a:lstStyle/>
          <a:p>
            <a:pPr marL="457200" indent="-457200" algn="just">
              <a:lnSpc>
                <a:spcPct val="150000"/>
              </a:lnSpc>
              <a:buFont typeface="+mj-lt"/>
              <a:buAutoNum type="arabicPeriod"/>
            </a:pPr>
            <a:r>
              <a:rPr lang="en-US" dirty="0">
                <a:latin typeface="Calibri" panose="020F0502020204030204" pitchFamily="34" charset="0"/>
                <a:cs typeface="Calibri" panose="020F0502020204030204" pitchFamily="34" charset="0"/>
              </a:rPr>
              <a:t>A systematic diagnostic approach is essential to ensure timely identification and appropriate management.</a:t>
            </a:r>
          </a:p>
          <a:p>
            <a:pPr marL="457200" indent="-457200" algn="just">
              <a:lnSpc>
                <a:spcPct val="150000"/>
              </a:lnSpc>
              <a:buFont typeface="+mj-lt"/>
              <a:buAutoNum type="arabicPeriod"/>
            </a:pPr>
            <a:r>
              <a:rPr lang="en-US" dirty="0">
                <a:latin typeface="Calibri" panose="020F0502020204030204" pitchFamily="34" charset="0"/>
                <a:cs typeface="Calibri" panose="020F0502020204030204" pitchFamily="34" charset="0"/>
              </a:rPr>
              <a:t>The diagnosis process for heart failure begins with blood tests for B-Type Natriuretic Peptide (BNP). (</a:t>
            </a:r>
            <a:r>
              <a:rPr lang="en-US" dirty="0" err="1">
                <a:latin typeface="Calibri" panose="020F0502020204030204" pitchFamily="34" charset="0"/>
                <a:cs typeface="Calibri" panose="020F0502020204030204" pitchFamily="34" charset="0"/>
              </a:rPr>
              <a:t>Heartfailureoxford</a:t>
            </a:r>
            <a:r>
              <a:rPr lang="en-US" dirty="0">
                <a:latin typeface="Calibri" panose="020F0502020204030204" pitchFamily="34" charset="0"/>
                <a:cs typeface="Calibri" panose="020F0502020204030204" pitchFamily="34" charset="0"/>
              </a:rPr>
              <a:t>, 2021).</a:t>
            </a:r>
          </a:p>
          <a:p>
            <a:pPr marL="457200" indent="-457200" algn="just">
              <a:lnSpc>
                <a:spcPct val="150000"/>
              </a:lnSpc>
              <a:buFont typeface="+mj-lt"/>
              <a:buAutoNum type="arabicPeriod"/>
            </a:pPr>
            <a:r>
              <a:rPr lang="en-US" dirty="0">
                <a:latin typeface="Calibri" panose="020F0502020204030204" pitchFamily="34" charset="0"/>
                <a:cs typeface="Calibri" panose="020F0502020204030204" pitchFamily="34" charset="0"/>
              </a:rPr>
              <a:t>Natriuretic peptide (NP) measurement is the crucial initial diagnostic test (Health Research Authority, 2020).</a:t>
            </a:r>
          </a:p>
          <a:p>
            <a:pPr marL="457200" indent="-457200" algn="just">
              <a:lnSpc>
                <a:spcPct val="150000"/>
              </a:lnSpc>
              <a:buFont typeface="+mj-lt"/>
              <a:buAutoNum type="arabicPeriod"/>
            </a:pPr>
            <a:r>
              <a:rPr lang="en-US" dirty="0">
                <a:latin typeface="Calibri" panose="020F0502020204030204" pitchFamily="34" charset="0"/>
                <a:cs typeface="Calibri" panose="020F0502020204030204" pitchFamily="34" charset="0"/>
              </a:rPr>
              <a:t>N-terminal pro or B-type natriuretic </a:t>
            </a:r>
            <a:r>
              <a:rPr lang="en-US" dirty="0" err="1">
                <a:latin typeface="Calibri" panose="020F0502020204030204" pitchFamily="34" charset="0"/>
                <a:cs typeface="Calibri" panose="020F0502020204030204" pitchFamily="34" charset="0"/>
              </a:rPr>
              <a:t>peptideIt</a:t>
            </a:r>
            <a:r>
              <a:rPr lang="en-US" dirty="0">
                <a:latin typeface="Calibri" panose="020F0502020204030204" pitchFamily="34" charset="0"/>
                <a:cs typeface="Calibri" panose="020F0502020204030204" pitchFamily="34" charset="0"/>
              </a:rPr>
              <a:t> is possible to test NT-</a:t>
            </a:r>
            <a:r>
              <a:rPr lang="en-US" dirty="0" err="1">
                <a:latin typeface="Calibri" panose="020F0502020204030204" pitchFamily="34" charset="0"/>
                <a:cs typeface="Calibri" panose="020F0502020204030204" pitchFamily="34" charset="0"/>
              </a:rPr>
              <a:t>proBNP</a:t>
            </a:r>
            <a:r>
              <a:rPr lang="en-US" dirty="0">
                <a:latin typeface="Calibri" panose="020F0502020204030204" pitchFamily="34" charset="0"/>
                <a:cs typeface="Calibri" panose="020F0502020204030204" pitchFamily="34" charset="0"/>
              </a:rPr>
              <a:t>, which is a B-type natriuretic peptide </a:t>
            </a:r>
            <a:r>
              <a:rPr lang="fr-FR" dirty="0">
                <a:latin typeface="Calibri" panose="020F0502020204030204" pitchFamily="34" charset="0"/>
                <a:cs typeface="Calibri" panose="020F0502020204030204" pitchFamily="34" charset="0"/>
              </a:rPr>
              <a:t>(Malin </a:t>
            </a:r>
            <a:r>
              <a:rPr lang="fr-FR" dirty="0" err="1">
                <a:latin typeface="Calibri" panose="020F0502020204030204" pitchFamily="34" charset="0"/>
                <a:cs typeface="Calibri" panose="020F0502020204030204" pitchFamily="34" charset="0"/>
              </a:rPr>
              <a:t>Christersson</a:t>
            </a:r>
            <a:r>
              <a:rPr lang="fr-FR" dirty="0">
                <a:latin typeface="Calibri" panose="020F0502020204030204" pitchFamily="34" charset="0"/>
                <a:cs typeface="Calibri" panose="020F0502020204030204" pitchFamily="34" charset="0"/>
              </a:rPr>
              <a:t> et al., 2024)</a:t>
            </a:r>
            <a:r>
              <a:rPr lang="en-US" dirty="0">
                <a:latin typeface="Calibri" panose="020F0502020204030204" pitchFamily="34" charset="0"/>
                <a:cs typeface="Calibri" panose="020F0502020204030204" pitchFamily="34" charset="0"/>
              </a:rPr>
              <a:t>.</a:t>
            </a:r>
          </a:p>
          <a:p>
            <a:pPr>
              <a:buFont typeface="Wingdings" panose="05000000000000000000" pitchFamily="2" charset="2"/>
              <a:buChar char="v"/>
            </a:pPr>
            <a:endParaRPr lang="en-US" sz="2400" dirty="0"/>
          </a:p>
        </p:txBody>
      </p:sp>
    </p:spTree>
    <p:extLst>
      <p:ext uri="{BB962C8B-B14F-4D97-AF65-F5344CB8AC3E}">
        <p14:creationId xmlns:p14="http://schemas.microsoft.com/office/powerpoint/2010/main" val="2050120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316" y="78940"/>
            <a:ext cx="5946011" cy="1059126"/>
          </a:xfrm>
        </p:spPr>
        <p:txBody>
          <a:bodyPr>
            <a:noAutofit/>
          </a:bodyPr>
          <a:lstStyle/>
          <a:p>
            <a:r>
              <a:rPr lang="en-US" sz="2800" b="1" dirty="0">
                <a:effectLst/>
                <a:latin typeface="Calibri" panose="020F0502020204030204" pitchFamily="34" charset="0"/>
                <a:ea typeface="Calibri" panose="020F0502020204030204" pitchFamily="34" charset="0"/>
                <a:cs typeface="Calibri" panose="020F0502020204030204" pitchFamily="34" charset="0"/>
              </a:rPr>
              <a:t>Management Following UK Guidance: Models and Frameworks</a:t>
            </a:r>
            <a:endParaRPr lang="en-US" sz="28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153495" y="1138066"/>
            <a:ext cx="7962285" cy="4397185"/>
          </a:xfrm>
        </p:spPr>
        <p:txBody>
          <a:bodyPr>
            <a:normAutofit fontScale="92500"/>
          </a:bodyPr>
          <a:lstStyle/>
          <a:p>
            <a:pPr algn="just">
              <a:buFont typeface="Wingdings" panose="05000000000000000000" pitchFamily="2" charset="2"/>
              <a:buChar char="v"/>
            </a:pPr>
            <a:r>
              <a:rPr lang="en-US" b="1" dirty="0">
                <a:latin typeface="Calibri" panose="020F0502020204030204" pitchFamily="34" charset="0"/>
                <a:cs typeface="Calibri" panose="020F0502020204030204" pitchFamily="34" charset="0"/>
              </a:rPr>
              <a:t>Innovative Care Models for Chronic Conditions</a:t>
            </a:r>
          </a:p>
          <a:p>
            <a:pPr marL="201168" lvl="1" indent="0" algn="just">
              <a:lnSpc>
                <a:spcPct val="150000"/>
              </a:lnSpc>
              <a:buNone/>
            </a:pPr>
            <a:r>
              <a:rPr lang="en-US" dirty="0">
                <a:latin typeface="Calibri" panose="020F0502020204030204" pitchFamily="34" charset="0"/>
                <a:cs typeface="Calibri" panose="020F0502020204030204" pitchFamily="34" charset="0"/>
              </a:rPr>
              <a:t>The Chronic Care Model (CCM) and its adaptations provide an evidence-based framework for </a:t>
            </a:r>
            <a:r>
              <a:rPr lang="en-US" dirty="0" err="1">
                <a:latin typeface="Calibri" panose="020F0502020204030204" pitchFamily="34" charset="0"/>
                <a:cs typeface="Calibri" panose="020F0502020204030204" pitchFamily="34" charset="0"/>
              </a:rPr>
              <a:t>optimising</a:t>
            </a:r>
            <a:r>
              <a:rPr lang="en-US" dirty="0">
                <a:latin typeface="Calibri" panose="020F0502020204030204" pitchFamily="34" charset="0"/>
                <a:cs typeface="Calibri" panose="020F0502020204030204" pitchFamily="34" charset="0"/>
              </a:rPr>
              <a:t> heart failure management (National Institute for Health and Care Excellence , 2018).</a:t>
            </a:r>
          </a:p>
          <a:p>
            <a:pPr marL="201168" lvl="1" indent="0" algn="just">
              <a:lnSpc>
                <a:spcPct val="150000"/>
              </a:lnSpc>
              <a:buNone/>
            </a:pPr>
            <a:r>
              <a:rPr lang="en-US" dirty="0">
                <a:latin typeface="Calibri" panose="020F0502020204030204" pitchFamily="34" charset="0"/>
                <a:cs typeface="Calibri" panose="020F0502020204030204" pitchFamily="34" charset="0"/>
              </a:rPr>
              <a:t>Key elements include:</a:t>
            </a:r>
          </a:p>
          <a:p>
            <a:pPr marL="909828" lvl="3" indent="-342900" algn="just">
              <a:lnSpc>
                <a:spcPct val="150000"/>
              </a:lnSpc>
              <a:buFont typeface="+mj-lt"/>
              <a:buAutoNum type="arabicPeriod"/>
            </a:pPr>
            <a:r>
              <a:rPr lang="en-US" dirty="0">
                <a:latin typeface="Calibri" panose="020F0502020204030204" pitchFamily="34" charset="0"/>
                <a:cs typeface="Calibri" panose="020F0502020204030204" pitchFamily="34" charset="0"/>
              </a:rPr>
              <a:t>Dedicated working teams of GPs and specialist nurses</a:t>
            </a:r>
          </a:p>
          <a:p>
            <a:pPr marL="909828" lvl="3" indent="-342900" algn="just">
              <a:lnSpc>
                <a:spcPct val="150000"/>
              </a:lnSpc>
              <a:buFont typeface="+mj-lt"/>
              <a:buAutoNum type="arabicPeriod"/>
            </a:pPr>
            <a:r>
              <a:rPr lang="en-US" dirty="0">
                <a:latin typeface="Calibri" panose="020F0502020204030204" pitchFamily="34" charset="0"/>
                <a:cs typeface="Calibri" panose="020F0502020204030204" pitchFamily="34" charset="0"/>
              </a:rPr>
              <a:t>Proactively planned follow-up visits for each patient</a:t>
            </a:r>
          </a:p>
          <a:p>
            <a:pPr marL="909828" lvl="3" indent="-342900" algn="just">
              <a:lnSpc>
                <a:spcPct val="150000"/>
              </a:lnSpc>
              <a:buFont typeface="+mj-lt"/>
              <a:buAutoNum type="arabicPeriod"/>
            </a:pPr>
            <a:r>
              <a:rPr lang="en-US" dirty="0" err="1">
                <a:latin typeface="Calibri" panose="020F0502020204030204" pitchFamily="34" charset="0"/>
                <a:cs typeface="Calibri" panose="020F0502020204030204" pitchFamily="34" charset="0"/>
              </a:rPr>
              <a:t>Individualised</a:t>
            </a:r>
            <a:r>
              <a:rPr lang="en-US" dirty="0">
                <a:latin typeface="Calibri" panose="020F0502020204030204" pitchFamily="34" charset="0"/>
                <a:cs typeface="Calibri" panose="020F0502020204030204" pitchFamily="34" charset="0"/>
              </a:rPr>
              <a:t> counselling to </a:t>
            </a:r>
            <a:r>
              <a:rPr lang="en-US" dirty="0" err="1">
                <a:latin typeface="Calibri" panose="020F0502020204030204" pitchFamily="34" charset="0"/>
                <a:cs typeface="Calibri" panose="020F0502020204030204" pitchFamily="34" charset="0"/>
              </a:rPr>
              <a:t>optimise</a:t>
            </a:r>
            <a:r>
              <a:rPr lang="en-US" dirty="0">
                <a:latin typeface="Calibri" panose="020F0502020204030204" pitchFamily="34" charset="0"/>
                <a:cs typeface="Calibri" panose="020F0502020204030204" pitchFamily="34" charset="0"/>
              </a:rPr>
              <a:t> lifestyle modifications and medication adherence (Gibson et al., 2021).</a:t>
            </a:r>
          </a:p>
          <a:p>
            <a:pPr marL="909828" lvl="3" indent="-342900" algn="just">
              <a:lnSpc>
                <a:spcPct val="150000"/>
              </a:lnSpc>
              <a:buFont typeface="+mj-lt"/>
              <a:buAutoNum type="arabicPeriod"/>
            </a:pPr>
            <a:r>
              <a:rPr lang="en-US" dirty="0">
                <a:latin typeface="Calibri" panose="020F0502020204030204" pitchFamily="34" charset="0"/>
                <a:cs typeface="Calibri" panose="020F0502020204030204" pitchFamily="34" charset="0"/>
              </a:rPr>
              <a:t>Appropriate diagnostic and therapeutic pathways aligned with international guidelines (</a:t>
            </a:r>
            <a:r>
              <a:rPr lang="en-US" dirty="0" err="1">
                <a:latin typeface="Calibri" panose="020F0502020204030204" pitchFamily="34" charset="0"/>
                <a:cs typeface="Calibri" panose="020F0502020204030204" pitchFamily="34" charset="0"/>
              </a:rPr>
              <a:t>Lainscak</a:t>
            </a:r>
            <a:r>
              <a:rPr lang="en-US" dirty="0">
                <a:latin typeface="Calibri" panose="020F0502020204030204" pitchFamily="34" charset="0"/>
                <a:cs typeface="Calibri" panose="020F0502020204030204" pitchFamily="34" charset="0"/>
              </a:rPr>
              <a:t> et al., 2011)</a:t>
            </a:r>
          </a:p>
          <a:p>
            <a:pPr marL="909828" lvl="3" indent="-342900" algn="just">
              <a:lnSpc>
                <a:spcPct val="150000"/>
              </a:lnSpc>
              <a:buFont typeface="+mj-lt"/>
              <a:buAutoNum type="arabicPeriod"/>
            </a:pPr>
            <a:r>
              <a:rPr lang="en-US" dirty="0">
                <a:latin typeface="Calibri" panose="020F0502020204030204" pitchFamily="34" charset="0"/>
                <a:cs typeface="Calibri" panose="020F0502020204030204" pitchFamily="34" charset="0"/>
              </a:rPr>
              <a:t>Systematic assessment and management of comorbidities</a:t>
            </a:r>
          </a:p>
          <a:p>
            <a:pPr marL="201168" lvl="1" indent="0" algn="just">
              <a:lnSpc>
                <a:spcPct val="150000"/>
              </a:lnSpc>
              <a:buNone/>
            </a:pPr>
            <a:r>
              <a:rPr lang="en-US" dirty="0">
                <a:latin typeface="Calibri" panose="020F0502020204030204" pitchFamily="34" charset="0"/>
                <a:cs typeface="Calibri" panose="020F0502020204030204" pitchFamily="34" charset="0"/>
              </a:rPr>
              <a:t>Studies show reductions in HF-related mortality (18% reduction observed in some </a:t>
            </a:r>
            <a:r>
              <a:rPr lang="en-US" dirty="0" err="1">
                <a:latin typeface="Calibri" panose="020F0502020204030204" pitchFamily="34" charset="0"/>
                <a:cs typeface="Calibri" panose="020F0502020204030204" pitchFamily="34" charset="0"/>
              </a:rPr>
              <a:t>programmes</a:t>
            </a:r>
            <a:r>
              <a:rPr lang="en-US" dirty="0">
                <a:latin typeface="Calibri" panose="020F0502020204030204" pitchFamily="34" charset="0"/>
                <a:cs typeface="Calibri" panose="020F0502020204030204" pitchFamily="34" charset="0"/>
              </a:rPr>
              <a:t>) and 1-year survival improvements (Gibson et al., 2021).</a:t>
            </a:r>
          </a:p>
          <a:p>
            <a:pPr algn="just">
              <a:buFont typeface="Wingdings" panose="05000000000000000000" pitchFamily="2" charset="2"/>
              <a:buChar char="v"/>
            </a:pPr>
            <a:endParaRPr lang="en-US" dirty="0">
              <a:latin typeface="Calibri" panose="020F0502020204030204" pitchFamily="34" charset="0"/>
              <a:cs typeface="Calibri" panose="020F0502020204030204" pitchFamily="34" charset="0"/>
            </a:endParaRPr>
          </a:p>
          <a:p>
            <a:pPr>
              <a:buFont typeface="Wingdings" panose="05000000000000000000" pitchFamily="2" charset="2"/>
              <a:buChar char="v"/>
            </a:pPr>
            <a:endParaRPr lang="en-US" dirty="0">
              <a:latin typeface="Calibri" panose="020F0502020204030204" pitchFamily="34" charset="0"/>
              <a:cs typeface="Calibri" panose="020F0502020204030204" pitchFamily="34" charset="0"/>
            </a:endParaRPr>
          </a:p>
          <a:p>
            <a:pPr>
              <a:buFont typeface="Wingdings" panose="05000000000000000000" pitchFamily="2" charset="2"/>
              <a:buChar char="v"/>
            </a:pPr>
            <a:endParaRPr lang="en-US" sz="2400" dirty="0"/>
          </a:p>
        </p:txBody>
      </p:sp>
      <p:sp>
        <p:nvSpPr>
          <p:cNvPr id="5" name="TextBox 4">
            <a:extLst>
              <a:ext uri="{FF2B5EF4-FFF2-40B4-BE49-F238E27FC236}">
                <a16:creationId xmlns:a16="http://schemas.microsoft.com/office/drawing/2014/main" id="{FA8781C2-BE08-4070-BE76-33E9B7B3C9A8}"/>
              </a:ext>
            </a:extLst>
          </p:cNvPr>
          <p:cNvSpPr txBox="1"/>
          <p:nvPr/>
        </p:nvSpPr>
        <p:spPr>
          <a:xfrm>
            <a:off x="9433450" y="5090778"/>
            <a:ext cx="2006417" cy="246221"/>
          </a:xfrm>
          <a:prstGeom prst="rect">
            <a:avLst/>
          </a:prstGeom>
          <a:noFill/>
        </p:spPr>
        <p:txBody>
          <a:bodyPr wrap="square" rtlCol="0">
            <a:spAutoFit/>
          </a:bodyPr>
          <a:lstStyle/>
          <a:p>
            <a:r>
              <a:rPr lang="en-US" sz="1000" dirty="0"/>
              <a:t>Source: (Giusti et al., 2024)</a:t>
            </a:r>
            <a:endParaRPr lang="en-GB" sz="1000" dirty="0"/>
          </a:p>
        </p:txBody>
      </p:sp>
      <p:pic>
        <p:nvPicPr>
          <p:cNvPr id="1026" name="Picture 2" descr="The Innovative Care for Chronic Conditions Framework. | Download Scientific  Diagram">
            <a:extLst>
              <a:ext uri="{FF2B5EF4-FFF2-40B4-BE49-F238E27FC236}">
                <a16:creationId xmlns:a16="http://schemas.microsoft.com/office/drawing/2014/main" id="{C623F81D-E19D-415F-8BB7-372C4F1B40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3286" y="1826015"/>
            <a:ext cx="3929272" cy="3264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228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688" y="355233"/>
            <a:ext cx="5946011" cy="1045969"/>
          </a:xfrm>
        </p:spPr>
        <p:txBody>
          <a:bodyPr>
            <a:noAutofit/>
          </a:bodyPr>
          <a:lstStyle/>
          <a:p>
            <a:r>
              <a:rPr lang="en-US" sz="2800" b="1" dirty="0">
                <a:effectLst/>
                <a:latin typeface="Calibri" panose="020F0502020204030204" pitchFamily="34" charset="0"/>
                <a:ea typeface="Calibri" panose="020F0502020204030204" pitchFamily="34" charset="0"/>
                <a:cs typeface="Calibri" panose="020F0502020204030204" pitchFamily="34" charset="0"/>
              </a:rPr>
              <a:t>Management Following UK Guidance: Models and Frameworks</a:t>
            </a:r>
            <a:endParaRPr lang="en-US" sz="28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60737" y="1885204"/>
            <a:ext cx="7962285" cy="3640667"/>
          </a:xfrm>
        </p:spPr>
        <p:txBody>
          <a:bodyPr>
            <a:normAutofit/>
          </a:bodyPr>
          <a:lstStyle/>
          <a:p>
            <a:pPr marL="0" indent="0" algn="just">
              <a:buNone/>
            </a:pPr>
            <a:r>
              <a:rPr lang="en-US" b="1" dirty="0">
                <a:latin typeface="Calibri" panose="020F0502020204030204" pitchFamily="34" charset="0"/>
                <a:cs typeface="Calibri" panose="020F0502020204030204" pitchFamily="34" charset="0"/>
              </a:rPr>
              <a:t>Multidisciplinary Team Approach</a:t>
            </a:r>
          </a:p>
          <a:p>
            <a:pPr marL="544068" lvl="1" indent="-342900" algn="just">
              <a:lnSpc>
                <a:spcPct val="150000"/>
              </a:lnSpc>
              <a:buFont typeface="+mj-lt"/>
              <a:buAutoNum type="arabicPeriod"/>
            </a:pPr>
            <a:r>
              <a:rPr lang="en-US" dirty="0">
                <a:latin typeface="Calibri" panose="020F0502020204030204" pitchFamily="34" charset="0"/>
                <a:cs typeface="Calibri" panose="020F0502020204030204" pitchFamily="34" charset="0"/>
              </a:rPr>
              <a:t>Current UK guidance, particularly from NICE, </a:t>
            </a:r>
            <a:r>
              <a:rPr lang="en-US" dirty="0" err="1">
                <a:latin typeface="Calibri" panose="020F0502020204030204" pitchFamily="34" charset="0"/>
                <a:cs typeface="Calibri" panose="020F0502020204030204" pitchFamily="34" charset="0"/>
              </a:rPr>
              <a:t>emphasises</a:t>
            </a:r>
            <a:r>
              <a:rPr lang="en-US" dirty="0">
                <a:latin typeface="Calibri" panose="020F0502020204030204" pitchFamily="34" charset="0"/>
                <a:cs typeface="Calibri" panose="020F0502020204030204" pitchFamily="34" charset="0"/>
              </a:rPr>
              <a:t> collaborative working between primary and secondary care (Taylor et al., 2019).</a:t>
            </a:r>
          </a:p>
          <a:p>
            <a:pPr marL="544068" lvl="1" indent="-342900" algn="just">
              <a:lnSpc>
                <a:spcPct val="150000"/>
              </a:lnSpc>
              <a:buFont typeface="+mj-lt"/>
              <a:buAutoNum type="arabicPeriod"/>
            </a:pPr>
            <a:r>
              <a:rPr lang="en-US" dirty="0">
                <a:latin typeface="Calibri" panose="020F0502020204030204" pitchFamily="34" charset="0"/>
                <a:cs typeface="Calibri" panose="020F0502020204030204" pitchFamily="34" charset="0"/>
              </a:rPr>
              <a:t>A core specialist heart failure multidisciplinary team (MDT) should work in collaboration with the primary care team (West London NHS Trust, 2025).</a:t>
            </a:r>
          </a:p>
          <a:p>
            <a:pPr marL="544068" lvl="1" indent="-342900" algn="just">
              <a:lnSpc>
                <a:spcPct val="150000"/>
              </a:lnSpc>
              <a:buFont typeface="+mj-lt"/>
              <a:buAutoNum type="arabicPeriod"/>
            </a:pPr>
            <a:r>
              <a:rPr lang="en-US" dirty="0">
                <a:latin typeface="Calibri" panose="020F0502020204030204" pitchFamily="34" charset="0"/>
                <a:cs typeface="Calibri" panose="020F0502020204030204" pitchFamily="34" charset="0"/>
              </a:rPr>
              <a:t>The specialist MDT confirms diagnosis during an extended first consultation, starts and </a:t>
            </a:r>
            <a:r>
              <a:rPr lang="en-US" dirty="0" err="1">
                <a:latin typeface="Calibri" panose="020F0502020204030204" pitchFamily="34" charset="0"/>
                <a:cs typeface="Calibri" panose="020F0502020204030204" pitchFamily="34" charset="0"/>
              </a:rPr>
              <a:t>optimises</a:t>
            </a:r>
            <a:r>
              <a:rPr lang="en-US" dirty="0">
                <a:latin typeface="Calibri" panose="020F0502020204030204" pitchFamily="34" charset="0"/>
                <a:cs typeface="Calibri" panose="020F0502020204030204" pitchFamily="34" charset="0"/>
              </a:rPr>
              <a:t> evidence-based treatment, and provides a written care plan (</a:t>
            </a:r>
            <a:r>
              <a:rPr lang="en-US" dirty="0" err="1">
                <a:latin typeface="Calibri" panose="020F0502020204030204" pitchFamily="34" charset="0"/>
                <a:cs typeface="Calibri" panose="020F0502020204030204" pitchFamily="34" charset="0"/>
              </a:rPr>
              <a:t>Claudy</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Rodhouse</a:t>
            </a:r>
            <a:r>
              <a:rPr lang="en-US" dirty="0">
                <a:latin typeface="Calibri" panose="020F0502020204030204" pitchFamily="34" charset="0"/>
                <a:cs typeface="Calibri" panose="020F0502020204030204" pitchFamily="34" charset="0"/>
              </a:rPr>
              <a:t>, 2025).</a:t>
            </a:r>
          </a:p>
          <a:p>
            <a:pPr algn="just">
              <a:buFont typeface="Wingdings" panose="05000000000000000000" pitchFamily="2" charset="2"/>
              <a:buChar char="v"/>
            </a:pPr>
            <a:endParaRPr lang="en-US" dirty="0">
              <a:latin typeface="Calibri" panose="020F0502020204030204" pitchFamily="34" charset="0"/>
              <a:cs typeface="Calibri" panose="020F0502020204030204" pitchFamily="34" charset="0"/>
            </a:endParaRPr>
          </a:p>
          <a:p>
            <a:pPr>
              <a:buFont typeface="Wingdings" panose="05000000000000000000" pitchFamily="2" charset="2"/>
              <a:buChar char="v"/>
            </a:pPr>
            <a:endParaRPr lang="en-US" dirty="0">
              <a:latin typeface="Calibri" panose="020F0502020204030204" pitchFamily="34" charset="0"/>
              <a:cs typeface="Calibri" panose="020F0502020204030204" pitchFamily="34" charset="0"/>
            </a:endParaRPr>
          </a:p>
          <a:p>
            <a:pPr>
              <a:buFont typeface="Wingdings" panose="05000000000000000000" pitchFamily="2" charset="2"/>
              <a:buChar char="v"/>
            </a:pPr>
            <a:endParaRPr lang="en-US" sz="2400" dirty="0"/>
          </a:p>
        </p:txBody>
      </p:sp>
    </p:spTree>
    <p:extLst>
      <p:ext uri="{BB962C8B-B14F-4D97-AF65-F5344CB8AC3E}">
        <p14:creationId xmlns:p14="http://schemas.microsoft.com/office/powerpoint/2010/main" val="2534932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210508" y="232388"/>
            <a:ext cx="6125823" cy="997776"/>
          </a:xfrm>
        </p:spPr>
        <p:txBody>
          <a:bodyPr>
            <a:noAutofit/>
          </a:bodyPr>
          <a:lstStyle/>
          <a:p>
            <a:r>
              <a:rPr lang="en-US" sz="2800" b="1" dirty="0">
                <a:latin typeface="Calibri" panose="020F0502020204030204" pitchFamily="34" charset="0"/>
                <a:cs typeface="Calibri" panose="020F0502020204030204" pitchFamily="34" charset="0"/>
              </a:rPr>
              <a:t>Treatment Options Available in the United Kingdom</a:t>
            </a:r>
            <a:endParaRPr lang="en-AU" sz="2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10508" y="1230164"/>
            <a:ext cx="10209705" cy="5203528"/>
          </a:xfrm>
        </p:spPr>
        <p:txBody>
          <a:bodyPr>
            <a:normAutofit/>
          </a:bodyPr>
          <a:lstStyle/>
          <a:p>
            <a:pPr marL="457200" indent="-457200">
              <a:lnSpc>
                <a:spcPct val="150000"/>
              </a:lnSpc>
              <a:buFont typeface="+mj-lt"/>
              <a:buAutoNum type="arabicPeriod"/>
            </a:pPr>
            <a:r>
              <a:rPr lang="en-US" b="1" dirty="0"/>
              <a:t>Care plan:</a:t>
            </a:r>
            <a:r>
              <a:rPr lang="en-US" dirty="0"/>
              <a:t> plans for managing your heart failure, including follow-up care, rehabilitation and access to social care (Burns, 2025).</a:t>
            </a:r>
          </a:p>
          <a:p>
            <a:pPr marL="457200" indent="-457200">
              <a:lnSpc>
                <a:spcPct val="150000"/>
              </a:lnSpc>
              <a:buFont typeface="+mj-lt"/>
              <a:buAutoNum type="arabicPeriod"/>
            </a:pPr>
            <a:r>
              <a:rPr lang="en-US" b="1" dirty="0"/>
              <a:t>Diuretics:</a:t>
            </a:r>
            <a:r>
              <a:rPr lang="en-US" dirty="0"/>
              <a:t> Most people use loop diuretics (furosemide, torsemide) to quickly relieve symptoms by excreting sodium and water (Gamble, 2021).</a:t>
            </a:r>
          </a:p>
          <a:p>
            <a:pPr marL="457200" indent="-457200">
              <a:lnSpc>
                <a:spcPct val="150000"/>
              </a:lnSpc>
              <a:buFont typeface="+mj-lt"/>
              <a:buAutoNum type="arabicPeriod"/>
            </a:pPr>
            <a:r>
              <a:rPr lang="en-US" b="1" dirty="0"/>
              <a:t>Lifestyle changes: </a:t>
            </a:r>
            <a:r>
              <a:rPr lang="en-US" dirty="0"/>
              <a:t>Having a healthy lifestyle, including eating a balanced diet, doing exercise and not smoking (Giusti et al., 2024).</a:t>
            </a:r>
          </a:p>
          <a:p>
            <a:pPr marL="0" indent="0">
              <a:lnSpc>
                <a:spcPct val="150000"/>
              </a:lnSpc>
              <a:buNone/>
            </a:pPr>
            <a:r>
              <a:rPr lang="en-US" dirty="0"/>
              <a:t>First-Line Pharmacological Treatments for Heart Failure:</a:t>
            </a:r>
          </a:p>
          <a:p>
            <a:pPr lvl="2">
              <a:lnSpc>
                <a:spcPct val="150000"/>
              </a:lnSpc>
              <a:buFont typeface="Wingdings" panose="05000000000000000000" pitchFamily="2" charset="2"/>
              <a:buChar char="ü"/>
            </a:pPr>
            <a:r>
              <a:rPr lang="en-US" sz="1600" dirty="0"/>
              <a:t>ACE inhibitors</a:t>
            </a:r>
          </a:p>
          <a:p>
            <a:pPr lvl="2">
              <a:lnSpc>
                <a:spcPct val="150000"/>
              </a:lnSpc>
              <a:buFont typeface="Wingdings" panose="05000000000000000000" pitchFamily="2" charset="2"/>
              <a:buChar char="ü"/>
            </a:pPr>
            <a:r>
              <a:rPr lang="en-US" sz="1600" dirty="0"/>
              <a:t>Angiotensin-2 receptor blockers (ARBs)</a:t>
            </a:r>
          </a:p>
          <a:p>
            <a:pPr lvl="2">
              <a:lnSpc>
                <a:spcPct val="150000"/>
              </a:lnSpc>
              <a:buFont typeface="Wingdings" panose="05000000000000000000" pitchFamily="2" charset="2"/>
              <a:buChar char="ü"/>
            </a:pPr>
            <a:r>
              <a:rPr lang="en-US" sz="1600" dirty="0"/>
              <a:t>Beta blockers</a:t>
            </a:r>
          </a:p>
          <a:p>
            <a:pPr>
              <a:buFont typeface="Wingdings" panose="05000000000000000000" pitchFamily="2" charset="2"/>
              <a:buChar char="v"/>
            </a:pPr>
            <a:endParaRPr lang="en-US" dirty="0"/>
          </a:p>
          <a:p>
            <a:pPr>
              <a:buFont typeface="Wingdings" panose="05000000000000000000" pitchFamily="2" charset="2"/>
              <a:buChar char="v"/>
            </a:pPr>
            <a:endParaRPr lang="en-US" dirty="0"/>
          </a:p>
        </p:txBody>
      </p:sp>
    </p:spTree>
    <p:extLst>
      <p:ext uri="{BB962C8B-B14F-4D97-AF65-F5344CB8AC3E}">
        <p14:creationId xmlns:p14="http://schemas.microsoft.com/office/powerpoint/2010/main" val="1420712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328918" y="508682"/>
            <a:ext cx="6125823" cy="1043824"/>
          </a:xfrm>
        </p:spPr>
        <p:txBody>
          <a:bodyPr>
            <a:noAutofit/>
          </a:bodyPr>
          <a:lstStyle/>
          <a:p>
            <a:r>
              <a:rPr lang="en-US" sz="2800" b="1" dirty="0">
                <a:latin typeface="Calibri" panose="020F0502020204030204" pitchFamily="34" charset="0"/>
                <a:cs typeface="Calibri" panose="020F0502020204030204" pitchFamily="34" charset="0"/>
              </a:rPr>
              <a:t>Comorbidities Accompanying Heart Failure</a:t>
            </a:r>
            <a:endParaRPr lang="en-AU" sz="2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10507" y="1730124"/>
            <a:ext cx="10209705" cy="3657600"/>
          </a:xfrm>
        </p:spPr>
        <p:txBody>
          <a:bodyPr>
            <a:normAutofit/>
          </a:bodyPr>
          <a:lstStyle/>
          <a:p>
            <a:pPr marL="457200" indent="-457200">
              <a:lnSpc>
                <a:spcPct val="150000"/>
              </a:lnSpc>
              <a:buFont typeface="+mj-lt"/>
              <a:buAutoNum type="arabicPeriod"/>
            </a:pPr>
            <a:r>
              <a:rPr lang="en-US" b="1" dirty="0"/>
              <a:t>Hypertension </a:t>
            </a:r>
            <a:r>
              <a:rPr lang="en-US" dirty="0"/>
              <a:t>is the most prevalent comorbidity, present in over 70% of AF patients (many with concurrent HF) (Hammond et al., 2022).</a:t>
            </a:r>
          </a:p>
          <a:p>
            <a:pPr marL="457200" indent="-457200">
              <a:lnSpc>
                <a:spcPct val="150000"/>
              </a:lnSpc>
              <a:buFont typeface="+mj-lt"/>
              <a:buAutoNum type="arabicPeriod"/>
            </a:pPr>
            <a:r>
              <a:rPr lang="en-US" b="1" dirty="0"/>
              <a:t>Diabetes Mellitus</a:t>
            </a:r>
            <a:r>
              <a:rPr lang="en-US" dirty="0"/>
              <a:t> significantly increases HF risk. Prediabetes and type 2 diabetes are associated with increased HF </a:t>
            </a:r>
            <a:r>
              <a:rPr lang="en-US" dirty="0" err="1"/>
              <a:t>hospitalisation</a:t>
            </a:r>
            <a:r>
              <a:rPr lang="en-US" dirty="0"/>
              <a:t> risk (National Health Service , 2017).</a:t>
            </a:r>
          </a:p>
          <a:p>
            <a:pPr marL="457200" indent="-457200">
              <a:lnSpc>
                <a:spcPct val="150000"/>
              </a:lnSpc>
              <a:buFont typeface="+mj-lt"/>
              <a:buAutoNum type="arabicPeriod"/>
            </a:pPr>
            <a:r>
              <a:rPr lang="en-US" b="1" dirty="0"/>
              <a:t>Chronic Kidney Disease</a:t>
            </a:r>
            <a:r>
              <a:rPr lang="en-US" dirty="0"/>
              <a:t> kidney function decline is common in HF due to reduced renal perfusion (</a:t>
            </a:r>
            <a:r>
              <a:rPr lang="en-US" dirty="0" err="1"/>
              <a:t>Claudy</a:t>
            </a:r>
            <a:r>
              <a:rPr lang="en-US" dirty="0"/>
              <a:t> </a:t>
            </a:r>
            <a:r>
              <a:rPr lang="en-US" dirty="0" err="1"/>
              <a:t>Rodhouse</a:t>
            </a:r>
            <a:r>
              <a:rPr lang="en-US" dirty="0"/>
              <a:t>, 2025).</a:t>
            </a:r>
          </a:p>
          <a:p>
            <a:pPr>
              <a:buFont typeface="Wingdings" panose="05000000000000000000" pitchFamily="2" charset="2"/>
              <a:buChar char="v"/>
            </a:pPr>
            <a:endParaRPr lang="en-US" dirty="0"/>
          </a:p>
        </p:txBody>
      </p:sp>
    </p:spTree>
    <p:extLst>
      <p:ext uri="{BB962C8B-B14F-4D97-AF65-F5344CB8AC3E}">
        <p14:creationId xmlns:p14="http://schemas.microsoft.com/office/powerpoint/2010/main" val="3691982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171038" y="519694"/>
            <a:ext cx="5512715" cy="533510"/>
          </a:xfrm>
        </p:spPr>
        <p:txBody>
          <a:bodyPr>
            <a:noAutofit/>
          </a:bodyPr>
          <a:lstStyle/>
          <a:p>
            <a:r>
              <a:rPr lang="en-US" sz="3200" b="1" dirty="0">
                <a:latin typeface="Calibri" panose="020F0502020204030204" pitchFamily="34" charset="0"/>
                <a:cs typeface="Calibri" panose="020F0502020204030204" pitchFamily="34" charset="0"/>
              </a:rPr>
              <a:t>Prevention of Heart Failure</a:t>
            </a:r>
            <a:endParaRPr lang="en-AU" sz="3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56558" y="1352108"/>
            <a:ext cx="8834815" cy="4153783"/>
          </a:xfrm>
        </p:spPr>
        <p:txBody>
          <a:bodyPr>
            <a:normAutofit/>
          </a:bodyPr>
          <a:lstStyle/>
          <a:p>
            <a:pPr marL="0" indent="0">
              <a:lnSpc>
                <a:spcPct val="150000"/>
              </a:lnSpc>
              <a:buNone/>
            </a:pPr>
            <a:r>
              <a:rPr lang="en-US" b="1" dirty="0"/>
              <a:t>Primordial Prevention: Preventing Risk Factor Development</a:t>
            </a:r>
          </a:p>
          <a:p>
            <a:pPr marL="726948" lvl="2" indent="-342900">
              <a:lnSpc>
                <a:spcPct val="150000"/>
              </a:lnSpc>
              <a:buFont typeface="+mj-lt"/>
              <a:buAutoNum type="arabicPeriod"/>
            </a:pPr>
            <a:r>
              <a:rPr lang="en-US" sz="1600" dirty="0"/>
              <a:t>Promoting healthy eating, regular exercise, smoking cessation, and moderate alcohol consumption (NHS England, 2021).</a:t>
            </a:r>
          </a:p>
          <a:p>
            <a:pPr marL="726948" lvl="2" indent="-342900">
              <a:lnSpc>
                <a:spcPct val="150000"/>
              </a:lnSpc>
              <a:buFont typeface="+mj-lt"/>
              <a:buAutoNum type="arabicPeriod"/>
            </a:pPr>
            <a:r>
              <a:rPr lang="en-US" sz="1600" dirty="0"/>
              <a:t>Obesity prevention through weight maintenance at healthy BMI levels.</a:t>
            </a:r>
          </a:p>
          <a:p>
            <a:pPr marL="0" indent="0">
              <a:lnSpc>
                <a:spcPct val="150000"/>
              </a:lnSpc>
              <a:buNone/>
            </a:pPr>
            <a:r>
              <a:rPr lang="en-US" b="1" dirty="0"/>
              <a:t>Primary Prevention: Risk Factor Management in At-Risk Individuals</a:t>
            </a:r>
          </a:p>
          <a:p>
            <a:pPr marL="726948" lvl="2" indent="-342900">
              <a:lnSpc>
                <a:spcPct val="150000"/>
              </a:lnSpc>
              <a:buFont typeface="+mj-lt"/>
              <a:buAutoNum type="arabicPeriod"/>
            </a:pPr>
            <a:r>
              <a:rPr lang="en-US" sz="1600" dirty="0"/>
              <a:t>Optimal blood pressure management is crucial, particularly in younger patients.</a:t>
            </a:r>
          </a:p>
          <a:p>
            <a:pPr marL="726948" lvl="2" indent="-342900">
              <a:lnSpc>
                <a:spcPct val="150000"/>
              </a:lnSpc>
              <a:buFont typeface="+mj-lt"/>
              <a:buAutoNum type="arabicPeriod"/>
            </a:pPr>
            <a:r>
              <a:rPr lang="en-US" sz="1600" dirty="0"/>
              <a:t>SGLT2 inhibitors now represent first-line agents for many types 2 diabetes patients, offering </a:t>
            </a:r>
            <a:r>
              <a:rPr lang="en-US" sz="1600" dirty="0" err="1"/>
              <a:t>cardioprotection</a:t>
            </a:r>
            <a:r>
              <a:rPr lang="en-US" sz="1600" dirty="0"/>
              <a:t> beyond glucose lowering (NHS , 2022).</a:t>
            </a:r>
          </a:p>
          <a:p>
            <a:pPr>
              <a:buFont typeface="Wingdings" panose="05000000000000000000" pitchFamily="2" charset="2"/>
              <a:buChar char="v"/>
            </a:pPr>
            <a:endParaRPr lang="en-US" dirty="0"/>
          </a:p>
        </p:txBody>
      </p:sp>
    </p:spTree>
    <p:extLst>
      <p:ext uri="{BB962C8B-B14F-4D97-AF65-F5344CB8AC3E}">
        <p14:creationId xmlns:p14="http://schemas.microsoft.com/office/powerpoint/2010/main" val="2641193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171038" y="269715"/>
            <a:ext cx="6486320" cy="1065704"/>
          </a:xfrm>
        </p:spPr>
        <p:txBody>
          <a:bodyPr>
            <a:noAutofit/>
          </a:bodyPr>
          <a:lstStyle/>
          <a:p>
            <a:r>
              <a:rPr lang="en-US" sz="2800" b="1" dirty="0">
                <a:latin typeface="Calibri" panose="020F0502020204030204" pitchFamily="34" charset="0"/>
                <a:cs typeface="Calibri" panose="020F0502020204030204" pitchFamily="34" charset="0"/>
              </a:rPr>
              <a:t>Professional Skills, Values, and </a:t>
            </a:r>
            <a:r>
              <a:rPr lang="en-US" sz="2800" b="1" dirty="0" err="1">
                <a:latin typeface="Calibri" panose="020F0502020204030204" pitchFamily="34" charset="0"/>
                <a:cs typeface="Calibri" panose="020F0502020204030204" pitchFamily="34" charset="0"/>
              </a:rPr>
              <a:t>Behaviours</a:t>
            </a:r>
            <a:r>
              <a:rPr lang="en-US" sz="2800" b="1" dirty="0">
                <a:latin typeface="Calibri" panose="020F0502020204030204" pitchFamily="34" charset="0"/>
                <a:cs typeface="Calibri" panose="020F0502020204030204" pitchFamily="34" charset="0"/>
              </a:rPr>
              <a:t> for Co-Productive Care</a:t>
            </a:r>
            <a:endParaRPr lang="en-AU" sz="2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171038" y="1335419"/>
            <a:ext cx="8834815" cy="4153783"/>
          </a:xfrm>
        </p:spPr>
        <p:txBody>
          <a:bodyPr>
            <a:normAutofit/>
          </a:bodyPr>
          <a:lstStyle/>
          <a:p>
            <a:pPr marL="0" indent="0">
              <a:lnSpc>
                <a:spcPct val="150000"/>
              </a:lnSpc>
              <a:buNone/>
            </a:pPr>
            <a:r>
              <a:rPr lang="en-US" b="1" dirty="0"/>
              <a:t>Essential Professional Skills</a:t>
            </a:r>
          </a:p>
          <a:p>
            <a:pPr marL="726948" lvl="2" indent="-342900">
              <a:lnSpc>
                <a:spcPct val="150000"/>
              </a:lnSpc>
              <a:buFont typeface="+mj-lt"/>
              <a:buAutoNum type="arabicPeriod"/>
            </a:pPr>
            <a:r>
              <a:rPr lang="en-US" sz="1600" dirty="0"/>
              <a:t>Complete cardiovascular evaluation, including vital signs, auscultation, jugular venous pressure, and fluid status </a:t>
            </a:r>
            <a:r>
              <a:rPr lang="it-IT" sz="1600" dirty="0"/>
              <a:t>(Pierpaolo Pellicori et al., 2024).</a:t>
            </a:r>
            <a:endParaRPr lang="en-US" sz="1600" dirty="0"/>
          </a:p>
          <a:p>
            <a:pPr marL="726948" lvl="2" indent="-342900">
              <a:lnSpc>
                <a:spcPct val="150000"/>
              </a:lnSpc>
              <a:buFont typeface="+mj-lt"/>
              <a:buAutoNum type="arabicPeriod"/>
            </a:pPr>
            <a:r>
              <a:rPr lang="en-US" sz="1600" dirty="0"/>
              <a:t>Clear, compassionate communication adapted to individual patient literacy and understanding levels.</a:t>
            </a:r>
          </a:p>
          <a:p>
            <a:pPr marL="0" indent="0">
              <a:lnSpc>
                <a:spcPct val="150000"/>
              </a:lnSpc>
              <a:buNone/>
            </a:pPr>
            <a:r>
              <a:rPr lang="en-US" b="1" dirty="0"/>
              <a:t>Essential Professional Values</a:t>
            </a:r>
          </a:p>
          <a:p>
            <a:pPr marL="726948" lvl="2" indent="-342900">
              <a:lnSpc>
                <a:spcPct val="150000"/>
              </a:lnSpc>
              <a:buFont typeface="+mj-lt"/>
              <a:buAutoNum type="arabicPeriod"/>
            </a:pPr>
            <a:r>
              <a:rPr lang="en-US" sz="1600" dirty="0"/>
              <a:t>Seeing each patient as a unique individual with unique experiences, preferences, and values rather than a clinical condition (</a:t>
            </a:r>
            <a:r>
              <a:rPr lang="en-US" sz="1600" dirty="0" err="1"/>
              <a:t>Suutari</a:t>
            </a:r>
            <a:r>
              <a:rPr lang="en-US" sz="1600" dirty="0"/>
              <a:t> et al., 2021).</a:t>
            </a:r>
          </a:p>
        </p:txBody>
      </p:sp>
    </p:spTree>
    <p:extLst>
      <p:ext uri="{BB962C8B-B14F-4D97-AF65-F5344CB8AC3E}">
        <p14:creationId xmlns:p14="http://schemas.microsoft.com/office/powerpoint/2010/main" val="403943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171038" y="269715"/>
            <a:ext cx="6486320" cy="1078861"/>
          </a:xfrm>
        </p:spPr>
        <p:txBody>
          <a:bodyPr>
            <a:noAutofit/>
          </a:bodyPr>
          <a:lstStyle/>
          <a:p>
            <a:r>
              <a:rPr lang="en-US" sz="2800" b="1" dirty="0">
                <a:latin typeface="Calibri" panose="020F0502020204030204" pitchFamily="34" charset="0"/>
                <a:cs typeface="Calibri" panose="020F0502020204030204" pitchFamily="34" charset="0"/>
              </a:rPr>
              <a:t>Professional Skills, Values, and </a:t>
            </a:r>
            <a:r>
              <a:rPr lang="en-US" sz="2800" b="1" dirty="0" err="1">
                <a:latin typeface="Calibri" panose="020F0502020204030204" pitchFamily="34" charset="0"/>
                <a:cs typeface="Calibri" panose="020F0502020204030204" pitchFamily="34" charset="0"/>
              </a:rPr>
              <a:t>Behaviours</a:t>
            </a:r>
            <a:r>
              <a:rPr lang="en-US" sz="2800" b="1" dirty="0">
                <a:latin typeface="Calibri" panose="020F0502020204030204" pitchFamily="34" charset="0"/>
                <a:cs typeface="Calibri" panose="020F0502020204030204" pitchFamily="34" charset="0"/>
              </a:rPr>
              <a:t> for Co-Productive Care</a:t>
            </a:r>
            <a:endParaRPr lang="en-AU" sz="2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49979" y="1819421"/>
            <a:ext cx="8834815" cy="2923620"/>
          </a:xfrm>
        </p:spPr>
        <p:txBody>
          <a:bodyPr>
            <a:normAutofit/>
          </a:bodyPr>
          <a:lstStyle/>
          <a:p>
            <a:pPr marL="0" indent="0">
              <a:lnSpc>
                <a:spcPct val="150000"/>
              </a:lnSpc>
              <a:buNone/>
            </a:pPr>
            <a:r>
              <a:rPr lang="en-US" b="1" dirty="0"/>
              <a:t>Essential </a:t>
            </a:r>
            <a:r>
              <a:rPr lang="en-US" b="1" dirty="0" err="1"/>
              <a:t>Behaviours</a:t>
            </a:r>
            <a:r>
              <a:rPr lang="en-US" b="1" dirty="0"/>
              <a:t> for Co-Productive Care</a:t>
            </a:r>
          </a:p>
          <a:p>
            <a:pPr marL="544068" lvl="1" indent="-342900">
              <a:lnSpc>
                <a:spcPct val="150000"/>
              </a:lnSpc>
              <a:buFont typeface="+mj-lt"/>
              <a:buAutoNum type="arabicPeriod"/>
            </a:pPr>
            <a:r>
              <a:rPr lang="en-US" dirty="0"/>
              <a:t>Actively involve patients in decisions regarding treatment options, lifestyle changes, and care planning (Whh.nhs.uk, 2025).</a:t>
            </a:r>
          </a:p>
          <a:p>
            <a:pPr marL="544068" lvl="1" indent="-342900">
              <a:lnSpc>
                <a:spcPct val="150000"/>
              </a:lnSpc>
              <a:buFont typeface="+mj-lt"/>
              <a:buAutoNum type="arabicPeriod"/>
            </a:pPr>
            <a:r>
              <a:rPr lang="en-US" dirty="0"/>
              <a:t>Present evidence-based options alongside patient values and preferences.</a:t>
            </a:r>
          </a:p>
          <a:p>
            <a:pPr marL="544068" lvl="1" indent="-342900">
              <a:lnSpc>
                <a:spcPct val="150000"/>
              </a:lnSpc>
              <a:buFont typeface="+mj-lt"/>
              <a:buAutoNum type="arabicPeriod"/>
            </a:pPr>
            <a:r>
              <a:rPr lang="en-US" dirty="0"/>
              <a:t>Invite patient and family input regarding goals, barriers, and facilitators to change.</a:t>
            </a:r>
          </a:p>
        </p:txBody>
      </p:sp>
    </p:spTree>
    <p:extLst>
      <p:ext uri="{BB962C8B-B14F-4D97-AF65-F5344CB8AC3E}">
        <p14:creationId xmlns:p14="http://schemas.microsoft.com/office/powerpoint/2010/main" val="1991778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228929" y="447331"/>
            <a:ext cx="7480976" cy="1013078"/>
          </a:xfrm>
        </p:spPr>
        <p:txBody>
          <a:bodyPr>
            <a:noAutofit/>
          </a:bodyPr>
          <a:lstStyle/>
          <a:p>
            <a:r>
              <a:rPr lang="en-US" sz="2800" b="1" dirty="0">
                <a:latin typeface="Calibri" panose="020F0502020204030204" pitchFamily="34" charset="0"/>
                <a:cs typeface="Calibri" panose="020F0502020204030204" pitchFamily="34" charset="0"/>
              </a:rPr>
              <a:t>Comprehensive Model of </a:t>
            </a:r>
            <a:r>
              <a:rPr lang="en-US" sz="2800" b="1" dirty="0" err="1">
                <a:latin typeface="Calibri" panose="020F0502020204030204" pitchFamily="34" charset="0"/>
                <a:cs typeface="Calibri" panose="020F0502020204030204" pitchFamily="34" charset="0"/>
              </a:rPr>
              <a:t>Personalised</a:t>
            </a:r>
            <a:r>
              <a:rPr lang="en-US" sz="2800" b="1" dirty="0">
                <a:latin typeface="Calibri" panose="020F0502020204030204" pitchFamily="34" charset="0"/>
                <a:cs typeface="Calibri" panose="020F0502020204030204" pitchFamily="34" charset="0"/>
              </a:rPr>
              <a:t> Care and Self-Management Support</a:t>
            </a:r>
            <a:endParaRPr lang="en-AU" sz="2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28929" y="1865864"/>
            <a:ext cx="7941465" cy="4239546"/>
          </a:xfrm>
        </p:spPr>
        <p:txBody>
          <a:bodyPr>
            <a:normAutofit/>
          </a:bodyPr>
          <a:lstStyle/>
          <a:p>
            <a:pPr marL="457200" indent="-457200" algn="just">
              <a:lnSpc>
                <a:spcPct val="150000"/>
              </a:lnSpc>
              <a:buFont typeface="+mj-lt"/>
              <a:buAutoNum type="arabicPeriod"/>
            </a:pPr>
            <a:r>
              <a:rPr lang="en-US" b="1" dirty="0"/>
              <a:t>Shared Decision-Making:</a:t>
            </a:r>
            <a:r>
              <a:rPr lang="en-US" dirty="0"/>
              <a:t> Care decisions are made collaboratively, combining clinical evidence with patients’ priorities (Wise, 2025).</a:t>
            </a:r>
          </a:p>
          <a:p>
            <a:pPr marL="457200" indent="-457200" algn="just">
              <a:lnSpc>
                <a:spcPct val="150000"/>
              </a:lnSpc>
              <a:buFont typeface="+mj-lt"/>
              <a:buAutoNum type="arabicPeriod"/>
            </a:pPr>
            <a:r>
              <a:rPr lang="en-US" b="1" dirty="0" err="1"/>
              <a:t>Personalised</a:t>
            </a:r>
            <a:r>
              <a:rPr lang="en-US" b="1" dirty="0"/>
              <a:t> Care and Support Planning: </a:t>
            </a:r>
            <a:r>
              <a:rPr lang="en-US" dirty="0" err="1"/>
              <a:t>Individualised</a:t>
            </a:r>
            <a:r>
              <a:rPr lang="en-US" dirty="0"/>
              <a:t> plans address medical, psychological, and social needs, helping patients set achievable goals.</a:t>
            </a:r>
          </a:p>
          <a:p>
            <a:pPr marL="457200" indent="-457200" algn="just">
              <a:lnSpc>
                <a:spcPct val="150000"/>
              </a:lnSpc>
              <a:buFont typeface="+mj-lt"/>
              <a:buAutoNum type="arabicPeriod"/>
            </a:pPr>
            <a:r>
              <a:rPr lang="en-US" b="1" dirty="0"/>
              <a:t>Enabling Choice: </a:t>
            </a:r>
            <a:r>
              <a:rPr lang="en-US" dirty="0"/>
              <a:t>Patients are offered genuine options regarding treatments, appointments, formats of rehabilitation, and information sources to enhance engagement (NHS England, 2021).</a:t>
            </a:r>
          </a:p>
        </p:txBody>
      </p:sp>
      <p:pic>
        <p:nvPicPr>
          <p:cNvPr id="4" name="Picture 3">
            <a:extLst>
              <a:ext uri="{FF2B5EF4-FFF2-40B4-BE49-F238E27FC236}">
                <a16:creationId xmlns:a16="http://schemas.microsoft.com/office/drawing/2014/main" id="{F94A1442-C654-4641-B763-AB60D4E2C3BE}"/>
              </a:ext>
            </a:extLst>
          </p:cNvPr>
          <p:cNvPicPr>
            <a:picLocks noChangeAspect="1"/>
          </p:cNvPicPr>
          <p:nvPr/>
        </p:nvPicPr>
        <p:blipFill rotWithShape="1">
          <a:blip r:embed="rId2"/>
          <a:srcRect b="7914"/>
          <a:stretch/>
        </p:blipFill>
        <p:spPr>
          <a:xfrm>
            <a:off x="8223022" y="1834514"/>
            <a:ext cx="3968978" cy="4024675"/>
          </a:xfrm>
          <a:prstGeom prst="rect">
            <a:avLst/>
          </a:prstGeom>
        </p:spPr>
      </p:pic>
      <p:sp>
        <p:nvSpPr>
          <p:cNvPr id="5" name="TextBox 4">
            <a:extLst>
              <a:ext uri="{FF2B5EF4-FFF2-40B4-BE49-F238E27FC236}">
                <a16:creationId xmlns:a16="http://schemas.microsoft.com/office/drawing/2014/main" id="{798EEC3E-16C9-436B-8F95-AAF0A0922D2F}"/>
              </a:ext>
            </a:extLst>
          </p:cNvPr>
          <p:cNvSpPr txBox="1"/>
          <p:nvPr/>
        </p:nvSpPr>
        <p:spPr>
          <a:xfrm>
            <a:off x="9670273" y="5859189"/>
            <a:ext cx="1960369" cy="246221"/>
          </a:xfrm>
          <a:prstGeom prst="rect">
            <a:avLst/>
          </a:prstGeom>
          <a:noFill/>
        </p:spPr>
        <p:txBody>
          <a:bodyPr wrap="square" rtlCol="0">
            <a:spAutoFit/>
          </a:bodyPr>
          <a:lstStyle/>
          <a:p>
            <a:r>
              <a:rPr lang="en-US" sz="1000" dirty="0"/>
              <a:t>Source: (NHS England, 2021)</a:t>
            </a:r>
            <a:endParaRPr lang="en-GB" sz="1000" dirty="0"/>
          </a:p>
        </p:txBody>
      </p:sp>
    </p:spTree>
    <p:extLst>
      <p:ext uri="{BB962C8B-B14F-4D97-AF65-F5344CB8AC3E}">
        <p14:creationId xmlns:p14="http://schemas.microsoft.com/office/powerpoint/2010/main" val="3216106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228929" y="447331"/>
            <a:ext cx="7480976" cy="1026234"/>
          </a:xfrm>
        </p:spPr>
        <p:txBody>
          <a:bodyPr>
            <a:noAutofit/>
          </a:bodyPr>
          <a:lstStyle/>
          <a:p>
            <a:r>
              <a:rPr lang="en-US" sz="2800" b="1" dirty="0">
                <a:latin typeface="Calibri" panose="020F0502020204030204" pitchFamily="34" charset="0"/>
                <a:cs typeface="Calibri" panose="020F0502020204030204" pitchFamily="34" charset="0"/>
              </a:rPr>
              <a:t>Comprehensive Model of </a:t>
            </a:r>
            <a:r>
              <a:rPr lang="en-US" sz="2800" b="1" dirty="0" err="1">
                <a:latin typeface="Calibri" panose="020F0502020204030204" pitchFamily="34" charset="0"/>
                <a:cs typeface="Calibri" panose="020F0502020204030204" pitchFamily="34" charset="0"/>
              </a:rPr>
              <a:t>Personalised</a:t>
            </a:r>
            <a:r>
              <a:rPr lang="en-US" sz="2800" b="1" dirty="0">
                <a:latin typeface="Calibri" panose="020F0502020204030204" pitchFamily="34" charset="0"/>
                <a:cs typeface="Calibri" panose="020F0502020204030204" pitchFamily="34" charset="0"/>
              </a:rPr>
              <a:t> Care and Self-Management Support</a:t>
            </a:r>
            <a:endParaRPr lang="en-AU" sz="2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28929" y="1733656"/>
            <a:ext cx="8572993" cy="4127713"/>
          </a:xfrm>
        </p:spPr>
        <p:txBody>
          <a:bodyPr>
            <a:normAutofit fontScale="92500"/>
          </a:bodyPr>
          <a:lstStyle/>
          <a:p>
            <a:pPr marL="457200" indent="-457200" algn="just">
              <a:lnSpc>
                <a:spcPct val="150000"/>
              </a:lnSpc>
              <a:buFont typeface="+mj-lt"/>
              <a:buAutoNum type="arabicPeriod" startAt="4"/>
            </a:pPr>
            <a:r>
              <a:rPr lang="en-US" b="1" dirty="0"/>
              <a:t>Social Prescribing: </a:t>
            </a:r>
            <a:r>
              <a:rPr lang="en-US" dirty="0"/>
              <a:t>Links patients to community resources such as exercise groups, counselling, financial advice, and lifestyle </a:t>
            </a:r>
            <a:r>
              <a:rPr lang="en-US" dirty="0" err="1"/>
              <a:t>programmes</a:t>
            </a:r>
            <a:r>
              <a:rPr lang="en-US" dirty="0"/>
              <a:t> to address wider determinants of health (National Institute for Health and Care Excellence, 2023).</a:t>
            </a:r>
          </a:p>
          <a:p>
            <a:pPr marL="457200" indent="-457200" algn="just">
              <a:lnSpc>
                <a:spcPct val="150000"/>
              </a:lnSpc>
              <a:buFont typeface="+mj-lt"/>
              <a:buAutoNum type="arabicPeriod" startAt="4"/>
            </a:pPr>
            <a:r>
              <a:rPr lang="en-US" b="1" dirty="0"/>
              <a:t>Supported Self-Management: </a:t>
            </a:r>
            <a:r>
              <a:rPr lang="en-US" dirty="0"/>
              <a:t>Builds patients’ knowledge, skills, and confidence to manage symptoms, monitor health, and problem-solve daily challenges.</a:t>
            </a:r>
          </a:p>
          <a:p>
            <a:pPr marL="457200" indent="-457200" algn="just">
              <a:lnSpc>
                <a:spcPct val="150000"/>
              </a:lnSpc>
              <a:buFont typeface="+mj-lt"/>
              <a:buAutoNum type="arabicPeriod" startAt="4"/>
            </a:pPr>
            <a:r>
              <a:rPr lang="en-US" b="1" dirty="0"/>
              <a:t>Personal Health Budgets: </a:t>
            </a:r>
            <a:r>
              <a:rPr lang="en-US" dirty="0"/>
              <a:t>Provides tailored resources that allow patients to access </a:t>
            </a:r>
            <a:r>
              <a:rPr lang="en-US" dirty="0" err="1"/>
              <a:t>personalised</a:t>
            </a:r>
            <a:r>
              <a:rPr lang="en-US" dirty="0"/>
              <a:t> services, technologies, and integrated support that align with their preferences (Health Research Authority, 2020).</a:t>
            </a:r>
          </a:p>
          <a:p>
            <a:pPr>
              <a:buFont typeface="Wingdings" panose="05000000000000000000" pitchFamily="2" charset="2"/>
              <a:buChar char="v"/>
            </a:pPr>
            <a:endParaRPr lang="en-US" dirty="0"/>
          </a:p>
        </p:txBody>
      </p:sp>
    </p:spTree>
    <p:extLst>
      <p:ext uri="{BB962C8B-B14F-4D97-AF65-F5344CB8AC3E}">
        <p14:creationId xmlns:p14="http://schemas.microsoft.com/office/powerpoint/2010/main" val="3952485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636790" y="-49997"/>
            <a:ext cx="3283947" cy="434834"/>
          </a:xfrm>
        </p:spPr>
        <p:txBody>
          <a:bodyPr>
            <a:noAutofit/>
          </a:bodyPr>
          <a:lstStyle/>
          <a:p>
            <a:r>
              <a:rPr lang="en-US" sz="2400" b="1" dirty="0">
                <a:latin typeface="Calibri" panose="020F0502020204030204" pitchFamily="34" charset="0"/>
                <a:cs typeface="Calibri" panose="020F0502020204030204" pitchFamily="34" charset="0"/>
              </a:rPr>
              <a:t>References</a:t>
            </a:r>
            <a:endParaRPr lang="en-AU" sz="24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139243" y="595016"/>
            <a:ext cx="11913514" cy="5976822"/>
          </a:xfrm>
        </p:spPr>
        <p:txBody>
          <a:bodyPr>
            <a:normAutofit fontScale="25000" lnSpcReduction="20000"/>
          </a:bodyPr>
          <a:lstStyle/>
          <a:p>
            <a:pPr marL="514350" indent="-514350" algn="just">
              <a:lnSpc>
                <a:spcPct val="150000"/>
              </a:lnSpc>
              <a:buFont typeface="+mj-lt"/>
              <a:buAutoNum type="arabicPeriod"/>
            </a:pPr>
            <a:r>
              <a:rPr lang="en-US" sz="2800" dirty="0" err="1"/>
              <a:t>Bavishi</a:t>
            </a:r>
            <a:r>
              <a:rPr lang="en-US" sz="2800" dirty="0"/>
              <a:t>, A. and Patel, R.B. (2020). Addressing Comorbidities in Heart Failure. Heart Failure Clinics, 16(4). </a:t>
            </a:r>
            <a:r>
              <a:rPr lang="en-US" sz="2800" dirty="0" err="1"/>
              <a:t>doi</a:t>
            </a:r>
            <a:r>
              <a:rPr lang="en-US" sz="2800" dirty="0"/>
              <a:t>: https://doi.org/10.1016/j.hfc.2020.06.005.</a:t>
            </a:r>
          </a:p>
          <a:p>
            <a:pPr marL="514350" indent="-514350" algn="just">
              <a:lnSpc>
                <a:spcPct val="150000"/>
              </a:lnSpc>
              <a:buFont typeface="+mj-lt"/>
              <a:buAutoNum type="arabicPeriod"/>
            </a:pPr>
            <a:r>
              <a:rPr lang="en-US" sz="2800" dirty="0"/>
              <a:t>British Heart Foundation (2022). Heart failure. [online] British Heart Foundation. Available at: https://www.bhf.org.uk/informationsupport/conditions/heart-failure.</a:t>
            </a:r>
          </a:p>
          <a:p>
            <a:pPr marL="514350" indent="-514350" algn="just">
              <a:lnSpc>
                <a:spcPct val="150000"/>
              </a:lnSpc>
              <a:buFont typeface="+mj-lt"/>
              <a:buAutoNum type="arabicPeriod"/>
            </a:pPr>
            <a:r>
              <a:rPr lang="en-US" sz="2800" dirty="0" err="1"/>
              <a:t>BrJCardiol</a:t>
            </a:r>
            <a:r>
              <a:rPr lang="en-US" sz="2800" dirty="0"/>
              <a:t> (2024). BJC. [online] Bjcardio.co.uk. Available at: https://bjcardio.co.uk/2024/05/heart-failure-learning-module-2-diagnosis-2/.</a:t>
            </a:r>
          </a:p>
          <a:p>
            <a:pPr marL="514350" indent="-514350" algn="just">
              <a:lnSpc>
                <a:spcPct val="150000"/>
              </a:lnSpc>
              <a:buFont typeface="+mj-lt"/>
              <a:buAutoNum type="arabicPeriod"/>
            </a:pPr>
            <a:r>
              <a:rPr lang="en-US" sz="2800" dirty="0"/>
              <a:t>Burns, C. (2025). Chronic heart failure deaths could fall by 3,000 per year following updated guidance, says NICE. [online] The Pharmaceutical Journal. Available at: https://pharmaceutical-journal.com/article/news/chronic-heart-failure-deaths-could-fall-by-3000-per-year-following-updated-guidance-says-nice.</a:t>
            </a:r>
          </a:p>
          <a:p>
            <a:pPr marL="514350" indent="-514350" algn="just">
              <a:lnSpc>
                <a:spcPct val="150000"/>
              </a:lnSpc>
              <a:buFont typeface="+mj-lt"/>
              <a:buAutoNum type="arabicPeriod"/>
            </a:pPr>
            <a:r>
              <a:rPr lang="en-US" sz="2800" dirty="0" err="1"/>
              <a:t>Claudy</a:t>
            </a:r>
            <a:r>
              <a:rPr lang="en-US" sz="2800" dirty="0"/>
              <a:t> </a:t>
            </a:r>
            <a:r>
              <a:rPr lang="en-US" sz="2800" dirty="0" err="1"/>
              <a:t>Rodhouse</a:t>
            </a:r>
            <a:r>
              <a:rPr lang="en-US" sz="2800" dirty="0"/>
              <a:t> (2025). NICE Update on SGLT2 inhibitors - </a:t>
            </a:r>
            <a:r>
              <a:rPr lang="en-US" sz="2800" dirty="0" err="1"/>
              <a:t>Dispex</a:t>
            </a:r>
            <a:r>
              <a:rPr lang="en-US" sz="2800" dirty="0"/>
              <a:t>. [online] </a:t>
            </a:r>
            <a:r>
              <a:rPr lang="en-US" sz="2800" dirty="0" err="1"/>
              <a:t>Dispex</a:t>
            </a:r>
            <a:r>
              <a:rPr lang="en-US" sz="2800" dirty="0"/>
              <a:t>. Available at: https://dispex.net/nice-update-on-sglt2-inhibitors/ [Accessed 21 Nov. 2025].</a:t>
            </a:r>
          </a:p>
          <a:p>
            <a:pPr marL="514350" indent="-514350" algn="just">
              <a:lnSpc>
                <a:spcPct val="150000"/>
              </a:lnSpc>
              <a:buFont typeface="+mj-lt"/>
              <a:buAutoNum type="arabicPeriod"/>
            </a:pPr>
            <a:r>
              <a:rPr lang="en-US" sz="2800" dirty="0"/>
              <a:t>Emmons-Bell, S., Johnson, C. and Roth, G. (2022). Prevalence, incidence and survival of heart failure: a systematic review. Heart, 108(17), p.heartjnl-2021-320131. </a:t>
            </a:r>
            <a:r>
              <a:rPr lang="en-US" sz="2800" dirty="0" err="1"/>
              <a:t>doi</a:t>
            </a:r>
            <a:r>
              <a:rPr lang="en-US" sz="2800" dirty="0"/>
              <a:t>: https://doi.org/10.1136/heartjnl-2021-320131.</a:t>
            </a:r>
          </a:p>
          <a:p>
            <a:pPr marL="514350" indent="-514350" algn="just">
              <a:lnSpc>
                <a:spcPct val="150000"/>
              </a:lnSpc>
              <a:buFont typeface="+mj-lt"/>
              <a:buAutoNum type="arabicPeriod"/>
            </a:pPr>
            <a:r>
              <a:rPr lang="en-US" sz="2800" dirty="0" err="1"/>
              <a:t>Francesconi</a:t>
            </a:r>
            <a:r>
              <a:rPr lang="en-US" sz="2800" dirty="0"/>
              <a:t>, P., </a:t>
            </a:r>
            <a:r>
              <a:rPr lang="en-US" sz="2800" dirty="0" err="1"/>
              <a:t>Ballo</a:t>
            </a:r>
            <a:r>
              <a:rPr lang="en-US" sz="2800" dirty="0"/>
              <a:t>, P., </a:t>
            </a:r>
            <a:r>
              <a:rPr lang="en-US" sz="2800" dirty="0" err="1"/>
              <a:t>Profili</a:t>
            </a:r>
            <a:r>
              <a:rPr lang="en-US" sz="2800" dirty="0"/>
              <a:t>, F., </a:t>
            </a:r>
            <a:r>
              <a:rPr lang="en-US" sz="2800" dirty="0" err="1"/>
              <a:t>Policardo</a:t>
            </a:r>
            <a:r>
              <a:rPr lang="en-US" sz="2800" dirty="0"/>
              <a:t>, L., Roti, L. and </a:t>
            </a:r>
            <a:r>
              <a:rPr lang="en-US" sz="2800" dirty="0" err="1"/>
              <a:t>Zuppiroli</a:t>
            </a:r>
            <a:r>
              <a:rPr lang="en-US" sz="2800" dirty="0"/>
              <a:t>, A. (2019). Chronic Care Model for the Management of Patients with Heart Failure in Primary Care. Health Services Insights, 12, p.117863291986620. </a:t>
            </a:r>
            <a:r>
              <a:rPr lang="en-US" sz="2800" dirty="0" err="1"/>
              <a:t>doi</a:t>
            </a:r>
            <a:r>
              <a:rPr lang="en-US" sz="2800" dirty="0"/>
              <a:t>: https://doi.org/10.1177/1178632919866200.</a:t>
            </a:r>
          </a:p>
          <a:p>
            <a:pPr marL="514350" indent="-514350" algn="just">
              <a:lnSpc>
                <a:spcPct val="150000"/>
              </a:lnSpc>
              <a:buFont typeface="+mj-lt"/>
              <a:buAutoNum type="arabicPeriod"/>
            </a:pPr>
            <a:r>
              <a:rPr lang="en-US" sz="2800" dirty="0"/>
              <a:t>Gamble, D.J.G. (2021). Diagnosis of heart failure | Heart Failure </a:t>
            </a:r>
            <a:r>
              <a:rPr lang="en-US" sz="2800" dirty="0" err="1"/>
              <a:t>Oxfordshire</a:t>
            </a:r>
            <a:r>
              <a:rPr lang="en-US" sz="2800" dirty="0"/>
              <a:t>. [online] Available at: https://heartfailureoxford.org.uk/gp/diagnosis/.</a:t>
            </a:r>
          </a:p>
          <a:p>
            <a:pPr marL="514350" indent="-514350" algn="just">
              <a:lnSpc>
                <a:spcPct val="150000"/>
              </a:lnSpc>
              <a:buFont typeface="+mj-lt"/>
              <a:buAutoNum type="arabicPeriod"/>
            </a:pPr>
            <a:r>
              <a:rPr lang="en-US" sz="2800" dirty="0"/>
              <a:t>Gibson, G., Blumer, V., Mentz, R.J. and Lala, A. (2021). Universal Definition and Classification of Heart Failure: A Step in the Right Direction from Failure to Function. [online] American College of Cardiology. Available at: https://www.acc.org/latest-in-cardiology/articles/2021/07/12/12/31/universal-definition-and-classification-of-heart-failure.</a:t>
            </a:r>
          </a:p>
          <a:p>
            <a:pPr marL="514350" indent="-514350" algn="just">
              <a:lnSpc>
                <a:spcPct val="150000"/>
              </a:lnSpc>
              <a:buFont typeface="+mj-lt"/>
              <a:buAutoNum type="arabicPeriod"/>
            </a:pPr>
            <a:r>
              <a:rPr lang="en-US" sz="2800" dirty="0"/>
              <a:t>Giusti, A., </a:t>
            </a:r>
            <a:r>
              <a:rPr lang="en-US" sz="2800" dirty="0" err="1"/>
              <a:t>Pukrittayakamee</a:t>
            </a:r>
            <a:r>
              <a:rPr lang="en-US" sz="2800" dirty="0"/>
              <a:t>, P., </a:t>
            </a:r>
            <a:r>
              <a:rPr lang="en-US" sz="2800" dirty="0" err="1"/>
              <a:t>Wannarit</a:t>
            </a:r>
            <a:r>
              <a:rPr lang="en-US" sz="2800" dirty="0"/>
              <a:t>, K., </a:t>
            </a:r>
            <a:r>
              <a:rPr lang="en-US" sz="2800" dirty="0" err="1"/>
              <a:t>Thongchot</a:t>
            </a:r>
            <a:r>
              <a:rPr lang="en-US" sz="2800" dirty="0"/>
              <a:t>, L., </a:t>
            </a:r>
            <a:r>
              <a:rPr lang="en-US" sz="2800" dirty="0" err="1"/>
              <a:t>Janwanishstaporn</a:t>
            </a:r>
            <a:r>
              <a:rPr lang="en-US" sz="2800" dirty="0"/>
              <a:t>, S., Nkhoma, K., </a:t>
            </a:r>
            <a:r>
              <a:rPr lang="en-US" sz="2800" dirty="0" err="1"/>
              <a:t>Venkatapuram</a:t>
            </a:r>
            <a:r>
              <a:rPr lang="en-US" sz="2800" dirty="0"/>
              <a:t>, S. and Harding, R. (2024). How to deliver person-</a:t>
            </a:r>
            <a:r>
              <a:rPr lang="en-US" sz="2800" dirty="0" err="1"/>
              <a:t>centred</a:t>
            </a:r>
            <a:r>
              <a:rPr lang="en-US" sz="2800" dirty="0"/>
              <a:t> care for people living with heart failure: a multi stakeholder interview study with patients, caregivers and healthcare professionals in Thailand. BMC Health Services Research, 24(1). </a:t>
            </a:r>
            <a:r>
              <a:rPr lang="en-US" sz="2800" dirty="0" err="1"/>
              <a:t>doi</a:t>
            </a:r>
            <a:r>
              <a:rPr lang="en-US" sz="2800" dirty="0"/>
              <a:t>: https://doi.org/10.1186/s12913-024-11922-z.</a:t>
            </a:r>
          </a:p>
          <a:p>
            <a:pPr marL="514350" indent="-514350" algn="just">
              <a:lnSpc>
                <a:spcPct val="150000"/>
              </a:lnSpc>
              <a:buFont typeface="+mj-lt"/>
              <a:buAutoNum type="arabicPeriod"/>
            </a:pPr>
            <a:r>
              <a:rPr lang="en-US" sz="2800" dirty="0"/>
              <a:t>Hammond, M.M., Everitt, I.K. and Khan, S.S. (2022). New strategies and therapies for the prevention of heart failure in high‐risk patients. Clinical Cardiology, [online] 45(S1). </a:t>
            </a:r>
            <a:r>
              <a:rPr lang="en-US" sz="2800" dirty="0" err="1"/>
              <a:t>doi</a:t>
            </a:r>
            <a:r>
              <a:rPr lang="en-US" sz="2800" dirty="0"/>
              <a:t>: https://doi.org/10.1002/clc.23839.</a:t>
            </a:r>
          </a:p>
          <a:p>
            <a:pPr marL="514350" indent="-514350" algn="just">
              <a:lnSpc>
                <a:spcPct val="150000"/>
              </a:lnSpc>
              <a:buFont typeface="+mj-lt"/>
              <a:buAutoNum type="arabicPeriod"/>
            </a:pPr>
            <a:r>
              <a:rPr lang="en-US" sz="2800" dirty="0"/>
              <a:t>Health Research Authority. (2020). ASSESS Measuring economic burden of heart failure patients in UK. [online] Available at: https://www.hra.nhs.uk/planning-and-improving-research/application-summaries/research-summaries/assess-measuring-economic-burden-of-heart-failure-patients-in-uk/ [Accessed 21 Nov. 2025].</a:t>
            </a:r>
          </a:p>
          <a:p>
            <a:pPr marL="514350" indent="-514350" algn="just">
              <a:lnSpc>
                <a:spcPct val="150000"/>
              </a:lnSpc>
              <a:buFont typeface="+mj-lt"/>
              <a:buAutoNum type="arabicPeriod"/>
            </a:pPr>
            <a:r>
              <a:rPr lang="en-US" sz="2800" dirty="0"/>
              <a:t>Heart failure (2025). Heart failure. [online] British Heart Foundation. Available at: https://www.bhf.org.uk/informationsupport/conditions/heart-failure?gclsrc=aw.ds&amp;gad_source=1&amp;gad_campaignid=21520159331&amp;gbraid=0AAAAAD-4HZNYhkL_mlrvsbV80cKdBimOu&amp;gclid=CjwKCAiAuIDJBhBoEiwAxhgyFoAAKVdR7Ov6As4Azpb-J1BXzpelpAU8JyP-kLmECbPpLPIK4emO3RoC8cYQAvD_BwE [Accessed 21 Nov. 2025].</a:t>
            </a:r>
          </a:p>
          <a:p>
            <a:pPr marL="514350" indent="-514350" algn="just">
              <a:lnSpc>
                <a:spcPct val="150000"/>
              </a:lnSpc>
              <a:buFont typeface="+mj-lt"/>
              <a:buAutoNum type="arabicPeriod"/>
            </a:pPr>
            <a:r>
              <a:rPr lang="en-US" sz="2800" dirty="0" err="1"/>
              <a:t>Heartfailureoxford</a:t>
            </a:r>
            <a:r>
              <a:rPr lang="en-US" sz="2800" dirty="0"/>
              <a:t> (2021). Heart Failure Medications | Heart Failure </a:t>
            </a:r>
            <a:r>
              <a:rPr lang="en-US" sz="2800" dirty="0" err="1"/>
              <a:t>Oxfordshire</a:t>
            </a:r>
            <a:r>
              <a:rPr lang="en-US" sz="2800" dirty="0"/>
              <a:t>. [online] Available at: https://heartfailureoxford.org.uk/gp/medications/.</a:t>
            </a:r>
          </a:p>
          <a:p>
            <a:pPr marL="514350" indent="-514350" algn="just">
              <a:lnSpc>
                <a:spcPct val="150000"/>
              </a:lnSpc>
              <a:buFont typeface="+mj-lt"/>
              <a:buAutoNum type="arabicPeriod"/>
            </a:pPr>
            <a:r>
              <a:rPr lang="en-US" sz="2800" dirty="0"/>
              <a:t>Khan, M.S., Shahid, I., Bennis, A., </a:t>
            </a:r>
            <a:r>
              <a:rPr lang="en-US" sz="2800" dirty="0" err="1"/>
              <a:t>Rakisheva</a:t>
            </a:r>
            <a:r>
              <a:rPr lang="en-US" sz="2800" dirty="0"/>
              <a:t>, A., Metra, M. and Butler, J. (2024). Global epidemiology of heart failure. Nature Reviews Cardiology, [online] 21, pp.1–18. </a:t>
            </a:r>
            <a:r>
              <a:rPr lang="en-US" sz="2800" dirty="0" err="1"/>
              <a:t>doi</a:t>
            </a:r>
            <a:r>
              <a:rPr lang="en-US" sz="2800" dirty="0"/>
              <a:t>: https://doi.org/10.1038/s41569-024-01046-6.</a:t>
            </a:r>
          </a:p>
          <a:p>
            <a:pPr marL="514350" indent="-514350" algn="just">
              <a:lnSpc>
                <a:spcPct val="150000"/>
              </a:lnSpc>
              <a:buFont typeface="+mj-lt"/>
              <a:buAutoNum type="arabicPeriod"/>
            </a:pPr>
            <a:r>
              <a:rPr lang="en-US" sz="2800" dirty="0" err="1"/>
              <a:t>Lainscak</a:t>
            </a:r>
            <a:r>
              <a:rPr lang="en-US" sz="2800" dirty="0"/>
              <a:t>, M., Blue, L., Clark, A.L., </a:t>
            </a:r>
            <a:r>
              <a:rPr lang="en-US" sz="2800" dirty="0" err="1"/>
              <a:t>Dahlström</a:t>
            </a:r>
            <a:r>
              <a:rPr lang="en-US" sz="2800" dirty="0"/>
              <a:t>, U., Dickstein, K., Ekman, I., McDonagh, T., McMurray, J.J., Ryder, M., Stewart, S., </a:t>
            </a:r>
            <a:r>
              <a:rPr lang="en-US" sz="2800" dirty="0" err="1"/>
              <a:t>Strömberg</a:t>
            </a:r>
            <a:r>
              <a:rPr lang="en-US" sz="2800" dirty="0"/>
              <a:t>, A. and </a:t>
            </a:r>
            <a:r>
              <a:rPr lang="en-US" sz="2800" dirty="0" err="1"/>
              <a:t>Jaarsma</a:t>
            </a:r>
            <a:r>
              <a:rPr lang="en-US" sz="2800" dirty="0"/>
              <a:t>, T. (2011). Self-care management of heart failure: practical recommendations from the Patient Care Committee of the Heart Failure Association of the European Society of Cardiology. European Journal of Heart Failure, 13(2), pp.115–126. </a:t>
            </a:r>
            <a:r>
              <a:rPr lang="en-US" sz="2800" dirty="0" err="1"/>
              <a:t>doi</a:t>
            </a:r>
            <a:r>
              <a:rPr lang="en-US" sz="2800" dirty="0"/>
              <a:t>: https://doi.org/10.1093/eurjhf/hfq219.</a:t>
            </a:r>
          </a:p>
        </p:txBody>
      </p:sp>
    </p:spTree>
    <p:extLst>
      <p:ext uri="{BB962C8B-B14F-4D97-AF65-F5344CB8AC3E}">
        <p14:creationId xmlns:p14="http://schemas.microsoft.com/office/powerpoint/2010/main" val="13207233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CAB-8DF9-18C7-AA98-E2C9DCB1D5B7}"/>
              </a:ext>
            </a:extLst>
          </p:cNvPr>
          <p:cNvSpPr>
            <a:spLocks noGrp="1"/>
          </p:cNvSpPr>
          <p:nvPr>
            <p:ph type="title"/>
          </p:nvPr>
        </p:nvSpPr>
        <p:spPr>
          <a:xfrm>
            <a:off x="636790" y="-49997"/>
            <a:ext cx="2961604" cy="434834"/>
          </a:xfrm>
        </p:spPr>
        <p:txBody>
          <a:bodyPr>
            <a:noAutofit/>
          </a:bodyPr>
          <a:lstStyle/>
          <a:p>
            <a:r>
              <a:rPr lang="en-US" sz="2400" b="1" dirty="0">
                <a:latin typeface="Calibri" panose="020F0502020204030204" pitchFamily="34" charset="0"/>
                <a:cs typeface="Calibri" panose="020F0502020204030204" pitchFamily="34" charset="0"/>
              </a:rPr>
              <a:t>References</a:t>
            </a:r>
            <a:endParaRPr lang="en-AU" sz="24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094458B-7595-05A0-C1A2-FCACC0FA6E01}"/>
              </a:ext>
            </a:extLst>
          </p:cNvPr>
          <p:cNvSpPr>
            <a:spLocks noGrp="1"/>
          </p:cNvSpPr>
          <p:nvPr>
            <p:ph idx="1"/>
          </p:nvPr>
        </p:nvSpPr>
        <p:spPr>
          <a:xfrm>
            <a:off x="234630" y="440589"/>
            <a:ext cx="12025347" cy="5976822"/>
          </a:xfrm>
        </p:spPr>
        <p:txBody>
          <a:bodyPr>
            <a:normAutofit fontScale="32500" lnSpcReduction="20000"/>
          </a:bodyPr>
          <a:lstStyle/>
          <a:p>
            <a:pPr marL="514350" indent="-514350" algn="just">
              <a:lnSpc>
                <a:spcPct val="150000"/>
              </a:lnSpc>
              <a:buFont typeface="+mj-lt"/>
              <a:buAutoNum type="arabicPeriod" startAt="17"/>
            </a:pPr>
            <a:r>
              <a:rPr lang="en-US" sz="2800" dirty="0" err="1"/>
              <a:t>Malin</a:t>
            </a:r>
            <a:r>
              <a:rPr lang="en-US" sz="2800" dirty="0"/>
              <a:t> </a:t>
            </a:r>
            <a:r>
              <a:rPr lang="en-US" sz="2800" dirty="0" err="1"/>
              <a:t>Christersson</a:t>
            </a:r>
            <a:r>
              <a:rPr lang="en-US" sz="2800" dirty="0"/>
              <a:t>, Gustafsson, S., </a:t>
            </a:r>
            <a:r>
              <a:rPr lang="en-US" sz="2800" dirty="0" err="1"/>
              <a:t>Lampa</a:t>
            </a:r>
            <a:r>
              <a:rPr lang="en-US" sz="2800" dirty="0"/>
              <a:t>, E., </a:t>
            </a:r>
            <a:r>
              <a:rPr lang="en-US" sz="2800" dirty="0" err="1"/>
              <a:t>Almstedt</a:t>
            </a:r>
            <a:r>
              <a:rPr lang="en-US" sz="2800" dirty="0"/>
              <a:t>, M., Cars, T., Johan </a:t>
            </a:r>
            <a:r>
              <a:rPr lang="en-US" sz="2800" dirty="0" err="1"/>
              <a:t>Bodegård</a:t>
            </a:r>
            <a:r>
              <a:rPr lang="en-US" sz="2800" dirty="0"/>
              <a:t>, </a:t>
            </a:r>
            <a:r>
              <a:rPr lang="en-US" sz="2800" dirty="0" err="1"/>
              <a:t>Arefalk</a:t>
            </a:r>
            <a:r>
              <a:rPr lang="en-US" sz="2800" dirty="0"/>
              <a:t>, G. and Johan </a:t>
            </a:r>
            <a:r>
              <a:rPr lang="en-US" sz="2800" dirty="0" err="1"/>
              <a:t>Sundström</a:t>
            </a:r>
            <a:r>
              <a:rPr lang="en-US" sz="2800" dirty="0"/>
              <a:t> (2024). Usefulness of Heart Failure Categories Based on Left Ventricular Ejection Fraction. Journal of the American Heart Association. Cardiovascular and cerebrovascular disease, 13(8). </a:t>
            </a:r>
            <a:r>
              <a:rPr lang="en-US" sz="2800" dirty="0" err="1"/>
              <a:t>doi</a:t>
            </a:r>
            <a:r>
              <a:rPr lang="en-US" sz="2800" dirty="0"/>
              <a:t>: https://doi.org/10.1161/jaha.123.032257.</a:t>
            </a:r>
          </a:p>
          <a:p>
            <a:pPr marL="514350" indent="-514350" algn="just">
              <a:lnSpc>
                <a:spcPct val="150000"/>
              </a:lnSpc>
              <a:buFont typeface="+mj-lt"/>
              <a:buAutoNum type="arabicPeriod" startAt="17"/>
            </a:pPr>
            <a:r>
              <a:rPr lang="en-US" sz="2800" dirty="0"/>
              <a:t>National Health Service (2017). Heart failure - Living with. [online] nhs.uk. Available at: https://www.nhs.uk/conditions/heart-failure/living-with/.</a:t>
            </a:r>
          </a:p>
          <a:p>
            <a:pPr marL="514350" indent="-514350" algn="just">
              <a:lnSpc>
                <a:spcPct val="150000"/>
              </a:lnSpc>
              <a:buFont typeface="+mj-lt"/>
              <a:buAutoNum type="arabicPeriod" startAt="17"/>
            </a:pPr>
            <a:r>
              <a:rPr lang="en-US" sz="2800" dirty="0"/>
              <a:t>National Institute for Health and Care Excellence (2023). Chronic heart failure. [online] NICE. Available at: https://bnf.nice.org.uk/treatment-summaries/chronic-heart-failure/.</a:t>
            </a:r>
          </a:p>
          <a:p>
            <a:pPr marL="514350" indent="-514350" algn="just">
              <a:lnSpc>
                <a:spcPct val="150000"/>
              </a:lnSpc>
              <a:buFont typeface="+mj-lt"/>
              <a:buAutoNum type="arabicPeriod" startAt="17"/>
            </a:pPr>
            <a:r>
              <a:rPr lang="en-US" sz="2800" dirty="0"/>
              <a:t>National Institute for Health and Care Excellence (2018). Chronic Heart Failure in adults: Diagnosis and Management | Guidance | NICE. [online] Nice.org.uk. Available at: https://www.nice.org.uk/guidance/ng106.</a:t>
            </a:r>
          </a:p>
          <a:p>
            <a:pPr marL="514350" indent="-514350" algn="just">
              <a:lnSpc>
                <a:spcPct val="150000"/>
              </a:lnSpc>
              <a:buFont typeface="+mj-lt"/>
              <a:buAutoNum type="arabicPeriod" startAt="17"/>
            </a:pPr>
            <a:r>
              <a:rPr lang="en-US" sz="2800" dirty="0"/>
              <a:t>NHS (2022). Treatment - Heart Failure. [online] NHS. Available at: https://www.nhs.uk/conditions/heart-failure/treatment/.</a:t>
            </a:r>
          </a:p>
          <a:p>
            <a:pPr marL="514350" indent="-514350" algn="just">
              <a:lnSpc>
                <a:spcPct val="150000"/>
              </a:lnSpc>
              <a:buFont typeface="+mj-lt"/>
              <a:buAutoNum type="arabicPeriod" startAt="17"/>
            </a:pPr>
            <a:r>
              <a:rPr lang="en-US" sz="2800" dirty="0"/>
              <a:t>NHS England (2021). Comprehensive model of </a:t>
            </a:r>
            <a:r>
              <a:rPr lang="en-US" sz="2800" dirty="0" err="1"/>
              <a:t>personalised</a:t>
            </a:r>
            <a:r>
              <a:rPr lang="en-US" sz="2800" dirty="0"/>
              <a:t> care. [online] NHS England. Available at: https://www.england.nhs.uk/personalisedcare/comprehensive-model-of-personalised-care/.</a:t>
            </a:r>
          </a:p>
          <a:p>
            <a:pPr marL="514350" indent="-514350" algn="just">
              <a:lnSpc>
                <a:spcPct val="150000"/>
              </a:lnSpc>
              <a:buFont typeface="+mj-lt"/>
              <a:buAutoNum type="arabicPeriod" startAt="17"/>
            </a:pPr>
            <a:r>
              <a:rPr lang="en-US" sz="2800" dirty="0"/>
              <a:t>NHS inform. (2024). Heart failure | NHS inform. [online] Available at: https://www.nhsinform.scot/illnesses-and-conditions/cardiovascular-disease/heart-disease/heart-failure/.</a:t>
            </a:r>
          </a:p>
          <a:p>
            <a:pPr marL="514350" indent="-514350" algn="just">
              <a:lnSpc>
                <a:spcPct val="150000"/>
              </a:lnSpc>
              <a:buFont typeface="+mj-lt"/>
              <a:buAutoNum type="arabicPeriod" startAt="17"/>
            </a:pPr>
            <a:r>
              <a:rPr lang="en-US" sz="2800" dirty="0" err="1"/>
              <a:t>Pierpaolo</a:t>
            </a:r>
            <a:r>
              <a:rPr lang="en-US" sz="2800" dirty="0"/>
              <a:t> </a:t>
            </a:r>
            <a:r>
              <a:rPr lang="en-US" sz="2800" dirty="0" err="1"/>
              <a:t>Pellicori</a:t>
            </a:r>
            <a:r>
              <a:rPr lang="en-US" sz="2800" dirty="0"/>
              <a:t>, Ahmed, F.Z., </a:t>
            </a:r>
            <a:r>
              <a:rPr lang="en-US" sz="2800" dirty="0" err="1"/>
              <a:t>Beezer</a:t>
            </a:r>
            <a:r>
              <a:rPr lang="en-US" sz="2800" dirty="0"/>
              <a:t>, J., Ahmet </a:t>
            </a:r>
            <a:r>
              <a:rPr lang="en-US" sz="2800" dirty="0" err="1"/>
              <a:t>Fuat</a:t>
            </a:r>
            <a:r>
              <a:rPr lang="en-US" sz="2800" dirty="0"/>
              <a:t>, Halliday, B.P., </a:t>
            </a:r>
            <a:r>
              <a:rPr lang="en-US" sz="2800" dirty="0" err="1"/>
              <a:t>Ludman</a:t>
            </a:r>
            <a:r>
              <a:rPr lang="en-US" sz="2800" dirty="0"/>
              <a:t>, A.J., Savage, H.O., Taylor, C. and Cleland, J.G. (2024). Diagnosis and initial management of heart failure. Considerations in Medicine, [online] 3(1), pp.e000008–e000008. </a:t>
            </a:r>
            <a:r>
              <a:rPr lang="en-US" sz="2800" dirty="0" err="1"/>
              <a:t>doi</a:t>
            </a:r>
            <a:r>
              <a:rPr lang="en-US" sz="2800" dirty="0"/>
              <a:t>: https://doi.org/10.1136/conmed-2024-000008.</a:t>
            </a:r>
          </a:p>
          <a:p>
            <a:pPr marL="514350" indent="-514350" algn="just">
              <a:lnSpc>
                <a:spcPct val="150000"/>
              </a:lnSpc>
              <a:buFont typeface="+mj-lt"/>
              <a:buAutoNum type="arabicPeriod" startAt="17"/>
            </a:pPr>
            <a:r>
              <a:rPr lang="en-US" sz="2800" dirty="0" err="1"/>
              <a:t>Rittiphairoj</a:t>
            </a:r>
            <a:r>
              <a:rPr lang="en-US" sz="2800" dirty="0"/>
              <a:t>, T., </a:t>
            </a:r>
            <a:r>
              <a:rPr lang="en-US" sz="2800" dirty="0" err="1"/>
              <a:t>Bulstra</a:t>
            </a:r>
            <a:r>
              <a:rPr lang="en-US" sz="2800" dirty="0"/>
              <a:t>, C., </a:t>
            </a:r>
            <a:r>
              <a:rPr lang="en-US" sz="2800" dirty="0" err="1"/>
              <a:t>Ruampatana</a:t>
            </a:r>
            <a:r>
              <a:rPr lang="en-US" sz="2800" dirty="0"/>
              <a:t>, C., </a:t>
            </a:r>
            <a:r>
              <a:rPr lang="en-US" sz="2800" dirty="0" err="1"/>
              <a:t>Stavridou</a:t>
            </a:r>
            <a:r>
              <a:rPr lang="en-US" sz="2800" dirty="0"/>
              <a:t>, M., Grewal, S., Reddy, C.L. and </a:t>
            </a:r>
            <a:r>
              <a:rPr lang="en-US" sz="2800" dirty="0" err="1"/>
              <a:t>Atun</a:t>
            </a:r>
            <a:r>
              <a:rPr lang="en-US" sz="2800" dirty="0"/>
              <a:t>, R. (2025). The economic burden of </a:t>
            </a:r>
            <a:r>
              <a:rPr lang="en-US" sz="2800" dirty="0" err="1"/>
              <a:t>ischaemic</a:t>
            </a:r>
            <a:r>
              <a:rPr lang="en-US" sz="2800" dirty="0"/>
              <a:t> heart diseases on health systems: a systematic review. BMJ Global Health, [online] 10(2), p.e015043. </a:t>
            </a:r>
            <a:r>
              <a:rPr lang="en-US" sz="2800" dirty="0" err="1"/>
              <a:t>doi</a:t>
            </a:r>
            <a:r>
              <a:rPr lang="en-US" sz="2800" dirty="0"/>
              <a:t>: https://doi.org/10.1136/bmjgh-2024-015043.</a:t>
            </a:r>
          </a:p>
          <a:p>
            <a:pPr marL="514350" indent="-514350" algn="just">
              <a:lnSpc>
                <a:spcPct val="150000"/>
              </a:lnSpc>
              <a:buFont typeface="+mj-lt"/>
              <a:buAutoNum type="arabicPeriod" startAt="17"/>
            </a:pPr>
            <a:r>
              <a:rPr lang="en-US" sz="2800" dirty="0" err="1"/>
              <a:t>Suutari</a:t>
            </a:r>
            <a:r>
              <a:rPr lang="en-US" sz="2800" dirty="0"/>
              <a:t>, A.-M., Thor, J., </a:t>
            </a:r>
            <a:r>
              <a:rPr lang="en-US" sz="2800" dirty="0" err="1"/>
              <a:t>Nordin</a:t>
            </a:r>
            <a:r>
              <a:rPr lang="en-US" sz="2800" dirty="0"/>
              <a:t>, A.M.M., </a:t>
            </a:r>
            <a:r>
              <a:rPr lang="en-US" sz="2800" dirty="0" err="1"/>
              <a:t>Kjellström</a:t>
            </a:r>
            <a:r>
              <a:rPr lang="en-US" sz="2800" dirty="0"/>
              <a:t>, S. and </a:t>
            </a:r>
            <a:r>
              <a:rPr lang="en-US" sz="2800" dirty="0" err="1"/>
              <a:t>Areskoug</a:t>
            </a:r>
            <a:r>
              <a:rPr lang="en-US" sz="2800" dirty="0"/>
              <a:t> </a:t>
            </a:r>
            <a:r>
              <a:rPr lang="en-US" sz="2800" dirty="0" err="1"/>
              <a:t>Josefsson</a:t>
            </a:r>
            <a:r>
              <a:rPr lang="en-US" sz="2800" dirty="0"/>
              <a:t>, K. (2021). Improving Health for People Living With Heart Failure: Focus Group Study of Preconditions for Co-Production of Health and Care. Journal of Participatory Medicine, 13(2), p.e27125. </a:t>
            </a:r>
            <a:r>
              <a:rPr lang="en-US" sz="2800" dirty="0" err="1"/>
              <a:t>doi</a:t>
            </a:r>
            <a:r>
              <a:rPr lang="en-US" sz="2800" dirty="0"/>
              <a:t>: https://doi.org/10.2196/27125.</a:t>
            </a:r>
          </a:p>
          <a:p>
            <a:pPr marL="514350" indent="-514350" algn="just">
              <a:lnSpc>
                <a:spcPct val="150000"/>
              </a:lnSpc>
              <a:buFont typeface="+mj-lt"/>
              <a:buAutoNum type="arabicPeriod" startAt="17"/>
            </a:pPr>
            <a:r>
              <a:rPr lang="en-US" sz="2800" dirty="0"/>
              <a:t>Taylor, C.J., Moore, J. and </a:t>
            </a:r>
            <a:r>
              <a:rPr lang="en-US" sz="2800" dirty="0" err="1"/>
              <a:t>O’Flynn</a:t>
            </a:r>
            <a:r>
              <a:rPr lang="en-US" sz="2800" dirty="0"/>
              <a:t>, N. (2019). Diagnosis and management of chronic heart failure: NICE guideline update 2018. British Journal of General Practice, [online] 69(682), pp.265–266. </a:t>
            </a:r>
            <a:r>
              <a:rPr lang="en-US" sz="2800" dirty="0" err="1"/>
              <a:t>doi</a:t>
            </a:r>
            <a:r>
              <a:rPr lang="en-US" sz="2800" dirty="0"/>
              <a:t>: https://doi.org/10.3399/bjgp19x702665.</a:t>
            </a:r>
          </a:p>
          <a:p>
            <a:pPr marL="514350" indent="-514350" algn="just">
              <a:lnSpc>
                <a:spcPct val="150000"/>
              </a:lnSpc>
              <a:buFont typeface="+mj-lt"/>
              <a:buAutoNum type="arabicPeriod" startAt="17"/>
            </a:pPr>
            <a:r>
              <a:rPr lang="en-US" sz="2800" dirty="0"/>
              <a:t>West London NHS Trust. (2025). Cardiac rehabilitation :: West London NHS Trust. [online] Available at: https://www.westlondon.nhs.uk/our-services/hounslow-community-healthcare/adult-services/cardiac-rehabilitation.</a:t>
            </a:r>
          </a:p>
          <a:p>
            <a:pPr marL="514350" indent="-514350" algn="just">
              <a:lnSpc>
                <a:spcPct val="150000"/>
              </a:lnSpc>
              <a:buFont typeface="+mj-lt"/>
              <a:buAutoNum type="arabicPeriod" startAt="17"/>
            </a:pPr>
            <a:r>
              <a:rPr lang="en-US" sz="2800" dirty="0"/>
              <a:t>Whh.nhs.uk. (2025). Warrington and Halton Hospitals NHS Trust -. [online] Available at: https://www.whh.nhs.uk/our-services/cardiac-rehabilitation-and-community-heart-failure/ [Accessed 21 Nov. 2025].</a:t>
            </a:r>
          </a:p>
          <a:p>
            <a:pPr marL="514350" indent="-514350" algn="just">
              <a:lnSpc>
                <a:spcPct val="150000"/>
              </a:lnSpc>
              <a:buFont typeface="+mj-lt"/>
              <a:buAutoNum type="arabicPeriod" startAt="17"/>
            </a:pPr>
            <a:r>
              <a:rPr lang="en-US" sz="2800" dirty="0"/>
              <a:t>Wise, J. (2025). NICE draft guidance recommends wider range of GP treatments for heart failure. BMJ, [online] 389, p.r1208. </a:t>
            </a:r>
            <a:r>
              <a:rPr lang="en-US" sz="2800" dirty="0" err="1"/>
              <a:t>doi</a:t>
            </a:r>
            <a:r>
              <a:rPr lang="en-US" sz="2800" dirty="0"/>
              <a:t>: https://doi.org/10.1136/bmj.r1208.</a:t>
            </a:r>
          </a:p>
          <a:p>
            <a:pPr marL="514350" indent="-514350" algn="just">
              <a:lnSpc>
                <a:spcPct val="150000"/>
              </a:lnSpc>
              <a:buFont typeface="+mj-lt"/>
              <a:buAutoNum type="arabicPeriod" startAt="17"/>
            </a:pPr>
            <a:r>
              <a:rPr lang="en-US" sz="2800" dirty="0"/>
              <a:t>Yosef </a:t>
            </a:r>
            <a:r>
              <a:rPr lang="en-US" sz="2800" dirty="0" err="1"/>
              <a:t>Manla</a:t>
            </a:r>
            <a:r>
              <a:rPr lang="en-US" sz="2800" dirty="0"/>
              <a:t>, Vest, A.R., Anderson, L., Ducharme, A., Gomez-Mesa, J.E., Jadhav, U.M., Kang, S.-M., Mackay-Thomas, L., </a:t>
            </a:r>
            <a:r>
              <a:rPr lang="en-US" sz="2800" dirty="0" err="1"/>
              <a:t>Yuya</a:t>
            </a:r>
            <a:r>
              <a:rPr lang="en-US" sz="2800" dirty="0"/>
              <a:t> Matsue, </a:t>
            </a:r>
            <a:r>
              <a:rPr lang="en-US" sz="2800" dirty="0" err="1"/>
              <a:t>Bagirath</a:t>
            </a:r>
            <a:r>
              <a:rPr lang="en-US" sz="2800" dirty="0"/>
              <a:t> </a:t>
            </a:r>
            <a:r>
              <a:rPr lang="en-US" sz="2800" dirty="0" err="1"/>
              <a:t>Raghuraman</a:t>
            </a:r>
            <a:r>
              <a:rPr lang="en-US" sz="2800" dirty="0"/>
              <a:t>, </a:t>
            </a:r>
            <a:r>
              <a:rPr lang="en-US" sz="2800" dirty="0" err="1"/>
              <a:t>Rosano</a:t>
            </a:r>
            <a:r>
              <a:rPr lang="en-US" sz="2800" dirty="0"/>
              <a:t>, G., Shin, S.-H., </a:t>
            </a:r>
            <a:r>
              <a:rPr lang="en-US" sz="2800" dirty="0" err="1"/>
              <a:t>Drazner</a:t>
            </a:r>
            <a:r>
              <a:rPr lang="en-US" sz="2800" dirty="0"/>
              <a:t>, M.H. and Bader, F. (2025). Global Innovations in the Care of Patients With Heart Failure. International Journal of Heart Failure, 7. </a:t>
            </a:r>
            <a:r>
              <a:rPr lang="en-US" sz="2800" dirty="0" err="1"/>
              <a:t>doi</a:t>
            </a:r>
            <a:r>
              <a:rPr lang="en-US" sz="2800" dirty="0"/>
              <a:t>: https://doi.org/10.36628/ijhf.2024.0062.</a:t>
            </a:r>
          </a:p>
          <a:p>
            <a:pPr marL="0" indent="0" algn="just">
              <a:lnSpc>
                <a:spcPct val="150000"/>
              </a:lnSpc>
              <a:buNone/>
            </a:pPr>
            <a:endParaRPr lang="en-US" sz="900" dirty="0"/>
          </a:p>
        </p:txBody>
      </p:sp>
    </p:spTree>
    <p:extLst>
      <p:ext uri="{BB962C8B-B14F-4D97-AF65-F5344CB8AC3E}">
        <p14:creationId xmlns:p14="http://schemas.microsoft.com/office/powerpoint/2010/main" val="2425722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F7DCAB-6DA7-466E-B841-E604E25020DD}"/>
              </a:ext>
            </a:extLst>
          </p:cNvPr>
          <p:cNvSpPr/>
          <p:nvPr/>
        </p:nvSpPr>
        <p:spPr>
          <a:xfrm>
            <a:off x="0" y="0"/>
            <a:ext cx="12247563" cy="6902450"/>
          </a:xfrm>
          <a:prstGeom prst="rect">
            <a:avLst/>
          </a:prstGeom>
          <a:noFill/>
          <a:ln w="3175">
            <a:noFill/>
          </a:ln>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eaLnBrk="1" fontAlgn="auto" hangingPunct="1">
              <a:spcBef>
                <a:spcPts val="0"/>
              </a:spcBef>
              <a:spcAft>
                <a:spcPts val="0"/>
              </a:spcAft>
              <a:defRPr/>
            </a:pPr>
            <a:endParaRPr lang="en-US" dirty="0"/>
          </a:p>
        </p:txBody>
      </p:sp>
      <p:pic>
        <p:nvPicPr>
          <p:cNvPr id="11" name="Picture 10">
            <a:extLst>
              <a:ext uri="{FF2B5EF4-FFF2-40B4-BE49-F238E27FC236}">
                <a16:creationId xmlns:a16="http://schemas.microsoft.com/office/drawing/2014/main" id="{96EF3716-66E5-4326-BB2D-77895FE1D55E}"/>
              </a:ext>
            </a:extLst>
          </p:cNvPr>
          <p:cNvPicPr>
            <a:picLocks noChangeAspect="1"/>
          </p:cNvPicPr>
          <p:nvPr/>
        </p:nvPicPr>
        <p:blipFill>
          <a:blip r:embed="rId2"/>
          <a:stretch>
            <a:fillRect/>
          </a:stretch>
        </p:blipFill>
        <p:spPr>
          <a:xfrm>
            <a:off x="4479457" y="1422402"/>
            <a:ext cx="2952924" cy="1134368"/>
          </a:xfrm>
          <a:prstGeom prst="rect">
            <a:avLst/>
          </a:prstGeom>
        </p:spPr>
      </p:pic>
      <p:sp>
        <p:nvSpPr>
          <p:cNvPr id="12" name="Slide Number Placeholder 1">
            <a:extLst>
              <a:ext uri="{FF2B5EF4-FFF2-40B4-BE49-F238E27FC236}">
                <a16:creationId xmlns:a16="http://schemas.microsoft.com/office/drawing/2014/main" id="{204B82F2-8E49-A141-9BDC-50425BCB216C}"/>
              </a:ext>
            </a:extLst>
          </p:cNvPr>
          <p:cNvSpPr txBox="1">
            <a:spLocks noChangeArrowheads="1"/>
          </p:cNvSpPr>
          <p:nvPr/>
        </p:nvSpPr>
        <p:spPr bwMode="auto">
          <a:xfrm>
            <a:off x="11903869" y="6474189"/>
            <a:ext cx="576262" cy="41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accent1"/>
              </a:buClr>
              <a:buFont typeface="Wingdings 2" pitchFamily="2" charset="2"/>
              <a:buChar char=""/>
              <a:defRPr>
                <a:solidFill>
                  <a:schemeClr val="tx1"/>
                </a:solidFill>
                <a:latin typeface="Century Gothic" panose="020B0502020202020204" pitchFamily="34" charset="0"/>
              </a:defRPr>
            </a:lvl1pPr>
            <a:lvl2pPr marL="742950" indent="-285750">
              <a:spcBef>
                <a:spcPct val="20000"/>
              </a:spcBef>
              <a:spcAft>
                <a:spcPts val="600"/>
              </a:spcAft>
              <a:buClr>
                <a:schemeClr val="accent1"/>
              </a:buClr>
              <a:buFont typeface="Wingdings 2" pitchFamily="2" charset="2"/>
              <a:buChar char=""/>
              <a:defRPr sz="1600">
                <a:solidFill>
                  <a:schemeClr val="tx1"/>
                </a:solidFill>
                <a:latin typeface="Century Gothic" panose="020B0502020202020204" pitchFamily="34" charset="0"/>
              </a:defRPr>
            </a:lvl2pPr>
            <a:lvl3pPr marL="1143000" indent="-228600">
              <a:spcBef>
                <a:spcPct val="20000"/>
              </a:spcBef>
              <a:spcAft>
                <a:spcPts val="600"/>
              </a:spcAft>
              <a:buClr>
                <a:schemeClr val="accent1"/>
              </a:buClr>
              <a:buFont typeface="Wingdings 2" pitchFamily="2" charset="2"/>
              <a:buChar char=""/>
              <a:defRPr sz="1400">
                <a:solidFill>
                  <a:schemeClr val="tx1"/>
                </a:solidFill>
                <a:latin typeface="Century Gothic" panose="020B0502020202020204" pitchFamily="34" charset="0"/>
              </a:defRPr>
            </a:lvl3pPr>
            <a:lvl4pPr marL="1600200" indent="-228600">
              <a:spcBef>
                <a:spcPct val="20000"/>
              </a:spcBef>
              <a:spcAft>
                <a:spcPts val="600"/>
              </a:spcAft>
              <a:buClr>
                <a:schemeClr val="accent1"/>
              </a:buClr>
              <a:buFont typeface="Wingdings 2" pitchFamily="2" charset="2"/>
              <a:buChar char=""/>
              <a:defRPr sz="1200">
                <a:solidFill>
                  <a:schemeClr val="tx1"/>
                </a:solidFill>
                <a:latin typeface="Century Gothic" panose="020B0502020202020204" pitchFamily="34" charset="0"/>
              </a:defRPr>
            </a:lvl4pPr>
            <a:lvl5pPr marL="2057400" indent="-228600">
              <a:spcBef>
                <a:spcPct val="20000"/>
              </a:spcBef>
              <a:spcAft>
                <a:spcPts val="600"/>
              </a:spcAft>
              <a:buClr>
                <a:schemeClr val="accent1"/>
              </a:buClr>
              <a:buFont typeface="Wingdings 2" pitchFamily="2" charset="2"/>
              <a:buChar char=""/>
              <a:defRPr sz="1200">
                <a:solidFill>
                  <a:schemeClr val="tx1"/>
                </a:solidFill>
                <a:latin typeface="Century Gothic" panose="020B0502020202020204" pitchFamily="34" charset="0"/>
              </a:defRPr>
            </a:lvl5pPr>
            <a:lvl6pPr marL="2514600" indent="-228600" eaLnBrk="0" fontAlgn="base" hangingPunct="0">
              <a:spcBef>
                <a:spcPct val="20000"/>
              </a:spcBef>
              <a:spcAft>
                <a:spcPts val="600"/>
              </a:spcAft>
              <a:buClr>
                <a:schemeClr val="accent1"/>
              </a:buClr>
              <a:buFont typeface="Wingdings 2" pitchFamily="2" charset="2"/>
              <a:buChar char=""/>
              <a:defRPr sz="1200">
                <a:solidFill>
                  <a:schemeClr val="tx1"/>
                </a:solidFill>
                <a:latin typeface="Century Gothic" panose="020B0502020202020204" pitchFamily="34" charset="0"/>
              </a:defRPr>
            </a:lvl6pPr>
            <a:lvl7pPr marL="2971800" indent="-228600" eaLnBrk="0" fontAlgn="base" hangingPunct="0">
              <a:spcBef>
                <a:spcPct val="20000"/>
              </a:spcBef>
              <a:spcAft>
                <a:spcPts val="600"/>
              </a:spcAft>
              <a:buClr>
                <a:schemeClr val="accent1"/>
              </a:buClr>
              <a:buFont typeface="Wingdings 2" pitchFamily="2" charset="2"/>
              <a:buChar char=""/>
              <a:defRPr sz="1200">
                <a:solidFill>
                  <a:schemeClr val="tx1"/>
                </a:solidFill>
                <a:latin typeface="Century Gothic" panose="020B0502020202020204" pitchFamily="34" charset="0"/>
              </a:defRPr>
            </a:lvl7pPr>
            <a:lvl8pPr marL="3429000" indent="-228600" eaLnBrk="0" fontAlgn="base" hangingPunct="0">
              <a:spcBef>
                <a:spcPct val="20000"/>
              </a:spcBef>
              <a:spcAft>
                <a:spcPts val="600"/>
              </a:spcAft>
              <a:buClr>
                <a:schemeClr val="accent1"/>
              </a:buClr>
              <a:buFont typeface="Wingdings 2" pitchFamily="2" charset="2"/>
              <a:buChar char=""/>
              <a:defRPr sz="1200">
                <a:solidFill>
                  <a:schemeClr val="tx1"/>
                </a:solidFill>
                <a:latin typeface="Century Gothic" panose="020B0502020202020204" pitchFamily="34" charset="0"/>
              </a:defRPr>
            </a:lvl8pPr>
            <a:lvl9pPr marL="3886200" indent="-228600" eaLnBrk="0" fontAlgn="base" hangingPunct="0">
              <a:spcBef>
                <a:spcPct val="20000"/>
              </a:spcBef>
              <a:spcAft>
                <a:spcPts val="600"/>
              </a:spcAft>
              <a:buClr>
                <a:schemeClr val="accent1"/>
              </a:buClr>
              <a:buFont typeface="Wingdings 2" pitchFamily="2" charset="2"/>
              <a:buChar char=""/>
              <a:defRPr sz="1200">
                <a:solidFill>
                  <a:schemeClr val="tx1"/>
                </a:solidFill>
                <a:latin typeface="Century Gothic" panose="020B0502020202020204" pitchFamily="34" charset="0"/>
              </a:defRPr>
            </a:lvl9pPr>
          </a:lstStyle>
          <a:p>
            <a:pPr>
              <a:spcBef>
                <a:spcPct val="0"/>
              </a:spcBef>
              <a:spcAft>
                <a:spcPct val="0"/>
              </a:spcAft>
              <a:buClrTx/>
              <a:buFontTx/>
              <a:buNone/>
            </a:pPr>
            <a:fld id="{2C9ADDB2-315E-6D49-BEAE-E5C6284EE765}" type="slidenum">
              <a:rPr lang="en-US" altLang="en-US" sz="900">
                <a:latin typeface="Calibri" panose="020F0502020204030204" pitchFamily="34" charset="0"/>
                <a:cs typeface="Calibri" panose="020F0502020204030204" pitchFamily="34" charset="0"/>
              </a:rPr>
              <a:pPr>
                <a:spcBef>
                  <a:spcPct val="0"/>
                </a:spcBef>
                <a:spcAft>
                  <a:spcPct val="0"/>
                </a:spcAft>
                <a:buClrTx/>
                <a:buFontTx/>
                <a:buNone/>
              </a:pPr>
              <a:t>18</a:t>
            </a:fld>
            <a:endParaRPr lang="en-US" altLang="en-US" sz="900"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4E57B38A-C60C-F94B-BE81-908D2DCAA551}"/>
              </a:ext>
            </a:extLst>
          </p:cNvPr>
          <p:cNvSpPr txBox="1">
            <a:spLocks noChangeArrowheads="1"/>
          </p:cNvSpPr>
          <p:nvPr/>
        </p:nvSpPr>
        <p:spPr bwMode="auto">
          <a:xfrm>
            <a:off x="10806113" y="6474189"/>
            <a:ext cx="909637" cy="23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900" dirty="0"/>
              <a:t>CRICOS 03171A</a:t>
            </a:r>
          </a:p>
        </p:txBody>
      </p:sp>
      <p:pic>
        <p:nvPicPr>
          <p:cNvPr id="17" name="Picture 16">
            <a:extLst>
              <a:ext uri="{FF2B5EF4-FFF2-40B4-BE49-F238E27FC236}">
                <a16:creationId xmlns:a16="http://schemas.microsoft.com/office/drawing/2014/main" id="{13A812C3-2662-8843-A260-3E06EFBC42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6808083"/>
            <a:ext cx="12192001" cy="114300"/>
          </a:xfrm>
          <a:prstGeom prst="rect">
            <a:avLst/>
          </a:prstGeom>
        </p:spPr>
      </p:pic>
      <p:pic>
        <p:nvPicPr>
          <p:cNvPr id="3074" name="Picture 2" descr="Cool Thank You PowerPoint Template - SlideKit">
            <a:extLst>
              <a:ext uri="{FF2B5EF4-FFF2-40B4-BE49-F238E27FC236}">
                <a16:creationId xmlns:a16="http://schemas.microsoft.com/office/drawing/2014/main" id="{BA7585CA-8E16-478A-9847-B7B0B8D3F9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118691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3065</Words>
  <Application>Microsoft Office PowerPoint</Application>
  <PresentationFormat>Widescreen</PresentationFormat>
  <Paragraphs>123</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Trebuchet MS</vt:lpstr>
      <vt:lpstr>Wingdings</vt:lpstr>
      <vt:lpstr>Wingdings 3</vt:lpstr>
      <vt:lpstr>Facet</vt:lpstr>
      <vt:lpstr>“Community Care and Management of Longer-Term Conditions of Heart Failure Among Primary Care Nurses”</vt:lpstr>
      <vt:lpstr>Overview of Heart Failure</vt:lpstr>
      <vt:lpstr>Overview of Heart Failure</vt:lpstr>
      <vt:lpstr>Prevalence of Heart Failure: UK and Worldwide </vt:lpstr>
      <vt:lpstr>Economic and Social Burden</vt:lpstr>
      <vt:lpstr>Diagnosis and Initial Assessment</vt:lpstr>
      <vt:lpstr>Management Following UK Guidance: Models and Frameworks</vt:lpstr>
      <vt:lpstr>Management Following UK Guidance: Models and Frameworks</vt:lpstr>
      <vt:lpstr>Treatment Options Available in the United Kingdom</vt:lpstr>
      <vt:lpstr>Comorbidities Accompanying Heart Failure</vt:lpstr>
      <vt:lpstr>Prevention of Heart Failure</vt:lpstr>
      <vt:lpstr>Professional Skills, Values, and Behaviours for Co-Productive Care</vt:lpstr>
      <vt:lpstr>Professional Skills, Values, and Behaviours for Co-Productive Care</vt:lpstr>
      <vt:lpstr>Comprehensive Model of Personalised Care and Self-Management Support</vt:lpstr>
      <vt:lpstr>Comprehensive Model of Personalised Care and Self-Management Support</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2025-04-24T10:28:56Z</dcterms:created>
  <dcterms:modified xsi:type="dcterms:W3CDTF">2025-12-08T13:49:46Z</dcterms:modified>
</cp:coreProperties>
</file>