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handoutMasterIdLst>
    <p:handoutMasterId r:id="rId22"/>
  </p:handoutMasterIdLst>
  <p:sldIdLst>
    <p:sldId id="257" r:id="rId2"/>
    <p:sldId id="290" r:id="rId3"/>
    <p:sldId id="285" r:id="rId4"/>
    <p:sldId id="286" r:id="rId5"/>
    <p:sldId id="287" r:id="rId6"/>
    <p:sldId id="280" r:id="rId7"/>
    <p:sldId id="291" r:id="rId8"/>
    <p:sldId id="293" r:id="rId9"/>
    <p:sldId id="277" r:id="rId10"/>
    <p:sldId id="288" r:id="rId11"/>
    <p:sldId id="272" r:id="rId12"/>
    <p:sldId id="292" r:id="rId13"/>
    <p:sldId id="289" r:id="rId14"/>
    <p:sldId id="275" r:id="rId15"/>
    <p:sldId id="273" r:id="rId16"/>
    <p:sldId id="279" r:id="rId17"/>
    <p:sldId id="281" r:id="rId18"/>
    <p:sldId id="276" r:id="rId19"/>
    <p:sldId id="274" r:id="rId20"/>
    <p:sldId id="284" r:id="rId21"/>
  </p:sldIdLst>
  <p:sldSz cx="9144000" cy="6858000" type="screen4x3"/>
  <p:notesSz cx="6669088" cy="9753600"/>
  <p:defaultTextStyle>
    <a:defPPr>
      <a:defRPr lang="en-GB"/>
    </a:defPPr>
    <a:lvl1pPr algn="l" rtl="0" fontAlgn="base">
      <a:spcBef>
        <a:spcPct val="0"/>
      </a:spcBef>
      <a:spcAft>
        <a:spcPct val="0"/>
      </a:spcAft>
      <a:defRPr sz="2400" kern="1200">
        <a:solidFill>
          <a:schemeClr val="tx1"/>
        </a:solidFill>
        <a:latin typeface="Times New Roman" pitchFamily="18" charset="0"/>
        <a:ea typeface="+mn-ea"/>
        <a:cs typeface="Times New Roman" pitchFamily="18" charset="0"/>
      </a:defRPr>
    </a:lvl1pPr>
    <a:lvl2pPr marL="457200" algn="l" rtl="0" fontAlgn="base">
      <a:spcBef>
        <a:spcPct val="0"/>
      </a:spcBef>
      <a:spcAft>
        <a:spcPct val="0"/>
      </a:spcAft>
      <a:defRPr sz="2400" kern="1200">
        <a:solidFill>
          <a:schemeClr val="tx1"/>
        </a:solidFill>
        <a:latin typeface="Times New Roman" pitchFamily="18" charset="0"/>
        <a:ea typeface="+mn-ea"/>
        <a:cs typeface="Times New Roman" pitchFamily="18" charset="0"/>
      </a:defRPr>
    </a:lvl2pPr>
    <a:lvl3pPr marL="914400" algn="l" rtl="0" fontAlgn="base">
      <a:spcBef>
        <a:spcPct val="0"/>
      </a:spcBef>
      <a:spcAft>
        <a:spcPct val="0"/>
      </a:spcAft>
      <a:defRPr sz="2400" kern="1200">
        <a:solidFill>
          <a:schemeClr val="tx1"/>
        </a:solidFill>
        <a:latin typeface="Times New Roman" pitchFamily="18" charset="0"/>
        <a:ea typeface="+mn-ea"/>
        <a:cs typeface="Times New Roman" pitchFamily="18" charset="0"/>
      </a:defRPr>
    </a:lvl3pPr>
    <a:lvl4pPr marL="1371600" algn="l" rtl="0" fontAlgn="base">
      <a:spcBef>
        <a:spcPct val="0"/>
      </a:spcBef>
      <a:spcAft>
        <a:spcPct val="0"/>
      </a:spcAft>
      <a:defRPr sz="2400" kern="1200">
        <a:solidFill>
          <a:schemeClr val="tx1"/>
        </a:solidFill>
        <a:latin typeface="Times New Roman" pitchFamily="18" charset="0"/>
        <a:ea typeface="+mn-ea"/>
        <a:cs typeface="Times New Roman" pitchFamily="18" charset="0"/>
      </a:defRPr>
    </a:lvl4pPr>
    <a:lvl5pPr marL="1828800" algn="l" rtl="0" fontAlgn="base">
      <a:spcBef>
        <a:spcPct val="0"/>
      </a:spcBef>
      <a:spcAft>
        <a:spcPct val="0"/>
      </a:spcAft>
      <a:defRPr sz="2400" kern="1200">
        <a:solidFill>
          <a:schemeClr val="tx1"/>
        </a:solidFill>
        <a:latin typeface="Times New Roman" pitchFamily="18" charset="0"/>
        <a:ea typeface="+mn-ea"/>
        <a:cs typeface="Times New Roman" pitchFamily="18" charset="0"/>
      </a:defRPr>
    </a:lvl5pPr>
    <a:lvl6pPr marL="2286000" algn="l" defTabSz="914400" rtl="0" eaLnBrk="1" latinLnBrk="0" hangingPunct="1">
      <a:defRPr sz="2400" kern="1200">
        <a:solidFill>
          <a:schemeClr val="tx1"/>
        </a:solidFill>
        <a:latin typeface="Times New Roman" pitchFamily="18" charset="0"/>
        <a:ea typeface="+mn-ea"/>
        <a:cs typeface="Times New Roman" pitchFamily="18" charset="0"/>
      </a:defRPr>
    </a:lvl6pPr>
    <a:lvl7pPr marL="2743200" algn="l" defTabSz="914400" rtl="0" eaLnBrk="1" latinLnBrk="0" hangingPunct="1">
      <a:defRPr sz="2400" kern="1200">
        <a:solidFill>
          <a:schemeClr val="tx1"/>
        </a:solidFill>
        <a:latin typeface="Times New Roman" pitchFamily="18" charset="0"/>
        <a:ea typeface="+mn-ea"/>
        <a:cs typeface="Times New Roman" pitchFamily="18" charset="0"/>
      </a:defRPr>
    </a:lvl7pPr>
    <a:lvl8pPr marL="3200400" algn="l" defTabSz="914400" rtl="0" eaLnBrk="1" latinLnBrk="0" hangingPunct="1">
      <a:defRPr sz="2400" kern="1200">
        <a:solidFill>
          <a:schemeClr val="tx1"/>
        </a:solidFill>
        <a:latin typeface="Times New Roman" pitchFamily="18" charset="0"/>
        <a:ea typeface="+mn-ea"/>
        <a:cs typeface="Times New Roman" pitchFamily="18" charset="0"/>
      </a:defRPr>
    </a:lvl8pPr>
    <a:lvl9pPr marL="3657600" algn="l" defTabSz="914400" rtl="0" eaLnBrk="1" latinLnBrk="0" hangingPunct="1">
      <a:defRPr sz="2400" kern="1200">
        <a:solidFill>
          <a:schemeClr val="tx1"/>
        </a:solidFill>
        <a:latin typeface="Times New Roman" pitchFamily="18" charset="0"/>
        <a:ea typeface="+mn-ea"/>
        <a:cs typeface="Times New Roman" pitchFamily="18"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66"/>
    <a:srgbClr val="25C6FF"/>
    <a:srgbClr val="00525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432" autoAdjust="0"/>
    <p:restoredTop sz="90929"/>
  </p:normalViewPr>
  <p:slideViewPr>
    <p:cSldViewPr>
      <p:cViewPr varScale="1">
        <p:scale>
          <a:sx n="79" d="100"/>
          <a:sy n="79" d="100"/>
        </p:scale>
        <p:origin x="1044"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665" cy="488226"/>
          </a:xfrm>
          <a:prstGeom prst="rect">
            <a:avLst/>
          </a:prstGeom>
        </p:spPr>
        <p:txBody>
          <a:bodyPr vert="horz" lIns="89785" tIns="44892" rIns="89785" bIns="44892" rtlCol="0"/>
          <a:lstStyle>
            <a:lvl1pPr algn="l">
              <a:defRPr sz="1200" smtClean="0"/>
            </a:lvl1pPr>
          </a:lstStyle>
          <a:p>
            <a:pPr>
              <a:defRPr/>
            </a:pPr>
            <a:endParaRPr lang="en-GB"/>
          </a:p>
        </p:txBody>
      </p:sp>
      <p:sp>
        <p:nvSpPr>
          <p:cNvPr id="3" name="Date Placeholder 2"/>
          <p:cNvSpPr>
            <a:spLocks noGrp="1"/>
          </p:cNvSpPr>
          <p:nvPr>
            <p:ph type="dt" sz="quarter" idx="1"/>
          </p:nvPr>
        </p:nvSpPr>
        <p:spPr>
          <a:xfrm>
            <a:off x="3776866" y="0"/>
            <a:ext cx="2890665" cy="488226"/>
          </a:xfrm>
          <a:prstGeom prst="rect">
            <a:avLst/>
          </a:prstGeom>
        </p:spPr>
        <p:txBody>
          <a:bodyPr vert="horz" lIns="89785" tIns="44892" rIns="89785" bIns="44892" rtlCol="0"/>
          <a:lstStyle>
            <a:lvl1pPr algn="r">
              <a:defRPr sz="1200" smtClean="0"/>
            </a:lvl1pPr>
          </a:lstStyle>
          <a:p>
            <a:pPr>
              <a:defRPr/>
            </a:pPr>
            <a:fld id="{4685356D-7EFE-4E74-9FBA-C7F0F1509734}" type="datetimeFigureOut">
              <a:rPr lang="en-GB"/>
              <a:pPr>
                <a:defRPr/>
              </a:pPr>
              <a:t>22/01/2020</a:t>
            </a:fld>
            <a:endParaRPr lang="en-GB"/>
          </a:p>
        </p:txBody>
      </p:sp>
      <p:sp>
        <p:nvSpPr>
          <p:cNvPr id="4" name="Footer Placeholder 3"/>
          <p:cNvSpPr>
            <a:spLocks noGrp="1"/>
          </p:cNvSpPr>
          <p:nvPr>
            <p:ph type="ftr" sz="quarter" idx="2"/>
          </p:nvPr>
        </p:nvSpPr>
        <p:spPr>
          <a:xfrm>
            <a:off x="0" y="9263815"/>
            <a:ext cx="2890665" cy="488225"/>
          </a:xfrm>
          <a:prstGeom prst="rect">
            <a:avLst/>
          </a:prstGeom>
        </p:spPr>
        <p:txBody>
          <a:bodyPr vert="horz" lIns="89785" tIns="44892" rIns="89785" bIns="44892" rtlCol="0" anchor="b"/>
          <a:lstStyle>
            <a:lvl1pPr algn="l">
              <a:defRPr sz="1200" smtClean="0"/>
            </a:lvl1pPr>
          </a:lstStyle>
          <a:p>
            <a:pPr>
              <a:defRPr/>
            </a:pPr>
            <a:endParaRPr lang="en-GB"/>
          </a:p>
        </p:txBody>
      </p:sp>
      <p:sp>
        <p:nvSpPr>
          <p:cNvPr id="5" name="Slide Number Placeholder 4"/>
          <p:cNvSpPr>
            <a:spLocks noGrp="1"/>
          </p:cNvSpPr>
          <p:nvPr>
            <p:ph type="sldNum" sz="quarter" idx="3"/>
          </p:nvPr>
        </p:nvSpPr>
        <p:spPr>
          <a:xfrm>
            <a:off x="3776866" y="9263815"/>
            <a:ext cx="2890665" cy="488225"/>
          </a:xfrm>
          <a:prstGeom prst="rect">
            <a:avLst/>
          </a:prstGeom>
        </p:spPr>
        <p:txBody>
          <a:bodyPr vert="horz" lIns="89785" tIns="44892" rIns="89785" bIns="44892" rtlCol="0" anchor="b"/>
          <a:lstStyle>
            <a:lvl1pPr algn="r">
              <a:defRPr sz="1200" smtClean="0"/>
            </a:lvl1pPr>
          </a:lstStyle>
          <a:p>
            <a:pPr>
              <a:defRPr/>
            </a:pPr>
            <a:fld id="{E3C0B13A-DBBB-4BFB-858C-223168B80BB7}" type="slidenum">
              <a:rPr lang="en-GB"/>
              <a:pPr>
                <a:defRPr/>
              </a:pPr>
              <a:t>‹#›</a:t>
            </a:fld>
            <a:endParaRPr lang="en-GB"/>
          </a:p>
        </p:txBody>
      </p:sp>
    </p:spTree>
    <p:extLst>
      <p:ext uri="{BB962C8B-B14F-4D97-AF65-F5344CB8AC3E}">
        <p14:creationId xmlns:p14="http://schemas.microsoft.com/office/powerpoint/2010/main" val="1304801904"/>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tIns="0" rIns="18288">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4" name="Date Placeholder 29"/>
          <p:cNvSpPr>
            <a:spLocks noGrp="1"/>
          </p:cNvSpPr>
          <p:nvPr>
            <p:ph type="dt" sz="half" idx="10"/>
          </p:nvPr>
        </p:nvSpPr>
        <p:spPr/>
        <p:txBody>
          <a:bodyPr/>
          <a:lstStyle>
            <a:lvl1pPr>
              <a:defRPr/>
            </a:lvl1pPr>
          </a:lstStyle>
          <a:p>
            <a:pPr>
              <a:defRPr/>
            </a:pPr>
            <a:endParaRPr lang="en-GB"/>
          </a:p>
        </p:txBody>
      </p:sp>
      <p:sp>
        <p:nvSpPr>
          <p:cNvPr id="5" name="Footer Placeholder 18"/>
          <p:cNvSpPr>
            <a:spLocks noGrp="1"/>
          </p:cNvSpPr>
          <p:nvPr>
            <p:ph type="ftr" sz="quarter" idx="11"/>
          </p:nvPr>
        </p:nvSpPr>
        <p:spPr/>
        <p:txBody>
          <a:bodyPr/>
          <a:lstStyle>
            <a:lvl1pPr>
              <a:defRPr/>
            </a:lvl1pPr>
          </a:lstStyle>
          <a:p>
            <a:pPr>
              <a:defRPr/>
            </a:pPr>
            <a:endParaRPr lang="en-GB"/>
          </a:p>
        </p:txBody>
      </p:sp>
      <p:sp>
        <p:nvSpPr>
          <p:cNvPr id="6" name="Slide Number Placeholder 26"/>
          <p:cNvSpPr>
            <a:spLocks noGrp="1"/>
          </p:cNvSpPr>
          <p:nvPr>
            <p:ph type="sldNum" sz="quarter" idx="12"/>
          </p:nvPr>
        </p:nvSpPr>
        <p:spPr/>
        <p:txBody>
          <a:bodyPr/>
          <a:lstStyle>
            <a:lvl1pPr>
              <a:defRPr/>
            </a:lvl1pPr>
          </a:lstStyle>
          <a:p>
            <a:pPr>
              <a:defRPr/>
            </a:pPr>
            <a:fld id="{13F79B01-753E-4099-A003-98FBD21A164A}" type="slidenum">
              <a:rPr lang="en-GB"/>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endParaRPr lang="en-GB"/>
          </a:p>
        </p:txBody>
      </p:sp>
      <p:sp>
        <p:nvSpPr>
          <p:cNvPr id="5" name="Footer Placeholder 21"/>
          <p:cNvSpPr>
            <a:spLocks noGrp="1"/>
          </p:cNvSpPr>
          <p:nvPr>
            <p:ph type="ftr" sz="quarter" idx="11"/>
          </p:nvPr>
        </p:nvSpPr>
        <p:spPr/>
        <p:txBody>
          <a:bodyPr/>
          <a:lstStyle>
            <a:lvl1pPr>
              <a:defRPr/>
            </a:lvl1pPr>
          </a:lstStyle>
          <a:p>
            <a:pPr>
              <a:defRPr/>
            </a:pPr>
            <a:endParaRPr lang="en-GB"/>
          </a:p>
        </p:txBody>
      </p:sp>
      <p:sp>
        <p:nvSpPr>
          <p:cNvPr id="6" name="Slide Number Placeholder 17"/>
          <p:cNvSpPr>
            <a:spLocks noGrp="1"/>
          </p:cNvSpPr>
          <p:nvPr>
            <p:ph type="sldNum" sz="quarter" idx="12"/>
          </p:nvPr>
        </p:nvSpPr>
        <p:spPr/>
        <p:txBody>
          <a:bodyPr/>
          <a:lstStyle>
            <a:lvl1pPr>
              <a:defRPr/>
            </a:lvl1pPr>
          </a:lstStyle>
          <a:p>
            <a:pPr>
              <a:defRPr/>
            </a:pPr>
            <a:fld id="{ADE7EADF-85DF-4A0B-BF31-FDF0E17EC323}"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tIns="0">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4A3B41B1-B891-47DF-A237-09912842EE40}" type="slidenum">
              <a:rPr lang="en-GB"/>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endParaRPr lang="en-GB"/>
          </a:p>
        </p:txBody>
      </p:sp>
      <p:sp>
        <p:nvSpPr>
          <p:cNvPr id="7" name="Slide Number Placeholder 17"/>
          <p:cNvSpPr>
            <a:spLocks noGrp="1"/>
          </p:cNvSpPr>
          <p:nvPr>
            <p:ph type="sldNum" sz="quarter" idx="12"/>
          </p:nvPr>
        </p:nvSpPr>
        <p:spPr/>
        <p:txBody>
          <a:bodyPr/>
          <a:lstStyle>
            <a:lvl1pPr>
              <a:defRPr/>
            </a:lvl1pPr>
          </a:lstStyle>
          <a:p>
            <a:pPr>
              <a:defRPr/>
            </a:pPr>
            <a:fld id="{E30301F7-018C-4A36-85DF-88D70B25E194}"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9"/>
          <p:cNvSpPr>
            <a:spLocks noGrp="1"/>
          </p:cNvSpPr>
          <p:nvPr>
            <p:ph type="dt" sz="half" idx="10"/>
          </p:nvPr>
        </p:nvSpPr>
        <p:spPr/>
        <p:txBody>
          <a:bodyPr/>
          <a:lstStyle>
            <a:lvl1pPr>
              <a:defRPr/>
            </a:lvl1pPr>
          </a:lstStyle>
          <a:p>
            <a:pPr>
              <a:defRPr/>
            </a:pPr>
            <a:endParaRPr lang="en-GB"/>
          </a:p>
        </p:txBody>
      </p:sp>
      <p:sp>
        <p:nvSpPr>
          <p:cNvPr id="8" name="Footer Placeholder 21"/>
          <p:cNvSpPr>
            <a:spLocks noGrp="1"/>
          </p:cNvSpPr>
          <p:nvPr>
            <p:ph type="ftr" sz="quarter" idx="11"/>
          </p:nvPr>
        </p:nvSpPr>
        <p:spPr/>
        <p:txBody>
          <a:bodyPr/>
          <a:lstStyle>
            <a:lvl1pPr>
              <a:defRPr/>
            </a:lvl1pPr>
          </a:lstStyle>
          <a:p>
            <a:pPr>
              <a:defRPr/>
            </a:pPr>
            <a:endParaRPr lang="en-GB"/>
          </a:p>
        </p:txBody>
      </p:sp>
      <p:sp>
        <p:nvSpPr>
          <p:cNvPr id="9" name="Slide Number Placeholder 17"/>
          <p:cNvSpPr>
            <a:spLocks noGrp="1"/>
          </p:cNvSpPr>
          <p:nvPr>
            <p:ph type="sldNum" sz="quarter" idx="12"/>
          </p:nvPr>
        </p:nvSpPr>
        <p:spPr/>
        <p:txBody>
          <a:bodyPr/>
          <a:lstStyle>
            <a:lvl1pPr>
              <a:defRPr/>
            </a:lvl1pPr>
          </a:lstStyle>
          <a:p>
            <a:pPr>
              <a:defRPr/>
            </a:pPr>
            <a:fld id="{CD07AE2C-C720-4F6E-9D09-5338018F87A1}"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lang="en-US"/>
              <a:t>Click to edit Master title style</a:t>
            </a:r>
          </a:p>
        </p:txBody>
      </p:sp>
      <p:sp>
        <p:nvSpPr>
          <p:cNvPr id="3" name="Date Placeholder 9"/>
          <p:cNvSpPr>
            <a:spLocks noGrp="1"/>
          </p:cNvSpPr>
          <p:nvPr>
            <p:ph type="dt" sz="half" idx="10"/>
          </p:nvPr>
        </p:nvSpPr>
        <p:spPr/>
        <p:txBody>
          <a:bodyPr/>
          <a:lstStyle>
            <a:lvl1pPr>
              <a:defRPr/>
            </a:lvl1pPr>
          </a:lstStyle>
          <a:p>
            <a:pPr>
              <a:defRPr/>
            </a:pPr>
            <a:endParaRPr lang="en-GB"/>
          </a:p>
        </p:txBody>
      </p:sp>
      <p:sp>
        <p:nvSpPr>
          <p:cNvPr id="4" name="Footer Placeholder 21"/>
          <p:cNvSpPr>
            <a:spLocks noGrp="1"/>
          </p:cNvSpPr>
          <p:nvPr>
            <p:ph type="ftr" sz="quarter" idx="11"/>
          </p:nvPr>
        </p:nvSpPr>
        <p:spPr/>
        <p:txBody>
          <a:bodyPr/>
          <a:lstStyle>
            <a:lvl1pPr>
              <a:defRPr/>
            </a:lvl1pPr>
          </a:lstStyle>
          <a:p>
            <a:pPr>
              <a:defRPr/>
            </a:pPr>
            <a:endParaRPr lang="en-GB"/>
          </a:p>
        </p:txBody>
      </p:sp>
      <p:sp>
        <p:nvSpPr>
          <p:cNvPr id="5" name="Slide Number Placeholder 17"/>
          <p:cNvSpPr>
            <a:spLocks noGrp="1"/>
          </p:cNvSpPr>
          <p:nvPr>
            <p:ph type="sldNum" sz="quarter" idx="12"/>
          </p:nvPr>
        </p:nvSpPr>
        <p:spPr/>
        <p:txBody>
          <a:bodyPr/>
          <a:lstStyle>
            <a:lvl1pPr>
              <a:defRPr/>
            </a:lvl1pPr>
          </a:lstStyle>
          <a:p>
            <a:pPr>
              <a:defRPr/>
            </a:pPr>
            <a:fld id="{487A0107-97AD-4435-BFC0-CC922B3A2D5D}"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endParaRPr lang="en-GB"/>
          </a:p>
        </p:txBody>
      </p:sp>
      <p:sp>
        <p:nvSpPr>
          <p:cNvPr id="3" name="Footer Placeholder 21"/>
          <p:cNvSpPr>
            <a:spLocks noGrp="1"/>
          </p:cNvSpPr>
          <p:nvPr>
            <p:ph type="ftr" sz="quarter" idx="11"/>
          </p:nvPr>
        </p:nvSpPr>
        <p:spPr/>
        <p:txBody>
          <a:bodyPr/>
          <a:lstStyle>
            <a:lvl1pPr>
              <a:defRPr/>
            </a:lvl1pPr>
          </a:lstStyle>
          <a:p>
            <a:pPr>
              <a:defRPr/>
            </a:pPr>
            <a:endParaRPr lang="en-GB"/>
          </a:p>
        </p:txBody>
      </p:sp>
      <p:sp>
        <p:nvSpPr>
          <p:cNvPr id="4" name="Slide Number Placeholder 17"/>
          <p:cNvSpPr>
            <a:spLocks noGrp="1"/>
          </p:cNvSpPr>
          <p:nvPr>
            <p:ph type="sldNum" sz="quarter" idx="12"/>
          </p:nvPr>
        </p:nvSpPr>
        <p:spPr/>
        <p:txBody>
          <a:bodyPr/>
          <a:lstStyle>
            <a:lvl1pPr>
              <a:defRPr/>
            </a:lvl1pPr>
          </a:lstStyle>
          <a:p>
            <a:pPr>
              <a:defRPr/>
            </a:pPr>
            <a:fld id="{D0171AFE-44BB-4BF4-8ED1-5568EEC636EA}"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a:noAutofit/>
          </a:bodyPr>
          <a:lstStyle>
            <a:lvl1pPr algn="l" rtl="0">
              <a:spcBef>
                <a:spcPct val="0"/>
              </a:spcBef>
              <a:buNone/>
              <a:defRPr sz="2600" b="0">
                <a:ln>
                  <a:noFill/>
                </a:ln>
                <a:solidFill>
                  <a:schemeClr val="tx2"/>
                </a:solidFill>
                <a:effectLst/>
                <a:latin typeface="+mj-lt"/>
                <a:ea typeface="+mj-ea"/>
                <a:cs typeface="+mj-cs"/>
              </a:defRPr>
            </a:lvl1pPr>
          </a:lstStyle>
          <a:p>
            <a:r>
              <a:rPr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a:r>
              <a:rPr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endParaRPr lang="en-GB"/>
          </a:p>
        </p:txBody>
      </p:sp>
      <p:sp>
        <p:nvSpPr>
          <p:cNvPr id="7" name="Slide Number Placeholder 17"/>
          <p:cNvSpPr>
            <a:spLocks noGrp="1"/>
          </p:cNvSpPr>
          <p:nvPr>
            <p:ph type="sldNum" sz="quarter" idx="12"/>
          </p:nvPr>
        </p:nvSpPr>
        <p:spPr/>
        <p:txBody>
          <a:bodyPr/>
          <a:lstStyle>
            <a:lvl1pPr>
              <a:defRPr/>
            </a:lvl1pPr>
          </a:lstStyle>
          <a:p>
            <a:pPr>
              <a:defRPr/>
            </a:pPr>
            <a:fld id="{FB83D544-4039-4208-A833-682C93B65AE4}"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Snip and Round Single Corner Rectangle 4"/>
          <p:cNvSpPr/>
          <p:nvPr/>
        </p:nvSpPr>
        <p:spPr>
          <a:xfrm rot="420000" flipV="1">
            <a:off x="3165475" y="1108075"/>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a:p>
        </p:txBody>
      </p:sp>
      <p:sp>
        <p:nvSpPr>
          <p:cNvPr id="6" name="Right Triangle 5"/>
          <p:cNvSpPr/>
          <p:nvPr/>
        </p:nvSpPr>
        <p:spPr>
          <a:xfrm rot="420000" flipV="1">
            <a:off x="8004175" y="5359400"/>
            <a:ext cx="155575" cy="155575"/>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a:defRPr/>
            </a:pPr>
            <a:endParaRPr lang="en-US"/>
          </a:p>
        </p:txBody>
      </p:sp>
      <p:sp>
        <p:nvSpPr>
          <p:cNvPr id="7" name="Freeform 6"/>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a:defRPr/>
            </a:pPr>
            <a:endParaRPr lang="en-US">
              <a:latin typeface="+mn-lt"/>
              <a:cs typeface="+mn-cs"/>
            </a:endParaRPr>
          </a:p>
        </p:txBody>
      </p:sp>
      <p:sp>
        <p:nvSpPr>
          <p:cNvPr id="8" name="Freeform 7"/>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a:defRPr/>
            </a:pPr>
            <a:endParaRPr lang="en-US">
              <a:latin typeface="+mn-lt"/>
              <a:cs typeface="+mn-cs"/>
            </a:endParaRPr>
          </a:p>
        </p:txBody>
      </p:sp>
      <p:sp>
        <p:nvSpPr>
          <p:cNvPr id="2" name="Title 1"/>
          <p:cNvSpPr>
            <a:spLocks noGrp="1"/>
          </p:cNvSpPr>
          <p:nvPr>
            <p:ph type="title"/>
          </p:nvPr>
        </p:nvSpPr>
        <p:spPr>
          <a:xfrm>
            <a:off x="609600" y="1176996"/>
            <a:ext cx="2212848" cy="1582621"/>
          </a:xfrm>
        </p:spPr>
        <p:txBody>
          <a:bodyPr lIns="45720" rIns="45720" bIns="45720"/>
          <a:lstStyle>
            <a:lvl1pPr algn="l">
              <a:buNone/>
              <a:defRPr sz="2000" b="1">
                <a:solidFill>
                  <a:schemeClr val="tx2"/>
                </a:solidFill>
              </a:defRPr>
            </a:lvl1pPr>
          </a:lstStyle>
          <a:p>
            <a:r>
              <a:rPr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a:lstStyle>
            <a:lvl1pPr marL="0" indent="0" algn="l">
              <a:spcBef>
                <a:spcPts val="250"/>
              </a:spcBef>
              <a:buFontTx/>
              <a:buNone/>
              <a:defRPr sz="1300"/>
            </a:lvl1pPr>
            <a:lvl2pPr>
              <a:defRPr sz="1200"/>
            </a:lvl2pPr>
            <a:lvl3pPr>
              <a:defRPr sz="1000"/>
            </a:lvl3pPr>
            <a:lvl4pPr>
              <a:defRPr sz="900"/>
            </a:lvl4pPr>
            <a:lvl5pPr>
              <a:defRPr sz="900"/>
            </a:lvl5pPr>
          </a:lstStyle>
          <a:p>
            <a:pPr lvl="0"/>
            <a:r>
              <a:rPr lang="en-US"/>
              <a:t>Click to edit Master text styles</a:t>
            </a:r>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normAutofit/>
          </a:bodyPr>
          <a:lstStyle>
            <a:lvl1pPr marL="0" indent="0">
              <a:buNone/>
              <a:defRPr sz="3200"/>
            </a:lvl1pPr>
          </a:lstStyle>
          <a:p>
            <a:pPr lvl="0"/>
            <a:r>
              <a:rPr lang="en-US" noProof="0"/>
              <a:t>Click icon to add picture</a:t>
            </a:r>
            <a:endParaRPr lang="en-US" noProof="0" dirty="0"/>
          </a:p>
        </p:txBody>
      </p:sp>
      <p:sp>
        <p:nvSpPr>
          <p:cNvPr id="9" name="Date Placeholder 4"/>
          <p:cNvSpPr>
            <a:spLocks noGrp="1"/>
          </p:cNvSpPr>
          <p:nvPr>
            <p:ph type="dt" sz="half" idx="10"/>
          </p:nvPr>
        </p:nvSpPr>
        <p:spPr/>
        <p:txBody>
          <a:bodyPr/>
          <a:lstStyle>
            <a:lvl1pPr>
              <a:defRPr/>
            </a:lvl1pPr>
          </a:lstStyle>
          <a:p>
            <a:pPr>
              <a:defRPr/>
            </a:pPr>
            <a:endParaRPr lang="en-GB"/>
          </a:p>
        </p:txBody>
      </p:sp>
      <p:sp>
        <p:nvSpPr>
          <p:cNvPr id="10" name="Footer Placeholder 5"/>
          <p:cNvSpPr>
            <a:spLocks noGrp="1"/>
          </p:cNvSpPr>
          <p:nvPr>
            <p:ph type="ftr" sz="quarter" idx="11"/>
          </p:nvPr>
        </p:nvSpPr>
        <p:spPr/>
        <p:txBody>
          <a:bodyPr/>
          <a:lstStyle>
            <a:lvl1pPr>
              <a:defRPr/>
            </a:lvl1pPr>
          </a:lstStyle>
          <a:p>
            <a:pPr>
              <a:defRPr/>
            </a:pPr>
            <a:endParaRPr lang="en-GB"/>
          </a:p>
        </p:txBody>
      </p:sp>
      <p:sp>
        <p:nvSpPr>
          <p:cNvPr id="11" name="Slide Number Placeholder 6"/>
          <p:cNvSpPr>
            <a:spLocks noGrp="1"/>
          </p:cNvSpPr>
          <p:nvPr>
            <p:ph type="sldNum" sz="quarter" idx="12"/>
          </p:nvPr>
        </p:nvSpPr>
        <p:spPr>
          <a:xfrm>
            <a:off x="8077200" y="6356350"/>
            <a:ext cx="609600" cy="365125"/>
          </a:xfrm>
        </p:spPr>
        <p:txBody>
          <a:bodyPr/>
          <a:lstStyle>
            <a:lvl1pPr>
              <a:defRPr/>
            </a:lvl1pPr>
          </a:lstStyle>
          <a:p>
            <a:pPr>
              <a:defRPr/>
            </a:pPr>
            <a:fld id="{BDFC65C4-EF43-499D-AB1B-16F0E0D8137C}"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endParaRPr lang="en-GB"/>
          </a:p>
        </p:txBody>
      </p:sp>
      <p:sp>
        <p:nvSpPr>
          <p:cNvPr id="5" name="Footer Placeholder 21"/>
          <p:cNvSpPr>
            <a:spLocks noGrp="1"/>
          </p:cNvSpPr>
          <p:nvPr>
            <p:ph type="ftr" sz="quarter" idx="11"/>
          </p:nvPr>
        </p:nvSpPr>
        <p:spPr/>
        <p:txBody>
          <a:bodyPr/>
          <a:lstStyle>
            <a:lvl1pPr>
              <a:defRPr/>
            </a:lvl1pPr>
          </a:lstStyle>
          <a:p>
            <a:pPr>
              <a:defRPr/>
            </a:pPr>
            <a:endParaRPr lang="en-GB"/>
          </a:p>
        </p:txBody>
      </p:sp>
      <p:sp>
        <p:nvSpPr>
          <p:cNvPr id="6" name="Slide Number Placeholder 17"/>
          <p:cNvSpPr>
            <a:spLocks noGrp="1"/>
          </p:cNvSpPr>
          <p:nvPr>
            <p:ph type="sldNum" sz="quarter" idx="12"/>
          </p:nvPr>
        </p:nvSpPr>
        <p:spPr/>
        <p:txBody>
          <a:bodyPr/>
          <a:lstStyle>
            <a:lvl1pPr>
              <a:defRPr/>
            </a:lvl1pPr>
          </a:lstStyle>
          <a:p>
            <a:pPr>
              <a:defRPr/>
            </a:pPr>
            <a:fld id="{956A5246-F063-4AC8-AC42-57201666E5A9}"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endParaRPr lang="en-GB"/>
          </a:p>
        </p:txBody>
      </p:sp>
      <p:sp>
        <p:nvSpPr>
          <p:cNvPr id="5" name="Footer Placeholder 21"/>
          <p:cNvSpPr>
            <a:spLocks noGrp="1"/>
          </p:cNvSpPr>
          <p:nvPr>
            <p:ph type="ftr" sz="quarter" idx="11"/>
          </p:nvPr>
        </p:nvSpPr>
        <p:spPr/>
        <p:txBody>
          <a:bodyPr/>
          <a:lstStyle>
            <a:lvl1pPr>
              <a:defRPr/>
            </a:lvl1pPr>
          </a:lstStyle>
          <a:p>
            <a:pPr>
              <a:defRPr/>
            </a:pPr>
            <a:endParaRPr lang="en-GB"/>
          </a:p>
        </p:txBody>
      </p:sp>
      <p:sp>
        <p:nvSpPr>
          <p:cNvPr id="6" name="Slide Number Placeholder 17"/>
          <p:cNvSpPr>
            <a:spLocks noGrp="1"/>
          </p:cNvSpPr>
          <p:nvPr>
            <p:ph type="sldNum" sz="quarter" idx="12"/>
          </p:nvPr>
        </p:nvSpPr>
        <p:spPr/>
        <p:txBody>
          <a:bodyPr/>
          <a:lstStyle>
            <a:lvl1pPr>
              <a:defRPr/>
            </a:lvl1pPr>
          </a:lstStyle>
          <a:p>
            <a:pPr>
              <a:defRPr/>
            </a:pPr>
            <a:fld id="{9A90AACF-8910-4F7B-8297-17F310C55899}"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5250"/>
        </a:solidFill>
        <a:effectLst/>
      </p:bgPr>
    </p:bg>
    <p:spTree>
      <p:nvGrpSpPr>
        <p:cNvPr id="1" name=""/>
        <p:cNvGrpSpPr/>
        <p:nvPr/>
      </p:nvGrpSpPr>
      <p:grpSpPr>
        <a:xfrm>
          <a:off x="0" y="0"/>
          <a:ext cx="0" cy="0"/>
          <a:chOff x="0" y="0"/>
          <a:chExt cx="0" cy="0"/>
        </a:xfrm>
      </p:grpSpPr>
      <p:sp>
        <p:nvSpPr>
          <p:cNvPr id="7" name="Freeform 6"/>
          <p:cNvSpPr>
            <a:spLocks/>
          </p:cNvSpPr>
          <p:nvPr/>
        </p:nvSpPr>
        <p:spPr bwMode="auto">
          <a:xfrm>
            <a:off x="-9525" y="-7938"/>
            <a:ext cx="9163050" cy="1041401"/>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a:defRPr/>
            </a:pPr>
            <a:endParaRPr lang="en-US">
              <a:latin typeface="+mn-lt"/>
              <a:cs typeface="+mn-cs"/>
            </a:endParaRPr>
          </a:p>
        </p:txBody>
      </p:sp>
      <p:sp>
        <p:nvSpPr>
          <p:cNvPr id="8" name="Freeform 7"/>
          <p:cNvSpPr>
            <a:spLocks/>
          </p:cNvSpPr>
          <p:nvPr/>
        </p:nvSpPr>
        <p:spPr bwMode="auto">
          <a:xfrm>
            <a:off x="4381500" y="-7938"/>
            <a:ext cx="4762500" cy="638176"/>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a:defRPr/>
            </a:pPr>
            <a:endParaRPr lang="en-US">
              <a:latin typeface="+mn-lt"/>
              <a:cs typeface="+mn-cs"/>
            </a:endParaRPr>
          </a:p>
        </p:txBody>
      </p:sp>
      <p:sp>
        <p:nvSpPr>
          <p:cNvPr id="1028" name="Title Placeholder 8"/>
          <p:cNvSpPr>
            <a:spLocks noGrp="1"/>
          </p:cNvSpPr>
          <p:nvPr>
            <p:ph type="title"/>
          </p:nvPr>
        </p:nvSpPr>
        <p:spPr bwMode="auto">
          <a:xfrm>
            <a:off x="457200" y="704850"/>
            <a:ext cx="8229600" cy="1143000"/>
          </a:xfrm>
          <a:prstGeom prst="rect">
            <a:avLst/>
          </a:prstGeom>
          <a:noFill/>
          <a:ln w="9525">
            <a:noFill/>
            <a:miter lim="800000"/>
            <a:headEnd/>
            <a:tailEnd/>
          </a:ln>
        </p:spPr>
        <p:txBody>
          <a:bodyPr vert="horz" wrap="square" lIns="0" tIns="45720" rIns="0" bIns="0" numCol="1" anchor="b" anchorCtr="0" compatLnSpc="1">
            <a:prstTxWarp prst="textNoShape">
              <a:avLst/>
            </a:prstTxWarp>
          </a:bodyPr>
          <a:lstStyle/>
          <a:p>
            <a:pPr lvl="0"/>
            <a:r>
              <a:rPr lang="en-US"/>
              <a:t>Click to edit Master title style</a:t>
            </a:r>
          </a:p>
        </p:txBody>
      </p:sp>
      <p:sp>
        <p:nvSpPr>
          <p:cNvPr id="1029" name="Text Placeholder 29"/>
          <p:cNvSpPr>
            <a:spLocks noGrp="1"/>
          </p:cNvSpPr>
          <p:nvPr>
            <p:ph type="body" idx="1"/>
          </p:nvPr>
        </p:nvSpPr>
        <p:spPr bwMode="auto">
          <a:xfrm>
            <a:off x="457200" y="1935163"/>
            <a:ext cx="8229600" cy="4389437"/>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pPr>
              <a:defRPr/>
            </a:pPr>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pPr>
              <a:defRPr/>
            </a:pPr>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smtClean="0">
                <a:solidFill>
                  <a:schemeClr val="tx2">
                    <a:shade val="90000"/>
                  </a:schemeClr>
                </a:solidFill>
              </a:defRPr>
            </a:lvl1pPr>
          </a:lstStyle>
          <a:p>
            <a:pPr>
              <a:defRPr/>
            </a:pPr>
            <a:fld id="{27198978-1FEC-4917-AFD2-9A65B692FE5E}" type="slidenum">
              <a:rPr lang="en-GB"/>
              <a:pPr>
                <a:defRPr/>
              </a:pPr>
              <a:t>‹#›</a:t>
            </a:fld>
            <a:endParaRPr lang="en-GB"/>
          </a:p>
        </p:txBody>
      </p:sp>
      <p:grpSp>
        <p:nvGrpSpPr>
          <p:cNvPr id="1033" name="Group 1"/>
          <p:cNvGrpSpPr>
            <a:grpSpLocks/>
          </p:cNvGrpSpPr>
          <p:nvPr/>
        </p:nvGrpSpPr>
        <p:grpSpPr bwMode="auto">
          <a:xfrm>
            <a:off x="-19050" y="203200"/>
            <a:ext cx="9180513" cy="647700"/>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a:lstStyle/>
            <a:p>
              <a:pPr>
                <a:defRPr/>
              </a:pPr>
              <a:endParaRPr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a:lstStyle/>
            <a:p>
              <a:pPr>
                <a:defRPr/>
              </a:pPr>
              <a:endParaRPr lang="en-US"/>
            </a:p>
          </p:txBody>
        </p:sp>
      </p:grpSp>
    </p:spTree>
  </p:cSld>
  <p:clrMap bg1="lt1" tx1="dk1" bg2="lt2" tx2="dk2" accent1="accent1" accent2="accent2" accent3="accent3" accent4="accent4" accent5="accent5" accent6="accent6" hlink="hlink" folHlink="folHlink"/>
  <p:sldLayoutIdLst>
    <p:sldLayoutId id="2147483683" r:id="rId1"/>
    <p:sldLayoutId id="2147483675" r:id="rId2"/>
    <p:sldLayoutId id="2147483684" r:id="rId3"/>
    <p:sldLayoutId id="2147483676" r:id="rId4"/>
    <p:sldLayoutId id="2147483677" r:id="rId5"/>
    <p:sldLayoutId id="2147483678" r:id="rId6"/>
    <p:sldLayoutId id="2147483679" r:id="rId7"/>
    <p:sldLayoutId id="2147483680" r:id="rId8"/>
    <p:sldLayoutId id="2147483685" r:id="rId9"/>
    <p:sldLayoutId id="2147483681" r:id="rId10"/>
    <p:sldLayoutId id="2147483682" r:id="rId11"/>
  </p:sldLayoutIdLst>
  <p:txStyles>
    <p:titleStyle>
      <a:lvl1pPr algn="l" rtl="0" fontAlgn="base">
        <a:spcBef>
          <a:spcPct val="0"/>
        </a:spcBef>
        <a:spcAft>
          <a:spcPct val="0"/>
        </a:spcAft>
        <a:defRPr sz="5000" kern="1200">
          <a:solidFill>
            <a:schemeClr val="tx2"/>
          </a:solidFill>
          <a:latin typeface="+mj-lt"/>
          <a:ea typeface="+mj-ea"/>
          <a:cs typeface="+mj-cs"/>
        </a:defRPr>
      </a:lvl1pPr>
      <a:lvl2pPr algn="l" rtl="0" fontAlgn="base">
        <a:spcBef>
          <a:spcPct val="0"/>
        </a:spcBef>
        <a:spcAft>
          <a:spcPct val="0"/>
        </a:spcAft>
        <a:defRPr sz="5000">
          <a:solidFill>
            <a:schemeClr val="tx2"/>
          </a:solidFill>
          <a:latin typeface="Calibri" pitchFamily="34" charset="0"/>
        </a:defRPr>
      </a:lvl2pPr>
      <a:lvl3pPr algn="l" rtl="0" fontAlgn="base">
        <a:spcBef>
          <a:spcPct val="0"/>
        </a:spcBef>
        <a:spcAft>
          <a:spcPct val="0"/>
        </a:spcAft>
        <a:defRPr sz="5000">
          <a:solidFill>
            <a:schemeClr val="tx2"/>
          </a:solidFill>
          <a:latin typeface="Calibri" pitchFamily="34" charset="0"/>
        </a:defRPr>
      </a:lvl3pPr>
      <a:lvl4pPr algn="l" rtl="0" fontAlgn="base">
        <a:spcBef>
          <a:spcPct val="0"/>
        </a:spcBef>
        <a:spcAft>
          <a:spcPct val="0"/>
        </a:spcAft>
        <a:defRPr sz="5000">
          <a:solidFill>
            <a:schemeClr val="tx2"/>
          </a:solidFill>
          <a:latin typeface="Calibri" pitchFamily="34" charset="0"/>
        </a:defRPr>
      </a:lvl4pPr>
      <a:lvl5pPr algn="l" rtl="0" fontAlgn="base">
        <a:spcBef>
          <a:spcPct val="0"/>
        </a:spcBef>
        <a:spcAft>
          <a:spcPct val="0"/>
        </a:spcAft>
        <a:defRPr sz="5000">
          <a:solidFill>
            <a:schemeClr val="tx2"/>
          </a:solidFill>
          <a:latin typeface="Calibri" pitchFamily="34" charset="0"/>
        </a:defRPr>
      </a:lvl5pPr>
      <a:lvl6pPr marL="457200" algn="l" rtl="0" fontAlgn="base">
        <a:spcBef>
          <a:spcPct val="0"/>
        </a:spcBef>
        <a:spcAft>
          <a:spcPct val="0"/>
        </a:spcAft>
        <a:defRPr sz="5000">
          <a:solidFill>
            <a:schemeClr val="tx2"/>
          </a:solidFill>
          <a:latin typeface="Calibri" pitchFamily="34" charset="0"/>
        </a:defRPr>
      </a:lvl6pPr>
      <a:lvl7pPr marL="914400" algn="l" rtl="0" fontAlgn="base">
        <a:spcBef>
          <a:spcPct val="0"/>
        </a:spcBef>
        <a:spcAft>
          <a:spcPct val="0"/>
        </a:spcAft>
        <a:defRPr sz="5000">
          <a:solidFill>
            <a:schemeClr val="tx2"/>
          </a:solidFill>
          <a:latin typeface="Calibri" pitchFamily="34" charset="0"/>
        </a:defRPr>
      </a:lvl7pPr>
      <a:lvl8pPr marL="1371600" algn="l" rtl="0" fontAlgn="base">
        <a:spcBef>
          <a:spcPct val="0"/>
        </a:spcBef>
        <a:spcAft>
          <a:spcPct val="0"/>
        </a:spcAft>
        <a:defRPr sz="5000">
          <a:solidFill>
            <a:schemeClr val="tx2"/>
          </a:solidFill>
          <a:latin typeface="Calibri" pitchFamily="34" charset="0"/>
        </a:defRPr>
      </a:lvl8pPr>
      <a:lvl9pPr marL="1828800" algn="l" rtl="0" fontAlgn="base">
        <a:spcBef>
          <a:spcPct val="0"/>
        </a:spcBef>
        <a:spcAft>
          <a:spcPct val="0"/>
        </a:spcAft>
        <a:defRPr sz="5000">
          <a:solidFill>
            <a:schemeClr val="tx2"/>
          </a:solidFill>
          <a:latin typeface="Calibri" pitchFamily="34" charset="0"/>
        </a:defRPr>
      </a:lvl9pPr>
    </p:titleStyle>
    <p:bodyStyle>
      <a:lvl1pPr marL="273050" indent="-273050" algn="l" rtl="0" fontAlgn="base">
        <a:spcBef>
          <a:spcPct val="20000"/>
        </a:spcBef>
        <a:spcAft>
          <a:spcPct val="0"/>
        </a:spcAft>
        <a:buClr>
          <a:srgbClr val="0BD0D9"/>
        </a:buClr>
        <a:buSzPct val="95000"/>
        <a:buFont typeface="Wingdings 2" pitchFamily="18" charset="2"/>
        <a:buChar char=""/>
        <a:defRPr sz="2600" kern="1200">
          <a:solidFill>
            <a:schemeClr val="tx1"/>
          </a:solidFill>
          <a:latin typeface="+mn-lt"/>
          <a:ea typeface="+mn-ea"/>
          <a:cs typeface="+mn-cs"/>
        </a:defRPr>
      </a:lvl1pPr>
      <a:lvl2pPr marL="639763" indent="-246063" algn="l" rtl="0" fontAlgn="base">
        <a:spcBef>
          <a:spcPct val="20000"/>
        </a:spcBef>
        <a:spcAft>
          <a:spcPct val="0"/>
        </a:spcAft>
        <a:buClr>
          <a:schemeClr val="accent1"/>
        </a:buClr>
        <a:buSzPct val="85000"/>
        <a:buFont typeface="Wingdings 2" pitchFamily="18" charset="2"/>
        <a:buChar char=""/>
        <a:defRPr sz="2400" kern="1200">
          <a:solidFill>
            <a:schemeClr val="tx1"/>
          </a:solidFill>
          <a:latin typeface="+mn-lt"/>
          <a:ea typeface="+mn-ea"/>
          <a:cs typeface="+mn-cs"/>
        </a:defRPr>
      </a:lvl2pPr>
      <a:lvl3pPr marL="914400" indent="-246063" algn="l" rtl="0" fontAlgn="base">
        <a:spcBef>
          <a:spcPct val="20000"/>
        </a:spcBef>
        <a:spcAft>
          <a:spcPct val="0"/>
        </a:spcAft>
        <a:buClr>
          <a:schemeClr val="accent2"/>
        </a:buClr>
        <a:buSzPct val="70000"/>
        <a:buFont typeface="Wingdings 2" pitchFamily="18" charset="2"/>
        <a:buChar char=""/>
        <a:defRPr sz="2100" kern="1200">
          <a:solidFill>
            <a:schemeClr val="tx1"/>
          </a:solidFill>
          <a:latin typeface="+mn-lt"/>
          <a:ea typeface="+mn-ea"/>
          <a:cs typeface="+mn-cs"/>
        </a:defRPr>
      </a:lvl3pPr>
      <a:lvl4pPr marL="1187450" indent="-209550" algn="l" rtl="0" fontAlgn="base">
        <a:spcBef>
          <a:spcPct val="20000"/>
        </a:spcBef>
        <a:spcAft>
          <a:spcPct val="0"/>
        </a:spcAft>
        <a:buClr>
          <a:srgbClr val="0BD0D9"/>
        </a:buClr>
        <a:buSzPct val="65000"/>
        <a:buFont typeface="Wingdings 2" pitchFamily="18" charset="2"/>
        <a:buChar char=""/>
        <a:defRPr sz="2000" kern="1200">
          <a:solidFill>
            <a:schemeClr val="tx1"/>
          </a:solidFill>
          <a:latin typeface="+mn-lt"/>
          <a:ea typeface="+mn-ea"/>
          <a:cs typeface="+mn-cs"/>
        </a:defRPr>
      </a:lvl4pPr>
      <a:lvl5pPr marL="1462088" indent="-209550" algn="l" rtl="0" fontAlgn="base">
        <a:spcBef>
          <a:spcPct val="20000"/>
        </a:spcBef>
        <a:spcAft>
          <a:spcPct val="0"/>
        </a:spcAft>
        <a:buClr>
          <a:srgbClr val="10CF9B"/>
        </a:buClr>
        <a:buSzPct val="65000"/>
        <a:buFont typeface="Wingdings 2" pitchFamily="18" charset="2"/>
        <a:buChar char=""/>
        <a:defRPr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mappingweirdstuff.wordpress.com/2009/06/14/mapping-weird-stuff-psychogeography/"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323526" y="188640"/>
            <a:ext cx="8495929" cy="576411"/>
          </a:xfrm>
          <a:noFill/>
        </p:spPr>
        <p:txBody>
          <a:bodyPr>
            <a:normAutofit/>
          </a:bodyPr>
          <a:lstStyle/>
          <a:p>
            <a:pPr fontAlgn="auto">
              <a:spcAft>
                <a:spcPts val="0"/>
              </a:spcAft>
              <a:defRPr/>
            </a:pPr>
            <a:r>
              <a:rPr lang="en-GB" sz="3200" b="0" dirty="0">
                <a:solidFill>
                  <a:schemeClr val="tx1"/>
                </a:solidFill>
                <a:effectLst/>
                <a:latin typeface="Footlight MT Light" pitchFamily="18" charset="0"/>
                <a:ea typeface="+mn-ea"/>
                <a:cs typeface="+mn-cs"/>
              </a:rPr>
              <a:t>HPEN5/6012: WELSH WRITING WALES</a:t>
            </a:r>
          </a:p>
        </p:txBody>
      </p:sp>
      <p:sp>
        <p:nvSpPr>
          <p:cNvPr id="3075" name="Rectangle 3"/>
          <p:cNvSpPr>
            <a:spLocks noGrp="1" noChangeArrowheads="1"/>
          </p:cNvSpPr>
          <p:nvPr>
            <p:ph type="subTitle" idx="1"/>
          </p:nvPr>
        </p:nvSpPr>
        <p:spPr>
          <a:xfrm>
            <a:off x="323527" y="1340768"/>
            <a:ext cx="8569325" cy="4824883"/>
          </a:xfrm>
        </p:spPr>
        <p:txBody>
          <a:bodyPr>
            <a:normAutofit fontScale="92500" lnSpcReduction="20000"/>
          </a:bodyPr>
          <a:lstStyle/>
          <a:p>
            <a:pPr marR="0"/>
            <a:endParaRPr lang="en-GB" sz="1900" dirty="0">
              <a:latin typeface="Century Gothic" pitchFamily="34" charset="0"/>
            </a:endParaRPr>
          </a:p>
          <a:p>
            <a:pPr marR="0"/>
            <a:endParaRPr lang="en-GB" sz="3300" dirty="0">
              <a:latin typeface="Century Gothic" pitchFamily="34" charset="0"/>
            </a:endParaRPr>
          </a:p>
          <a:p>
            <a:pPr marR="0"/>
            <a:r>
              <a:rPr lang="en-GB" sz="5600" dirty="0">
                <a:solidFill>
                  <a:srgbClr val="FFFF00"/>
                </a:solidFill>
                <a:latin typeface="Poor Richard" panose="02080502050505020702" pitchFamily="18" charset="0"/>
              </a:rPr>
              <a:t>Tristan Hughes, THE TOWER</a:t>
            </a:r>
            <a:endParaRPr lang="en-GB" sz="3800" dirty="0">
              <a:solidFill>
                <a:srgbClr val="FFFF00"/>
              </a:solidFill>
              <a:latin typeface="Poor Richard" panose="02080502050505020702" pitchFamily="18" charset="0"/>
            </a:endParaRPr>
          </a:p>
          <a:p>
            <a:pPr marR="0"/>
            <a:r>
              <a:rPr lang="en-GB" dirty="0">
                <a:solidFill>
                  <a:srgbClr val="FFFF00"/>
                </a:solidFill>
                <a:latin typeface="Century Gothic" pitchFamily="34" charset="0"/>
              </a:rPr>
              <a:t> </a:t>
            </a:r>
          </a:p>
          <a:p>
            <a:pPr marR="0"/>
            <a:endParaRPr lang="en-GB" sz="1100" dirty="0">
              <a:latin typeface="Century Gothic" pitchFamily="34" charset="0"/>
            </a:endParaRPr>
          </a:p>
          <a:p>
            <a:pPr marR="0"/>
            <a:r>
              <a:rPr lang="en-GB" dirty="0">
                <a:latin typeface="Garamond" pitchFamily="18" charset="0"/>
              </a:rPr>
              <a:t>‘We seem torn more than ever by the simultaneous desire for </a:t>
            </a:r>
          </a:p>
          <a:p>
            <a:pPr marR="0"/>
            <a:r>
              <a:rPr lang="en-GB" dirty="0">
                <a:latin typeface="Garamond" pitchFamily="18" charset="0"/>
              </a:rPr>
              <a:t>a home and an elsewhere’</a:t>
            </a:r>
          </a:p>
          <a:p>
            <a:pPr marR="0"/>
            <a:r>
              <a:rPr lang="en-GB" dirty="0">
                <a:latin typeface="Garamond" pitchFamily="18" charset="0"/>
              </a:rPr>
              <a:t>(Tristan Hughes, 2004)</a:t>
            </a:r>
          </a:p>
          <a:p>
            <a:pPr marR="0"/>
            <a:endParaRPr lang="en-GB" dirty="0">
              <a:latin typeface="Century Gothic" pitchFamily="34" charset="0"/>
            </a:endParaRPr>
          </a:p>
          <a:p>
            <a:pPr marR="0"/>
            <a:r>
              <a:rPr lang="en-GB" dirty="0">
                <a:latin typeface="Garamond" pitchFamily="18" charset="0"/>
              </a:rPr>
              <a:t>'Geography is not a container but a condition,’ </a:t>
            </a:r>
          </a:p>
          <a:p>
            <a:pPr marR="0"/>
            <a:r>
              <a:rPr lang="en-GB" dirty="0">
                <a:latin typeface="Garamond" pitchFamily="18" charset="0"/>
              </a:rPr>
              <a:t>Franco </a:t>
            </a:r>
            <a:r>
              <a:rPr lang="en-GB" dirty="0" err="1">
                <a:latin typeface="Garamond" pitchFamily="18" charset="0"/>
              </a:rPr>
              <a:t>Moretti</a:t>
            </a:r>
            <a:r>
              <a:rPr lang="en-GB" dirty="0">
                <a:latin typeface="Garamond" pitchFamily="18" charset="0"/>
              </a:rPr>
              <a:t>, </a:t>
            </a:r>
            <a:r>
              <a:rPr lang="en-GB" i="1" dirty="0">
                <a:latin typeface="Garamond" pitchFamily="18" charset="0"/>
              </a:rPr>
              <a:t>Atlas of the European Novel, </a:t>
            </a:r>
          </a:p>
          <a:p>
            <a:pPr marR="0"/>
            <a:r>
              <a:rPr lang="en-GB" i="1" dirty="0">
                <a:latin typeface="Garamond" pitchFamily="18" charset="0"/>
              </a:rPr>
              <a:t>1800-1900,</a:t>
            </a:r>
            <a:r>
              <a:rPr lang="en-GB" dirty="0">
                <a:latin typeface="Garamond" pitchFamily="18" charset="0"/>
              </a:rPr>
              <a:t> London: Verso, 1998</a:t>
            </a:r>
          </a:p>
          <a:p>
            <a:pPr marR="0" algn="l"/>
            <a:endParaRPr lang="en-GB" sz="1100" dirty="0">
              <a:latin typeface="Century Gothic" pitchFamily="34" charset="0"/>
            </a:endParaRPr>
          </a:p>
          <a:p>
            <a:pPr marR="0"/>
            <a:endParaRPr lang="en-GB" sz="1900" dirty="0">
              <a:latin typeface="Century Gothic"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242" name="Rectangle 2"/>
          <p:cNvSpPr>
            <a:spLocks noGrp="1" noRot="1" noChangeArrowheads="1"/>
          </p:cNvSpPr>
          <p:nvPr>
            <p:ph type="title" idx="4294967295"/>
          </p:nvPr>
        </p:nvSpPr>
        <p:spPr>
          <a:xfrm>
            <a:off x="457200" y="188913"/>
            <a:ext cx="8229600" cy="71913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defRPr/>
            </a:pPr>
            <a:r>
              <a:rPr lang="en-GB" sz="3200" dirty="0">
                <a:solidFill>
                  <a:srgbClr val="FFFF00"/>
                </a:solidFill>
                <a:latin typeface="Felix Titling" pitchFamily="82" charset="0"/>
              </a:rPr>
              <a:t>LEARNING OUTCOMES</a:t>
            </a:r>
            <a:endParaRPr lang="en-GB" altLang="en-US" sz="3200" dirty="0">
              <a:solidFill>
                <a:srgbClr val="FFFF00"/>
              </a:solidFill>
              <a:latin typeface="Felix Titling" pitchFamily="82" charset="0"/>
            </a:endParaRPr>
          </a:p>
        </p:txBody>
      </p:sp>
      <p:sp>
        <p:nvSpPr>
          <p:cNvPr id="4099" name="Rectangle 3"/>
          <p:cNvSpPr>
            <a:spLocks noGrp="1" noChangeArrowheads="1"/>
          </p:cNvSpPr>
          <p:nvPr>
            <p:ph type="body" idx="4294967295"/>
          </p:nvPr>
        </p:nvSpPr>
        <p:spPr>
          <a:xfrm>
            <a:off x="250825" y="836613"/>
            <a:ext cx="8534400" cy="5400675"/>
          </a:xfrm>
          <a:noFill/>
        </p:spPr>
        <p:txBody>
          <a:bodyPr/>
          <a:lstStyle/>
          <a:p>
            <a:pPr lvl="1">
              <a:lnSpc>
                <a:spcPct val="80000"/>
              </a:lnSpc>
              <a:buFont typeface="Wingdings" pitchFamily="2" charset="2"/>
              <a:buNone/>
            </a:pPr>
            <a:r>
              <a:rPr lang="en-US" altLang="en-US" sz="2200" dirty="0">
                <a:effectLst/>
                <a:latin typeface="Garamond" pitchFamily="18" charset="0"/>
              </a:rPr>
              <a:t>		</a:t>
            </a:r>
            <a:endParaRPr lang="en-GB" altLang="en-US" sz="2400" dirty="0">
              <a:effectLst/>
              <a:latin typeface="Garamond" pitchFamily="18" charset="0"/>
            </a:endParaRPr>
          </a:p>
        </p:txBody>
      </p:sp>
      <p:sp>
        <p:nvSpPr>
          <p:cNvPr id="4100" name="Rectangle 1"/>
          <p:cNvSpPr>
            <a:spLocks noChangeArrowheads="1"/>
          </p:cNvSpPr>
          <p:nvPr/>
        </p:nvSpPr>
        <p:spPr bwMode="auto">
          <a:xfrm>
            <a:off x="250825" y="1196975"/>
            <a:ext cx="8532813" cy="4832092"/>
          </a:xfrm>
          <a:prstGeom prst="rect">
            <a:avLst/>
          </a:prstGeom>
          <a:noFill/>
          <a:ln w="9525">
            <a:noFill/>
            <a:miter lim="800000"/>
            <a:headEnd/>
            <a:tailEnd/>
          </a:ln>
        </p:spPr>
        <p:txBody>
          <a:bodyPr>
            <a:spAutoFit/>
          </a:bodyPr>
          <a:lstStyle/>
          <a:p>
            <a:r>
              <a:rPr lang="en-GB" altLang="en-US" sz="2400" i="1" dirty="0">
                <a:latin typeface="Century Gothic" pitchFamily="34" charset="0"/>
              </a:rPr>
              <a:t>By the end of this module students should be able to:</a:t>
            </a:r>
          </a:p>
          <a:p>
            <a:endParaRPr lang="en-GB" altLang="en-US" sz="2400" dirty="0">
              <a:latin typeface="Century Gothic" pitchFamily="34" charset="0"/>
            </a:endParaRPr>
          </a:p>
          <a:p>
            <a:pPr marL="342900" indent="-342900">
              <a:spcAft>
                <a:spcPts val="1200"/>
              </a:spcAft>
              <a:buFont typeface="Arial" panose="020B0604020202020204" pitchFamily="34" charset="0"/>
              <a:buChar char="•"/>
            </a:pPr>
            <a:r>
              <a:rPr lang="en-GB" altLang="en-US" sz="2400" dirty="0">
                <a:latin typeface="Century Gothic" pitchFamily="34" charset="0"/>
              </a:rPr>
              <a:t>demonstrate a good understanding of the debates over the relation of literary canons to a sense of nationhood through a case study of Anglophone Welsh texts seen through their </a:t>
            </a:r>
            <a:r>
              <a:rPr lang="en-GB" altLang="en-US" sz="2400" dirty="0">
                <a:solidFill>
                  <a:srgbClr val="FFFF00"/>
                </a:solidFill>
                <a:latin typeface="Century Gothic" pitchFamily="34" charset="0"/>
              </a:rPr>
              <a:t>various historical, political and ideological contexts</a:t>
            </a:r>
            <a:r>
              <a:rPr lang="en-GB" altLang="en-US" sz="2400" dirty="0">
                <a:latin typeface="Century Gothic" pitchFamily="34" charset="0"/>
              </a:rPr>
              <a:t>;</a:t>
            </a:r>
          </a:p>
          <a:p>
            <a:pPr marL="342900" indent="-342900">
              <a:spcAft>
                <a:spcPts val="1200"/>
              </a:spcAft>
              <a:buFont typeface="Arial" panose="020B0604020202020204" pitchFamily="34" charset="0"/>
              <a:buChar char="•"/>
            </a:pPr>
            <a:r>
              <a:rPr lang="en-GB" altLang="en-US" sz="2400" dirty="0">
                <a:latin typeface="Century Gothic" pitchFamily="34" charset="0"/>
              </a:rPr>
              <a:t>show a secure knowledge of a range of Welsh texts written in English and a good understanding of recurring preoccupations and changing themes within them.</a:t>
            </a:r>
          </a:p>
          <a:p>
            <a:pPr>
              <a:spcAft>
                <a:spcPts val="1200"/>
              </a:spcAft>
            </a:pPr>
            <a:endParaRPr lang="en-GB" altLang="en-US" sz="2400" dirty="0">
              <a:latin typeface="Century Gothic" pitchFamily="34"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906979"/>
            <a:ext cx="8229600" cy="4887755"/>
          </a:xfrm>
        </p:spPr>
        <p:txBody>
          <a:bodyPr>
            <a:normAutofit/>
          </a:bodyPr>
          <a:lstStyle/>
          <a:p>
            <a:pPr marL="0" indent="0" algn="ctr">
              <a:buNone/>
            </a:pPr>
            <a:r>
              <a:rPr lang="en-GB" sz="1800" dirty="0" smtClean="0">
                <a:solidFill>
                  <a:schemeClr val="bg1"/>
                </a:solidFill>
                <a:latin typeface="Garamond" panose="02020404030301010803" pitchFamily="18" charset="0"/>
              </a:rPr>
              <a:t>____________________________________________________</a:t>
            </a:r>
          </a:p>
          <a:p>
            <a:pPr marL="0" indent="0">
              <a:buNone/>
            </a:pPr>
            <a:endParaRPr lang="en-GB" sz="2400" dirty="0" smtClean="0">
              <a:solidFill>
                <a:schemeClr val="bg1"/>
              </a:solidFill>
              <a:latin typeface="Garamond" panose="02020404030301010803" pitchFamily="18" charset="0"/>
            </a:endParaRPr>
          </a:p>
          <a:p>
            <a:pPr marL="0" indent="0">
              <a:buNone/>
            </a:pPr>
            <a:r>
              <a:rPr lang="en-GB" sz="2400" dirty="0" smtClean="0">
                <a:solidFill>
                  <a:schemeClr val="bg1"/>
                </a:solidFill>
                <a:latin typeface="Garamond" panose="02020404030301010803" pitchFamily="18" charset="0"/>
              </a:rPr>
              <a:t>The </a:t>
            </a:r>
            <a:r>
              <a:rPr lang="en-GB" sz="2400" dirty="0">
                <a:solidFill>
                  <a:schemeClr val="bg1"/>
                </a:solidFill>
                <a:latin typeface="Garamond" panose="02020404030301010803" pitchFamily="18" charset="0"/>
              </a:rPr>
              <a:t>one lesson people have learned from </a:t>
            </a:r>
            <a:r>
              <a:rPr lang="en-GB" sz="2400" dirty="0">
                <a:solidFill>
                  <a:srgbClr val="FFFF00"/>
                </a:solidFill>
                <a:latin typeface="Garamond" panose="02020404030301010803" pitchFamily="18" charset="0"/>
              </a:rPr>
              <a:t>‘globalization,’ </a:t>
            </a:r>
            <a:r>
              <a:rPr lang="en-GB" sz="2400" dirty="0">
                <a:solidFill>
                  <a:schemeClr val="bg1"/>
                </a:solidFill>
                <a:latin typeface="Garamond" panose="02020404030301010803" pitchFamily="18" charset="0"/>
              </a:rPr>
              <a:t>… is that everything that happens anywhere is inescapably interconnected, positively or negatively, with everything else and to every other place in the world </a:t>
            </a:r>
            <a:endParaRPr lang="en-GB" sz="2400" dirty="0" smtClean="0">
              <a:solidFill>
                <a:schemeClr val="bg1"/>
              </a:solidFill>
              <a:latin typeface="Garamond" panose="02020404030301010803" pitchFamily="18" charset="0"/>
            </a:endParaRPr>
          </a:p>
          <a:p>
            <a:pPr marL="0" indent="0">
              <a:buNone/>
            </a:pPr>
            <a:r>
              <a:rPr lang="en-GB" sz="2400" dirty="0">
                <a:solidFill>
                  <a:schemeClr val="bg1"/>
                </a:solidFill>
                <a:latin typeface="Garamond" panose="02020404030301010803" pitchFamily="18" charset="0"/>
              </a:rPr>
              <a:t>	</a:t>
            </a:r>
            <a:r>
              <a:rPr lang="en-GB" sz="2400" dirty="0" smtClean="0">
                <a:solidFill>
                  <a:schemeClr val="bg1"/>
                </a:solidFill>
                <a:latin typeface="Garamond" panose="02020404030301010803" pitchFamily="18" charset="0"/>
              </a:rPr>
              <a:t>	</a:t>
            </a:r>
            <a:r>
              <a:rPr lang="en-GB" sz="2400" dirty="0" smtClean="0">
                <a:solidFill>
                  <a:schemeClr val="bg1"/>
                </a:solidFill>
                <a:latin typeface="Garamond" panose="02020404030301010803" pitchFamily="18" charset="0"/>
              </a:rPr>
              <a:t>Masao </a:t>
            </a:r>
            <a:r>
              <a:rPr lang="en-GB" sz="2400" dirty="0">
                <a:solidFill>
                  <a:schemeClr val="bg1"/>
                </a:solidFill>
                <a:latin typeface="Garamond" panose="02020404030301010803" pitchFamily="18" charset="0"/>
              </a:rPr>
              <a:t>Miyoshi: </a:t>
            </a:r>
            <a:r>
              <a:rPr lang="en-GB" sz="2400" dirty="0" smtClean="0">
                <a:solidFill>
                  <a:schemeClr val="bg1"/>
                </a:solidFill>
                <a:latin typeface="Garamond" panose="02020404030301010803" pitchFamily="18" charset="0"/>
              </a:rPr>
              <a:t>30. </a:t>
            </a:r>
            <a:endParaRPr lang="en-GB" sz="2400" dirty="0">
              <a:solidFill>
                <a:schemeClr val="bg1"/>
              </a:solidFill>
              <a:latin typeface="Garamond" panose="02020404030301010803" pitchFamily="18" charset="0"/>
            </a:endParaRPr>
          </a:p>
          <a:p>
            <a:pPr marL="0" indent="0">
              <a:buNone/>
            </a:pPr>
            <a:endParaRPr lang="en-GB" sz="2400" dirty="0">
              <a:solidFill>
                <a:schemeClr val="bg1"/>
              </a:solidFill>
              <a:latin typeface="Garamond" panose="02020404030301010803" pitchFamily="18" charset="0"/>
            </a:endParaRPr>
          </a:p>
          <a:p>
            <a:pPr marL="0" indent="0">
              <a:buNone/>
            </a:pPr>
            <a:r>
              <a:rPr lang="en-GB" sz="2400" dirty="0">
                <a:solidFill>
                  <a:schemeClr val="bg1"/>
                </a:solidFill>
                <a:latin typeface="Garamond" panose="02020404030301010803" pitchFamily="18" charset="0"/>
              </a:rPr>
              <a:t>Marc </a:t>
            </a:r>
            <a:r>
              <a:rPr lang="en-GB" sz="2400" dirty="0" err="1">
                <a:solidFill>
                  <a:schemeClr val="bg1"/>
                </a:solidFill>
                <a:latin typeface="Garamond" panose="02020404030301010803" pitchFamily="18" charset="0"/>
              </a:rPr>
              <a:t>Augé</a:t>
            </a:r>
            <a:r>
              <a:rPr lang="en-GB" sz="2400" dirty="0">
                <a:solidFill>
                  <a:schemeClr val="bg1"/>
                </a:solidFill>
                <a:latin typeface="Garamond" panose="02020404030301010803" pitchFamily="18" charset="0"/>
              </a:rPr>
              <a:t> saw the relations of place and non-place as </a:t>
            </a:r>
            <a:r>
              <a:rPr lang="en-GB" sz="2400" dirty="0">
                <a:solidFill>
                  <a:srgbClr val="FFFF00"/>
                </a:solidFill>
                <a:latin typeface="Garamond" panose="02020404030301010803" pitchFamily="18" charset="0"/>
              </a:rPr>
              <a:t>‘like palimpsests on which the scrambled game of identity and relations is ceaselessly rewritten’ </a:t>
            </a:r>
            <a:r>
              <a:rPr lang="en-GB" sz="2400" dirty="0">
                <a:solidFill>
                  <a:schemeClr val="bg1"/>
                </a:solidFill>
                <a:latin typeface="Garamond" panose="02020404030301010803" pitchFamily="18" charset="0"/>
              </a:rPr>
              <a:t>(</a:t>
            </a:r>
            <a:r>
              <a:rPr lang="en-GB" sz="2400" dirty="0" err="1">
                <a:solidFill>
                  <a:schemeClr val="bg1"/>
                </a:solidFill>
                <a:latin typeface="Garamond" panose="02020404030301010803" pitchFamily="18" charset="0"/>
              </a:rPr>
              <a:t>Augé</a:t>
            </a:r>
            <a:r>
              <a:rPr lang="en-GB" sz="2400" dirty="0">
                <a:solidFill>
                  <a:schemeClr val="bg1"/>
                </a:solidFill>
                <a:latin typeface="Garamond" panose="02020404030301010803" pitchFamily="18" charset="0"/>
              </a:rPr>
              <a:t>: 79), where individual, community and memory were undermined and confused.</a:t>
            </a:r>
          </a:p>
          <a:p>
            <a:pPr marL="0" indent="0">
              <a:buNone/>
            </a:pPr>
            <a:endParaRPr lang="en-GB" dirty="0"/>
          </a:p>
          <a:p>
            <a:endParaRPr lang="en-GB" dirty="0"/>
          </a:p>
        </p:txBody>
      </p:sp>
      <p:sp>
        <p:nvSpPr>
          <p:cNvPr id="5" name="Rectangle 4"/>
          <p:cNvSpPr/>
          <p:nvPr/>
        </p:nvSpPr>
        <p:spPr>
          <a:xfrm>
            <a:off x="1691680" y="5944924"/>
            <a:ext cx="5087418" cy="584775"/>
          </a:xfrm>
          <a:prstGeom prst="rect">
            <a:avLst/>
          </a:prstGeom>
          <a:solidFill>
            <a:srgbClr val="005250"/>
          </a:solidFill>
        </p:spPr>
        <p:txBody>
          <a:bodyPr wrap="none">
            <a:spAutoFit/>
          </a:bodyPr>
          <a:lstStyle/>
          <a:p>
            <a:r>
              <a:rPr lang="en-GB" sz="3200" dirty="0">
                <a:solidFill>
                  <a:srgbClr val="FFFF00"/>
                </a:solidFill>
                <a:latin typeface="Felix Titling" pitchFamily="82" charset="0"/>
                <a:ea typeface="+mj-ea"/>
                <a:cs typeface="+mj-cs"/>
              </a:rPr>
              <a:t>place and non-place </a:t>
            </a:r>
          </a:p>
        </p:txBody>
      </p:sp>
      <p:sp>
        <p:nvSpPr>
          <p:cNvPr id="2" name="Rectangle 1"/>
          <p:cNvSpPr/>
          <p:nvPr/>
        </p:nvSpPr>
        <p:spPr>
          <a:xfrm>
            <a:off x="1890067" y="433623"/>
            <a:ext cx="5240537" cy="646331"/>
          </a:xfrm>
          <a:prstGeom prst="rect">
            <a:avLst/>
          </a:prstGeom>
        </p:spPr>
        <p:txBody>
          <a:bodyPr wrap="none">
            <a:spAutoFit/>
          </a:bodyPr>
          <a:lstStyle/>
          <a:p>
            <a:pPr marR="0"/>
            <a:r>
              <a:rPr lang="en-GB" sz="3600" dirty="0">
                <a:solidFill>
                  <a:srgbClr val="FFFF00"/>
                </a:solidFill>
                <a:latin typeface="Poor Richard" panose="02080502050505020702" pitchFamily="18" charset="0"/>
              </a:rPr>
              <a:t>Tristan Hughes, THE TOWER</a:t>
            </a:r>
            <a:endParaRPr lang="en-GB" sz="2000" dirty="0">
              <a:solidFill>
                <a:srgbClr val="FFFF00"/>
              </a:solidFill>
              <a:latin typeface="Poor Richard" panose="02080502050505020702" pitchFamily="18" charset="0"/>
            </a:endParaRPr>
          </a:p>
        </p:txBody>
      </p:sp>
    </p:spTree>
    <p:extLst>
      <p:ext uri="{BB962C8B-B14F-4D97-AF65-F5344CB8AC3E}">
        <p14:creationId xmlns:p14="http://schemas.microsoft.com/office/powerpoint/2010/main" val="3457222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Rectangle 4"/>
          <p:cNvSpPr/>
          <p:nvPr/>
        </p:nvSpPr>
        <p:spPr>
          <a:xfrm>
            <a:off x="379415" y="809843"/>
            <a:ext cx="8416269" cy="5878532"/>
          </a:xfrm>
          <a:prstGeom prst="rect">
            <a:avLst/>
          </a:prstGeom>
        </p:spPr>
        <p:txBody>
          <a:bodyPr wrap="square">
            <a:spAutoFit/>
          </a:bodyPr>
          <a:lstStyle/>
          <a:p>
            <a:pPr marL="0" indent="0">
              <a:spcBef>
                <a:spcPts val="0"/>
              </a:spcBef>
              <a:buNone/>
            </a:pPr>
            <a:r>
              <a:rPr lang="en-GB" dirty="0">
                <a:solidFill>
                  <a:schemeClr val="bg1"/>
                </a:solidFill>
                <a:latin typeface="Garamond" panose="02020404030301010803" pitchFamily="18" charset="0"/>
              </a:rPr>
              <a:t>no empty place is really empty: everywhere is filled up, ‘almost claustrophobically’ with all the traces of the past</a:t>
            </a:r>
          </a:p>
          <a:p>
            <a:pPr marL="0" indent="0">
              <a:spcBef>
                <a:spcPts val="0"/>
              </a:spcBef>
              <a:buNone/>
            </a:pPr>
            <a:r>
              <a:rPr lang="en-GB" dirty="0">
                <a:solidFill>
                  <a:schemeClr val="bg1"/>
                </a:solidFill>
                <a:latin typeface="Garamond" panose="02020404030301010803" pitchFamily="18" charset="0"/>
              </a:rPr>
              <a:t>			       Anselm Kiefer </a:t>
            </a:r>
          </a:p>
          <a:p>
            <a:pPr marL="0" indent="0">
              <a:spcBef>
                <a:spcPts val="0"/>
              </a:spcBef>
              <a:buNone/>
            </a:pPr>
            <a:endParaRPr lang="en-GB" dirty="0" smtClean="0">
              <a:solidFill>
                <a:srgbClr val="00B0F0"/>
              </a:solidFill>
              <a:latin typeface="Garamond" panose="02020404030301010803" pitchFamily="18" charset="0"/>
            </a:endParaRPr>
          </a:p>
          <a:p>
            <a:pPr marL="0" indent="0">
              <a:spcBef>
                <a:spcPts val="0"/>
              </a:spcBef>
              <a:buNone/>
            </a:pPr>
            <a:r>
              <a:rPr lang="en-GB" dirty="0" smtClean="0">
                <a:solidFill>
                  <a:srgbClr val="25C6FF"/>
                </a:solidFill>
                <a:latin typeface="Garamond" panose="02020404030301010803" pitchFamily="18" charset="0"/>
              </a:rPr>
              <a:t>To what extent is Hughes inscribing place with the traces of the past?</a:t>
            </a:r>
          </a:p>
          <a:p>
            <a:pPr marL="0" indent="0">
              <a:spcBef>
                <a:spcPts val="0"/>
              </a:spcBef>
              <a:buNone/>
            </a:pPr>
            <a:endParaRPr lang="en-GB" sz="1400" dirty="0">
              <a:solidFill>
                <a:srgbClr val="25C6FF"/>
              </a:solidFill>
              <a:latin typeface="Garamond" panose="02020404030301010803" pitchFamily="18" charset="0"/>
            </a:endParaRPr>
          </a:p>
          <a:p>
            <a:pPr marL="0" indent="0">
              <a:spcBef>
                <a:spcPts val="0"/>
              </a:spcBef>
              <a:buNone/>
            </a:pPr>
            <a:r>
              <a:rPr lang="en-GB" dirty="0" smtClean="0">
                <a:solidFill>
                  <a:srgbClr val="25C6FF"/>
                </a:solidFill>
                <a:latin typeface="Garamond" panose="02020404030301010803" pitchFamily="18" charset="0"/>
              </a:rPr>
              <a:t>The meaning of place is partly what is brought to it by the viewer. Note the focus on vision of the first 3 narratives – looking through binoculars, through Nain’s eyes then through Derek’s and Skinner’s </a:t>
            </a:r>
            <a:endParaRPr lang="en-GB" dirty="0" smtClean="0">
              <a:solidFill>
                <a:srgbClr val="25C6FF"/>
              </a:solidFill>
              <a:latin typeface="Garamond" panose="02020404030301010803" pitchFamily="18" charset="0"/>
            </a:endParaRPr>
          </a:p>
          <a:p>
            <a:pPr marL="0" indent="0">
              <a:spcBef>
                <a:spcPts val="0"/>
              </a:spcBef>
              <a:buNone/>
            </a:pPr>
            <a:endParaRPr lang="en-GB" dirty="0">
              <a:solidFill>
                <a:schemeClr val="bg1"/>
              </a:solidFill>
              <a:latin typeface="Garamond" panose="02020404030301010803" pitchFamily="18" charset="0"/>
            </a:endParaRPr>
          </a:p>
          <a:p>
            <a:pPr marL="0" indent="0">
              <a:spcBef>
                <a:spcPts val="0"/>
              </a:spcBef>
              <a:buNone/>
            </a:pPr>
            <a:r>
              <a:rPr lang="en-GB" dirty="0">
                <a:solidFill>
                  <a:schemeClr val="bg1"/>
                </a:solidFill>
                <a:latin typeface="Garamond" panose="02020404030301010803" pitchFamily="18" charset="0"/>
              </a:rPr>
              <a:t>Social relations, which are concrete abstractions, have no real existence save in and through space. Their underpinning is spatial  	</a:t>
            </a:r>
            <a:endParaRPr lang="en-GB" dirty="0" smtClean="0">
              <a:solidFill>
                <a:schemeClr val="bg1"/>
              </a:solidFill>
              <a:latin typeface="Garamond" panose="02020404030301010803" pitchFamily="18" charset="0"/>
            </a:endParaRPr>
          </a:p>
          <a:p>
            <a:pPr marL="0" indent="0">
              <a:spcBef>
                <a:spcPts val="0"/>
              </a:spcBef>
              <a:buNone/>
            </a:pPr>
            <a:endParaRPr lang="en-GB" sz="1400" dirty="0">
              <a:solidFill>
                <a:schemeClr val="bg1"/>
              </a:solidFill>
              <a:latin typeface="Garamond" panose="02020404030301010803" pitchFamily="18" charset="0"/>
            </a:endParaRPr>
          </a:p>
          <a:p>
            <a:pPr marL="0" indent="0">
              <a:spcBef>
                <a:spcPts val="0"/>
              </a:spcBef>
              <a:buNone/>
            </a:pPr>
            <a:r>
              <a:rPr lang="en-GB" dirty="0" smtClean="0">
                <a:solidFill>
                  <a:schemeClr val="bg1"/>
                </a:solidFill>
                <a:latin typeface="Garamond" panose="02020404030301010803" pitchFamily="18" charset="0"/>
              </a:rPr>
              <a:t>a </a:t>
            </a:r>
            <a:r>
              <a:rPr lang="en-GB" dirty="0">
                <a:solidFill>
                  <a:schemeClr val="bg1"/>
                </a:solidFill>
                <a:latin typeface="Garamond" panose="02020404030301010803" pitchFamily="18" charset="0"/>
              </a:rPr>
              <a:t>‘hypercomplexity of social space’ </a:t>
            </a:r>
            <a:r>
              <a:rPr lang="en-GB" dirty="0" smtClean="0">
                <a:solidFill>
                  <a:schemeClr val="bg1"/>
                </a:solidFill>
                <a:latin typeface="Garamond" panose="02020404030301010803" pitchFamily="18" charset="0"/>
              </a:rPr>
              <a:t>is necessary </a:t>
            </a:r>
            <a:r>
              <a:rPr lang="en-GB" dirty="0">
                <a:solidFill>
                  <a:schemeClr val="bg1"/>
                </a:solidFill>
                <a:latin typeface="Garamond" panose="02020404030301010803" pitchFamily="18" charset="0"/>
              </a:rPr>
              <a:t>for the very creation of </a:t>
            </a:r>
            <a:r>
              <a:rPr lang="en-GB" dirty="0" smtClean="0">
                <a:solidFill>
                  <a:schemeClr val="bg1"/>
                </a:solidFill>
                <a:latin typeface="Garamond" panose="02020404030301010803" pitchFamily="18" charset="0"/>
              </a:rPr>
              <a:t>culture  </a:t>
            </a:r>
            <a:r>
              <a:rPr lang="en-GB" dirty="0">
                <a:solidFill>
                  <a:schemeClr val="bg1"/>
                </a:solidFill>
                <a:latin typeface="Garamond" panose="02020404030301010803" pitchFamily="18" charset="0"/>
              </a:rPr>
              <a:t>	</a:t>
            </a:r>
            <a:endParaRPr lang="en-GB" dirty="0" smtClean="0">
              <a:solidFill>
                <a:schemeClr val="bg1"/>
              </a:solidFill>
              <a:latin typeface="Garamond" panose="02020404030301010803" pitchFamily="18" charset="0"/>
            </a:endParaRPr>
          </a:p>
          <a:p>
            <a:pPr>
              <a:spcBef>
                <a:spcPts val="0"/>
              </a:spcBef>
            </a:pPr>
            <a:r>
              <a:rPr lang="en-GB" dirty="0">
                <a:solidFill>
                  <a:schemeClr val="bg1"/>
                </a:solidFill>
                <a:latin typeface="Garamond" panose="02020404030301010803" pitchFamily="18" charset="0"/>
              </a:rPr>
              <a:t>	</a:t>
            </a:r>
            <a:r>
              <a:rPr lang="en-GB" dirty="0" smtClean="0">
                <a:solidFill>
                  <a:schemeClr val="bg1"/>
                </a:solidFill>
                <a:latin typeface="Garamond" panose="02020404030301010803" pitchFamily="18" charset="0"/>
              </a:rPr>
              <a:t>		Henri </a:t>
            </a:r>
            <a:r>
              <a:rPr lang="en-GB" dirty="0">
                <a:solidFill>
                  <a:schemeClr val="bg1"/>
                </a:solidFill>
                <a:latin typeface="Garamond" panose="02020404030301010803" pitchFamily="18" charset="0"/>
              </a:rPr>
              <a:t>Lefebvre: </a:t>
            </a:r>
            <a:r>
              <a:rPr lang="en-GB" dirty="0" smtClean="0">
                <a:solidFill>
                  <a:schemeClr val="bg1"/>
                </a:solidFill>
                <a:latin typeface="Garamond" panose="02020404030301010803" pitchFamily="18" charset="0"/>
              </a:rPr>
              <a:t>404</a:t>
            </a:r>
            <a:r>
              <a:rPr lang="en-GB" dirty="0" smtClean="0">
                <a:solidFill>
                  <a:schemeClr val="bg1"/>
                </a:solidFill>
                <a:latin typeface="Garamond" panose="02020404030301010803" pitchFamily="18" charset="0"/>
              </a:rPr>
              <a:t>;  88 </a:t>
            </a:r>
            <a:endParaRPr lang="en-GB" dirty="0">
              <a:solidFill>
                <a:schemeClr val="bg1"/>
              </a:solidFill>
              <a:latin typeface="Garamond" panose="02020404030301010803" pitchFamily="18" charset="0"/>
            </a:endParaRPr>
          </a:p>
        </p:txBody>
      </p:sp>
      <p:sp>
        <p:nvSpPr>
          <p:cNvPr id="6" name="Rectangle 5"/>
          <p:cNvSpPr/>
          <p:nvPr/>
        </p:nvSpPr>
        <p:spPr>
          <a:xfrm>
            <a:off x="547044" y="188640"/>
            <a:ext cx="8081013" cy="584775"/>
          </a:xfrm>
          <a:prstGeom prst="rect">
            <a:avLst/>
          </a:prstGeom>
          <a:solidFill>
            <a:srgbClr val="005250"/>
          </a:solidFill>
        </p:spPr>
        <p:txBody>
          <a:bodyPr wrap="square">
            <a:spAutoFit/>
          </a:bodyPr>
          <a:lstStyle/>
          <a:p>
            <a:r>
              <a:rPr lang="en-GB" sz="3200" dirty="0">
                <a:solidFill>
                  <a:srgbClr val="FFFF00"/>
                </a:solidFill>
                <a:latin typeface="Felix Titling" panose="04060505060202020A04" pitchFamily="82" charset="0"/>
              </a:rPr>
              <a:t>no empty place is really empty</a:t>
            </a:r>
          </a:p>
        </p:txBody>
      </p:sp>
    </p:spTree>
    <p:extLst>
      <p:ext uri="{BB962C8B-B14F-4D97-AF65-F5344CB8AC3E}">
        <p14:creationId xmlns:p14="http://schemas.microsoft.com/office/powerpoint/2010/main" val="4012683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7" end="7"/>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9" end="9"/>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332656"/>
            <a:ext cx="8229600" cy="648072"/>
          </a:xfrm>
        </p:spPr>
        <p:txBody>
          <a:bodyPr/>
          <a:lstStyle/>
          <a:p>
            <a:pPr algn="ctr"/>
            <a:r>
              <a:rPr lang="en-GB" sz="3200" dirty="0">
                <a:solidFill>
                  <a:srgbClr val="FFFF00"/>
                </a:solidFill>
                <a:latin typeface="Felix Titling" panose="04060505060202020A04" pitchFamily="82" charset="0"/>
              </a:rPr>
              <a:t>a ‘hypercomplexity of social space’ </a:t>
            </a:r>
          </a:p>
        </p:txBody>
      </p:sp>
      <p:sp>
        <p:nvSpPr>
          <p:cNvPr id="3" name="Content Placeholder 2"/>
          <p:cNvSpPr>
            <a:spLocks noGrp="1"/>
          </p:cNvSpPr>
          <p:nvPr>
            <p:ph idx="1"/>
          </p:nvPr>
        </p:nvSpPr>
        <p:spPr>
          <a:xfrm>
            <a:off x="1048780" y="1268760"/>
            <a:ext cx="7499176" cy="4119736"/>
          </a:xfrm>
        </p:spPr>
        <p:txBody>
          <a:bodyPr/>
          <a:lstStyle/>
          <a:p>
            <a:pPr marL="0" indent="0">
              <a:buNone/>
            </a:pPr>
            <a:r>
              <a:rPr lang="en-GB" sz="2400" dirty="0">
                <a:solidFill>
                  <a:schemeClr val="bg1"/>
                </a:solidFill>
                <a:latin typeface="Garamond" panose="02020404030301010803" pitchFamily="18" charset="0"/>
                <a:cs typeface="Times New Roman" pitchFamily="18" charset="0"/>
              </a:rPr>
              <a:t>Experience is not, </a:t>
            </a:r>
            <a:r>
              <a:rPr lang="en-GB" sz="2400" i="1" dirty="0">
                <a:solidFill>
                  <a:schemeClr val="bg1"/>
                </a:solidFill>
                <a:latin typeface="Garamond" panose="02020404030301010803" pitchFamily="18" charset="0"/>
                <a:cs typeface="Times New Roman" pitchFamily="18" charset="0"/>
              </a:rPr>
              <a:t>a priori, </a:t>
            </a:r>
            <a:r>
              <a:rPr lang="en-GB" sz="2400" dirty="0">
                <a:solidFill>
                  <a:schemeClr val="bg1"/>
                </a:solidFill>
                <a:latin typeface="Garamond" panose="02020404030301010803" pitchFamily="18" charset="0"/>
                <a:cs typeface="Times New Roman" pitchFamily="18" charset="0"/>
              </a:rPr>
              <a:t>more general or more significant because it occurs in London  or Paris or New York rather than in Gwynedd or the </a:t>
            </a:r>
            <a:r>
              <a:rPr lang="en-GB" sz="2400" dirty="0" err="1">
                <a:solidFill>
                  <a:schemeClr val="bg1"/>
                </a:solidFill>
                <a:latin typeface="Garamond" panose="02020404030301010803" pitchFamily="18" charset="0"/>
                <a:cs typeface="Times New Roman" pitchFamily="18" charset="0"/>
              </a:rPr>
              <a:t>Carse</a:t>
            </a:r>
            <a:r>
              <a:rPr lang="en-GB" sz="2400" dirty="0">
                <a:solidFill>
                  <a:schemeClr val="bg1"/>
                </a:solidFill>
                <a:latin typeface="Garamond" panose="02020404030301010803" pitchFamily="18" charset="0"/>
                <a:cs typeface="Times New Roman" pitchFamily="18" charset="0"/>
              </a:rPr>
              <a:t> of </a:t>
            </a:r>
            <a:r>
              <a:rPr lang="en-GB" sz="2400" dirty="0" err="1">
                <a:solidFill>
                  <a:schemeClr val="bg1"/>
                </a:solidFill>
                <a:latin typeface="Garamond" panose="02020404030301010803" pitchFamily="18" charset="0"/>
                <a:cs typeface="Times New Roman" pitchFamily="18" charset="0"/>
              </a:rPr>
              <a:t>Gwowrie</a:t>
            </a:r>
            <a:r>
              <a:rPr lang="en-GB" sz="2400" dirty="0">
                <a:solidFill>
                  <a:schemeClr val="bg1"/>
                </a:solidFill>
                <a:latin typeface="Garamond" panose="02020404030301010803" pitchFamily="18" charset="0"/>
                <a:cs typeface="Times New Roman" pitchFamily="18" charset="0"/>
              </a:rPr>
              <a:t> or Anatolia</a:t>
            </a:r>
          </a:p>
          <a:p>
            <a:pPr marL="0" indent="0">
              <a:buNone/>
            </a:pPr>
            <a:r>
              <a:rPr lang="en-GB" sz="2800" dirty="0">
                <a:solidFill>
                  <a:schemeClr val="bg1"/>
                </a:solidFill>
                <a:latin typeface="Garamond" panose="02020404030301010803" pitchFamily="18" charset="0"/>
                <a:cs typeface="Times New Roman" pitchFamily="18" charset="0"/>
              </a:rPr>
              <a:t>	</a:t>
            </a:r>
            <a:r>
              <a:rPr lang="en-GB" sz="2400" dirty="0">
                <a:solidFill>
                  <a:schemeClr val="bg1"/>
                </a:solidFill>
                <a:latin typeface="Garamond" panose="02020404030301010803" pitchFamily="18" charset="0"/>
                <a:cs typeface="Times New Roman" pitchFamily="18" charset="0"/>
              </a:rPr>
              <a:t>Raymond Williams (1982, p.60</a:t>
            </a:r>
            <a:r>
              <a:rPr lang="en-GB" sz="2400" dirty="0" smtClean="0">
                <a:solidFill>
                  <a:schemeClr val="bg1"/>
                </a:solidFill>
                <a:latin typeface="Garamond" panose="02020404030301010803" pitchFamily="18" charset="0"/>
                <a:cs typeface="Times New Roman" pitchFamily="18" charset="0"/>
              </a:rPr>
              <a:t>)</a:t>
            </a:r>
          </a:p>
          <a:p>
            <a:pPr marL="0" indent="0">
              <a:buNone/>
            </a:pPr>
            <a:endParaRPr lang="en-GB" sz="2800" dirty="0" smtClean="0">
              <a:solidFill>
                <a:schemeClr val="bg1"/>
              </a:solidFill>
              <a:latin typeface="Garamond" panose="02020404030301010803" pitchFamily="18" charset="0"/>
              <a:cs typeface="Times New Roman" pitchFamily="18" charset="0"/>
            </a:endParaRPr>
          </a:p>
          <a:p>
            <a:pPr marL="0" indent="0">
              <a:buNone/>
            </a:pPr>
            <a:r>
              <a:rPr lang="en-GB" dirty="0">
                <a:solidFill>
                  <a:schemeClr val="bg1"/>
                </a:solidFill>
              </a:rPr>
              <a:t>… </a:t>
            </a:r>
            <a:r>
              <a:rPr lang="en-GB" dirty="0">
                <a:solidFill>
                  <a:schemeClr val="bg1"/>
                </a:solidFill>
                <a:latin typeface="Century Gothic" panose="020B0502020202020204" pitchFamily="34" charset="0"/>
              </a:rPr>
              <a:t>today the world crowding within their lenses is not so vast and populous: no more than a small patch of ground, a hill, the tower that sits upon it, and the piece of sky that hangs above them. </a:t>
            </a:r>
          </a:p>
          <a:p>
            <a:pPr marL="0" indent="0">
              <a:buNone/>
            </a:pPr>
            <a:endParaRPr lang="en-GB" sz="2800" dirty="0">
              <a:solidFill>
                <a:schemeClr val="bg1"/>
              </a:solidFill>
              <a:latin typeface="Garamond" panose="02020404030301010803" pitchFamily="18" charset="0"/>
              <a:cs typeface="Times New Roman" pitchFamily="18" charset="0"/>
            </a:endParaRPr>
          </a:p>
        </p:txBody>
      </p:sp>
    </p:spTree>
    <p:extLst>
      <p:ext uri="{BB962C8B-B14F-4D97-AF65-F5344CB8AC3E}">
        <p14:creationId xmlns:p14="http://schemas.microsoft.com/office/powerpoint/2010/main" val="50928798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1340768"/>
            <a:ext cx="8784976" cy="4896544"/>
          </a:xfrm>
        </p:spPr>
        <p:txBody>
          <a:bodyPr/>
          <a:lstStyle/>
          <a:p>
            <a:pPr marL="366713" lvl="1" indent="0">
              <a:buNone/>
            </a:pPr>
            <a:r>
              <a:rPr lang="en-GB" dirty="0">
                <a:solidFill>
                  <a:schemeClr val="bg1"/>
                </a:solidFill>
                <a:latin typeface="Garamond" panose="02020404030301010803" pitchFamily="18" charset="0"/>
              </a:rPr>
              <a:t>... . They said</a:t>
            </a:r>
          </a:p>
          <a:p>
            <a:pPr marL="366713" lvl="1" indent="0">
              <a:spcBef>
                <a:spcPts val="0"/>
              </a:spcBef>
              <a:buNone/>
            </a:pPr>
            <a:r>
              <a:rPr lang="en-GB" dirty="0">
                <a:solidFill>
                  <a:schemeClr val="bg1"/>
                </a:solidFill>
                <a:latin typeface="Garamond" panose="02020404030301010803" pitchFamily="18" charset="0"/>
              </a:rPr>
              <a:t>That I was bounded by the </a:t>
            </a:r>
            <a:r>
              <a:rPr lang="en-GB" dirty="0" err="1">
                <a:solidFill>
                  <a:schemeClr val="bg1"/>
                </a:solidFill>
                <a:latin typeface="Garamond" panose="02020404030301010803" pitchFamily="18" charset="0"/>
              </a:rPr>
              <a:t>whitehorn</a:t>
            </a:r>
            <a:r>
              <a:rPr lang="en-GB" dirty="0">
                <a:solidFill>
                  <a:schemeClr val="bg1"/>
                </a:solidFill>
                <a:latin typeface="Garamond" panose="02020404030301010803" pitchFamily="18" charset="0"/>
              </a:rPr>
              <a:t> hedges</a:t>
            </a:r>
          </a:p>
          <a:p>
            <a:pPr marL="366713" lvl="1" indent="0">
              <a:spcBef>
                <a:spcPts val="0"/>
              </a:spcBef>
              <a:buNone/>
            </a:pPr>
            <a:r>
              <a:rPr lang="en-GB" dirty="0">
                <a:solidFill>
                  <a:schemeClr val="bg1"/>
                </a:solidFill>
                <a:latin typeface="Garamond" panose="02020404030301010803" pitchFamily="18" charset="0"/>
              </a:rPr>
              <a:t>Of the little farm and did not know the world.</a:t>
            </a:r>
          </a:p>
          <a:p>
            <a:pPr marL="366713" lvl="1" indent="0">
              <a:spcBef>
                <a:spcPts val="0"/>
              </a:spcBef>
              <a:buNone/>
            </a:pPr>
            <a:r>
              <a:rPr lang="en-GB" dirty="0">
                <a:solidFill>
                  <a:schemeClr val="bg1"/>
                </a:solidFill>
                <a:latin typeface="Garamond" panose="02020404030301010803" pitchFamily="18" charset="0"/>
              </a:rPr>
              <a:t>But I knew that love's doorway to life</a:t>
            </a:r>
          </a:p>
          <a:p>
            <a:pPr marL="366713" lvl="1" indent="0">
              <a:spcBef>
                <a:spcPts val="0"/>
              </a:spcBef>
              <a:buNone/>
            </a:pPr>
            <a:r>
              <a:rPr lang="en-GB" dirty="0">
                <a:solidFill>
                  <a:schemeClr val="bg1"/>
                </a:solidFill>
                <a:latin typeface="Garamond" panose="02020404030301010803" pitchFamily="18" charset="0"/>
              </a:rPr>
              <a:t>Is the same door everywhere. ... </a:t>
            </a:r>
          </a:p>
          <a:p>
            <a:pPr marL="366713" lvl="1" indent="0">
              <a:spcBef>
                <a:spcPts val="0"/>
              </a:spcBef>
              <a:buNone/>
            </a:pPr>
            <a:r>
              <a:rPr lang="en-GB" dirty="0">
                <a:solidFill>
                  <a:schemeClr val="bg1"/>
                </a:solidFill>
                <a:latin typeface="Garamond" panose="02020404030301010803" pitchFamily="18" charset="0"/>
              </a:rPr>
              <a:t>			Patrick Kavanagh, ‘Innocence’</a:t>
            </a:r>
          </a:p>
          <a:p>
            <a:pPr marL="1588" lvl="1" indent="0">
              <a:spcBef>
                <a:spcPts val="0"/>
              </a:spcBef>
              <a:buNone/>
            </a:pPr>
            <a:endParaRPr lang="en-GB" dirty="0">
              <a:solidFill>
                <a:schemeClr val="bg1"/>
              </a:solidFill>
              <a:latin typeface="Garamond" panose="02020404030301010803" pitchFamily="18" charset="0"/>
            </a:endParaRPr>
          </a:p>
          <a:p>
            <a:pPr marL="1588" lvl="1" indent="0">
              <a:spcBef>
                <a:spcPts val="0"/>
              </a:spcBef>
              <a:buNone/>
            </a:pPr>
            <a:endParaRPr lang="en-GB" dirty="0">
              <a:solidFill>
                <a:schemeClr val="bg1"/>
              </a:solidFill>
              <a:latin typeface="Garamond" panose="02020404030301010803" pitchFamily="18" charset="0"/>
            </a:endParaRPr>
          </a:p>
          <a:p>
            <a:pPr marL="898525" lvl="1" indent="-896938">
              <a:spcBef>
                <a:spcPts val="0"/>
              </a:spcBef>
              <a:buNone/>
            </a:pPr>
            <a:r>
              <a:rPr lang="en-GB" dirty="0">
                <a:solidFill>
                  <a:schemeClr val="bg1"/>
                </a:solidFill>
                <a:latin typeface="Garamond" panose="02020404030301010803" pitchFamily="18" charset="0"/>
              </a:rPr>
              <a:t> </a:t>
            </a:r>
            <a:r>
              <a:rPr lang="en-GB" dirty="0" smtClean="0">
                <a:solidFill>
                  <a:schemeClr val="bg1"/>
                </a:solidFill>
                <a:latin typeface="Garamond" panose="02020404030301010803" pitchFamily="18" charset="0"/>
              </a:rPr>
              <a:t>    </a:t>
            </a:r>
            <a:r>
              <a:rPr lang="en-GB" dirty="0" smtClean="0">
                <a:solidFill>
                  <a:schemeClr val="bg1"/>
                </a:solidFill>
                <a:latin typeface="Garamond" panose="02020404030301010803" pitchFamily="18" charset="0"/>
              </a:rPr>
              <a:t>Geographers </a:t>
            </a:r>
            <a:r>
              <a:rPr lang="en-GB" dirty="0">
                <a:solidFill>
                  <a:schemeClr val="bg1"/>
                </a:solidFill>
                <a:latin typeface="Garamond" panose="02020404030301010803" pitchFamily="18" charset="0"/>
              </a:rPr>
              <a:t>have much to learn from the novelists and poets. </a:t>
            </a:r>
          </a:p>
          <a:p>
            <a:pPr marL="1588" lvl="1" indent="0" algn="ctr">
              <a:spcBef>
                <a:spcPts val="0"/>
              </a:spcBef>
              <a:buNone/>
            </a:pPr>
            <a:r>
              <a:rPr lang="en-GB" dirty="0">
                <a:solidFill>
                  <a:schemeClr val="bg1"/>
                </a:solidFill>
                <a:latin typeface="Garamond" panose="02020404030301010803" pitchFamily="18" charset="0"/>
              </a:rPr>
              <a:t>E. W. Gilbert: (1957) p 347</a:t>
            </a:r>
          </a:p>
        </p:txBody>
      </p:sp>
      <p:sp>
        <p:nvSpPr>
          <p:cNvPr id="2" name="Rectangle 1"/>
          <p:cNvSpPr/>
          <p:nvPr/>
        </p:nvSpPr>
        <p:spPr>
          <a:xfrm>
            <a:off x="395536" y="375870"/>
            <a:ext cx="8748464" cy="584775"/>
          </a:xfrm>
          <a:prstGeom prst="rect">
            <a:avLst/>
          </a:prstGeom>
          <a:solidFill>
            <a:srgbClr val="005250"/>
          </a:solidFill>
        </p:spPr>
        <p:txBody>
          <a:bodyPr wrap="square">
            <a:spAutoFit/>
          </a:bodyPr>
          <a:lstStyle/>
          <a:p>
            <a:pPr marL="366713" lvl="1" algn="ctr">
              <a:spcBef>
                <a:spcPct val="20000"/>
              </a:spcBef>
              <a:buClr>
                <a:srgbClr val="DDDDDD"/>
              </a:buClr>
              <a:buSzPct val="85000"/>
            </a:pPr>
            <a:r>
              <a:rPr lang="en-GB" sz="3200" dirty="0">
                <a:solidFill>
                  <a:srgbClr val="FFFF00"/>
                </a:solidFill>
                <a:latin typeface="Felix Titling" panose="04060505060202020A04" pitchFamily="82" charset="0"/>
                <a:cs typeface="+mn-cs"/>
              </a:rPr>
              <a:t>THE PAROCHIAL IMAGINATION 1</a:t>
            </a:r>
          </a:p>
        </p:txBody>
      </p:sp>
    </p:spTree>
    <p:extLst>
      <p:ext uri="{BB962C8B-B14F-4D97-AF65-F5344CB8AC3E}">
        <p14:creationId xmlns:p14="http://schemas.microsoft.com/office/powerpoint/2010/main" val="349988311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6856" y="0"/>
            <a:ext cx="8229600" cy="563910"/>
          </a:xfrm>
        </p:spPr>
        <p:txBody>
          <a:bodyPr/>
          <a:lstStyle/>
          <a:p>
            <a:r>
              <a:rPr lang="en-GB" sz="3200" dirty="0" smtClean="0">
                <a:solidFill>
                  <a:srgbClr val="FFFF00"/>
                </a:solidFill>
                <a:latin typeface="Felix Titling" panose="04060505060202020A04" pitchFamily="82" charset="0"/>
              </a:rPr>
              <a:t>American </a:t>
            </a:r>
            <a:r>
              <a:rPr lang="en-GB" sz="3200" dirty="0">
                <a:solidFill>
                  <a:srgbClr val="FFFF00"/>
                </a:solidFill>
                <a:latin typeface="Felix Titling" panose="04060505060202020A04" pitchFamily="82" charset="0"/>
              </a:rPr>
              <a:t>gothic   </a:t>
            </a:r>
            <a:endParaRPr lang="en-GB" sz="3200" dirty="0">
              <a:solidFill>
                <a:srgbClr val="FFFF00"/>
              </a:solidFill>
              <a:latin typeface="Felix Titling" panose="04060505060202020A04" pitchFamily="82" charset="0"/>
            </a:endParaRPr>
          </a:p>
        </p:txBody>
      </p:sp>
      <p:sp>
        <p:nvSpPr>
          <p:cNvPr id="5" name="Rectangle 4"/>
          <p:cNvSpPr/>
          <p:nvPr/>
        </p:nvSpPr>
        <p:spPr>
          <a:xfrm>
            <a:off x="457200" y="752550"/>
            <a:ext cx="8208912" cy="5693866"/>
          </a:xfrm>
          <a:prstGeom prst="rect">
            <a:avLst/>
          </a:prstGeom>
        </p:spPr>
        <p:txBody>
          <a:bodyPr wrap="square">
            <a:spAutoFit/>
          </a:bodyPr>
          <a:lstStyle/>
          <a:p>
            <a:r>
              <a:rPr lang="en-GB" dirty="0">
                <a:solidFill>
                  <a:schemeClr val="bg1"/>
                </a:solidFill>
                <a:latin typeface="Garamond" panose="02020404030301010803" pitchFamily="18" charset="0"/>
              </a:rPr>
              <a:t>The dungeons and endless corridors that are a hallmark of European Gothic are far removed from American Gothic, in which castles are replaced with caves. Lloyd-Smith reinterprets </a:t>
            </a:r>
            <a:r>
              <a:rPr lang="en-GB" i="1" dirty="0">
                <a:solidFill>
                  <a:schemeClr val="bg1"/>
                </a:solidFill>
                <a:latin typeface="Garamond" panose="02020404030301010803" pitchFamily="18" charset="0"/>
              </a:rPr>
              <a:t>Moby-Dick</a:t>
            </a:r>
            <a:r>
              <a:rPr lang="en-GB" dirty="0">
                <a:solidFill>
                  <a:schemeClr val="bg1"/>
                </a:solidFill>
                <a:latin typeface="Garamond" panose="02020404030301010803" pitchFamily="18" charset="0"/>
              </a:rPr>
              <a:t> to make this point convincingly</a:t>
            </a:r>
            <a:r>
              <a:rPr lang="en-GB" dirty="0" smtClean="0">
                <a:solidFill>
                  <a:schemeClr val="bg1"/>
                </a:solidFill>
                <a:latin typeface="Garamond" panose="02020404030301010803" pitchFamily="18" charset="0"/>
              </a:rPr>
              <a:t>.*</a:t>
            </a:r>
            <a:r>
              <a:rPr lang="en-GB" baseline="30000" dirty="0" smtClean="0">
                <a:solidFill>
                  <a:schemeClr val="bg1"/>
                </a:solidFill>
                <a:latin typeface="Garamond" panose="02020404030301010803" pitchFamily="18" charset="0"/>
              </a:rPr>
              <a:t>  </a:t>
            </a:r>
            <a:r>
              <a:rPr lang="en-GB" dirty="0" smtClean="0">
                <a:solidFill>
                  <a:schemeClr val="bg1"/>
                </a:solidFill>
                <a:latin typeface="Garamond" panose="02020404030301010803" pitchFamily="18" charset="0"/>
              </a:rPr>
              <a:t>Early </a:t>
            </a:r>
            <a:r>
              <a:rPr lang="en-GB" dirty="0">
                <a:solidFill>
                  <a:schemeClr val="bg1"/>
                </a:solidFill>
                <a:latin typeface="Garamond" panose="02020404030301010803" pitchFamily="18" charset="0"/>
              </a:rPr>
              <a:t>settlers were prone to fear linked to the unexplored territory which surrounded, and in some cases, engulfed them</a:t>
            </a:r>
            <a:r>
              <a:rPr lang="en-GB" dirty="0" smtClean="0">
                <a:solidFill>
                  <a:schemeClr val="bg1"/>
                </a:solidFill>
                <a:latin typeface="Garamond" panose="02020404030301010803" pitchFamily="18" charset="0"/>
              </a:rPr>
              <a:t>.</a:t>
            </a:r>
          </a:p>
          <a:p>
            <a:pPr lvl="1"/>
            <a:r>
              <a:rPr lang="en-GB" dirty="0" smtClean="0">
                <a:solidFill>
                  <a:schemeClr val="bg1"/>
                </a:solidFill>
                <a:latin typeface="Garamond" panose="02020404030301010803" pitchFamily="18" charset="0"/>
              </a:rPr>
              <a:t>* Allan </a:t>
            </a:r>
            <a:r>
              <a:rPr lang="en-GB" dirty="0">
                <a:solidFill>
                  <a:schemeClr val="bg1"/>
                </a:solidFill>
                <a:latin typeface="Garamond" panose="02020404030301010803" pitchFamily="18" charset="0"/>
              </a:rPr>
              <a:t>Lloyd Smith, </a:t>
            </a:r>
            <a:r>
              <a:rPr lang="en-GB" i="1" dirty="0">
                <a:solidFill>
                  <a:schemeClr val="bg1"/>
                </a:solidFill>
                <a:latin typeface="Garamond" panose="02020404030301010803" pitchFamily="18" charset="0"/>
              </a:rPr>
              <a:t>American Gothic Fiction: An </a:t>
            </a:r>
            <a:r>
              <a:rPr lang="en-GB" i="1" dirty="0" smtClean="0">
                <a:solidFill>
                  <a:schemeClr val="bg1"/>
                </a:solidFill>
                <a:latin typeface="Garamond" panose="02020404030301010803" pitchFamily="18" charset="0"/>
              </a:rPr>
              <a:t>Introduction</a:t>
            </a:r>
            <a:r>
              <a:rPr lang="en-GB" dirty="0" smtClean="0">
                <a:solidFill>
                  <a:schemeClr val="bg1"/>
                </a:solidFill>
                <a:latin typeface="Garamond" panose="02020404030301010803" pitchFamily="18" charset="0"/>
              </a:rPr>
              <a:t>. London: Continuum, </a:t>
            </a:r>
            <a:r>
              <a:rPr lang="en-GB" dirty="0">
                <a:solidFill>
                  <a:schemeClr val="bg1"/>
                </a:solidFill>
                <a:latin typeface="Garamond" panose="02020404030301010803" pitchFamily="18" charset="0"/>
              </a:rPr>
              <a:t>2003</a:t>
            </a:r>
            <a:r>
              <a:rPr lang="en-GB" dirty="0" smtClean="0">
                <a:solidFill>
                  <a:schemeClr val="bg1"/>
                </a:solidFill>
                <a:latin typeface="Garamond" panose="02020404030301010803" pitchFamily="18" charset="0"/>
              </a:rPr>
              <a:t>)</a:t>
            </a:r>
            <a:endParaRPr lang="en-GB" dirty="0">
              <a:solidFill>
                <a:schemeClr val="bg1"/>
              </a:solidFill>
              <a:latin typeface="Garamond" panose="02020404030301010803" pitchFamily="18" charset="0"/>
            </a:endParaRPr>
          </a:p>
          <a:p>
            <a:pPr marL="0" lvl="1"/>
            <a:endParaRPr lang="en-GB" dirty="0" smtClean="0">
              <a:solidFill>
                <a:schemeClr val="bg1"/>
              </a:solidFill>
              <a:latin typeface="Garamond" panose="02020404030301010803" pitchFamily="18" charset="0"/>
            </a:endParaRPr>
          </a:p>
          <a:p>
            <a:pPr marL="0" lvl="1"/>
            <a:r>
              <a:rPr lang="en-GB" sz="3200" dirty="0">
                <a:solidFill>
                  <a:srgbClr val="FFFF00"/>
                </a:solidFill>
                <a:latin typeface="Felix Titling" panose="04060505060202020A04" pitchFamily="82" charset="0"/>
                <a:ea typeface="+mj-ea"/>
                <a:cs typeface="+mj-cs"/>
              </a:rPr>
              <a:t>Subverting </a:t>
            </a:r>
            <a:r>
              <a:rPr lang="en-GB" sz="3200" dirty="0" err="1">
                <a:solidFill>
                  <a:srgbClr val="FFFF00"/>
                </a:solidFill>
                <a:latin typeface="Felix Titling" panose="04060505060202020A04" pitchFamily="82" charset="0"/>
                <a:ea typeface="+mj-ea"/>
                <a:cs typeface="+mj-cs"/>
              </a:rPr>
              <a:t>Hiraeth</a:t>
            </a:r>
            <a:endParaRPr lang="en-GB" sz="3200" dirty="0">
              <a:solidFill>
                <a:srgbClr val="FFFF00"/>
              </a:solidFill>
              <a:latin typeface="Felix Titling" panose="04060505060202020A04" pitchFamily="82" charset="0"/>
              <a:ea typeface="+mj-ea"/>
              <a:cs typeface="+mj-cs"/>
            </a:endParaRPr>
          </a:p>
          <a:p>
            <a:pPr marL="0" lvl="1"/>
            <a:endParaRPr lang="en-GB" dirty="0">
              <a:solidFill>
                <a:schemeClr val="bg1"/>
              </a:solidFill>
              <a:latin typeface="Garamond" panose="02020404030301010803" pitchFamily="18" charset="0"/>
            </a:endParaRPr>
          </a:p>
          <a:p>
            <a:pPr marL="354013" lvl="1"/>
            <a:r>
              <a:rPr lang="en-GB" sz="2200" dirty="0" smtClean="0">
                <a:solidFill>
                  <a:schemeClr val="bg1"/>
                </a:solidFill>
                <a:latin typeface="Century Gothic" panose="020B0502020202020204" pitchFamily="34" charset="0"/>
              </a:rPr>
              <a:t>I </a:t>
            </a:r>
            <a:r>
              <a:rPr lang="en-GB" sz="2200" dirty="0">
                <a:solidFill>
                  <a:schemeClr val="bg1"/>
                </a:solidFill>
                <a:latin typeface="Century Gothic" panose="020B0502020202020204" pitchFamily="34" charset="0"/>
              </a:rPr>
              <a:t>laughed and told her where I came from you were homesick even when you were at home. </a:t>
            </a:r>
            <a:endParaRPr lang="en-GB" sz="2200" dirty="0" smtClean="0">
              <a:solidFill>
                <a:schemeClr val="bg1"/>
              </a:solidFill>
              <a:latin typeface="Century Gothic" panose="020B0502020202020204" pitchFamily="34" charset="0"/>
            </a:endParaRPr>
          </a:p>
          <a:p>
            <a:pPr marL="354013" lvl="1"/>
            <a:endParaRPr lang="en-GB" dirty="0">
              <a:solidFill>
                <a:schemeClr val="bg1"/>
              </a:solidFill>
              <a:latin typeface="Garamond" panose="02020404030301010803" pitchFamily="18" charset="0"/>
            </a:endParaRPr>
          </a:p>
          <a:p>
            <a:pPr lvl="1"/>
            <a:r>
              <a:rPr lang="en-GB" dirty="0">
                <a:solidFill>
                  <a:schemeClr val="bg1"/>
                </a:solidFill>
                <a:latin typeface="Garamond" panose="02020404030301010803" pitchFamily="18" charset="0"/>
              </a:rPr>
              <a:t>The Home made unhomely; the </a:t>
            </a:r>
            <a:r>
              <a:rPr lang="en-GB" dirty="0" smtClean="0">
                <a:solidFill>
                  <a:schemeClr val="bg1"/>
                </a:solidFill>
                <a:latin typeface="Garamond" panose="02020404030301010803" pitchFamily="18" charset="0"/>
              </a:rPr>
              <a:t>uncanny</a:t>
            </a:r>
            <a:endParaRPr lang="en-GB" dirty="0">
              <a:solidFill>
                <a:schemeClr val="bg1"/>
              </a:solidFill>
              <a:latin typeface="Garamond" panose="02020404030301010803" pitchFamily="18" charset="0"/>
            </a:endParaRPr>
          </a:p>
        </p:txBody>
      </p:sp>
    </p:spTree>
    <p:extLst>
      <p:ext uri="{BB962C8B-B14F-4D97-AF65-F5344CB8AC3E}">
        <p14:creationId xmlns:p14="http://schemas.microsoft.com/office/powerpoint/2010/main" val="391299095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635918"/>
          </a:xfrm>
        </p:spPr>
        <p:txBody>
          <a:bodyPr/>
          <a:lstStyle/>
          <a:p>
            <a:r>
              <a:rPr lang="en-GB" sz="3200" dirty="0">
                <a:solidFill>
                  <a:srgbClr val="FFFF00"/>
                </a:solidFill>
                <a:latin typeface="Felix Titling" panose="04060505060202020A04" pitchFamily="82" charset="0"/>
              </a:rPr>
              <a:t>Literary </a:t>
            </a:r>
            <a:r>
              <a:rPr lang="en-GB" sz="3200" dirty="0" smtClean="0">
                <a:solidFill>
                  <a:srgbClr val="FFFF00"/>
                </a:solidFill>
                <a:latin typeface="Felix Titling" panose="04060505060202020A04" pitchFamily="82" charset="0"/>
              </a:rPr>
              <a:t>influences</a:t>
            </a:r>
            <a:endParaRPr lang="en-GB" sz="3200" dirty="0">
              <a:solidFill>
                <a:srgbClr val="FFFF00"/>
              </a:solidFill>
              <a:latin typeface="Felix Titling" panose="04060505060202020A04" pitchFamily="82" charset="0"/>
            </a:endParaRPr>
          </a:p>
        </p:txBody>
      </p:sp>
      <p:sp>
        <p:nvSpPr>
          <p:cNvPr id="4" name="Content Placeholder 3"/>
          <p:cNvSpPr>
            <a:spLocks noGrp="1"/>
          </p:cNvSpPr>
          <p:nvPr>
            <p:ph idx="1"/>
          </p:nvPr>
        </p:nvSpPr>
        <p:spPr>
          <a:xfrm>
            <a:off x="457200" y="1484784"/>
            <a:ext cx="8229600" cy="5558445"/>
          </a:xfrm>
          <a:prstGeom prst="rect">
            <a:avLst/>
          </a:prstGeom>
        </p:spPr>
        <p:txBody>
          <a:bodyPr>
            <a:spAutoFit/>
          </a:bodyPr>
          <a:lstStyle/>
          <a:p>
            <a:pPr marL="0" indent="0">
              <a:buNone/>
            </a:pPr>
            <a:r>
              <a:rPr lang="en-GB" sz="2400" dirty="0" smtClean="0">
                <a:solidFill>
                  <a:srgbClr val="25C6FF"/>
                </a:solidFill>
                <a:latin typeface="Garamond" panose="02020404030301010803" pitchFamily="18" charset="0"/>
              </a:rPr>
              <a:t>Tristan Hughes wrote his PhD on Herman Melville at Cambridge </a:t>
            </a:r>
          </a:p>
          <a:p>
            <a:pPr marL="0" indent="0">
              <a:buNone/>
            </a:pPr>
            <a:endParaRPr lang="en-GB" sz="1400" dirty="0">
              <a:solidFill>
                <a:srgbClr val="25C6FF"/>
              </a:solidFill>
              <a:latin typeface="Garamond" panose="02020404030301010803" pitchFamily="18" charset="0"/>
            </a:endParaRPr>
          </a:p>
          <a:p>
            <a:pPr marL="0" indent="0">
              <a:buNone/>
            </a:pPr>
            <a:r>
              <a:rPr lang="en-GB" sz="2400" dirty="0" smtClean="0">
                <a:solidFill>
                  <a:srgbClr val="25C6FF"/>
                </a:solidFill>
                <a:latin typeface="Garamond" panose="02020404030301010803" pitchFamily="18" charset="0"/>
              </a:rPr>
              <a:t>His absorption of American Gothic is evident in his own writing and can be traced in the courses he has taught on both American </a:t>
            </a:r>
            <a:r>
              <a:rPr lang="en-GB" sz="2400" dirty="0">
                <a:solidFill>
                  <a:srgbClr val="25C6FF"/>
                </a:solidFill>
                <a:latin typeface="Garamond" panose="02020404030301010803" pitchFamily="18" charset="0"/>
              </a:rPr>
              <a:t>literature and creative writing at Cambridge, Leipzig, Bangor and Cardiff</a:t>
            </a:r>
            <a:r>
              <a:rPr lang="en-GB" sz="2400" dirty="0" smtClean="0">
                <a:solidFill>
                  <a:srgbClr val="25C6FF"/>
                </a:solidFill>
                <a:latin typeface="Garamond" panose="02020404030301010803" pitchFamily="18" charset="0"/>
              </a:rPr>
              <a:t>.</a:t>
            </a:r>
          </a:p>
          <a:p>
            <a:pPr marL="0" indent="0">
              <a:buNone/>
            </a:pPr>
            <a:endParaRPr lang="en-GB" sz="1600" dirty="0" smtClean="0">
              <a:solidFill>
                <a:srgbClr val="25C6FF"/>
              </a:solidFill>
              <a:latin typeface="Garamond" panose="02020404030301010803" pitchFamily="18" charset="0"/>
            </a:endParaRPr>
          </a:p>
          <a:p>
            <a:pPr marL="0" indent="0">
              <a:buNone/>
            </a:pPr>
            <a:r>
              <a:rPr lang="en-GB" sz="2400" dirty="0" smtClean="0">
                <a:solidFill>
                  <a:srgbClr val="25C6FF"/>
                </a:solidFill>
                <a:latin typeface="Garamond" panose="02020404030301010803" pitchFamily="18" charset="0"/>
              </a:rPr>
              <a:t>His particular interest in what he terms the Rural Gothic (a kind of localised American Gothic)  is discussed by </a:t>
            </a:r>
            <a:r>
              <a:rPr lang="en-GB" sz="2400" dirty="0" err="1" smtClean="0">
                <a:solidFill>
                  <a:srgbClr val="25C6FF"/>
                </a:solidFill>
                <a:latin typeface="Garamond" panose="02020404030301010803" pitchFamily="18" charset="0"/>
              </a:rPr>
              <a:t>Kirsti</a:t>
            </a:r>
            <a:r>
              <a:rPr lang="en-GB" sz="2400" dirty="0" smtClean="0">
                <a:solidFill>
                  <a:srgbClr val="25C6FF"/>
                </a:solidFill>
                <a:latin typeface="Garamond" panose="02020404030301010803" pitchFamily="18" charset="0"/>
              </a:rPr>
              <a:t> </a:t>
            </a:r>
            <a:r>
              <a:rPr lang="en-GB" sz="2400" dirty="0" err="1" smtClean="0">
                <a:solidFill>
                  <a:srgbClr val="25C6FF"/>
                </a:solidFill>
                <a:latin typeface="Garamond" panose="02020404030301010803" pitchFamily="18" charset="0"/>
              </a:rPr>
              <a:t>Bohata</a:t>
            </a:r>
            <a:r>
              <a:rPr lang="en-GB" sz="2400" dirty="0" smtClean="0">
                <a:solidFill>
                  <a:srgbClr val="25C6FF"/>
                </a:solidFill>
                <a:latin typeface="Garamond" panose="02020404030301010803" pitchFamily="18" charset="0"/>
              </a:rPr>
              <a:t>*</a:t>
            </a:r>
          </a:p>
          <a:p>
            <a:pPr marL="0" indent="0">
              <a:buNone/>
            </a:pPr>
            <a:endParaRPr lang="en-GB" sz="2400" dirty="0">
              <a:solidFill>
                <a:srgbClr val="25C6FF"/>
              </a:solidFill>
              <a:latin typeface="Garamond" panose="02020404030301010803" pitchFamily="18" charset="0"/>
            </a:endParaRPr>
          </a:p>
          <a:p>
            <a:pPr marL="366713" lvl="1" indent="0">
              <a:buNone/>
            </a:pPr>
            <a:r>
              <a:rPr lang="en-GB" sz="2200" dirty="0" smtClean="0">
                <a:solidFill>
                  <a:schemeClr val="bg1"/>
                </a:solidFill>
                <a:latin typeface="Garamond" panose="02020404030301010803" pitchFamily="18" charset="0"/>
              </a:rPr>
              <a:t>		* ‘</a:t>
            </a:r>
            <a:r>
              <a:rPr lang="en-GB" sz="2200" dirty="0">
                <a:solidFill>
                  <a:schemeClr val="bg1"/>
                </a:solidFill>
                <a:latin typeface="Garamond" panose="02020404030301010803" pitchFamily="18" charset="0"/>
              </a:rPr>
              <a:t>Maps of the Dead: Tristan Hughes and Rural Gothic’ </a:t>
            </a:r>
            <a:r>
              <a:rPr lang="en-GB" sz="2200" dirty="0" smtClean="0">
                <a:solidFill>
                  <a:schemeClr val="bg1"/>
                </a:solidFill>
                <a:latin typeface="Garamond" panose="02020404030301010803" pitchFamily="18" charset="0"/>
              </a:rPr>
              <a:t>		    </a:t>
            </a:r>
            <a:r>
              <a:rPr lang="en-GB" sz="2200" i="1" dirty="0" smtClean="0">
                <a:solidFill>
                  <a:schemeClr val="bg1"/>
                </a:solidFill>
                <a:latin typeface="Garamond" panose="02020404030301010803" pitchFamily="18" charset="0"/>
              </a:rPr>
              <a:t>New </a:t>
            </a:r>
            <a:r>
              <a:rPr lang="en-GB" sz="2200" i="1" dirty="0">
                <a:solidFill>
                  <a:schemeClr val="bg1"/>
                </a:solidFill>
                <a:latin typeface="Garamond" panose="02020404030301010803" pitchFamily="18" charset="0"/>
              </a:rPr>
              <a:t>Welsh Review </a:t>
            </a:r>
            <a:r>
              <a:rPr lang="en-GB" sz="2200" dirty="0">
                <a:solidFill>
                  <a:schemeClr val="bg1"/>
                </a:solidFill>
                <a:latin typeface="Garamond" panose="02020404030301010803" pitchFamily="18" charset="0"/>
              </a:rPr>
              <a:t>Summer 2011</a:t>
            </a:r>
          </a:p>
          <a:p>
            <a:pPr marL="366713" lvl="1" indent="0">
              <a:buNone/>
            </a:pPr>
            <a:endParaRPr lang="en-GB" sz="2200" dirty="0" smtClean="0">
              <a:solidFill>
                <a:srgbClr val="25C6FF"/>
              </a:solidFill>
              <a:latin typeface="Garamond" panose="02020404030301010803" pitchFamily="18" charset="0"/>
            </a:endParaRPr>
          </a:p>
          <a:p>
            <a:pPr marL="0" indent="0">
              <a:buNone/>
            </a:pPr>
            <a:endParaRPr lang="en-GB" dirty="0" smtClean="0">
              <a:solidFill>
                <a:srgbClr val="25C6FF"/>
              </a:solidFill>
            </a:endParaRPr>
          </a:p>
        </p:txBody>
      </p:sp>
    </p:spTree>
    <p:extLst>
      <p:ext uri="{BB962C8B-B14F-4D97-AF65-F5344CB8AC3E}">
        <p14:creationId xmlns:p14="http://schemas.microsoft.com/office/powerpoint/2010/main" val="367285274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6136" y="116632"/>
            <a:ext cx="8677864" cy="1139974"/>
          </a:xfrm>
          <a:noFill/>
        </p:spPr>
        <p:txBody>
          <a:bodyPr/>
          <a:lstStyle/>
          <a:p>
            <a:pPr algn="ctr"/>
            <a:r>
              <a:rPr lang="en-GB" sz="3200" dirty="0">
                <a:solidFill>
                  <a:srgbClr val="FFFF00"/>
                </a:solidFill>
                <a:latin typeface="Felix Titling" panose="04060505060202020A04" pitchFamily="82" charset="0"/>
              </a:rPr>
              <a:t>STORY TELLING: the significance of trivia</a:t>
            </a:r>
          </a:p>
        </p:txBody>
      </p:sp>
      <p:sp>
        <p:nvSpPr>
          <p:cNvPr id="3" name="Content Placeholder 2"/>
          <p:cNvSpPr>
            <a:spLocks noGrp="1"/>
          </p:cNvSpPr>
          <p:nvPr>
            <p:ph idx="1"/>
          </p:nvPr>
        </p:nvSpPr>
        <p:spPr>
          <a:xfrm>
            <a:off x="582764" y="1412776"/>
            <a:ext cx="8229600" cy="4968552"/>
          </a:xfrm>
        </p:spPr>
        <p:txBody>
          <a:bodyPr/>
          <a:lstStyle/>
          <a:p>
            <a:pPr marL="0" indent="0">
              <a:buNone/>
            </a:pPr>
            <a:r>
              <a:rPr lang="en-GB" sz="2200" dirty="0">
                <a:solidFill>
                  <a:schemeClr val="bg1"/>
                </a:solidFill>
                <a:latin typeface="Century Gothic" panose="020B0502020202020204" pitchFamily="34" charset="0"/>
              </a:rPr>
              <a:t>Many of the older members of my family, including my </a:t>
            </a:r>
            <a:r>
              <a:rPr lang="en-GB" sz="2200" dirty="0" err="1">
                <a:solidFill>
                  <a:schemeClr val="bg1"/>
                </a:solidFill>
                <a:latin typeface="Century Gothic" panose="020B0502020202020204" pitchFamily="34" charset="0"/>
              </a:rPr>
              <a:t>nain</a:t>
            </a:r>
            <a:r>
              <a:rPr lang="en-GB" sz="2200" dirty="0">
                <a:solidFill>
                  <a:schemeClr val="bg1"/>
                </a:solidFill>
                <a:latin typeface="Century Gothic" panose="020B0502020202020204" pitchFamily="34" charset="0"/>
              </a:rPr>
              <a:t>, have a penchant for providing their remembered selves with tremendous powers of divination and inference. Retrospect has an uncanny habit of transforming  these youthful protagonists into so many sibyls and </a:t>
            </a:r>
            <a:r>
              <a:rPr lang="en-GB" sz="2200" dirty="0" err="1">
                <a:solidFill>
                  <a:schemeClr val="bg1"/>
                </a:solidFill>
                <a:latin typeface="Century Gothic" panose="020B0502020202020204" pitchFamily="34" charset="0"/>
              </a:rPr>
              <a:t>seerers</a:t>
            </a:r>
            <a:r>
              <a:rPr lang="en-GB" sz="2200" dirty="0">
                <a:solidFill>
                  <a:schemeClr val="bg1"/>
                </a:solidFill>
                <a:latin typeface="Century Gothic" panose="020B0502020202020204" pitchFamily="34" charset="0"/>
              </a:rPr>
              <a:t>, and to make the world they inhabit quite remarkably awash with omens and auguries</a:t>
            </a:r>
            <a:r>
              <a:rPr lang="en-GB" sz="2200" dirty="0" smtClean="0">
                <a:solidFill>
                  <a:schemeClr val="bg1"/>
                </a:solidFill>
                <a:latin typeface="Century Gothic" panose="020B0502020202020204" pitchFamily="34" charset="0"/>
              </a:rPr>
              <a:t>…</a:t>
            </a:r>
          </a:p>
          <a:p>
            <a:pPr marL="0" indent="0">
              <a:buNone/>
            </a:pPr>
            <a:r>
              <a:rPr lang="en-GB" sz="2200" dirty="0" smtClean="0">
                <a:solidFill>
                  <a:schemeClr val="bg1"/>
                </a:solidFill>
                <a:latin typeface="Century Gothic" panose="020B0502020202020204" pitchFamily="34" charset="0"/>
              </a:rPr>
              <a:t> </a:t>
            </a:r>
            <a:r>
              <a:rPr lang="en-GB" sz="2200" dirty="0">
                <a:solidFill>
                  <a:schemeClr val="bg1"/>
                </a:solidFill>
                <a:latin typeface="Century Gothic" panose="020B0502020202020204" pitchFamily="34" charset="0"/>
              </a:rPr>
              <a:t>I don’t really know how much credence I put into these mysterious powers of prognostication – they only seem to crop up </a:t>
            </a:r>
            <a:r>
              <a:rPr lang="en-GB" sz="2200" i="1" dirty="0">
                <a:solidFill>
                  <a:schemeClr val="bg1"/>
                </a:solidFill>
                <a:latin typeface="Century Gothic" panose="020B0502020202020204" pitchFamily="34" charset="0"/>
              </a:rPr>
              <a:t>after</a:t>
            </a:r>
            <a:r>
              <a:rPr lang="en-GB" sz="2200" dirty="0">
                <a:solidFill>
                  <a:schemeClr val="bg1"/>
                </a:solidFill>
                <a:latin typeface="Century Gothic" panose="020B0502020202020204" pitchFamily="34" charset="0"/>
              </a:rPr>
              <a:t> the foretold event has happened  …they make listening to their stories a difficult and demanding exercise. </a:t>
            </a:r>
            <a:r>
              <a:rPr lang="en-GB" sz="2200" dirty="0">
                <a:solidFill>
                  <a:srgbClr val="FFFF00"/>
                </a:solidFill>
                <a:latin typeface="Century Gothic" panose="020B0502020202020204" pitchFamily="34" charset="0"/>
              </a:rPr>
              <a:t>Because you never really know whether some throwaway  details, some apparently  trivial occurrence or digression in the narrative, is actually the key to it all</a:t>
            </a:r>
            <a:r>
              <a:rPr lang="en-GB" sz="2200" dirty="0">
                <a:solidFill>
                  <a:schemeClr val="bg1"/>
                </a:solidFill>
                <a:latin typeface="Century Gothic" panose="020B0502020202020204" pitchFamily="34" charset="0"/>
              </a:rPr>
              <a:t>. </a:t>
            </a:r>
          </a:p>
          <a:p>
            <a:pPr marL="0" indent="0" algn="r">
              <a:buNone/>
            </a:pPr>
            <a:r>
              <a:rPr lang="en-GB" sz="2400" dirty="0">
                <a:solidFill>
                  <a:schemeClr val="bg1"/>
                </a:solidFill>
                <a:latin typeface="Garamond" pitchFamily="18" charset="0"/>
              </a:rPr>
              <a:t>pp.14-15</a:t>
            </a:r>
          </a:p>
        </p:txBody>
      </p:sp>
    </p:spTree>
    <p:extLst>
      <p:ext uri="{BB962C8B-B14F-4D97-AF65-F5344CB8AC3E}">
        <p14:creationId xmlns:p14="http://schemas.microsoft.com/office/powerpoint/2010/main" val="311380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1052736"/>
            <a:ext cx="8640960" cy="5597461"/>
          </a:xfrm>
        </p:spPr>
        <p:txBody>
          <a:bodyPr/>
          <a:lstStyle/>
          <a:p>
            <a:pPr marL="0" indent="0">
              <a:buNone/>
            </a:pPr>
            <a:r>
              <a:rPr lang="en-GB" sz="2400" dirty="0">
                <a:solidFill>
                  <a:schemeClr val="bg1"/>
                </a:solidFill>
                <a:latin typeface="Garamond" panose="02020404030301010803" pitchFamily="18" charset="0"/>
              </a:rPr>
              <a:t>our society has become so reliant on models and maps that we have lost all contact with the real world that preceded the map. Reality itself has begun merely to imitate the model, which now precedes and determines the real world: </a:t>
            </a:r>
            <a:r>
              <a:rPr lang="en-GB" sz="2400" dirty="0">
                <a:solidFill>
                  <a:srgbClr val="FFFF00"/>
                </a:solidFill>
                <a:latin typeface="Garamond" panose="02020404030301010803" pitchFamily="18" charset="0"/>
              </a:rPr>
              <a:t>‘The territory no longer precedes the map, nor does it survive it. It is nevertheless the map that precedes the territory—precession of simulacra—that engenders the territory’</a:t>
            </a:r>
            <a:r>
              <a:rPr lang="en-GB" sz="2400" dirty="0">
                <a:solidFill>
                  <a:schemeClr val="bg1"/>
                </a:solidFill>
                <a:latin typeface="Garamond" panose="02020404030301010803" pitchFamily="18" charset="0"/>
              </a:rPr>
              <a:t> (‘The Precession of Simulacra’). … when it comes to postmodern simulation and simulacra, </a:t>
            </a:r>
            <a:r>
              <a:rPr lang="en-GB" sz="2400" dirty="0">
                <a:solidFill>
                  <a:srgbClr val="FFFF00"/>
                </a:solidFill>
                <a:latin typeface="Garamond" panose="02020404030301010803" pitchFamily="18" charset="0"/>
              </a:rPr>
              <a:t>‘It is no longer a question of imitation, nor duplication, nor even parody. It is a question of substituting the signs of the real for the real</a:t>
            </a:r>
            <a:r>
              <a:rPr lang="en-GB" sz="2400" dirty="0">
                <a:solidFill>
                  <a:schemeClr val="bg1"/>
                </a:solidFill>
                <a:latin typeface="Garamond" panose="02020404030301010803" pitchFamily="18" charset="0"/>
              </a:rPr>
              <a:t>’ (‘The Precession of Simulacra’ 2). </a:t>
            </a:r>
            <a:r>
              <a:rPr lang="en-GB" sz="2400" dirty="0" err="1">
                <a:solidFill>
                  <a:schemeClr val="bg1"/>
                </a:solidFill>
                <a:latin typeface="Garamond" panose="02020404030301010803" pitchFamily="18" charset="0"/>
              </a:rPr>
              <a:t>Baudrillard</a:t>
            </a:r>
            <a:r>
              <a:rPr lang="en-GB" sz="2400" dirty="0">
                <a:solidFill>
                  <a:schemeClr val="bg1"/>
                </a:solidFill>
                <a:latin typeface="Garamond" panose="02020404030301010803" pitchFamily="18" charset="0"/>
              </a:rPr>
              <a:t> is not merely suggesting that postmodern culture is artificial, because the concept of artificiality still requires some sense of reality against which to recognize the artifice. His point, rather, is that we have lost all ability to make sense of the distinction between nature and artifice. </a:t>
            </a:r>
            <a:endParaRPr lang="en-GB" sz="2400" dirty="0" smtClean="0">
              <a:solidFill>
                <a:schemeClr val="bg1"/>
              </a:solidFill>
              <a:latin typeface="Garamond" panose="02020404030301010803" pitchFamily="18" charset="0"/>
            </a:endParaRPr>
          </a:p>
          <a:p>
            <a:pPr marL="0" indent="0">
              <a:buNone/>
            </a:pPr>
            <a:r>
              <a:rPr lang="en-GB" sz="2400" dirty="0">
                <a:solidFill>
                  <a:schemeClr val="bg1"/>
                </a:solidFill>
                <a:latin typeface="Garamond" panose="02020404030301010803" pitchFamily="18" charset="0"/>
              </a:rPr>
              <a:t>	</a:t>
            </a:r>
            <a:r>
              <a:rPr lang="en-GB" sz="2400" dirty="0" smtClean="0">
                <a:solidFill>
                  <a:schemeClr val="bg1"/>
                </a:solidFill>
                <a:latin typeface="Garamond" panose="02020404030301010803" pitchFamily="18" charset="0"/>
              </a:rPr>
              <a:t>				Jean </a:t>
            </a:r>
            <a:r>
              <a:rPr lang="en-GB" sz="2400" dirty="0" err="1">
                <a:solidFill>
                  <a:schemeClr val="bg1"/>
                </a:solidFill>
                <a:latin typeface="Garamond" panose="02020404030301010803" pitchFamily="18" charset="0"/>
              </a:rPr>
              <a:t>Baudrillard</a:t>
            </a:r>
            <a:r>
              <a:rPr lang="en-GB" sz="2400" dirty="0">
                <a:solidFill>
                  <a:schemeClr val="bg1"/>
                </a:solidFill>
                <a:latin typeface="Garamond" panose="02020404030301010803" pitchFamily="18" charset="0"/>
              </a:rPr>
              <a:t> </a:t>
            </a:r>
            <a:r>
              <a:rPr lang="en-GB" sz="2400" dirty="0" smtClean="0">
                <a:solidFill>
                  <a:schemeClr val="bg1"/>
                </a:solidFill>
                <a:latin typeface="Garamond" panose="02020404030301010803" pitchFamily="18" charset="0"/>
              </a:rPr>
              <a:t> 1</a:t>
            </a:r>
            <a:endParaRPr lang="en-GB" sz="2400" dirty="0">
              <a:solidFill>
                <a:schemeClr val="bg1"/>
              </a:solidFill>
              <a:latin typeface="Garamond" panose="02020404030301010803" pitchFamily="18" charset="0"/>
            </a:endParaRPr>
          </a:p>
        </p:txBody>
      </p:sp>
      <p:sp>
        <p:nvSpPr>
          <p:cNvPr id="4" name="Rectangle 3"/>
          <p:cNvSpPr/>
          <p:nvPr/>
        </p:nvSpPr>
        <p:spPr>
          <a:xfrm>
            <a:off x="0" y="183433"/>
            <a:ext cx="9144000" cy="584775"/>
          </a:xfrm>
          <a:prstGeom prst="rect">
            <a:avLst/>
          </a:prstGeom>
          <a:solidFill>
            <a:srgbClr val="005250"/>
          </a:solidFill>
        </p:spPr>
        <p:txBody>
          <a:bodyPr wrap="square">
            <a:spAutoFit/>
          </a:bodyPr>
          <a:lstStyle/>
          <a:p>
            <a:pPr algn="ctr"/>
            <a:r>
              <a:rPr lang="en-GB" sz="3200" dirty="0">
                <a:solidFill>
                  <a:srgbClr val="FFFF00"/>
                </a:solidFill>
                <a:latin typeface="Felix Titling" panose="04060505060202020A04" pitchFamily="82" charset="0"/>
                <a:ea typeface="+mj-ea"/>
                <a:cs typeface="+mj-cs"/>
              </a:rPr>
              <a:t>THE </a:t>
            </a:r>
            <a:r>
              <a:rPr lang="en-GB" sz="3200" dirty="0" smtClean="0">
                <a:solidFill>
                  <a:srgbClr val="FFFF00"/>
                </a:solidFill>
                <a:latin typeface="Felix Titling" panose="04060505060202020A04" pitchFamily="82" charset="0"/>
                <a:ea typeface="+mj-ea"/>
                <a:cs typeface="+mj-cs"/>
              </a:rPr>
              <a:t>postmodern:  mapping the real</a:t>
            </a:r>
            <a:endParaRPr lang="en-GB" sz="3200" dirty="0">
              <a:solidFill>
                <a:srgbClr val="FFFF00"/>
              </a:solidFill>
              <a:latin typeface="Felix Titling" panose="04060505060202020A04" pitchFamily="82" charset="0"/>
              <a:ea typeface="+mj-ea"/>
              <a:cs typeface="+mj-cs"/>
            </a:endParaRPr>
          </a:p>
        </p:txBody>
      </p:sp>
    </p:spTree>
    <p:extLst>
      <p:ext uri="{BB962C8B-B14F-4D97-AF65-F5344CB8AC3E}">
        <p14:creationId xmlns:p14="http://schemas.microsoft.com/office/powerpoint/2010/main" val="241224021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22888" y="0"/>
            <a:ext cx="8208912" cy="1008112"/>
          </a:xfrm>
        </p:spPr>
        <p:txBody>
          <a:bodyPr/>
          <a:lstStyle/>
          <a:p>
            <a:pPr algn="ctr"/>
            <a:r>
              <a:rPr lang="en-GB" sz="3000" dirty="0">
                <a:solidFill>
                  <a:srgbClr val="FFFF00"/>
                </a:solidFill>
                <a:latin typeface="Felix Titling" panose="04060505060202020A04" pitchFamily="82" charset="0"/>
              </a:rPr>
              <a:t>TRISTAN HUGHES ON HIS CANADIAN </a:t>
            </a:r>
            <a:r>
              <a:rPr lang="en-GB" sz="3000" dirty="0" smtClean="0">
                <a:solidFill>
                  <a:srgbClr val="FFFF00"/>
                </a:solidFill>
                <a:latin typeface="Felix Titling" panose="04060505060202020A04" pitchFamily="82" charset="0"/>
              </a:rPr>
              <a:t>/ WELSH </a:t>
            </a:r>
            <a:r>
              <a:rPr lang="en-GB" sz="3000" dirty="0">
                <a:solidFill>
                  <a:srgbClr val="FFFF00"/>
                </a:solidFill>
                <a:latin typeface="Felix Titling" panose="04060505060202020A04" pitchFamily="82" charset="0"/>
              </a:rPr>
              <a:t>HERITAGE </a:t>
            </a:r>
            <a:r>
              <a:rPr lang="en-GB" sz="3200" dirty="0">
                <a:solidFill>
                  <a:srgbClr val="FFFF00"/>
                </a:solidFill>
                <a:latin typeface="Felix Titling" panose="04060505060202020A04" pitchFamily="82" charset="0"/>
              </a:rPr>
              <a:t>(</a:t>
            </a:r>
            <a:r>
              <a:rPr lang="en-GB" sz="3200" i="1" dirty="0">
                <a:solidFill>
                  <a:srgbClr val="FFFF00"/>
                </a:solidFill>
                <a:latin typeface="Garamond" panose="02020404030301010803" pitchFamily="18" charset="0"/>
              </a:rPr>
              <a:t>‘the migrant returns’</a:t>
            </a:r>
            <a:r>
              <a:rPr lang="en-GB" sz="3200" dirty="0">
                <a:solidFill>
                  <a:srgbClr val="FFFF00"/>
                </a:solidFill>
                <a:latin typeface="Felix Titling" panose="04060505060202020A04" pitchFamily="82" charset="0"/>
              </a:rPr>
              <a:t>)</a:t>
            </a:r>
          </a:p>
        </p:txBody>
      </p:sp>
      <p:sp>
        <p:nvSpPr>
          <p:cNvPr id="3" name="Content Placeholder 2"/>
          <p:cNvSpPr>
            <a:spLocks noGrp="1"/>
          </p:cNvSpPr>
          <p:nvPr>
            <p:ph idx="1"/>
          </p:nvPr>
        </p:nvSpPr>
        <p:spPr>
          <a:xfrm>
            <a:off x="251520" y="1124744"/>
            <a:ext cx="8640960" cy="5688632"/>
          </a:xfrm>
        </p:spPr>
        <p:txBody>
          <a:bodyPr/>
          <a:lstStyle/>
          <a:p>
            <a:pPr marL="0" indent="0">
              <a:buNone/>
            </a:pPr>
            <a:r>
              <a:rPr lang="en-GB" sz="2400" dirty="0" smtClean="0">
                <a:solidFill>
                  <a:schemeClr val="bg1"/>
                </a:solidFill>
                <a:latin typeface="Garamond" pitchFamily="18" charset="0"/>
              </a:rPr>
              <a:t>To </a:t>
            </a:r>
            <a:r>
              <a:rPr lang="en-GB" sz="2400" dirty="0">
                <a:solidFill>
                  <a:schemeClr val="bg1"/>
                </a:solidFill>
                <a:latin typeface="Garamond" pitchFamily="18" charset="0"/>
              </a:rPr>
              <a:t>begin with it tends to give you a slight feeling of detachment - a sense that being from two different places means you don't entirely belong to either of them, that you're always looking at them from the outside and the inside at the same time. </a:t>
            </a:r>
            <a:r>
              <a:rPr lang="en-GB" sz="2400" dirty="0">
                <a:solidFill>
                  <a:srgbClr val="FFFF00"/>
                </a:solidFill>
                <a:latin typeface="Garamond" pitchFamily="18" charset="0"/>
              </a:rPr>
              <a:t>A lot of my writing seems to shift between insider and outsider points of view</a:t>
            </a:r>
            <a:r>
              <a:rPr lang="en-GB" sz="2400" dirty="0">
                <a:solidFill>
                  <a:schemeClr val="bg1"/>
                </a:solidFill>
                <a:latin typeface="Garamond" pitchFamily="18" charset="0"/>
              </a:rPr>
              <a:t>.</a:t>
            </a:r>
            <a:br>
              <a:rPr lang="en-GB" sz="2400" dirty="0">
                <a:solidFill>
                  <a:schemeClr val="bg1"/>
                </a:solidFill>
                <a:latin typeface="Garamond" pitchFamily="18" charset="0"/>
              </a:rPr>
            </a:br>
            <a:endParaRPr lang="en-GB" sz="1200" dirty="0" smtClean="0">
              <a:solidFill>
                <a:schemeClr val="bg1"/>
              </a:solidFill>
              <a:latin typeface="Garamond" pitchFamily="18" charset="0"/>
            </a:endParaRPr>
          </a:p>
          <a:p>
            <a:pPr marL="0" indent="0">
              <a:buNone/>
            </a:pPr>
            <a:r>
              <a:rPr lang="en-GB" sz="2400" dirty="0" smtClean="0">
                <a:solidFill>
                  <a:schemeClr val="bg1"/>
                </a:solidFill>
                <a:latin typeface="Garamond" pitchFamily="18" charset="0"/>
              </a:rPr>
              <a:t>On </a:t>
            </a:r>
            <a:r>
              <a:rPr lang="en-GB" sz="2400" dirty="0">
                <a:solidFill>
                  <a:schemeClr val="bg1"/>
                </a:solidFill>
                <a:latin typeface="Garamond" pitchFamily="18" charset="0"/>
              </a:rPr>
              <a:t>a more concrete level, there's also the question of the different influences you're exposed to. In Wales I grew up in a small rural community and spent a lot of time listening to local tales and legends, genealogies, ghost stories, a whole body of oral history (and fiction too, I suspect) relating to the place, and this helped me perceive </a:t>
            </a:r>
            <a:r>
              <a:rPr lang="en-GB" sz="2400" dirty="0">
                <a:solidFill>
                  <a:srgbClr val="FFFF00"/>
                </a:solidFill>
                <a:latin typeface="Garamond" pitchFamily="18" charset="0"/>
              </a:rPr>
              <a:t>the landscapes around me as layered, historically textured - profoundly 'storied', so to speak</a:t>
            </a:r>
            <a:r>
              <a:rPr lang="en-GB" sz="2400" dirty="0">
                <a:solidFill>
                  <a:schemeClr val="bg1"/>
                </a:solidFill>
                <a:latin typeface="Garamond" pitchFamily="18" charset="0"/>
              </a:rPr>
              <a:t>. And yet at the same time the written stories I was reading tended to be Canadian and American</a:t>
            </a:r>
          </a:p>
          <a:p>
            <a:pPr algn="r">
              <a:buNone/>
            </a:pPr>
            <a:r>
              <a:rPr lang="en-GB" sz="2400" dirty="0">
                <a:solidFill>
                  <a:schemeClr val="bg1"/>
                </a:solidFill>
                <a:latin typeface="Garamond" pitchFamily="18" charset="0"/>
              </a:rPr>
              <a:t>(Anthony Brockway, interview June 2006) </a:t>
            </a:r>
            <a:r>
              <a:rPr lang="en-GB" sz="2400" dirty="0">
                <a:solidFill>
                  <a:schemeClr val="bg1"/>
                </a:solidFill>
              </a:rPr>
              <a:t/>
            </a:r>
            <a:br>
              <a:rPr lang="en-GB" sz="2400" dirty="0">
                <a:solidFill>
                  <a:schemeClr val="bg1"/>
                </a:solidFill>
              </a:rPr>
            </a:br>
            <a:endParaRPr lang="en-GB" sz="2400" dirty="0">
              <a:solidFill>
                <a:schemeClr val="bg1"/>
              </a:solidFill>
              <a:latin typeface="Garamond" pitchFamily="18" charset="0"/>
            </a:endParaRPr>
          </a:p>
          <a:p>
            <a:endParaRPr lang="en-GB" sz="2400" dirty="0">
              <a:latin typeface="Garamond" pitchFamily="18" charset="0"/>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395536" y="980728"/>
            <a:ext cx="8229600" cy="2880320"/>
          </a:xfrm>
        </p:spPr>
        <p:txBody>
          <a:bodyPr/>
          <a:lstStyle/>
          <a:p>
            <a:pPr marL="0" indent="0">
              <a:buNone/>
            </a:pPr>
            <a:r>
              <a:rPr lang="en-GB" sz="2400" dirty="0" smtClean="0">
                <a:solidFill>
                  <a:schemeClr val="bg1"/>
                </a:solidFill>
                <a:latin typeface="Garamond" pitchFamily="18" charset="0"/>
              </a:rPr>
              <a:t>We </a:t>
            </a:r>
            <a:r>
              <a:rPr lang="en-GB" sz="2400" dirty="0">
                <a:solidFill>
                  <a:schemeClr val="bg1"/>
                </a:solidFill>
                <a:latin typeface="Garamond" pitchFamily="18" charset="0"/>
              </a:rPr>
              <a:t>are so tuned out, focused on getting through places for practical reasons (get to school, to work, etc.) that we don’t pay attention to places and the way all our senses and emotional awareness can be used to know these places.</a:t>
            </a:r>
          </a:p>
          <a:p>
            <a:pPr marL="0" indent="0">
              <a:buNone/>
            </a:pPr>
            <a:r>
              <a:rPr lang="en-GB" sz="2400" dirty="0">
                <a:solidFill>
                  <a:schemeClr val="bg1"/>
                </a:solidFill>
                <a:latin typeface="Garamond" pitchFamily="18" charset="0"/>
              </a:rPr>
              <a:t>What places attract us? Which repel us? </a:t>
            </a:r>
            <a:r>
              <a:rPr lang="en-GB" sz="2400" dirty="0">
                <a:solidFill>
                  <a:schemeClr val="bg1"/>
                </a:solidFill>
                <a:latin typeface="Garamond" pitchFamily="18" charset="0"/>
              </a:rPr>
              <a:t>Why</a:t>
            </a:r>
            <a:r>
              <a:rPr lang="en-GB" sz="2400" dirty="0" smtClean="0">
                <a:solidFill>
                  <a:schemeClr val="bg1"/>
                </a:solidFill>
                <a:latin typeface="Garamond" pitchFamily="18" charset="0"/>
              </a:rPr>
              <a:t>?</a:t>
            </a:r>
          </a:p>
          <a:p>
            <a:pPr marL="0" indent="0">
              <a:buNone/>
            </a:pPr>
            <a:endParaRPr lang="en-GB" sz="1400" dirty="0" smtClean="0">
              <a:solidFill>
                <a:schemeClr val="bg1"/>
              </a:solidFill>
              <a:latin typeface="Garamond" pitchFamily="18" charset="0"/>
            </a:endParaRPr>
          </a:p>
          <a:p>
            <a:pPr marL="366713" lvl="1" indent="0">
              <a:buNone/>
            </a:pPr>
            <a:r>
              <a:rPr lang="en-GB" sz="1800" dirty="0" smtClean="0">
                <a:solidFill>
                  <a:schemeClr val="bg1"/>
                </a:solidFill>
                <a:latin typeface="Garamond" pitchFamily="18" charset="0"/>
                <a:hlinkClick r:id="rId2"/>
              </a:rPr>
              <a:t>https</a:t>
            </a:r>
            <a:r>
              <a:rPr lang="en-GB" sz="1800" dirty="0">
                <a:solidFill>
                  <a:schemeClr val="bg1"/>
                </a:solidFill>
                <a:latin typeface="Garamond" pitchFamily="18" charset="0"/>
                <a:hlinkClick r:id="rId2"/>
              </a:rPr>
              <a:t>://mappingweirdstuff.wordpress.com/2009/06/14/mapping-weird-stuff-psychogeography</a:t>
            </a:r>
            <a:r>
              <a:rPr lang="en-GB" sz="1800" dirty="0" smtClean="0">
                <a:solidFill>
                  <a:schemeClr val="bg1"/>
                </a:solidFill>
                <a:latin typeface="Garamond" pitchFamily="18" charset="0"/>
                <a:hlinkClick r:id="rId2"/>
              </a:rPr>
              <a:t>/</a:t>
            </a:r>
            <a:r>
              <a:rPr lang="en-GB" sz="1800" dirty="0" smtClean="0">
                <a:solidFill>
                  <a:schemeClr val="bg1"/>
                </a:solidFill>
                <a:latin typeface="Garamond" pitchFamily="18" charset="0"/>
              </a:rPr>
              <a:t> </a:t>
            </a:r>
            <a:endParaRPr lang="en-GB" sz="1800" dirty="0">
              <a:solidFill>
                <a:schemeClr val="bg1"/>
              </a:solidFill>
              <a:latin typeface="Garamond" pitchFamily="18" charset="0"/>
            </a:endParaRPr>
          </a:p>
        </p:txBody>
      </p:sp>
      <p:sp>
        <p:nvSpPr>
          <p:cNvPr id="6" name="Rectangle 5"/>
          <p:cNvSpPr/>
          <p:nvPr/>
        </p:nvSpPr>
        <p:spPr>
          <a:xfrm>
            <a:off x="323528" y="4002257"/>
            <a:ext cx="8568952" cy="2308324"/>
          </a:xfrm>
          <a:prstGeom prst="rect">
            <a:avLst/>
          </a:prstGeom>
        </p:spPr>
        <p:txBody>
          <a:bodyPr wrap="square">
            <a:spAutoFit/>
          </a:bodyPr>
          <a:lstStyle/>
          <a:p>
            <a:pPr algn="ctr"/>
            <a:r>
              <a:rPr lang="en-GB" dirty="0" smtClean="0">
                <a:solidFill>
                  <a:schemeClr val="bg1"/>
                </a:solidFill>
                <a:latin typeface="Garamond" pitchFamily="18" charset="0"/>
              </a:rPr>
              <a:t>---------------------------</a:t>
            </a:r>
          </a:p>
          <a:p>
            <a:r>
              <a:rPr lang="en-GB" dirty="0" smtClean="0">
                <a:solidFill>
                  <a:schemeClr val="bg1"/>
                </a:solidFill>
                <a:latin typeface="Garamond" pitchFamily="18" charset="0"/>
              </a:rPr>
              <a:t>… </a:t>
            </a:r>
            <a:r>
              <a:rPr lang="en-GB" dirty="0">
                <a:solidFill>
                  <a:schemeClr val="bg1"/>
                </a:solidFill>
                <a:latin typeface="Garamond" pitchFamily="18" charset="0"/>
              </a:rPr>
              <a:t>local tales and legends, genealogies, ghost stories, a whole body of oral history (and fiction too, I suspect) relating to the </a:t>
            </a:r>
            <a:r>
              <a:rPr lang="en-GB" dirty="0" smtClean="0">
                <a:solidFill>
                  <a:schemeClr val="bg1"/>
                </a:solidFill>
                <a:latin typeface="Garamond" pitchFamily="18" charset="0"/>
              </a:rPr>
              <a:t>place [</a:t>
            </a:r>
            <a:r>
              <a:rPr lang="en-GB" dirty="0" err="1" smtClean="0">
                <a:solidFill>
                  <a:schemeClr val="bg1"/>
                </a:solidFill>
                <a:latin typeface="Garamond" pitchFamily="18" charset="0"/>
              </a:rPr>
              <a:t>Angesley</a:t>
            </a:r>
            <a:r>
              <a:rPr lang="en-GB" dirty="0" smtClean="0">
                <a:solidFill>
                  <a:schemeClr val="bg1"/>
                </a:solidFill>
                <a:latin typeface="Garamond" pitchFamily="18" charset="0"/>
              </a:rPr>
              <a:t>] , </a:t>
            </a:r>
            <a:r>
              <a:rPr lang="en-GB" dirty="0">
                <a:solidFill>
                  <a:schemeClr val="bg1"/>
                </a:solidFill>
                <a:latin typeface="Garamond" pitchFamily="18" charset="0"/>
              </a:rPr>
              <a:t>and this helped me perceive </a:t>
            </a:r>
            <a:r>
              <a:rPr lang="en-GB" dirty="0">
                <a:solidFill>
                  <a:srgbClr val="FFFF00"/>
                </a:solidFill>
                <a:latin typeface="Garamond" pitchFamily="18" charset="0"/>
              </a:rPr>
              <a:t>the landscapes around me as layered, historically textured - profoundly 'storied', so to speak</a:t>
            </a:r>
            <a:r>
              <a:rPr lang="en-GB" dirty="0" smtClean="0">
                <a:solidFill>
                  <a:schemeClr val="bg1"/>
                </a:solidFill>
                <a:latin typeface="Garamond" pitchFamily="18" charset="0"/>
              </a:rPr>
              <a:t>. 	(Hughes)</a:t>
            </a:r>
            <a:endParaRPr lang="en-GB" dirty="0"/>
          </a:p>
        </p:txBody>
      </p:sp>
      <p:sp>
        <p:nvSpPr>
          <p:cNvPr id="7" name="Rectangle 6"/>
          <p:cNvSpPr/>
          <p:nvPr/>
        </p:nvSpPr>
        <p:spPr>
          <a:xfrm>
            <a:off x="2051720" y="241776"/>
            <a:ext cx="4315990" cy="584775"/>
          </a:xfrm>
          <a:prstGeom prst="rect">
            <a:avLst/>
          </a:prstGeom>
        </p:spPr>
        <p:txBody>
          <a:bodyPr wrap="none">
            <a:spAutoFit/>
          </a:bodyPr>
          <a:lstStyle/>
          <a:p>
            <a:r>
              <a:rPr lang="en-GB" sz="3200" dirty="0" err="1">
                <a:solidFill>
                  <a:srgbClr val="FFFF00"/>
                </a:solidFill>
                <a:latin typeface="Felix Titling" panose="04060505060202020A04" pitchFamily="82" charset="0"/>
                <a:ea typeface="+mj-ea"/>
                <a:cs typeface="+mj-cs"/>
              </a:rPr>
              <a:t>Psychogeography</a:t>
            </a:r>
            <a:endParaRPr lang="en-GB" sz="3200" dirty="0">
              <a:solidFill>
                <a:srgbClr val="FFFF00"/>
              </a:solidFill>
              <a:latin typeface="Felix Titling" panose="04060505060202020A04" pitchFamily="82" charset="0"/>
              <a:ea typeface="+mj-ea"/>
              <a:cs typeface="+mj-cs"/>
            </a:endParaRPr>
          </a:p>
        </p:txBody>
      </p:sp>
    </p:spTree>
    <p:extLst>
      <p:ext uri="{BB962C8B-B14F-4D97-AF65-F5344CB8AC3E}">
        <p14:creationId xmlns:p14="http://schemas.microsoft.com/office/powerpoint/2010/main" val="428697703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682976"/>
            <a:ext cx="8712968" cy="5597461"/>
          </a:xfrm>
        </p:spPr>
        <p:txBody>
          <a:bodyPr/>
          <a:lstStyle/>
          <a:p>
            <a:pPr marL="0" indent="0">
              <a:buNone/>
            </a:pPr>
            <a:r>
              <a:rPr lang="en-GB" sz="2400" dirty="0" smtClean="0">
                <a:solidFill>
                  <a:schemeClr val="bg1"/>
                </a:solidFill>
                <a:latin typeface="Garamond" panose="02020404030301010803" pitchFamily="18" charset="0"/>
              </a:rPr>
              <a:t>Jean </a:t>
            </a:r>
            <a:r>
              <a:rPr lang="en-GB" sz="2400" dirty="0" err="1">
                <a:solidFill>
                  <a:schemeClr val="bg1"/>
                </a:solidFill>
                <a:latin typeface="Garamond" panose="02020404030301010803" pitchFamily="18" charset="0"/>
              </a:rPr>
              <a:t>Baudrillard</a:t>
            </a:r>
            <a:r>
              <a:rPr lang="en-GB" sz="2400" dirty="0">
                <a:solidFill>
                  <a:schemeClr val="bg1"/>
                </a:solidFill>
                <a:latin typeface="Garamond" panose="02020404030301010803" pitchFamily="18" charset="0"/>
              </a:rPr>
              <a:t> </a:t>
            </a:r>
            <a:r>
              <a:rPr lang="en-GB" sz="2400" dirty="0" smtClean="0">
                <a:solidFill>
                  <a:schemeClr val="bg1"/>
                </a:solidFill>
                <a:latin typeface="Garamond" panose="02020404030301010803" pitchFamily="18" charset="0"/>
              </a:rPr>
              <a:t>argues </a:t>
            </a:r>
            <a:r>
              <a:rPr lang="en-GB" sz="2400" dirty="0">
                <a:solidFill>
                  <a:schemeClr val="bg1"/>
                </a:solidFill>
                <a:latin typeface="Garamond" panose="02020404030301010803" pitchFamily="18" charset="0"/>
              </a:rPr>
              <a:t>that there are three "orders of simulacra": </a:t>
            </a:r>
            <a:r>
              <a:rPr lang="en-GB" sz="2400" dirty="0">
                <a:solidFill>
                  <a:srgbClr val="FFFF00"/>
                </a:solidFill>
                <a:latin typeface="Garamond" panose="02020404030301010803" pitchFamily="18" charset="0"/>
              </a:rPr>
              <a:t>1</a:t>
            </a:r>
            <a:r>
              <a:rPr lang="en-GB" sz="2400" u="sng" dirty="0">
                <a:solidFill>
                  <a:srgbClr val="FFFF00"/>
                </a:solidFill>
                <a:latin typeface="Garamond" panose="02020404030301010803" pitchFamily="18" charset="0"/>
              </a:rPr>
              <a:t>) in the first order of simulacra, </a:t>
            </a:r>
            <a:r>
              <a:rPr lang="en-GB" sz="2400" dirty="0">
                <a:solidFill>
                  <a:srgbClr val="FFFF00"/>
                </a:solidFill>
                <a:latin typeface="Garamond" panose="02020404030301010803" pitchFamily="18" charset="0"/>
              </a:rPr>
              <a:t>which he associates with the pre-modern period, the image is a clear counterfeit of the real; </a:t>
            </a:r>
            <a:r>
              <a:rPr lang="en-GB" sz="2400" dirty="0">
                <a:solidFill>
                  <a:schemeClr val="bg1"/>
                </a:solidFill>
                <a:latin typeface="Garamond" panose="02020404030301010803" pitchFamily="18" charset="0"/>
              </a:rPr>
              <a:t>the image is recognized as just an illusion, a place marker for the real; </a:t>
            </a:r>
            <a:r>
              <a:rPr lang="en-GB" sz="2400" u="sng" dirty="0">
                <a:solidFill>
                  <a:srgbClr val="FFFF00"/>
                </a:solidFill>
                <a:latin typeface="Garamond" panose="02020404030301010803" pitchFamily="18" charset="0"/>
              </a:rPr>
              <a:t>2) in the second order of simulacra,</a:t>
            </a:r>
            <a:r>
              <a:rPr lang="en-GB" sz="2400" dirty="0">
                <a:solidFill>
                  <a:srgbClr val="FFFF00"/>
                </a:solidFill>
                <a:latin typeface="Garamond" panose="02020404030301010803" pitchFamily="18" charset="0"/>
              </a:rPr>
              <a:t> </a:t>
            </a:r>
            <a:r>
              <a:rPr lang="en-GB" sz="2400" dirty="0">
                <a:solidFill>
                  <a:schemeClr val="bg1"/>
                </a:solidFill>
                <a:latin typeface="Garamond" panose="02020404030301010803" pitchFamily="18" charset="0"/>
              </a:rPr>
              <a:t>which </a:t>
            </a:r>
            <a:r>
              <a:rPr lang="en-GB" sz="2400" dirty="0" smtClean="0">
                <a:solidFill>
                  <a:schemeClr val="bg1"/>
                </a:solidFill>
                <a:latin typeface="Garamond" panose="02020404030301010803" pitchFamily="18" charset="0"/>
              </a:rPr>
              <a:t>he </a:t>
            </a:r>
            <a:r>
              <a:rPr lang="en-GB" sz="2400" dirty="0">
                <a:solidFill>
                  <a:schemeClr val="bg1"/>
                </a:solidFill>
                <a:latin typeface="Garamond" panose="02020404030301010803" pitchFamily="18" charset="0"/>
              </a:rPr>
              <a:t>associates with the industrial revolution of the nineteenth century, the </a:t>
            </a:r>
            <a:r>
              <a:rPr lang="en-GB" sz="2400" dirty="0">
                <a:solidFill>
                  <a:srgbClr val="FFFF00"/>
                </a:solidFill>
                <a:latin typeface="Garamond" panose="02020404030301010803" pitchFamily="18" charset="0"/>
              </a:rPr>
              <a:t>distinctions between the image and the representation begin to break down because of mass production and the proliferation of copies.</a:t>
            </a:r>
            <a:r>
              <a:rPr lang="en-GB" sz="2400" dirty="0">
                <a:solidFill>
                  <a:schemeClr val="bg1"/>
                </a:solidFill>
                <a:latin typeface="Garamond" panose="02020404030301010803" pitchFamily="18" charset="0"/>
              </a:rPr>
              <a:t> Such production misrepresents and masks an underlying reality by imitating it so well, thus threatening to replace it (e.g. in photography or ideology); however, there is still a belief that, through critique or effective political action, one can still access the hidden fact of the real; </a:t>
            </a:r>
            <a:r>
              <a:rPr lang="en-GB" sz="2400" u="sng" dirty="0">
                <a:solidFill>
                  <a:srgbClr val="FFFF00"/>
                </a:solidFill>
                <a:latin typeface="Garamond" panose="02020404030301010803" pitchFamily="18" charset="0"/>
              </a:rPr>
              <a:t>3) in the third order of simulacra</a:t>
            </a:r>
            <a:r>
              <a:rPr lang="en-GB" sz="2400" dirty="0">
                <a:solidFill>
                  <a:srgbClr val="FFFF00"/>
                </a:solidFill>
                <a:latin typeface="Garamond" panose="02020404030301010803" pitchFamily="18" charset="0"/>
              </a:rPr>
              <a:t>,</a:t>
            </a:r>
            <a:r>
              <a:rPr lang="en-GB" sz="2400" dirty="0">
                <a:solidFill>
                  <a:schemeClr val="bg1"/>
                </a:solidFill>
                <a:latin typeface="Garamond" panose="02020404030301010803" pitchFamily="18" charset="0"/>
              </a:rPr>
              <a:t> which is associated with the postmodern age, we are confronted with a precession of simulacra</a:t>
            </a:r>
            <a:r>
              <a:rPr lang="en-GB" sz="2400" dirty="0">
                <a:solidFill>
                  <a:srgbClr val="FFFF00"/>
                </a:solidFill>
                <a:latin typeface="Garamond" panose="02020404030301010803" pitchFamily="18" charset="0"/>
              </a:rPr>
              <a:t>; that is, the representation precedes and determines the real</a:t>
            </a:r>
            <a:r>
              <a:rPr lang="en-GB" sz="2400" dirty="0">
                <a:solidFill>
                  <a:schemeClr val="bg1"/>
                </a:solidFill>
                <a:latin typeface="Garamond" panose="02020404030301010803" pitchFamily="18" charset="0"/>
              </a:rPr>
              <a:t>. </a:t>
            </a:r>
            <a:r>
              <a:rPr lang="en-GB" sz="2400" u="sng" dirty="0">
                <a:solidFill>
                  <a:schemeClr val="bg1"/>
                </a:solidFill>
                <a:latin typeface="Garamond" panose="02020404030301010803" pitchFamily="18" charset="0"/>
              </a:rPr>
              <a:t>There is no longer any distinction between reality and its representation; there is only the simulacrum</a:t>
            </a:r>
            <a:r>
              <a:rPr lang="en-GB" sz="2400" dirty="0" smtClean="0">
                <a:solidFill>
                  <a:srgbClr val="FFFF00"/>
                </a:solidFill>
                <a:latin typeface="Garamond" panose="02020404030301010803" pitchFamily="18" charset="0"/>
              </a:rPr>
              <a:t>.</a:t>
            </a:r>
            <a:r>
              <a:rPr lang="en-GB" sz="2400" dirty="0">
                <a:solidFill>
                  <a:srgbClr val="FFFF00"/>
                </a:solidFill>
                <a:latin typeface="Felix Titling" panose="04060505060202020A04" pitchFamily="82" charset="0"/>
                <a:ea typeface="+mj-ea"/>
                <a:cs typeface="+mj-cs"/>
              </a:rPr>
              <a:t> </a:t>
            </a:r>
            <a:endParaRPr lang="en-GB" sz="2400" dirty="0">
              <a:solidFill>
                <a:schemeClr val="bg1"/>
              </a:solidFill>
              <a:latin typeface="Garamond" panose="02020404030301010803" pitchFamily="18" charset="0"/>
            </a:endParaRPr>
          </a:p>
        </p:txBody>
      </p:sp>
      <p:sp>
        <p:nvSpPr>
          <p:cNvPr id="4" name="Rectangle 3"/>
          <p:cNvSpPr/>
          <p:nvPr/>
        </p:nvSpPr>
        <p:spPr>
          <a:xfrm>
            <a:off x="0" y="98201"/>
            <a:ext cx="9144000" cy="584775"/>
          </a:xfrm>
          <a:prstGeom prst="rect">
            <a:avLst/>
          </a:prstGeom>
          <a:solidFill>
            <a:srgbClr val="005250"/>
          </a:solidFill>
        </p:spPr>
        <p:txBody>
          <a:bodyPr wrap="square">
            <a:spAutoFit/>
          </a:bodyPr>
          <a:lstStyle/>
          <a:p>
            <a:pPr algn="ctr"/>
            <a:r>
              <a:rPr lang="en-GB" sz="3200" dirty="0">
                <a:solidFill>
                  <a:srgbClr val="FFFF00"/>
                </a:solidFill>
                <a:latin typeface="Felix Titling" panose="04060505060202020A04" pitchFamily="82" charset="0"/>
                <a:ea typeface="+mj-ea"/>
                <a:cs typeface="+mj-cs"/>
              </a:rPr>
              <a:t>THE postmodern: </a:t>
            </a:r>
            <a:r>
              <a:rPr lang="en-GB" sz="3200" dirty="0" smtClean="0">
                <a:solidFill>
                  <a:srgbClr val="FFFF00"/>
                </a:solidFill>
                <a:latin typeface="Felix Titling" panose="04060505060202020A04" pitchFamily="82" charset="0"/>
                <a:ea typeface="+mj-ea"/>
                <a:cs typeface="+mj-cs"/>
              </a:rPr>
              <a:t>Mapping artifice</a:t>
            </a:r>
            <a:endParaRPr lang="en-GB" sz="3200" dirty="0">
              <a:solidFill>
                <a:srgbClr val="FFFF00"/>
              </a:solidFill>
              <a:latin typeface="Felix Titling" panose="04060505060202020A04" pitchFamily="82" charset="0"/>
              <a:ea typeface="+mj-ea"/>
              <a:cs typeface="+mj-cs"/>
            </a:endParaRPr>
          </a:p>
        </p:txBody>
      </p:sp>
    </p:spTree>
    <p:extLst>
      <p:ext uri="{BB962C8B-B14F-4D97-AF65-F5344CB8AC3E}">
        <p14:creationId xmlns:p14="http://schemas.microsoft.com/office/powerpoint/2010/main" val="212490020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32656"/>
            <a:ext cx="8229600" cy="1143000"/>
          </a:xfrm>
          <a:solidFill>
            <a:srgbClr val="005250"/>
          </a:solidFill>
        </p:spPr>
        <p:txBody>
          <a:bodyPr/>
          <a:lstStyle/>
          <a:p>
            <a:pPr algn="ctr"/>
            <a:r>
              <a:rPr lang="en-GB" sz="3200" dirty="0" err="1">
                <a:solidFill>
                  <a:srgbClr val="FFFF00"/>
                </a:solidFill>
                <a:latin typeface="Felix Titling" panose="04060505060202020A04" pitchFamily="82" charset="0"/>
              </a:rPr>
              <a:t>Psychogeography</a:t>
            </a:r>
            <a:r>
              <a:rPr lang="en-GB" sz="3200" dirty="0">
                <a:solidFill>
                  <a:srgbClr val="FFFF00"/>
                </a:solidFill>
                <a:latin typeface="Felix Titling" panose="04060505060202020A04" pitchFamily="82" charset="0"/>
              </a:rPr>
              <a:t> – more considerations of space</a:t>
            </a:r>
          </a:p>
        </p:txBody>
      </p:sp>
      <p:sp>
        <p:nvSpPr>
          <p:cNvPr id="3" name="Content Placeholder 2"/>
          <p:cNvSpPr>
            <a:spLocks noGrp="1"/>
          </p:cNvSpPr>
          <p:nvPr>
            <p:ph idx="1"/>
          </p:nvPr>
        </p:nvSpPr>
        <p:spPr>
          <a:xfrm>
            <a:off x="323528" y="1988840"/>
            <a:ext cx="8229600" cy="4389437"/>
          </a:xfrm>
        </p:spPr>
        <p:txBody>
          <a:bodyPr/>
          <a:lstStyle/>
          <a:p>
            <a:pPr>
              <a:buNone/>
            </a:pPr>
            <a:r>
              <a:rPr lang="en-GB" sz="2400" dirty="0">
                <a:latin typeface="Garamond" pitchFamily="18" charset="0"/>
              </a:rPr>
              <a:t>	</a:t>
            </a:r>
            <a:r>
              <a:rPr lang="en-GB" sz="2400" dirty="0" smtClean="0">
                <a:solidFill>
                  <a:schemeClr val="bg1"/>
                </a:solidFill>
                <a:latin typeface="Garamond" pitchFamily="18" charset="0"/>
              </a:rPr>
              <a:t>The </a:t>
            </a:r>
            <a:r>
              <a:rPr lang="en-GB" sz="2400" dirty="0">
                <a:solidFill>
                  <a:schemeClr val="bg1"/>
                </a:solidFill>
                <a:latin typeface="Garamond" pitchFamily="18" charset="0"/>
              </a:rPr>
              <a:t>production of </a:t>
            </a:r>
            <a:r>
              <a:rPr lang="en-GB" sz="2400" dirty="0" err="1">
                <a:solidFill>
                  <a:schemeClr val="bg1"/>
                </a:solidFill>
                <a:latin typeface="Garamond" pitchFamily="18" charset="0"/>
              </a:rPr>
              <a:t>psychogeographic</a:t>
            </a:r>
            <a:r>
              <a:rPr lang="en-GB" sz="2400" dirty="0">
                <a:solidFill>
                  <a:schemeClr val="bg1"/>
                </a:solidFill>
                <a:latin typeface="Garamond" pitchFamily="18" charset="0"/>
              </a:rPr>
              <a:t> maps, or even the introduction of alterations such as more or less arbitrarily transposing maps of two different regions, can contribute to … complete insubordination of habitual influences. A friend recently told me that he had just wandered through the Harz region of Germany while blindly following the directions of a map of London</a:t>
            </a:r>
            <a:r>
              <a:rPr lang="en-GB" sz="2400" dirty="0" smtClean="0">
                <a:solidFill>
                  <a:schemeClr val="bg1"/>
                </a:solidFill>
                <a:latin typeface="Garamond" pitchFamily="18" charset="0"/>
              </a:rPr>
              <a:t>. </a:t>
            </a:r>
            <a:endParaRPr lang="en-GB" sz="2400" dirty="0">
              <a:solidFill>
                <a:schemeClr val="bg1"/>
              </a:solidFill>
              <a:latin typeface="Garamond" pitchFamily="18" charset="0"/>
            </a:endParaRPr>
          </a:p>
          <a:p>
            <a:pPr>
              <a:buNone/>
            </a:pPr>
            <a:r>
              <a:rPr lang="en-GB" sz="2400" dirty="0">
                <a:solidFill>
                  <a:schemeClr val="bg1"/>
                </a:solidFill>
                <a:latin typeface="Garamond" pitchFamily="18" charset="0"/>
              </a:rPr>
              <a:t>	</a:t>
            </a:r>
            <a:r>
              <a:rPr lang="en-GB" sz="2400" dirty="0" smtClean="0">
                <a:solidFill>
                  <a:schemeClr val="bg1"/>
                </a:solidFill>
                <a:latin typeface="Garamond" pitchFamily="18" charset="0"/>
              </a:rPr>
              <a:t>	Guy </a:t>
            </a:r>
            <a:r>
              <a:rPr lang="en-GB" sz="2400" dirty="0" err="1">
                <a:solidFill>
                  <a:schemeClr val="bg1"/>
                </a:solidFill>
                <a:latin typeface="Garamond" pitchFamily="18" charset="0"/>
              </a:rPr>
              <a:t>Debord</a:t>
            </a:r>
            <a:r>
              <a:rPr lang="en-GB" sz="2400" dirty="0">
                <a:solidFill>
                  <a:schemeClr val="bg1"/>
                </a:solidFill>
                <a:latin typeface="Garamond" pitchFamily="18" charset="0"/>
              </a:rPr>
              <a:t>, </a:t>
            </a:r>
            <a:r>
              <a:rPr lang="en-GB" sz="2400" i="1" dirty="0">
                <a:solidFill>
                  <a:schemeClr val="bg1"/>
                </a:solidFill>
                <a:latin typeface="Garamond" pitchFamily="18" charset="0"/>
              </a:rPr>
              <a:t>Introduction to a Critique of Urban Geography.</a:t>
            </a:r>
            <a:endParaRPr lang="en-GB" sz="2400" dirty="0">
              <a:solidFill>
                <a:schemeClr val="bg1"/>
              </a:solidFill>
              <a:latin typeface="Garamond" pitchFamily="18" charset="0"/>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69368"/>
            <a:ext cx="8229600" cy="1143000"/>
          </a:xfrm>
          <a:solidFill>
            <a:srgbClr val="005250"/>
          </a:solidFill>
        </p:spPr>
        <p:txBody>
          <a:bodyPr/>
          <a:lstStyle/>
          <a:p>
            <a:pPr algn="ctr"/>
            <a:r>
              <a:rPr lang="en-GB" sz="3200" dirty="0">
                <a:solidFill>
                  <a:srgbClr val="FFFF00"/>
                </a:solidFill>
                <a:latin typeface="Felix Titling" panose="04060505060202020A04" pitchFamily="82" charset="0"/>
              </a:rPr>
              <a:t>HUGHES ON THE ‘PLACE SPECIFIC’ FOCUS OF HIS WORK  </a:t>
            </a:r>
          </a:p>
        </p:txBody>
      </p:sp>
      <p:sp>
        <p:nvSpPr>
          <p:cNvPr id="3" name="Content Placeholder 2"/>
          <p:cNvSpPr>
            <a:spLocks noGrp="1"/>
          </p:cNvSpPr>
          <p:nvPr>
            <p:ph idx="1"/>
          </p:nvPr>
        </p:nvSpPr>
        <p:spPr>
          <a:xfrm>
            <a:off x="291200" y="1484784"/>
            <a:ext cx="8676456" cy="4896544"/>
          </a:xfrm>
        </p:spPr>
        <p:txBody>
          <a:bodyPr/>
          <a:lstStyle/>
          <a:p>
            <a:pPr marL="0" indent="0">
              <a:buNone/>
            </a:pPr>
            <a:r>
              <a:rPr lang="en-GB" sz="2400" dirty="0" smtClean="0">
                <a:solidFill>
                  <a:schemeClr val="bg1"/>
                </a:solidFill>
                <a:latin typeface="Garamond" pitchFamily="18" charset="0"/>
              </a:rPr>
              <a:t>Islands </a:t>
            </a:r>
            <a:r>
              <a:rPr lang="en-GB" sz="2400" dirty="0">
                <a:solidFill>
                  <a:schemeClr val="bg1"/>
                </a:solidFill>
                <a:latin typeface="Garamond" pitchFamily="18" charset="0"/>
              </a:rPr>
              <a:t>represent a paradoxical mix of isolation, detachment, and connection; the sea that cuts you off also links you more promiscuously with the wider world. On Ynys Môn …you were either a farmer or a sailor; a stay-at-home, tied to particular patch of land, or a sea-farer, intimate with all the far-flung ports of the globe</a:t>
            </a:r>
            <a:r>
              <a:rPr lang="en-GB" sz="2400" dirty="0" smtClean="0">
                <a:solidFill>
                  <a:schemeClr val="bg1"/>
                </a:solidFill>
                <a:latin typeface="Garamond" pitchFamily="18" charset="0"/>
              </a:rPr>
              <a:t>.</a:t>
            </a:r>
          </a:p>
          <a:p>
            <a:pPr marL="0" indent="0">
              <a:buNone/>
            </a:pPr>
            <a:r>
              <a:rPr lang="en-GB" sz="2400" dirty="0" smtClean="0">
                <a:solidFill>
                  <a:schemeClr val="bg1"/>
                </a:solidFill>
                <a:latin typeface="Garamond" pitchFamily="18" charset="0"/>
              </a:rPr>
              <a:t>You </a:t>
            </a:r>
            <a:r>
              <a:rPr lang="en-GB" sz="2400" dirty="0">
                <a:solidFill>
                  <a:schemeClr val="bg1"/>
                </a:solidFill>
                <a:latin typeface="Garamond" pitchFamily="18" charset="0"/>
              </a:rPr>
              <a:t>only have to go to one of the island's graveyards and take a peek at the inscriptions to see this: half the people buried there probably didn't stray much further than their village pub, while the other half probably travelled the world. And that creates </a:t>
            </a:r>
            <a:r>
              <a:rPr lang="en-GB" sz="2400" dirty="0">
                <a:solidFill>
                  <a:srgbClr val="FFFF00"/>
                </a:solidFill>
                <a:latin typeface="Garamond" pitchFamily="18" charset="0"/>
              </a:rPr>
              <a:t>certain psychological legacies: a habit of being simultaneously outward and inward looking, the frictions that arise between those points of view, the persistent need for one special place you can call your own and a restless craving to get over the horizon and see what's out there.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864096"/>
          </a:xfrm>
          <a:solidFill>
            <a:srgbClr val="005250"/>
          </a:solidFill>
        </p:spPr>
        <p:txBody>
          <a:bodyPr/>
          <a:lstStyle/>
          <a:p>
            <a:pPr algn="ctr"/>
            <a:r>
              <a:rPr lang="en-GB" sz="3600" dirty="0">
                <a:solidFill>
                  <a:srgbClr val="FFFF00"/>
                </a:solidFill>
                <a:latin typeface="Felix Titling" panose="04060505060202020A04" pitchFamily="82" charset="0"/>
              </a:rPr>
              <a:t>No man is an island</a:t>
            </a:r>
          </a:p>
        </p:txBody>
      </p:sp>
      <p:sp>
        <p:nvSpPr>
          <p:cNvPr id="3" name="Content Placeholder 2"/>
          <p:cNvSpPr>
            <a:spLocks noGrp="1"/>
          </p:cNvSpPr>
          <p:nvPr>
            <p:ph idx="1"/>
          </p:nvPr>
        </p:nvSpPr>
        <p:spPr/>
        <p:txBody>
          <a:bodyPr/>
          <a:lstStyle/>
          <a:p>
            <a:pPr marL="0" indent="0">
              <a:buNone/>
            </a:pPr>
            <a:r>
              <a:rPr lang="en-GB" sz="2400" dirty="0">
                <a:solidFill>
                  <a:schemeClr val="bg1"/>
                </a:solidFill>
                <a:latin typeface="Century Gothic" panose="020B0502020202020204" pitchFamily="34" charset="0"/>
              </a:rPr>
              <a:t>That nights I dreamt of islands. Not one in particular, not mine specifically, but scattered endless archipelagos; some with sand and coral reefs , some with sheer cliffs and thumping surf, some flat and arid, every type of island you could imagine. In the dream I was afraid of water and floated uneasily through the air above a wide ocean, searching for the islands, filled with a terrible anxiety that I would not reach the next one. </a:t>
            </a:r>
          </a:p>
          <a:p>
            <a:pPr marL="0" indent="0" algn="r">
              <a:buNone/>
            </a:pPr>
            <a:r>
              <a:rPr lang="en-GB" sz="2400" dirty="0" smtClean="0">
                <a:solidFill>
                  <a:schemeClr val="bg1"/>
                </a:solidFill>
                <a:latin typeface="Garamond" pitchFamily="18" charset="0"/>
              </a:rPr>
              <a:t>Ynys p</a:t>
            </a:r>
            <a:r>
              <a:rPr lang="en-GB" sz="2400" dirty="0">
                <a:solidFill>
                  <a:schemeClr val="bg1"/>
                </a:solidFill>
                <a:latin typeface="Garamond" pitchFamily="18" charset="0"/>
              </a:rPr>
              <a:t>. </a:t>
            </a:r>
            <a:r>
              <a:rPr lang="en-GB" sz="2400" dirty="0" smtClean="0">
                <a:solidFill>
                  <a:schemeClr val="bg1"/>
                </a:solidFill>
                <a:latin typeface="Garamond" pitchFamily="18" charset="0"/>
              </a:rPr>
              <a:t>140 </a:t>
            </a:r>
            <a:r>
              <a:rPr lang="en-GB" sz="2400" dirty="0" smtClean="0">
                <a:solidFill>
                  <a:srgbClr val="006666"/>
                </a:solidFill>
                <a:latin typeface="Garamond" pitchFamily="18" charset="0"/>
              </a:rPr>
              <a:t>.</a:t>
            </a:r>
            <a:r>
              <a:rPr lang="en-GB" sz="2400" dirty="0" smtClean="0">
                <a:solidFill>
                  <a:schemeClr val="bg1"/>
                </a:solidFill>
                <a:latin typeface="Garamond" pitchFamily="18" charset="0"/>
              </a:rPr>
              <a:t> </a:t>
            </a:r>
            <a:endParaRPr lang="en-GB" sz="2400" dirty="0">
              <a:solidFill>
                <a:schemeClr val="bg1"/>
              </a:solidFill>
              <a:latin typeface="Garamond" pitchFamily="18" charset="0"/>
            </a:endParaRPr>
          </a:p>
        </p:txBody>
      </p:sp>
    </p:spTree>
    <p:extLst>
      <p:ext uri="{BB962C8B-B14F-4D97-AF65-F5344CB8AC3E}">
        <p14:creationId xmlns:p14="http://schemas.microsoft.com/office/powerpoint/2010/main" val="186109125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12775"/>
            <a:ext cx="8229600" cy="4911825"/>
          </a:xfrm>
        </p:spPr>
        <p:txBody>
          <a:bodyPr/>
          <a:lstStyle/>
          <a:p>
            <a:pPr marL="0" indent="0">
              <a:buNone/>
            </a:pPr>
            <a:r>
              <a:rPr lang="en-GB" sz="2400" dirty="0">
                <a:solidFill>
                  <a:schemeClr val="bg1"/>
                </a:solidFill>
                <a:latin typeface="Garamond" panose="02020404030301010803" pitchFamily="18" charset="0"/>
              </a:rPr>
              <a:t>in the media and consumer society, people are caught up in the play of images, spectacles, and simulacra, that have less and less relationship to an outside, to an external “reality,” to such an extent that the very concepts of the social, political, or even “reality” no longer seem to have any meaning. And the </a:t>
            </a:r>
            <a:r>
              <a:rPr lang="en-GB" sz="2400" dirty="0" err="1">
                <a:solidFill>
                  <a:schemeClr val="bg1"/>
                </a:solidFill>
                <a:latin typeface="Garamond" panose="02020404030301010803" pitchFamily="18" charset="0"/>
              </a:rPr>
              <a:t>narcoticized</a:t>
            </a:r>
            <a:r>
              <a:rPr lang="en-GB" sz="2400" dirty="0">
                <a:solidFill>
                  <a:schemeClr val="bg1"/>
                </a:solidFill>
                <a:latin typeface="Garamond" panose="02020404030301010803" pitchFamily="18" charset="0"/>
              </a:rPr>
              <a:t> and mesmerized (some of </a:t>
            </a:r>
            <a:r>
              <a:rPr lang="en-GB" sz="2400" dirty="0" err="1">
                <a:solidFill>
                  <a:schemeClr val="bg1"/>
                </a:solidFill>
                <a:latin typeface="Garamond" panose="02020404030301010803" pitchFamily="18" charset="0"/>
              </a:rPr>
              <a:t>Baudrillard's</a:t>
            </a:r>
            <a:r>
              <a:rPr lang="en-GB" sz="2400" dirty="0">
                <a:solidFill>
                  <a:schemeClr val="bg1"/>
                </a:solidFill>
                <a:latin typeface="Garamond" panose="02020404030301010803" pitchFamily="18" charset="0"/>
              </a:rPr>
              <a:t> metaphors) media-saturated consciousness is in such a state of fascination with image and spectacle that the </a:t>
            </a:r>
            <a:r>
              <a:rPr lang="en-GB" sz="2400" dirty="0">
                <a:solidFill>
                  <a:srgbClr val="FFFF00"/>
                </a:solidFill>
                <a:latin typeface="Garamond" panose="02020404030301010803" pitchFamily="18" charset="0"/>
              </a:rPr>
              <a:t>concept of meaning itself (which depends on stable boundaries, fixed structures, shared consensus) dissolves.</a:t>
            </a:r>
          </a:p>
          <a:p>
            <a:pPr marL="0" indent="0">
              <a:buNone/>
            </a:pPr>
            <a:r>
              <a:rPr lang="en-GB" sz="2400" dirty="0">
                <a:solidFill>
                  <a:schemeClr val="bg1"/>
                </a:solidFill>
                <a:latin typeface="Garamond" panose="02020404030301010803" pitchFamily="18" charset="0"/>
              </a:rPr>
              <a:t>		Stanford entry on </a:t>
            </a:r>
            <a:r>
              <a:rPr lang="en-GB" sz="2400" dirty="0" err="1">
                <a:solidFill>
                  <a:schemeClr val="bg1"/>
                </a:solidFill>
                <a:latin typeface="Garamond" panose="02020404030301010803" pitchFamily="18" charset="0"/>
              </a:rPr>
              <a:t>Baudrillard</a:t>
            </a:r>
            <a:endParaRPr lang="en-GB" sz="2400" dirty="0">
              <a:solidFill>
                <a:schemeClr val="bg1"/>
              </a:solidFill>
              <a:latin typeface="Garamond" panose="02020404030301010803" pitchFamily="18" charset="0"/>
            </a:endParaRPr>
          </a:p>
          <a:p>
            <a:pPr marL="0" indent="0">
              <a:buNone/>
            </a:pPr>
            <a:endParaRPr lang="en-GB" sz="2400" dirty="0">
              <a:solidFill>
                <a:schemeClr val="bg1"/>
              </a:solidFill>
              <a:latin typeface="Garamond" panose="02020404030301010803" pitchFamily="18" charset="0"/>
            </a:endParaRPr>
          </a:p>
        </p:txBody>
      </p:sp>
      <p:sp>
        <p:nvSpPr>
          <p:cNvPr id="4" name="Title 1"/>
          <p:cNvSpPr>
            <a:spLocks noGrp="1"/>
          </p:cNvSpPr>
          <p:nvPr>
            <p:ph type="title"/>
          </p:nvPr>
        </p:nvSpPr>
        <p:spPr>
          <a:xfrm>
            <a:off x="395536" y="260648"/>
            <a:ext cx="8229600" cy="792088"/>
          </a:xfrm>
          <a:solidFill>
            <a:srgbClr val="005250"/>
          </a:solidFill>
        </p:spPr>
        <p:txBody>
          <a:bodyPr/>
          <a:lstStyle/>
          <a:p>
            <a:pPr algn="ctr"/>
            <a:r>
              <a:rPr lang="en-GB" sz="3600" dirty="0" err="1">
                <a:solidFill>
                  <a:srgbClr val="FFFF00"/>
                </a:solidFill>
                <a:latin typeface="Felix Titling" panose="04060505060202020A04" pitchFamily="82" charset="0"/>
              </a:rPr>
              <a:t>Baudrillard</a:t>
            </a:r>
            <a:r>
              <a:rPr lang="en-GB" sz="3600" dirty="0">
                <a:solidFill>
                  <a:srgbClr val="FFFF00"/>
                </a:solidFill>
                <a:latin typeface="Felix Titling" panose="04060505060202020A04" pitchFamily="82" charset="0"/>
              </a:rPr>
              <a:t> on ‘meaning’ 1</a:t>
            </a:r>
          </a:p>
        </p:txBody>
      </p:sp>
    </p:spTree>
    <p:extLst>
      <p:ext uri="{BB962C8B-B14F-4D97-AF65-F5344CB8AC3E}">
        <p14:creationId xmlns:p14="http://schemas.microsoft.com/office/powerpoint/2010/main" val="115357902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76672"/>
            <a:ext cx="8229600" cy="720080"/>
          </a:xfrm>
          <a:solidFill>
            <a:srgbClr val="005250"/>
          </a:solidFill>
        </p:spPr>
        <p:txBody>
          <a:bodyPr/>
          <a:lstStyle/>
          <a:p>
            <a:pPr algn="ctr"/>
            <a:r>
              <a:rPr lang="en-GB" sz="3600" dirty="0">
                <a:solidFill>
                  <a:srgbClr val="FFFF00"/>
                </a:solidFill>
                <a:latin typeface="Felix Titling" panose="04060505060202020A04" pitchFamily="82" charset="0"/>
              </a:rPr>
              <a:t>Understanding the past </a:t>
            </a:r>
          </a:p>
        </p:txBody>
      </p:sp>
      <p:sp>
        <p:nvSpPr>
          <p:cNvPr id="3" name="Content Placeholder 2"/>
          <p:cNvSpPr>
            <a:spLocks noGrp="1"/>
          </p:cNvSpPr>
          <p:nvPr>
            <p:ph idx="1"/>
          </p:nvPr>
        </p:nvSpPr>
        <p:spPr>
          <a:xfrm>
            <a:off x="611560" y="1916832"/>
            <a:ext cx="8229600" cy="4248472"/>
          </a:xfrm>
        </p:spPr>
        <p:txBody>
          <a:bodyPr/>
          <a:lstStyle/>
          <a:p>
            <a:pPr marL="0" indent="0">
              <a:buNone/>
            </a:pPr>
            <a:r>
              <a:rPr lang="en-GB" sz="2400" dirty="0">
                <a:solidFill>
                  <a:schemeClr val="bg1"/>
                </a:solidFill>
                <a:latin typeface="Century Gothic" panose="020B0502020202020204" pitchFamily="34" charset="0"/>
              </a:rPr>
              <a:t>The eye is not a looking –glass, after all, but a hall of crazy mirrors where our best and worst selves frolic amidst their grotesque reflections. And besides, as the weeks wore on and spring became summer … there was something increasingly odd about </a:t>
            </a:r>
            <a:r>
              <a:rPr lang="en-GB" sz="2400" dirty="0" err="1">
                <a:solidFill>
                  <a:schemeClr val="bg1"/>
                </a:solidFill>
                <a:latin typeface="Century Gothic" panose="020B0502020202020204" pitchFamily="34" charset="0"/>
              </a:rPr>
              <a:t>Felin</a:t>
            </a:r>
            <a:r>
              <a:rPr lang="en-GB" sz="2400" dirty="0">
                <a:solidFill>
                  <a:schemeClr val="bg1"/>
                </a:solidFill>
                <a:latin typeface="Century Gothic" panose="020B0502020202020204" pitchFamily="34" charset="0"/>
              </a:rPr>
              <a:t> too. Looking back it seems to make sense, but hindsight is a fine thing isn’t it.</a:t>
            </a:r>
          </a:p>
          <a:p>
            <a:pPr marL="0" indent="0">
              <a:buNone/>
            </a:pPr>
            <a:endParaRPr lang="en-GB" sz="2400" dirty="0">
              <a:solidFill>
                <a:schemeClr val="bg1"/>
              </a:solidFill>
              <a:latin typeface="Century Gothic" panose="020B0502020202020204" pitchFamily="34" charset="0"/>
            </a:endParaRPr>
          </a:p>
          <a:p>
            <a:pPr marL="0" indent="0">
              <a:buNone/>
            </a:pPr>
            <a:r>
              <a:rPr lang="en-GB" sz="2400" dirty="0">
                <a:solidFill>
                  <a:schemeClr val="bg1"/>
                </a:solidFill>
                <a:latin typeface="Century Gothic" panose="020B0502020202020204" pitchFamily="34" charset="0"/>
              </a:rPr>
              <a:t>While men often go out of their minds, they seldom go out of their characters.                         (p.23)</a:t>
            </a:r>
          </a:p>
        </p:txBody>
      </p:sp>
    </p:spTree>
    <p:extLst>
      <p:ext uri="{BB962C8B-B14F-4D97-AF65-F5344CB8AC3E}">
        <p14:creationId xmlns:p14="http://schemas.microsoft.com/office/powerpoint/2010/main" val="190929469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0" y="116632"/>
            <a:ext cx="9144000" cy="1124744"/>
          </a:xfrm>
          <a:solidFill>
            <a:srgbClr val="005250"/>
          </a:solidFill>
        </p:spPr>
        <p:txBody>
          <a:bodyPr/>
          <a:lstStyle/>
          <a:p>
            <a:pPr algn="ctr"/>
            <a:r>
              <a:rPr lang="en-GB" sz="3200" dirty="0">
                <a:solidFill>
                  <a:srgbClr val="FFFF00"/>
                </a:solidFill>
                <a:latin typeface="Felix Titling" panose="04060505060202020A04" pitchFamily="82" charset="0"/>
              </a:rPr>
              <a:t>HUGHES ON GLOBALISATION </a:t>
            </a:r>
            <a:br>
              <a:rPr lang="en-GB" sz="3200" dirty="0">
                <a:solidFill>
                  <a:srgbClr val="FFFF00"/>
                </a:solidFill>
                <a:latin typeface="Felix Titling" panose="04060505060202020A04" pitchFamily="82" charset="0"/>
              </a:rPr>
            </a:br>
            <a:r>
              <a:rPr lang="en-GB" sz="3200" dirty="0">
                <a:solidFill>
                  <a:srgbClr val="FFFF00"/>
                </a:solidFill>
                <a:latin typeface="Felix Titling" panose="04060505060202020A04" pitchFamily="82" charset="0"/>
              </a:rPr>
              <a:t>&amp; THE LOCAL </a:t>
            </a:r>
          </a:p>
        </p:txBody>
      </p:sp>
      <p:sp>
        <p:nvSpPr>
          <p:cNvPr id="3" name="Content Placeholder 2"/>
          <p:cNvSpPr>
            <a:spLocks noGrp="1"/>
          </p:cNvSpPr>
          <p:nvPr>
            <p:ph idx="1"/>
          </p:nvPr>
        </p:nvSpPr>
        <p:spPr>
          <a:xfrm>
            <a:off x="323528" y="1412776"/>
            <a:ext cx="8352928" cy="5157192"/>
          </a:xfrm>
        </p:spPr>
        <p:txBody>
          <a:bodyPr/>
          <a:lstStyle/>
          <a:p>
            <a:pPr>
              <a:buNone/>
            </a:pPr>
            <a:r>
              <a:rPr lang="en-GB" dirty="0"/>
              <a:t>	</a:t>
            </a:r>
            <a:r>
              <a:rPr lang="en-GB" sz="2400" dirty="0">
                <a:solidFill>
                  <a:schemeClr val="bg1"/>
                </a:solidFill>
                <a:latin typeface="Garamond" pitchFamily="18" charset="0"/>
              </a:rPr>
              <a:t> I think these frictions and tensions are increasingly characteristic of the modern world. Cheap travel, the internet, advanced communications systems - all of them bring the world much closer to us and give us what I suppose you'd call a global perspective. And yet far from erasing a consciousness of locality they seem to have sharpened it: independence movements appear to be proliferating, regional identities are being re-asserted, minority cultures re-invigorated</a:t>
            </a:r>
            <a:r>
              <a:rPr lang="en-GB" sz="2400" dirty="0">
                <a:solidFill>
                  <a:srgbClr val="FFFF00"/>
                </a:solidFill>
                <a:latin typeface="Garamond" pitchFamily="18" charset="0"/>
              </a:rPr>
              <a:t>. We seem torn more than ever by the simultaneous desire for a home and an elsewhere, </a:t>
            </a:r>
            <a:r>
              <a:rPr lang="en-GB" sz="2400" dirty="0">
                <a:solidFill>
                  <a:schemeClr val="bg1"/>
                </a:solidFill>
                <a:latin typeface="Garamond" pitchFamily="18" charset="0"/>
              </a:rPr>
              <a:t>staying still and lighting out for the territories.</a:t>
            </a:r>
          </a:p>
          <a:p>
            <a:pPr>
              <a:buNone/>
            </a:pPr>
            <a:endParaRPr lang="en-GB" sz="2400" b="1" dirty="0">
              <a:solidFill>
                <a:schemeClr val="bg1"/>
              </a:solidFill>
              <a:latin typeface="Garamond" pitchFamily="18" charset="0"/>
            </a:endParaRPr>
          </a:p>
          <a:p>
            <a:pPr>
              <a:buNone/>
            </a:pPr>
            <a:r>
              <a:rPr lang="en-GB" sz="2400" b="1" dirty="0" smtClean="0">
                <a:solidFill>
                  <a:schemeClr val="bg1"/>
                </a:solidFill>
                <a:latin typeface="Garamond" pitchFamily="18" charset="0"/>
              </a:rPr>
              <a:t>					Consider </a:t>
            </a:r>
            <a:r>
              <a:rPr lang="en-GB" sz="2400" b="1" dirty="0">
                <a:solidFill>
                  <a:schemeClr val="bg1"/>
                </a:solidFill>
                <a:latin typeface="Garamond" pitchFamily="18" charset="0"/>
              </a:rPr>
              <a:t>- urban/ rural split</a:t>
            </a:r>
            <a:r>
              <a:rPr lang="en-GB" sz="2400" dirty="0">
                <a:solidFill>
                  <a:schemeClr val="bg1"/>
                </a:solidFill>
                <a:latin typeface="Garamond" pitchFamily="18" charset="0"/>
              </a:rPr>
              <a:t>,</a:t>
            </a:r>
          </a:p>
          <a:p>
            <a:pPr>
              <a:buNone/>
            </a:pPr>
            <a:r>
              <a:rPr lang="en-GB" dirty="0">
                <a:solidFill>
                  <a:schemeClr val="bg1"/>
                </a:solidFill>
              </a:rPr>
              <a:t/>
            </a:r>
            <a:br>
              <a:rPr lang="en-GB" dirty="0">
                <a:solidFill>
                  <a:schemeClr val="bg1"/>
                </a:solidFill>
              </a:rPr>
            </a:br>
            <a:endParaRPr lang="en-GB" dirty="0">
              <a:solidFill>
                <a:schemeClr val="bg1"/>
              </a:solidFill>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Content Placeholder 2"/>
          <p:cNvSpPr>
            <a:spLocks noGrp="1"/>
          </p:cNvSpPr>
          <p:nvPr>
            <p:ph idx="1"/>
          </p:nvPr>
        </p:nvSpPr>
        <p:spPr>
          <a:xfrm>
            <a:off x="275920" y="584775"/>
            <a:ext cx="8472544" cy="6084586"/>
          </a:xfrm>
        </p:spPr>
        <p:txBody>
          <a:bodyPr/>
          <a:lstStyle/>
          <a:p>
            <a:pPr marL="0" indent="0">
              <a:buNone/>
            </a:pPr>
            <a:r>
              <a:rPr lang="en-GB" sz="2400" dirty="0">
                <a:solidFill>
                  <a:schemeClr val="bg1"/>
                </a:solidFill>
                <a:latin typeface="Garamond" panose="02020404030301010803" pitchFamily="18" charset="0"/>
              </a:rPr>
              <a:t>The discussion of </a:t>
            </a:r>
            <a:r>
              <a:rPr lang="en-GB" sz="2400" b="1" dirty="0">
                <a:solidFill>
                  <a:schemeClr val="bg1"/>
                </a:solidFill>
                <a:latin typeface="Garamond" panose="02020404030301010803" pitchFamily="18" charset="0"/>
              </a:rPr>
              <a:t>place attachments </a:t>
            </a:r>
            <a:r>
              <a:rPr lang="en-GB" sz="2400" dirty="0">
                <a:solidFill>
                  <a:schemeClr val="bg1"/>
                </a:solidFill>
                <a:latin typeface="Garamond" panose="02020404030301010803" pitchFamily="18" charset="0"/>
              </a:rPr>
              <a:t>is a perennial topic in the history of geography as a discipline, yet one which lies always at the margins of thinking about regions and places. </a:t>
            </a:r>
            <a:r>
              <a:rPr lang="en-GB" sz="2400" dirty="0">
                <a:solidFill>
                  <a:srgbClr val="FFFF00"/>
                </a:solidFill>
                <a:latin typeface="Garamond" panose="02020404030301010803" pitchFamily="18" charset="0"/>
              </a:rPr>
              <a:t>It is difficult to escape the dominant idea that place-based attachments and identities are residuals.</a:t>
            </a:r>
            <a:r>
              <a:rPr lang="en-GB" sz="2400" dirty="0">
                <a:solidFill>
                  <a:schemeClr val="bg1"/>
                </a:solidFill>
                <a:latin typeface="Garamond" panose="02020404030301010803" pitchFamily="18" charset="0"/>
              </a:rPr>
              <a:t> To some they look particularly incongruous in an era of globalisation and often are looked upon disparagingly as involving </a:t>
            </a:r>
            <a:r>
              <a:rPr lang="en-GB" sz="2400" dirty="0">
                <a:solidFill>
                  <a:srgbClr val="FFFF00"/>
                </a:solidFill>
                <a:latin typeface="Garamond" panose="02020404030301010803" pitchFamily="18" charset="0"/>
              </a:rPr>
              <a:t>the search for  ‘timeless identities’ </a:t>
            </a:r>
            <a:r>
              <a:rPr lang="en-GB" sz="2400" dirty="0">
                <a:solidFill>
                  <a:schemeClr val="bg1"/>
                </a:solidFill>
                <a:latin typeface="Garamond" panose="02020404030301010803" pitchFamily="18" charset="0"/>
              </a:rPr>
              <a:t>(Massey, 1994, p 5) or the </a:t>
            </a:r>
            <a:r>
              <a:rPr lang="en-GB" sz="2400" dirty="0">
                <a:solidFill>
                  <a:srgbClr val="FFFF00"/>
                </a:solidFill>
                <a:latin typeface="Garamond" panose="02020404030301010803" pitchFamily="18" charset="0"/>
              </a:rPr>
              <a:t>‘scripting of folk culture’ </a:t>
            </a:r>
            <a:r>
              <a:rPr lang="en-GB" sz="2400" dirty="0">
                <a:solidFill>
                  <a:schemeClr val="bg1"/>
                </a:solidFill>
                <a:latin typeface="Garamond" panose="02020404030301010803" pitchFamily="18" charset="0"/>
              </a:rPr>
              <a:t>(Amin, 2004, p 27). </a:t>
            </a:r>
            <a:endParaRPr lang="en-GB" sz="2400" dirty="0" smtClean="0">
              <a:solidFill>
                <a:schemeClr val="bg1"/>
              </a:solidFill>
              <a:latin typeface="Garamond" panose="02020404030301010803" pitchFamily="18" charset="0"/>
            </a:endParaRPr>
          </a:p>
          <a:p>
            <a:pPr marL="0" indent="0">
              <a:buNone/>
            </a:pPr>
            <a:r>
              <a:rPr lang="en-GB" sz="2400" dirty="0" smtClean="0">
                <a:solidFill>
                  <a:schemeClr val="bg1"/>
                </a:solidFill>
                <a:latin typeface="Garamond" panose="02020404030301010803" pitchFamily="18" charset="0"/>
              </a:rPr>
              <a:t>Within </a:t>
            </a:r>
            <a:r>
              <a:rPr lang="en-GB" sz="2400" dirty="0">
                <a:solidFill>
                  <a:schemeClr val="bg1"/>
                </a:solidFill>
                <a:latin typeface="Garamond" panose="02020404030301010803" pitchFamily="18" charset="0"/>
              </a:rPr>
              <a:t>literary criticism similar attitudes have been expressed. Specifically, Roberto </a:t>
            </a:r>
            <a:r>
              <a:rPr lang="en-GB" sz="2400" dirty="0" err="1">
                <a:solidFill>
                  <a:schemeClr val="bg1"/>
                </a:solidFill>
                <a:latin typeface="Garamond" panose="02020404030301010803" pitchFamily="18" charset="0"/>
              </a:rPr>
              <a:t>Dainotto</a:t>
            </a:r>
            <a:r>
              <a:rPr lang="en-GB" sz="2400" dirty="0">
                <a:solidFill>
                  <a:schemeClr val="bg1"/>
                </a:solidFill>
                <a:latin typeface="Garamond" panose="02020404030301010803" pitchFamily="18" charset="0"/>
              </a:rPr>
              <a:t> has accused the literatures of region and place of exhibiting  ‘</a:t>
            </a:r>
            <a:r>
              <a:rPr lang="en-GB" sz="2400" dirty="0">
                <a:solidFill>
                  <a:srgbClr val="FFFF00"/>
                </a:solidFill>
                <a:latin typeface="Garamond" panose="02020404030301010803" pitchFamily="18" charset="0"/>
              </a:rPr>
              <a:t>a tendency to </a:t>
            </a:r>
            <a:r>
              <a:rPr lang="en-GB" sz="2400" dirty="0" err="1">
                <a:solidFill>
                  <a:srgbClr val="FFFF00"/>
                </a:solidFill>
                <a:latin typeface="Garamond" panose="02020404030301010803" pitchFamily="18" charset="0"/>
              </a:rPr>
              <a:t>essentialise</a:t>
            </a:r>
            <a:r>
              <a:rPr lang="en-GB" sz="2400" dirty="0">
                <a:solidFill>
                  <a:srgbClr val="FFFF00"/>
                </a:solidFill>
                <a:latin typeface="Garamond" panose="02020404030301010803" pitchFamily="18" charset="0"/>
              </a:rPr>
              <a:t> regional culture, attributing to [regions] a new sort of organic unity</a:t>
            </a:r>
            <a:r>
              <a:rPr lang="en-GB" sz="2400" dirty="0">
                <a:solidFill>
                  <a:schemeClr val="bg1"/>
                </a:solidFill>
                <a:latin typeface="Garamond" panose="02020404030301010803" pitchFamily="18" charset="0"/>
              </a:rPr>
              <a:t>’ (1996, p 487) seeing the pursuit of place as representing ‘</a:t>
            </a:r>
            <a:r>
              <a:rPr lang="en-GB" sz="2400" dirty="0">
                <a:solidFill>
                  <a:srgbClr val="FFFF00"/>
                </a:solidFill>
                <a:latin typeface="Garamond" panose="02020404030301010803" pitchFamily="18" charset="0"/>
              </a:rPr>
              <a:t>the hankering for some model of lasting identity’ </a:t>
            </a:r>
            <a:r>
              <a:rPr lang="en-GB" sz="2400" dirty="0">
                <a:solidFill>
                  <a:schemeClr val="bg1"/>
                </a:solidFill>
                <a:latin typeface="Garamond" panose="02020404030301010803" pitchFamily="18" charset="0"/>
              </a:rPr>
              <a:t>(</a:t>
            </a:r>
            <a:r>
              <a:rPr lang="en-GB" sz="2400" dirty="0" smtClean="0">
                <a:solidFill>
                  <a:schemeClr val="bg1"/>
                </a:solidFill>
                <a:latin typeface="Garamond" panose="02020404030301010803" pitchFamily="18" charset="0"/>
              </a:rPr>
              <a:t>p. </a:t>
            </a:r>
            <a:r>
              <a:rPr lang="en-GB" sz="2400" dirty="0">
                <a:solidFill>
                  <a:schemeClr val="bg1"/>
                </a:solidFill>
                <a:latin typeface="Garamond" panose="02020404030301010803" pitchFamily="18" charset="0"/>
              </a:rPr>
              <a:t>494), in which ‘</a:t>
            </a:r>
            <a:r>
              <a:rPr lang="en-GB" sz="2400" dirty="0">
                <a:solidFill>
                  <a:srgbClr val="FFFF00"/>
                </a:solidFill>
                <a:latin typeface="Garamond" panose="02020404030301010803" pitchFamily="18" charset="0"/>
              </a:rPr>
              <a:t>‘the region presents itself as a trope of a `purer' value,  immutable and `persistent identity’</a:t>
            </a:r>
            <a:r>
              <a:rPr lang="en-GB" sz="2400" dirty="0">
                <a:solidFill>
                  <a:schemeClr val="bg1"/>
                </a:solidFill>
                <a:latin typeface="Garamond" panose="02020404030301010803" pitchFamily="18" charset="0"/>
              </a:rPr>
              <a:t> </a:t>
            </a:r>
            <a:r>
              <a:rPr lang="en-GB" sz="2000" dirty="0">
                <a:solidFill>
                  <a:schemeClr val="bg1"/>
                </a:solidFill>
                <a:latin typeface="Garamond" panose="02020404030301010803" pitchFamily="18" charset="0"/>
              </a:rPr>
              <a:t>(John </a:t>
            </a:r>
            <a:r>
              <a:rPr lang="en-GB" sz="2000" dirty="0" err="1">
                <a:solidFill>
                  <a:schemeClr val="bg1"/>
                </a:solidFill>
                <a:latin typeface="Garamond" panose="02020404030301010803" pitchFamily="18" charset="0"/>
              </a:rPr>
              <a:t>Tomany</a:t>
            </a:r>
            <a:r>
              <a:rPr lang="en-GB" sz="2000" dirty="0">
                <a:solidFill>
                  <a:schemeClr val="bg1"/>
                </a:solidFill>
                <a:latin typeface="Garamond" panose="02020404030301010803" pitchFamily="18" charset="0"/>
              </a:rPr>
              <a:t>, Parish and Universe: Patrick Kavanagh’s poetics of the local,’ 2010, p 502)</a:t>
            </a:r>
          </a:p>
        </p:txBody>
      </p:sp>
      <p:sp>
        <p:nvSpPr>
          <p:cNvPr id="5" name="Rectangle 4"/>
          <p:cNvSpPr/>
          <p:nvPr/>
        </p:nvSpPr>
        <p:spPr>
          <a:xfrm>
            <a:off x="270168" y="0"/>
            <a:ext cx="8748464" cy="584775"/>
          </a:xfrm>
          <a:prstGeom prst="rect">
            <a:avLst/>
          </a:prstGeom>
          <a:noFill/>
        </p:spPr>
        <p:txBody>
          <a:bodyPr wrap="square">
            <a:spAutoFit/>
          </a:bodyPr>
          <a:lstStyle/>
          <a:p>
            <a:pPr marL="366713" lvl="1" algn="ctr">
              <a:spcBef>
                <a:spcPct val="20000"/>
              </a:spcBef>
              <a:buClr>
                <a:srgbClr val="DDDDDD"/>
              </a:buClr>
              <a:buSzPct val="85000"/>
            </a:pPr>
            <a:r>
              <a:rPr lang="en-GB" sz="3200" dirty="0">
                <a:solidFill>
                  <a:srgbClr val="FFFF00"/>
                </a:solidFill>
                <a:latin typeface="Felix Titling" panose="04060505060202020A04" pitchFamily="82" charset="0"/>
                <a:cs typeface="+mn-cs"/>
              </a:rPr>
              <a:t>THE PAROCHIAL IMAGINATION 2</a:t>
            </a:r>
          </a:p>
        </p:txBody>
      </p:sp>
    </p:spTree>
    <p:extLst>
      <p:ext uri="{BB962C8B-B14F-4D97-AF65-F5344CB8AC3E}">
        <p14:creationId xmlns:p14="http://schemas.microsoft.com/office/powerpoint/2010/main" val="879340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671</TotalTime>
  <Words>1842</Words>
  <Application>Microsoft Office PowerPoint</Application>
  <PresentationFormat>On-screen Show (4:3)</PresentationFormat>
  <Paragraphs>116</Paragraphs>
  <Slides>20</Slides>
  <Notes>0</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20</vt:i4>
      </vt:variant>
    </vt:vector>
  </HeadingPairs>
  <TitlesOfParts>
    <vt:vector size="32" baseType="lpstr">
      <vt:lpstr>Arial</vt:lpstr>
      <vt:lpstr>Calibri</vt:lpstr>
      <vt:lpstr>Century Gothic</vt:lpstr>
      <vt:lpstr>Constantia</vt:lpstr>
      <vt:lpstr>Felix Titling</vt:lpstr>
      <vt:lpstr>Footlight MT Light</vt:lpstr>
      <vt:lpstr>Garamond</vt:lpstr>
      <vt:lpstr>Poor Richard</vt:lpstr>
      <vt:lpstr>Times New Roman</vt:lpstr>
      <vt:lpstr>Wingdings</vt:lpstr>
      <vt:lpstr>Wingdings 2</vt:lpstr>
      <vt:lpstr>Flow</vt:lpstr>
      <vt:lpstr>HPEN5/6012: WELSH WRITING WALES</vt:lpstr>
      <vt:lpstr>LEARNING OUTCOMES</vt:lpstr>
      <vt:lpstr>PowerPoint Presentation</vt:lpstr>
      <vt:lpstr>PowerPoint Presentation</vt:lpstr>
      <vt:lpstr>a ‘hypercomplexity of social space’ </vt:lpstr>
      <vt:lpstr>PowerPoint Presentation</vt:lpstr>
      <vt:lpstr>American gothic   </vt:lpstr>
      <vt:lpstr>Literary influences</vt:lpstr>
      <vt:lpstr>STORY TELLING: the significance of trivia</vt:lpstr>
      <vt:lpstr>PowerPoint Presentation</vt:lpstr>
      <vt:lpstr>TRISTAN HUGHES ON HIS CANADIAN / WELSH HERITAGE (‘the migrant returns’)</vt:lpstr>
      <vt:lpstr>PowerPoint Presentation</vt:lpstr>
      <vt:lpstr>PowerPoint Presentation</vt:lpstr>
      <vt:lpstr>Psychogeography – more considerations of space</vt:lpstr>
      <vt:lpstr>HUGHES ON THE ‘PLACE SPECIFIC’ FOCUS OF HIS WORK  </vt:lpstr>
      <vt:lpstr>No man is an island</vt:lpstr>
      <vt:lpstr>Baudrillard on ‘meaning’ 1</vt:lpstr>
      <vt:lpstr>Understanding the past </vt:lpstr>
      <vt:lpstr>HUGHES ON GLOBALISATION  &amp; THE LOCAL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 640: THE WELSH WRITING WALES</dc:title>
  <dc:creator>Williams</dc:creator>
  <cp:lastModifiedBy>Jeni Williams</cp:lastModifiedBy>
  <cp:revision>41</cp:revision>
  <cp:lastPrinted>2020-01-23T00:54:01Z</cp:lastPrinted>
  <dcterms:created xsi:type="dcterms:W3CDTF">2009-03-08T18:05:33Z</dcterms:created>
  <dcterms:modified xsi:type="dcterms:W3CDTF">2020-01-23T00:54:17Z</dcterms:modified>
</cp:coreProperties>
</file>