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6" r:id="rId2"/>
    <p:sldId id="263" r:id="rId3"/>
    <p:sldId id="258" r:id="rId4"/>
    <p:sldId id="262" r:id="rId5"/>
    <p:sldId id="261" r:id="rId6"/>
    <p:sldId id="259" r:id="rId7"/>
    <p:sldId id="264" r:id="rId8"/>
    <p:sldId id="257" r:id="rId9"/>
    <p:sldId id="265" r:id="rId10"/>
    <p:sldId id="266" r:id="rId11"/>
    <p:sldId id="260"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Header Placeholder 1">
            <a:extLst>
              <a:ext uri="{FF2B5EF4-FFF2-40B4-BE49-F238E27FC236}">
                <a16:creationId xmlns:a16="http://schemas.microsoft.com/office/drawing/2014/main" id="{A1A7FBF4-5982-4866-A07D-C4E61CE2B9BE}"/>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9" name="Date Placeholder 2">
            <a:extLst>
              <a:ext uri="{FF2B5EF4-FFF2-40B4-BE49-F238E27FC236}">
                <a16:creationId xmlns:a16="http://schemas.microsoft.com/office/drawing/2014/main" id="{1E9B1900-8FE1-F60B-C04E-7E9FAC401C14}"/>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EFBE6D32-1759-412F-A6B2-76D4110AC417}" type="datetime1">
              <a:rPr lang="en-GB"/>
              <a:pPr lvl="0"/>
              <a:t>14/06/2026</a:t>
            </a:fld>
            <a:endParaRPr lang="en-GB"/>
          </a:p>
        </p:txBody>
      </p:sp>
      <p:sp>
        <p:nvSpPr>
          <p:cNvPr id="10" name="Slide Image Placeholder 3">
            <a:extLst>
              <a:ext uri="{FF2B5EF4-FFF2-40B4-BE49-F238E27FC236}">
                <a16:creationId xmlns:a16="http://schemas.microsoft.com/office/drawing/2014/main" id="{4EDDDD06-7F21-DFD1-AB82-F3F448288C06}"/>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11" name="Notes Placeholder 4">
            <a:extLst>
              <a:ext uri="{FF2B5EF4-FFF2-40B4-BE49-F238E27FC236}">
                <a16:creationId xmlns:a16="http://schemas.microsoft.com/office/drawing/2014/main" id="{342C2CA7-D4BF-2299-586F-A3A960C398B1}"/>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2" name="Footer Placeholder 5">
            <a:extLst>
              <a:ext uri="{FF2B5EF4-FFF2-40B4-BE49-F238E27FC236}">
                <a16:creationId xmlns:a16="http://schemas.microsoft.com/office/drawing/2014/main" id="{9E0D13AA-9B5D-5ACA-43EA-3D08F78598C7}"/>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13" name="Slide Number Placeholder 6">
            <a:extLst>
              <a:ext uri="{FF2B5EF4-FFF2-40B4-BE49-F238E27FC236}">
                <a16:creationId xmlns:a16="http://schemas.microsoft.com/office/drawing/2014/main" id="{015DA247-1662-68DF-6E47-102AC629A80C}"/>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48680E77-7801-4738-BB88-D035FE1AC6A0}" type="slidenum">
              <a:t>‹#›</a:t>
            </a:fld>
            <a:endParaRPr lang="en-GB"/>
          </a:p>
        </p:txBody>
      </p:sp>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8DB8F0-FB23-4C10-9D2D-B17DC092DCC8}" type="datetimeFigureOut">
              <a:t>6/14/26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AC0580-55F0-4BAB-B632-4DA23A05D6CD}" type="slidenum">
              <a:t>‹#›</a:t>
            </a:fld>
            <a:endParaRPr lang="en-US"/>
          </a:p>
        </p:txBody>
      </p:sp>
    </p:spTree>
    <p:extLst>
      <p:ext uri="{BB962C8B-B14F-4D97-AF65-F5344CB8AC3E}">
        <p14:creationId xmlns:p14="http://schemas.microsoft.com/office/powerpoint/2010/main" val="2668318702"/>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000788-3649-793D-9730-6DE25F43BC0D}"/>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2F81CFE0-57D3-FF37-2983-065138EEBF3C}"/>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DA66D5C5-6653-272E-26E9-0DEF7EF4E71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C446C3C-0FD8-4897-B3B9-BA89F2DFD7D0}" type="slidenum">
              <a:t>7</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5AF6C7-E522-F457-E4F4-2B451E0E508A}"/>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416CC515-A5B6-7A25-4C00-E2FA65BD6A06}"/>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B32BB80F-CBF3-D6A2-C920-D43DA5514AD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970C929-33D7-4389-BFE5-43205DE8E758}" type="slidenum">
              <a:t>8</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87F6E1-8A19-6236-70D5-2FC8D3BD839F}"/>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03F63A1F-A9CA-307B-45C3-FDC9769990CA}"/>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9F754340-6612-E2B0-3354-64001261544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5A9BEFF-CE6B-4A73-B62E-0F3A2D9B80B6}" type="slidenum">
              <a:t>9</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86D461-59E8-A1F9-F2D8-FA3BA58CA1FA}"/>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CE4DB994-9710-9AF6-6321-CB1A816A3298}"/>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A42B21BC-EE68-F55F-9B15-41AF34FB276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9AE309F-19F7-4F9E-A8EE-55FE2207FAD6}" type="slidenum">
              <a:t>10</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ECF2AE-0D79-23B7-8D47-BD10564E9A40}"/>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F2C234CD-95A6-079E-4E82-C42BCC5949CE}"/>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6568EC2F-ABD7-1BDD-7104-B0D9F2589F1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3B3C282-0051-4C09-8066-811DA45FF9F2}" type="slidenum">
              <a:t>11</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086224-EEBA-C672-FC94-BDA9303CA0A2}"/>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E48ED528-07F8-A839-A8B6-6364B9E2B01E}"/>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028D7F65-D23E-E0F8-5BB4-8DB9329030F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6C5D9C2-C7B7-491A-884C-92446D225105}" type="slidenum">
              <a:t>12</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D346DCC-6766-9276-5FB2-00E2509CC568}"/>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8DFC9B77-766B-0233-464D-8254936D35CE}"/>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451FC03A-382A-B8EE-080E-C28E4EDA6EC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E8A0ACD-7CDD-4203-99A1-9BD71A339E38}" type="slidenum">
              <a:t>13</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766C28-A3DC-75BF-B216-3162AC746EC3}"/>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1B826272-2D15-5A29-3539-C435811DFF0E}"/>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64EB3C02-5E08-0FB3-7219-B945C79BB1F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17CE7D1-3E5D-4F0D-85E4-844150EE56B5}" type="slidenum">
              <a:t>14</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482934-DA06-16FE-79C5-88DF758BA09B}"/>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91FE6634-7827-E1E9-5DD1-2E16FBD7C413}"/>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7D763B2A-0483-C456-A061-DAED01C69B3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79ECB08-6FBF-45DC-8B06-0FEBE8A7C608}" type="slidenum">
              <a:t>15</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FCC3D3-CB90-D74C-2ABA-274518D5C0EA}"/>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489F68E0-BD6A-BA1A-8E38-C2D9B4BD869D}"/>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86391BDA-72F3-4814-1419-05900AEA4B2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C9DA401-79DD-4F6C-BA76-03DA3EA52FD5}" type="slidenum">
              <a:t>16</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E29135-131B-0549-9653-A4405FF61648}"/>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644BCB60-7A15-8311-1457-D05C7A1AED26}"/>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E29657A6-62F7-E3A0-0DAF-9E2149AC189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E5BB51F-D834-4FA1-8EDB-EC85466D35F7}" type="slidenum">
              <a:t>17</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065C5A-042A-2594-5222-9C1AF76C039A}"/>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D3FFD729-623A-39B4-150D-E2A1018D0335}"/>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E5693856-AC4F-A976-E76D-62E9CC2F78A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3C88F9E-940E-4C53-BAF0-4935CF6A4F00}" type="slidenum">
              <a:t>18</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A98082-87C0-A18C-3BAA-AC1DB71F3CE8}"/>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7C3557FD-E6D2-575D-252E-D25DFD2650A3}"/>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E4CC3703-F3B2-410B-DD2A-E16E9491260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911F925-71B1-4F10-BB0A-E42D124DFA56}" type="slidenum">
              <a:t>19</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C600B3-A072-EF98-66B7-78D8A01924BA}"/>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2B4E9191-C7A6-3BF3-455B-DFE2ED90C5CF}"/>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64A1E6CA-87B1-427F-E607-5D1DD08B63B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EAD7B06-3974-4A28-A1E4-29F74E229DAB}" type="slidenum">
              <a:t>20</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0ACBA1-725D-BD52-4F78-7ADD0E685992}"/>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4CE3A889-032A-F71A-1919-FD03A5DF7C07}"/>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CED2B72C-8B40-9E10-6E27-69C4526FB22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A1F580A-8434-4F5B-8046-D0974F9FB563}" type="slidenum">
              <a:t>21</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57F59D-D7EB-9FDD-94EF-4DA93DA33591}"/>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17E57C70-E735-A925-E234-AC65369B062E}"/>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305D83BD-0A11-35E9-86F6-97F92ED05B1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7167E47-0191-44D8-9F05-AE5562A946AD}" type="slidenum">
              <a:t>22</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B74838-335D-7987-229D-908D9E10C863}"/>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E620CEB0-F1AE-250F-5586-DAE3BA6AA38F}"/>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0C90D718-4DC5-DCCB-8F1A-722A96D3D8F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989FE53-830C-4B7F-B8C0-7E9ADA8CF904}" type="slidenum">
              <a:t>23</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48432C-DAEF-129C-5CD3-07BA88968F2B}"/>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E64148C2-37F6-2A58-C30E-EFA08AE80BA7}"/>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78B3DAA2-D389-CDC2-37DF-DA3A95EC0D1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751AD99-1FD0-4E67-9FCF-B959BFBEB600}" type="slidenum">
              <a:t>25</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98A4C3-E259-0AA0-D826-ECACA780A2BA}"/>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E30724FD-0FB8-98F7-8DB5-6A58B8CFA8E7}"/>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930DAB94-AEF3-6609-03CD-CF9C10FFE55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E9562E4-D4F6-430A-AB63-E2111D41C211}" type="slidenum">
              <a:t>26</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987DFB-E9EA-8D6E-F76C-A0007C7E7FC4}"/>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3CBB2524-A4D5-2801-B9DD-274EA7EFA6DD}"/>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1198EE99-4027-ED9E-545A-2DA3571DB28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945513B-2532-4FC1-A540-AEBCF5D817E1}" type="slidenum">
              <a:t>27</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302CC6-CFD0-F77E-D933-57A8E4783817}"/>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0034E4E2-3E93-EF86-C10F-E11CD19593AB}"/>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0204C30E-0B5E-A4DF-A080-C3E618FDE33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CC6081B-BBCC-49F2-816E-E8EAB420ABC4}" type="slidenum">
              <a:t>28</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9F5ADE-64EC-330A-0934-DA4BDCCB7CF0}"/>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B5A6EEF2-F72F-60F8-D616-1C418ECE80CE}"/>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2C48C952-41E2-2A98-2E71-5F590EAC767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3C962C5-49D4-4E02-9FA4-778AE7443F5C}" type="slidenum">
              <a:t>29</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B6C80C-A2B1-A13A-D97D-3DDB27E25131}"/>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526BA0E3-6924-7DB9-DD6C-02E0221530E3}"/>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089D66C0-AEE4-178B-46DF-27875089F82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6564F47-46D6-4EB8-8AD2-D9CD6F03C97C}" type="slidenum">
              <a:t>30</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8FE0E6-C199-57DA-D00B-2C7B684C76F4}"/>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AE5F3297-802B-4983-9C0F-2E33CD632238}"/>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F3A9ECA7-8DAD-C11A-5B05-1FC79FF7E1B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6CB3220-F49F-47B8-826F-BAB34165612A}" type="slidenum">
              <a:t>31</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660F93-70C8-944E-7B6F-D712E427E767}"/>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BF454006-D1AB-2F0C-CCBE-77B00CF52F82}"/>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93E7322E-ACB9-D941-B26B-058BE10A51F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ADEFB76-D51F-4D40-AE29-828D786B59AB}" type="slidenum">
              <a:t>32</a:t>
            </a:fld>
            <a:endParaRPr lang="en-US" sz="1200" b="0" i="0" u="none" strike="noStrike" kern="1200" cap="none" spc="0" baseline="0">
              <a:solidFill>
                <a:srgbClr val="000000"/>
              </a:solidFill>
              <a:uFillTx/>
              <a:latin typeface="Aptos"/>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EEA18E-7B6D-633E-48A9-44017C90933C}"/>
              </a:ext>
            </a:extLst>
          </p:cNvPr>
          <p:cNvSpPr>
            <a:spLocks noGrp="1" noRot="1" noChangeAspect="1"/>
          </p:cNvSpPr>
          <p:nvPr>
            <p:ph type="sldImg"/>
          </p:nvPr>
        </p:nvSpPr>
        <p:spPr>
          <a:xfrm>
            <a:off x="685800" y="1143000"/>
            <a:ext cx="5486400" cy="3086099"/>
          </a:xfrm>
          <a:noFill/>
          <a:ln w="12701">
            <a:solidFill>
              <a:srgbClr val="000000"/>
            </a:solidFill>
            <a:prstDash val="solid"/>
          </a:ln>
        </p:spPr>
      </p:sp>
      <p:sp>
        <p:nvSpPr>
          <p:cNvPr id="3" name="Notes Placeholder 2">
            <a:extLst>
              <a:ext uri="{FF2B5EF4-FFF2-40B4-BE49-F238E27FC236}">
                <a16:creationId xmlns:a16="http://schemas.microsoft.com/office/drawing/2014/main" id="{3DF1342F-C541-5948-2DC2-7364D7115B0E}"/>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E6510F47-590E-0A79-A7FD-476D364E7C8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333F5A9-9ECA-42A1-A26E-42112D56B073}" type="slidenum">
              <a:t>33</a:t>
            </a:fld>
            <a:endParaRPr lang="en-US"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735F6-B94A-5B48-CB7C-AD693288FCA1}"/>
              </a:ext>
            </a:extLst>
          </p:cNvPr>
          <p:cNvSpPr txBox="1">
            <a:spLocks noGrp="1"/>
          </p:cNvSpPr>
          <p:nvPr>
            <p:ph type="ctrTitle"/>
          </p:nvPr>
        </p:nvSpPr>
        <p:spPr>
          <a:xfrm>
            <a:off x="2209803" y="4464027"/>
            <a:ext cx="9144000" cy="1641494"/>
          </a:xfrm>
        </p:spPr>
        <p:txBody>
          <a:bodyPr wrap="none" anchor="t"/>
          <a:lstStyle>
            <a:lvl1pPr algn="r">
              <a:defRPr sz="9600" spc="-300">
                <a:effectLst>
                  <a:outerShdw blurRad="457200" dist="342900" dir="5400000">
                    <a:srgbClr val="000000"/>
                  </a:outerShdw>
                </a:effectLst>
              </a:defRPr>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5C4343AC-6A3E-A287-42B7-8998B6EE7446}"/>
              </a:ext>
            </a:extLst>
          </p:cNvPr>
          <p:cNvSpPr txBox="1">
            <a:spLocks noGrp="1"/>
          </p:cNvSpPr>
          <p:nvPr>
            <p:ph type="subTitle" idx="1"/>
          </p:nvPr>
        </p:nvSpPr>
        <p:spPr>
          <a:xfrm>
            <a:off x="2209803" y="3694377"/>
            <a:ext cx="9144000" cy="754023"/>
          </a:xfrm>
        </p:spPr>
        <p:txBody>
          <a:bodyPr anchor="b"/>
          <a:lstStyle>
            <a:lvl1pPr marL="0" indent="0" algn="r">
              <a:buNone/>
              <a:defRPr sz="3200"/>
            </a:lvl1pPr>
          </a:lstStyle>
          <a:p>
            <a:pPr lvl="0"/>
            <a:r>
              <a:rPr lang="en-GB"/>
              <a:t>Click to edit Master subtitle style</a:t>
            </a:r>
            <a:endParaRPr lang="en-US"/>
          </a:p>
        </p:txBody>
      </p:sp>
      <p:sp>
        <p:nvSpPr>
          <p:cNvPr id="4" name="Date Placeholder 6">
            <a:extLst>
              <a:ext uri="{FF2B5EF4-FFF2-40B4-BE49-F238E27FC236}">
                <a16:creationId xmlns:a16="http://schemas.microsoft.com/office/drawing/2014/main" id="{3DAF0A39-A75E-793D-BC5B-951067F94A93}"/>
              </a:ext>
            </a:extLst>
          </p:cNvPr>
          <p:cNvSpPr txBox="1">
            <a:spLocks noGrp="1"/>
          </p:cNvSpPr>
          <p:nvPr>
            <p:ph type="dt" sz="half" idx="7"/>
          </p:nvPr>
        </p:nvSpPr>
        <p:spPr>
          <a:xfrm>
            <a:off x="838203" y="6356351"/>
            <a:ext cx="2743200" cy="365129"/>
          </a:xfrm>
        </p:spPr>
        <p:txBody>
          <a:bodyPr/>
          <a:lstStyle>
            <a:lvl1pPr>
              <a:defRPr/>
            </a:lvl1pPr>
          </a:lstStyle>
          <a:p>
            <a:pPr lvl="0"/>
            <a:fld id="{EF05DE68-5474-420E-9C5F-A1BC45A3074A}" type="datetime1">
              <a:rPr lang="en-GB"/>
              <a:pPr lvl="0"/>
              <a:t>14/06/2026</a:t>
            </a:fld>
            <a:endParaRPr lang="en-GB"/>
          </a:p>
        </p:txBody>
      </p:sp>
      <p:sp>
        <p:nvSpPr>
          <p:cNvPr id="5" name="Footer Placeholder 7">
            <a:extLst>
              <a:ext uri="{FF2B5EF4-FFF2-40B4-BE49-F238E27FC236}">
                <a16:creationId xmlns:a16="http://schemas.microsoft.com/office/drawing/2014/main" id="{3B427BB3-C67A-49FA-F8CA-FC8509F999CE}"/>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8">
            <a:extLst>
              <a:ext uri="{FF2B5EF4-FFF2-40B4-BE49-F238E27FC236}">
                <a16:creationId xmlns:a16="http://schemas.microsoft.com/office/drawing/2014/main" id="{E0B1148F-BA0E-0734-6C22-80FB5831E3EF}"/>
              </a:ext>
            </a:extLst>
          </p:cNvPr>
          <p:cNvSpPr txBox="1">
            <a:spLocks noGrp="1"/>
          </p:cNvSpPr>
          <p:nvPr>
            <p:ph type="sldNum" sz="quarter" idx="8"/>
          </p:nvPr>
        </p:nvSpPr>
        <p:spPr>
          <a:xfrm>
            <a:off x="8610603" y="6356351"/>
            <a:ext cx="2743200" cy="365129"/>
          </a:xfrm>
        </p:spPr>
        <p:txBody>
          <a:bodyPr/>
          <a:lstStyle>
            <a:lvl1pPr>
              <a:defRPr/>
            </a:lvl1pPr>
          </a:lstStyle>
          <a:p>
            <a:pPr lvl="0"/>
            <a:fld id="{3A405385-184F-44BF-A215-CCE8B65988EE}" type="slidenum">
              <a:t>‹#›</a:t>
            </a:fld>
            <a:endParaRPr lang="en-GB"/>
          </a:p>
        </p:txBody>
      </p:sp>
    </p:spTree>
    <p:extLst>
      <p:ext uri="{BB962C8B-B14F-4D97-AF65-F5344CB8AC3E}">
        <p14:creationId xmlns:p14="http://schemas.microsoft.com/office/powerpoint/2010/main" val="103922148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A13B2-FE84-7C61-E415-0B2BC4F31BEA}"/>
              </a:ext>
            </a:extLst>
          </p:cNvPr>
          <p:cNvSpPr txBox="1">
            <a:spLocks noGrp="1"/>
          </p:cNvSpPr>
          <p:nvPr>
            <p:ph type="title"/>
          </p:nvPr>
        </p:nvSpPr>
        <p:spPr>
          <a:xfrm>
            <a:off x="838203" y="365129"/>
            <a:ext cx="10515600" cy="1325559"/>
          </a:xfrm>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9CF37DC2-D263-7532-A8F8-6FFCA390EA1F}"/>
              </a:ext>
            </a:extLst>
          </p:cNvPr>
          <p:cNvSpPr txBox="1">
            <a:spLocks noGrp="1"/>
          </p:cNvSpPr>
          <p:nvPr>
            <p:ph idx="1"/>
          </p:nvPr>
        </p:nvSpPr>
        <p:spPr>
          <a:xfrm>
            <a:off x="1120002" y="1825627"/>
            <a:ext cx="10233800"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22DC2EB-6AE7-3318-D2DA-CE61B043A605}"/>
              </a:ext>
            </a:extLst>
          </p:cNvPr>
          <p:cNvSpPr txBox="1">
            <a:spLocks noGrp="1"/>
          </p:cNvSpPr>
          <p:nvPr>
            <p:ph type="dt" sz="half" idx="7"/>
          </p:nvPr>
        </p:nvSpPr>
        <p:spPr>
          <a:xfrm>
            <a:off x="838203" y="6356351"/>
            <a:ext cx="2743200" cy="365129"/>
          </a:xfrm>
        </p:spPr>
        <p:txBody>
          <a:bodyPr/>
          <a:lstStyle>
            <a:lvl1pPr>
              <a:defRPr/>
            </a:lvl1pPr>
          </a:lstStyle>
          <a:p>
            <a:pPr lvl="0"/>
            <a:fld id="{855C384C-BE83-4754-A219-4F36789D6729}" type="datetime1">
              <a:rPr lang="en-GB"/>
              <a:pPr lvl="0"/>
              <a:t>14/06/2026</a:t>
            </a:fld>
            <a:endParaRPr lang="en-GB"/>
          </a:p>
        </p:txBody>
      </p:sp>
      <p:sp>
        <p:nvSpPr>
          <p:cNvPr id="5" name="Footer Placeholder 4">
            <a:extLst>
              <a:ext uri="{FF2B5EF4-FFF2-40B4-BE49-F238E27FC236}">
                <a16:creationId xmlns:a16="http://schemas.microsoft.com/office/drawing/2014/main" id="{90FFECCD-CFF6-84EF-59CC-590C3CE047AC}"/>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43C7DD7-5256-9055-242F-BACED0B2B29C}"/>
              </a:ext>
            </a:extLst>
          </p:cNvPr>
          <p:cNvSpPr txBox="1">
            <a:spLocks noGrp="1"/>
          </p:cNvSpPr>
          <p:nvPr>
            <p:ph type="sldNum" sz="quarter" idx="8"/>
          </p:nvPr>
        </p:nvSpPr>
        <p:spPr>
          <a:xfrm>
            <a:off x="8610603" y="6356351"/>
            <a:ext cx="2743200" cy="365129"/>
          </a:xfrm>
        </p:spPr>
        <p:txBody>
          <a:bodyPr/>
          <a:lstStyle>
            <a:lvl1pPr>
              <a:defRPr/>
            </a:lvl1pPr>
          </a:lstStyle>
          <a:p>
            <a:pPr lvl="0"/>
            <a:fld id="{201B7A79-E36C-4207-B283-CEB640DC55DC}" type="slidenum">
              <a:t>‹#›</a:t>
            </a:fld>
            <a:endParaRPr lang="en-GB"/>
          </a:p>
        </p:txBody>
      </p:sp>
    </p:spTree>
    <p:extLst>
      <p:ext uri="{BB962C8B-B14F-4D97-AF65-F5344CB8AC3E}">
        <p14:creationId xmlns:p14="http://schemas.microsoft.com/office/powerpoint/2010/main" val="234158407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3F923-E879-EF29-BE15-3CC230A7622D}"/>
              </a:ext>
            </a:extLst>
          </p:cNvPr>
          <p:cNvSpPr txBox="1">
            <a:spLocks noGrp="1"/>
          </p:cNvSpPr>
          <p:nvPr>
            <p:ph type="title"/>
          </p:nvPr>
        </p:nvSpPr>
        <p:spPr>
          <a:xfrm>
            <a:off x="854534" y="4464027"/>
            <a:ext cx="9144000" cy="1641494"/>
          </a:xfrm>
        </p:spPr>
        <p:txBody>
          <a:bodyPr wrap="none" anchor="t"/>
          <a:lstStyle>
            <a:lvl1pPr>
              <a:defRPr sz="9600" spc="-300">
                <a:effectLst>
                  <a:outerShdw blurRad="457200" dist="342900" dir="5400000">
                    <a:srgbClr val="000000"/>
                  </a:outerShdw>
                </a:effectLst>
              </a:defRPr>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81ACBEF3-BCF6-C9CE-8098-387DE8E79494}"/>
              </a:ext>
            </a:extLst>
          </p:cNvPr>
          <p:cNvSpPr txBox="1">
            <a:spLocks noGrp="1"/>
          </p:cNvSpPr>
          <p:nvPr>
            <p:ph type="subTitle" idx="4294967295"/>
          </p:nvPr>
        </p:nvSpPr>
        <p:spPr>
          <a:xfrm>
            <a:off x="854534" y="3693673"/>
            <a:ext cx="9144000" cy="754023"/>
          </a:xfrm>
        </p:spPr>
        <p:txBody>
          <a:bodyPr anchor="b"/>
          <a:lstStyle>
            <a:lvl1pPr marL="0" indent="0">
              <a:buNone/>
              <a:defRPr sz="3200"/>
            </a:lvl1pPr>
          </a:lstStyle>
          <a:p>
            <a:pPr lvl="0"/>
            <a:r>
              <a:rPr lang="en-GB"/>
              <a:t>Click to edit Master subtitle style</a:t>
            </a:r>
            <a:endParaRPr lang="en-US"/>
          </a:p>
        </p:txBody>
      </p:sp>
      <p:sp>
        <p:nvSpPr>
          <p:cNvPr id="4" name="Date Placeholder 3">
            <a:extLst>
              <a:ext uri="{FF2B5EF4-FFF2-40B4-BE49-F238E27FC236}">
                <a16:creationId xmlns:a16="http://schemas.microsoft.com/office/drawing/2014/main" id="{9C5E68CB-E33B-A9A9-9D76-809D92F583E7}"/>
              </a:ext>
            </a:extLst>
          </p:cNvPr>
          <p:cNvSpPr txBox="1">
            <a:spLocks noGrp="1"/>
          </p:cNvSpPr>
          <p:nvPr>
            <p:ph type="dt" sz="half" idx="7"/>
          </p:nvPr>
        </p:nvSpPr>
        <p:spPr>
          <a:xfrm>
            <a:off x="838203" y="6356351"/>
            <a:ext cx="2743200" cy="365129"/>
          </a:xfrm>
        </p:spPr>
        <p:txBody>
          <a:bodyPr/>
          <a:lstStyle>
            <a:lvl1pPr>
              <a:defRPr/>
            </a:lvl1pPr>
          </a:lstStyle>
          <a:p>
            <a:pPr lvl="0"/>
            <a:fld id="{84EE056E-2EAB-412A-BFC2-94B7CD078136}" type="datetime1">
              <a:rPr lang="en-GB"/>
              <a:pPr lvl="0"/>
              <a:t>14/06/2026</a:t>
            </a:fld>
            <a:endParaRPr lang="en-GB"/>
          </a:p>
        </p:txBody>
      </p:sp>
      <p:sp>
        <p:nvSpPr>
          <p:cNvPr id="5" name="Footer Placeholder 4">
            <a:extLst>
              <a:ext uri="{FF2B5EF4-FFF2-40B4-BE49-F238E27FC236}">
                <a16:creationId xmlns:a16="http://schemas.microsoft.com/office/drawing/2014/main" id="{33CA6123-4C44-5ACC-EBC8-D9172116FF02}"/>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EA14922-1436-724B-3CA6-CB2EBF12F12D}"/>
              </a:ext>
            </a:extLst>
          </p:cNvPr>
          <p:cNvSpPr txBox="1">
            <a:spLocks noGrp="1"/>
          </p:cNvSpPr>
          <p:nvPr>
            <p:ph type="sldNum" sz="quarter" idx="8"/>
          </p:nvPr>
        </p:nvSpPr>
        <p:spPr>
          <a:xfrm>
            <a:off x="8610603" y="6356351"/>
            <a:ext cx="2743200" cy="365129"/>
          </a:xfrm>
        </p:spPr>
        <p:txBody>
          <a:bodyPr/>
          <a:lstStyle>
            <a:lvl1pPr>
              <a:defRPr/>
            </a:lvl1pPr>
          </a:lstStyle>
          <a:p>
            <a:pPr lvl="0"/>
            <a:fld id="{E226CEBF-1DE6-4D47-804F-3F1F3792CE91}" type="slidenum">
              <a:t>‹#›</a:t>
            </a:fld>
            <a:endParaRPr lang="en-GB"/>
          </a:p>
        </p:txBody>
      </p:sp>
    </p:spTree>
    <p:extLst>
      <p:ext uri="{BB962C8B-B14F-4D97-AF65-F5344CB8AC3E}">
        <p14:creationId xmlns:p14="http://schemas.microsoft.com/office/powerpoint/2010/main" val="30062693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FF9FA-EEF4-6ED6-FD09-32615B829E52}"/>
              </a:ext>
            </a:extLst>
          </p:cNvPr>
          <p:cNvSpPr txBox="1">
            <a:spLocks noGrp="1"/>
          </p:cNvSpPr>
          <p:nvPr>
            <p:ph type="title"/>
          </p:nvPr>
        </p:nvSpPr>
        <p:spPr>
          <a:xfrm>
            <a:off x="838203" y="365129"/>
            <a:ext cx="10515600" cy="1325559"/>
          </a:xfrm>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0D3CC774-9354-5316-5546-96FBD02F3D1E}"/>
              </a:ext>
            </a:extLst>
          </p:cNvPr>
          <p:cNvSpPr txBox="1">
            <a:spLocks noGrp="1"/>
          </p:cNvSpPr>
          <p:nvPr>
            <p:ph idx="1"/>
          </p:nvPr>
        </p:nvSpPr>
        <p:spPr>
          <a:xfrm>
            <a:off x="1120002" y="1825627"/>
            <a:ext cx="502521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ACFB48B-8798-266E-58FA-1A18A1BB88D3}"/>
              </a:ext>
            </a:extLst>
          </p:cNvPr>
          <p:cNvSpPr txBox="1">
            <a:spLocks noGrp="1"/>
          </p:cNvSpPr>
          <p:nvPr>
            <p:ph idx="2"/>
          </p:nvPr>
        </p:nvSpPr>
        <p:spPr>
          <a:xfrm>
            <a:off x="6319839" y="1825627"/>
            <a:ext cx="5033964"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688AF01-5A06-65B3-B533-2FB7550BE08E}"/>
              </a:ext>
            </a:extLst>
          </p:cNvPr>
          <p:cNvSpPr txBox="1">
            <a:spLocks noGrp="1"/>
          </p:cNvSpPr>
          <p:nvPr>
            <p:ph type="dt" sz="half" idx="7"/>
          </p:nvPr>
        </p:nvSpPr>
        <p:spPr>
          <a:xfrm>
            <a:off x="838203" y="6356351"/>
            <a:ext cx="2743200" cy="365129"/>
          </a:xfrm>
        </p:spPr>
        <p:txBody>
          <a:bodyPr/>
          <a:lstStyle>
            <a:lvl1pPr>
              <a:defRPr/>
            </a:lvl1pPr>
          </a:lstStyle>
          <a:p>
            <a:pPr lvl="0"/>
            <a:fld id="{77F7564F-73C3-4D05-A683-A1987E52057D}" type="datetime1">
              <a:rPr lang="en-GB"/>
              <a:pPr lvl="0"/>
              <a:t>14/06/2026</a:t>
            </a:fld>
            <a:endParaRPr lang="en-GB"/>
          </a:p>
        </p:txBody>
      </p:sp>
      <p:sp>
        <p:nvSpPr>
          <p:cNvPr id="6" name="Footer Placeholder 5">
            <a:extLst>
              <a:ext uri="{FF2B5EF4-FFF2-40B4-BE49-F238E27FC236}">
                <a16:creationId xmlns:a16="http://schemas.microsoft.com/office/drawing/2014/main" id="{4F73582C-ACE3-A54C-1FEA-7AEB911F3135}"/>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EF2A9CC6-383D-7833-6B4D-41FC04E5343D}"/>
              </a:ext>
            </a:extLst>
          </p:cNvPr>
          <p:cNvSpPr txBox="1">
            <a:spLocks noGrp="1"/>
          </p:cNvSpPr>
          <p:nvPr>
            <p:ph type="sldNum" sz="quarter" idx="8"/>
          </p:nvPr>
        </p:nvSpPr>
        <p:spPr>
          <a:xfrm>
            <a:off x="8610603" y="6356351"/>
            <a:ext cx="2743200" cy="365129"/>
          </a:xfrm>
        </p:spPr>
        <p:txBody>
          <a:bodyPr/>
          <a:lstStyle>
            <a:lvl1pPr>
              <a:defRPr/>
            </a:lvl1pPr>
          </a:lstStyle>
          <a:p>
            <a:pPr lvl="0"/>
            <a:fld id="{09F9D7C8-C422-414E-892E-B395B8A51FDA}" type="slidenum">
              <a:t>‹#›</a:t>
            </a:fld>
            <a:endParaRPr lang="en-GB"/>
          </a:p>
        </p:txBody>
      </p:sp>
    </p:spTree>
    <p:extLst>
      <p:ext uri="{BB962C8B-B14F-4D97-AF65-F5344CB8AC3E}">
        <p14:creationId xmlns:p14="http://schemas.microsoft.com/office/powerpoint/2010/main" val="41228324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D9985D-2DA1-A7BD-798E-63687473DB79}"/>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28342F50-25D2-08CB-FB07-BA409414C248}"/>
              </a:ext>
            </a:extLst>
          </p:cNvPr>
          <p:cNvSpPr txBox="1">
            <a:spLocks noGrp="1"/>
          </p:cNvSpPr>
          <p:nvPr>
            <p:ph type="body" idx="1"/>
          </p:nvPr>
        </p:nvSpPr>
        <p:spPr>
          <a:xfrm>
            <a:off x="1120002" y="1681160"/>
            <a:ext cx="5025213" cy="823910"/>
          </a:xfrm>
        </p:spPr>
        <p:txBody>
          <a:bodyPr anchor="b"/>
          <a:lstStyle>
            <a:lvl1pPr marL="0" indent="0">
              <a:buNone/>
              <a:defRPr sz="2400"/>
            </a:lvl1pPr>
          </a:lstStyle>
          <a:p>
            <a:pPr lvl="0"/>
            <a:r>
              <a:rPr lang="en-GB"/>
              <a:t>Click to edit Master text styles</a:t>
            </a:r>
          </a:p>
        </p:txBody>
      </p:sp>
      <p:sp>
        <p:nvSpPr>
          <p:cNvPr id="4" name="Content Placeholder 3">
            <a:extLst>
              <a:ext uri="{FF2B5EF4-FFF2-40B4-BE49-F238E27FC236}">
                <a16:creationId xmlns:a16="http://schemas.microsoft.com/office/drawing/2014/main" id="{487D57C7-5CD3-FDA8-7FE2-9FD2CC9F4F3E}"/>
              </a:ext>
            </a:extLst>
          </p:cNvPr>
          <p:cNvSpPr txBox="1">
            <a:spLocks noGrp="1"/>
          </p:cNvSpPr>
          <p:nvPr>
            <p:ph idx="2"/>
          </p:nvPr>
        </p:nvSpPr>
        <p:spPr>
          <a:xfrm>
            <a:off x="1120002" y="2505071"/>
            <a:ext cx="5025213"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4B4DEEF-BA9C-29A5-ED7E-63A407A8AE32}"/>
              </a:ext>
            </a:extLst>
          </p:cNvPr>
          <p:cNvSpPr txBox="1">
            <a:spLocks noGrp="1"/>
          </p:cNvSpPr>
          <p:nvPr>
            <p:ph type="body" idx="3"/>
          </p:nvPr>
        </p:nvSpPr>
        <p:spPr>
          <a:xfrm>
            <a:off x="6319839" y="1681160"/>
            <a:ext cx="5035545" cy="823910"/>
          </a:xfrm>
        </p:spPr>
        <p:txBody>
          <a:bodyPr anchor="b"/>
          <a:lstStyle>
            <a:lvl1pPr marL="0" indent="0">
              <a:buNone/>
              <a:defRPr sz="2400"/>
            </a:lvl1pPr>
          </a:lstStyle>
          <a:p>
            <a:pPr lvl="0"/>
            <a:r>
              <a:rPr lang="en-GB"/>
              <a:t>Click to edit Master text styles</a:t>
            </a:r>
          </a:p>
        </p:txBody>
      </p:sp>
      <p:sp>
        <p:nvSpPr>
          <p:cNvPr id="6" name="Content Placeholder 5">
            <a:extLst>
              <a:ext uri="{FF2B5EF4-FFF2-40B4-BE49-F238E27FC236}">
                <a16:creationId xmlns:a16="http://schemas.microsoft.com/office/drawing/2014/main" id="{4A3AB718-1ECC-EC44-F78C-57A9BC0D29FB}"/>
              </a:ext>
            </a:extLst>
          </p:cNvPr>
          <p:cNvSpPr txBox="1">
            <a:spLocks noGrp="1"/>
          </p:cNvSpPr>
          <p:nvPr>
            <p:ph idx="4"/>
          </p:nvPr>
        </p:nvSpPr>
        <p:spPr>
          <a:xfrm>
            <a:off x="6319839" y="2505071"/>
            <a:ext cx="5035545"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9B1B60A-C816-DCB5-D0B4-1BDED0F655F3}"/>
              </a:ext>
            </a:extLst>
          </p:cNvPr>
          <p:cNvSpPr txBox="1">
            <a:spLocks noGrp="1"/>
          </p:cNvSpPr>
          <p:nvPr>
            <p:ph type="dt" sz="half" idx="7"/>
          </p:nvPr>
        </p:nvSpPr>
        <p:spPr>
          <a:xfrm>
            <a:off x="838203" y="6356351"/>
            <a:ext cx="2743200" cy="365129"/>
          </a:xfrm>
        </p:spPr>
        <p:txBody>
          <a:bodyPr/>
          <a:lstStyle>
            <a:lvl1pPr>
              <a:defRPr/>
            </a:lvl1pPr>
          </a:lstStyle>
          <a:p>
            <a:pPr lvl="0"/>
            <a:fld id="{3328E1DE-FE85-449E-97D0-DB75C6FA9E11}" type="datetime1">
              <a:rPr lang="en-GB"/>
              <a:pPr lvl="0"/>
              <a:t>14/06/2026</a:t>
            </a:fld>
            <a:endParaRPr lang="en-GB"/>
          </a:p>
        </p:txBody>
      </p:sp>
      <p:sp>
        <p:nvSpPr>
          <p:cNvPr id="8" name="Footer Placeholder 7">
            <a:extLst>
              <a:ext uri="{FF2B5EF4-FFF2-40B4-BE49-F238E27FC236}">
                <a16:creationId xmlns:a16="http://schemas.microsoft.com/office/drawing/2014/main" id="{FC39C5E9-DC06-703C-62EF-AD0F769F973F}"/>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E42B024C-A794-ABD4-A373-E5DDAC093319}"/>
              </a:ext>
            </a:extLst>
          </p:cNvPr>
          <p:cNvSpPr txBox="1">
            <a:spLocks noGrp="1"/>
          </p:cNvSpPr>
          <p:nvPr>
            <p:ph type="sldNum" sz="quarter" idx="8"/>
          </p:nvPr>
        </p:nvSpPr>
        <p:spPr>
          <a:xfrm>
            <a:off x="8610603" y="6356351"/>
            <a:ext cx="2743200" cy="365129"/>
          </a:xfrm>
        </p:spPr>
        <p:txBody>
          <a:bodyPr/>
          <a:lstStyle>
            <a:lvl1pPr>
              <a:defRPr/>
            </a:lvl1pPr>
          </a:lstStyle>
          <a:p>
            <a:pPr lvl="0"/>
            <a:fld id="{6B20CD46-6017-44AC-B8A7-F17BA765507B}" type="slidenum">
              <a:t>‹#›</a:t>
            </a:fld>
            <a:endParaRPr lang="en-GB"/>
          </a:p>
        </p:txBody>
      </p:sp>
    </p:spTree>
    <p:extLst>
      <p:ext uri="{BB962C8B-B14F-4D97-AF65-F5344CB8AC3E}">
        <p14:creationId xmlns:p14="http://schemas.microsoft.com/office/powerpoint/2010/main" val="1223976871"/>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B5D17-C5BC-D4D2-6CFC-828653178A63}"/>
              </a:ext>
            </a:extLst>
          </p:cNvPr>
          <p:cNvSpPr txBox="1">
            <a:spLocks noGrp="1"/>
          </p:cNvSpPr>
          <p:nvPr>
            <p:ph type="title"/>
          </p:nvPr>
        </p:nvSpPr>
        <p:spPr>
          <a:xfrm>
            <a:off x="838203" y="365129"/>
            <a:ext cx="10515600" cy="1325559"/>
          </a:xfrm>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EC05BB39-9B7A-BA87-58BA-564CC8F48BC1}"/>
              </a:ext>
            </a:extLst>
          </p:cNvPr>
          <p:cNvSpPr txBox="1">
            <a:spLocks noGrp="1"/>
          </p:cNvSpPr>
          <p:nvPr>
            <p:ph type="dt" sz="half" idx="7"/>
          </p:nvPr>
        </p:nvSpPr>
        <p:spPr>
          <a:xfrm>
            <a:off x="838203" y="6356351"/>
            <a:ext cx="2743200" cy="365129"/>
          </a:xfrm>
        </p:spPr>
        <p:txBody>
          <a:bodyPr/>
          <a:lstStyle>
            <a:lvl1pPr>
              <a:defRPr/>
            </a:lvl1pPr>
          </a:lstStyle>
          <a:p>
            <a:pPr lvl="0"/>
            <a:fld id="{9BF6CB7D-8C5F-4CC6-BDF0-B15674F6A97A}" type="datetime1">
              <a:rPr lang="en-GB"/>
              <a:pPr lvl="0"/>
              <a:t>14/06/2026</a:t>
            </a:fld>
            <a:endParaRPr lang="en-GB"/>
          </a:p>
        </p:txBody>
      </p:sp>
      <p:sp>
        <p:nvSpPr>
          <p:cNvPr id="4" name="Footer Placeholder 3">
            <a:extLst>
              <a:ext uri="{FF2B5EF4-FFF2-40B4-BE49-F238E27FC236}">
                <a16:creationId xmlns:a16="http://schemas.microsoft.com/office/drawing/2014/main" id="{E86A5677-D7E4-1259-93DC-AFE2794B1F0D}"/>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2955AB1E-D46E-313D-0241-82FB83BA0EC8}"/>
              </a:ext>
            </a:extLst>
          </p:cNvPr>
          <p:cNvSpPr txBox="1">
            <a:spLocks noGrp="1"/>
          </p:cNvSpPr>
          <p:nvPr>
            <p:ph type="sldNum" sz="quarter" idx="8"/>
          </p:nvPr>
        </p:nvSpPr>
        <p:spPr>
          <a:xfrm>
            <a:off x="8610603" y="6356351"/>
            <a:ext cx="2743200" cy="365129"/>
          </a:xfrm>
        </p:spPr>
        <p:txBody>
          <a:bodyPr/>
          <a:lstStyle>
            <a:lvl1pPr>
              <a:defRPr/>
            </a:lvl1pPr>
          </a:lstStyle>
          <a:p>
            <a:pPr lvl="0"/>
            <a:fld id="{BF3FC41F-CD7E-4334-9895-3506714BF3D3}" type="slidenum">
              <a:t>‹#›</a:t>
            </a:fld>
            <a:endParaRPr lang="en-GB"/>
          </a:p>
        </p:txBody>
      </p:sp>
    </p:spTree>
    <p:extLst>
      <p:ext uri="{BB962C8B-B14F-4D97-AF65-F5344CB8AC3E}">
        <p14:creationId xmlns:p14="http://schemas.microsoft.com/office/powerpoint/2010/main" val="314270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2ACF76-7622-B759-5DA1-FB55375FEF69}"/>
              </a:ext>
            </a:extLst>
          </p:cNvPr>
          <p:cNvSpPr txBox="1">
            <a:spLocks noGrp="1"/>
          </p:cNvSpPr>
          <p:nvPr>
            <p:ph type="dt" sz="half" idx="7"/>
          </p:nvPr>
        </p:nvSpPr>
        <p:spPr>
          <a:xfrm>
            <a:off x="838203" y="6356351"/>
            <a:ext cx="2743200" cy="365129"/>
          </a:xfrm>
        </p:spPr>
        <p:txBody>
          <a:bodyPr/>
          <a:lstStyle>
            <a:lvl1pPr>
              <a:defRPr/>
            </a:lvl1pPr>
          </a:lstStyle>
          <a:p>
            <a:pPr lvl="0"/>
            <a:fld id="{2EE18061-4CFA-4A7F-9C0F-CB69BBEEAD86}" type="datetime1">
              <a:rPr lang="en-GB"/>
              <a:pPr lvl="0"/>
              <a:t>14/06/2026</a:t>
            </a:fld>
            <a:endParaRPr lang="en-GB"/>
          </a:p>
        </p:txBody>
      </p:sp>
      <p:sp>
        <p:nvSpPr>
          <p:cNvPr id="3" name="Footer Placeholder 2">
            <a:extLst>
              <a:ext uri="{FF2B5EF4-FFF2-40B4-BE49-F238E27FC236}">
                <a16:creationId xmlns:a16="http://schemas.microsoft.com/office/drawing/2014/main" id="{7B1FE32D-DFD1-C832-05C2-80C72B35AC90}"/>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1975B8B9-32D1-53F9-953C-F8531E3FB4EC}"/>
              </a:ext>
            </a:extLst>
          </p:cNvPr>
          <p:cNvSpPr txBox="1">
            <a:spLocks noGrp="1"/>
          </p:cNvSpPr>
          <p:nvPr>
            <p:ph type="sldNum" sz="quarter" idx="8"/>
          </p:nvPr>
        </p:nvSpPr>
        <p:spPr>
          <a:xfrm>
            <a:off x="8610603" y="6356351"/>
            <a:ext cx="2743200" cy="365129"/>
          </a:xfrm>
        </p:spPr>
        <p:txBody>
          <a:bodyPr/>
          <a:lstStyle>
            <a:lvl1pPr>
              <a:defRPr/>
            </a:lvl1pPr>
          </a:lstStyle>
          <a:p>
            <a:pPr lvl="0"/>
            <a:fld id="{FE65D422-6B9F-4D60-8CE1-1660A5E479FE}" type="slidenum">
              <a:t>‹#›</a:t>
            </a:fld>
            <a:endParaRPr lang="en-GB"/>
          </a:p>
        </p:txBody>
      </p:sp>
    </p:spTree>
    <p:extLst>
      <p:ext uri="{BB962C8B-B14F-4D97-AF65-F5344CB8AC3E}">
        <p14:creationId xmlns:p14="http://schemas.microsoft.com/office/powerpoint/2010/main" val="26665715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9F2BE-A19A-CF4A-C052-B71867BC7361}"/>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74463E64-6054-3B22-8581-B5E848683454}"/>
              </a:ext>
            </a:extLst>
          </p:cNvPr>
          <p:cNvSpPr txBox="1">
            <a:spLocks noGrp="1"/>
          </p:cNvSpPr>
          <p:nvPr>
            <p:ph idx="1"/>
          </p:nvPr>
        </p:nvSpPr>
        <p:spPr>
          <a:xfrm>
            <a:off x="5183184" y="987423"/>
            <a:ext cx="6172200" cy="487362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4B4979A-4CC7-A5B4-0B93-422F7D691B65}"/>
              </a:ext>
            </a:extLst>
          </p:cNvPr>
          <p:cNvSpPr txBox="1">
            <a:spLocks noGrp="1"/>
          </p:cNvSpPr>
          <p:nvPr>
            <p:ph type="body" idx="2"/>
          </p:nvPr>
        </p:nvSpPr>
        <p:spPr>
          <a:xfrm>
            <a:off x="1120002" y="2057400"/>
            <a:ext cx="3652022"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1CC64D57-A713-A809-FCD9-A5D3B8F60BD6}"/>
              </a:ext>
            </a:extLst>
          </p:cNvPr>
          <p:cNvSpPr txBox="1">
            <a:spLocks noGrp="1"/>
          </p:cNvSpPr>
          <p:nvPr>
            <p:ph type="dt" sz="half" idx="7"/>
          </p:nvPr>
        </p:nvSpPr>
        <p:spPr>
          <a:xfrm>
            <a:off x="838203" y="6356351"/>
            <a:ext cx="2743200" cy="365129"/>
          </a:xfrm>
        </p:spPr>
        <p:txBody>
          <a:bodyPr/>
          <a:lstStyle>
            <a:lvl1pPr>
              <a:defRPr/>
            </a:lvl1pPr>
          </a:lstStyle>
          <a:p>
            <a:pPr lvl="0"/>
            <a:fld id="{D0AA45F0-7619-4D0A-A338-3729D3AE83BA}" type="datetime1">
              <a:rPr lang="en-GB"/>
              <a:pPr lvl="0"/>
              <a:t>14/06/2026</a:t>
            </a:fld>
            <a:endParaRPr lang="en-GB"/>
          </a:p>
        </p:txBody>
      </p:sp>
      <p:sp>
        <p:nvSpPr>
          <p:cNvPr id="6" name="Footer Placeholder 5">
            <a:extLst>
              <a:ext uri="{FF2B5EF4-FFF2-40B4-BE49-F238E27FC236}">
                <a16:creationId xmlns:a16="http://schemas.microsoft.com/office/drawing/2014/main" id="{ACC5E0B2-F95A-D505-F95E-7F807D3DFA0E}"/>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361A2A6-7E50-8EC3-600E-585E8717EEE1}"/>
              </a:ext>
            </a:extLst>
          </p:cNvPr>
          <p:cNvSpPr txBox="1">
            <a:spLocks noGrp="1"/>
          </p:cNvSpPr>
          <p:nvPr>
            <p:ph type="sldNum" sz="quarter" idx="8"/>
          </p:nvPr>
        </p:nvSpPr>
        <p:spPr>
          <a:xfrm>
            <a:off x="8610603" y="6356351"/>
            <a:ext cx="2743200" cy="365129"/>
          </a:xfrm>
        </p:spPr>
        <p:txBody>
          <a:bodyPr/>
          <a:lstStyle>
            <a:lvl1pPr>
              <a:defRPr/>
            </a:lvl1pPr>
          </a:lstStyle>
          <a:p>
            <a:pPr lvl="0"/>
            <a:fld id="{7A462940-3A8F-4419-908B-D0143F4820C7}" type="slidenum">
              <a:t>‹#›</a:t>
            </a:fld>
            <a:endParaRPr lang="en-GB"/>
          </a:p>
        </p:txBody>
      </p:sp>
    </p:spTree>
    <p:extLst>
      <p:ext uri="{BB962C8B-B14F-4D97-AF65-F5344CB8AC3E}">
        <p14:creationId xmlns:p14="http://schemas.microsoft.com/office/powerpoint/2010/main" val="3095785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EEC2E-DDE3-7D5D-AE25-7308BC9E75D0}"/>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4F344A1B-FB9C-8BCD-1557-AA552A2B3C3B}"/>
              </a:ext>
            </a:extLst>
          </p:cNvPr>
          <p:cNvSpPr txBox="1">
            <a:spLocks noGrp="1"/>
          </p:cNvSpPr>
          <p:nvPr>
            <p:ph type="pic" idx="1"/>
          </p:nvPr>
        </p:nvSpPr>
        <p:spPr>
          <a:xfrm>
            <a:off x="5183184" y="987423"/>
            <a:ext cx="6172200" cy="4873623"/>
          </a:xfrm>
        </p:spPr>
        <p:txBody>
          <a:bodyPr/>
          <a:lstStyle>
            <a:lvl1pPr marL="0" indent="0">
              <a:buNone/>
              <a:defRPr sz="32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8BB1FDFF-EF72-01A5-0DF9-C3D32744A2A8}"/>
              </a:ext>
            </a:extLst>
          </p:cNvPr>
          <p:cNvSpPr txBox="1">
            <a:spLocks noGrp="1"/>
          </p:cNvSpPr>
          <p:nvPr>
            <p:ph type="body" idx="2"/>
          </p:nvPr>
        </p:nvSpPr>
        <p:spPr>
          <a:xfrm>
            <a:off x="1120002" y="2057400"/>
            <a:ext cx="3652022"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EEF1DE8F-3767-FAAA-08AD-C4C1CA8D6978}"/>
              </a:ext>
            </a:extLst>
          </p:cNvPr>
          <p:cNvSpPr txBox="1">
            <a:spLocks noGrp="1"/>
          </p:cNvSpPr>
          <p:nvPr>
            <p:ph type="dt" sz="half" idx="7"/>
          </p:nvPr>
        </p:nvSpPr>
        <p:spPr>
          <a:xfrm>
            <a:off x="838203" y="6356351"/>
            <a:ext cx="2743200" cy="365129"/>
          </a:xfrm>
        </p:spPr>
        <p:txBody>
          <a:bodyPr/>
          <a:lstStyle>
            <a:lvl1pPr>
              <a:defRPr/>
            </a:lvl1pPr>
          </a:lstStyle>
          <a:p>
            <a:pPr lvl="0"/>
            <a:fld id="{3ECEAC05-5A77-44FB-A9F8-AD35F5467C6C}" type="datetime1">
              <a:rPr lang="en-GB"/>
              <a:pPr lvl="0"/>
              <a:t>14/06/2026</a:t>
            </a:fld>
            <a:endParaRPr lang="en-GB"/>
          </a:p>
        </p:txBody>
      </p:sp>
      <p:sp>
        <p:nvSpPr>
          <p:cNvPr id="6" name="Footer Placeholder 5">
            <a:extLst>
              <a:ext uri="{FF2B5EF4-FFF2-40B4-BE49-F238E27FC236}">
                <a16:creationId xmlns:a16="http://schemas.microsoft.com/office/drawing/2014/main" id="{1404D1DC-6525-C3DA-0E4E-1EF4394B0673}"/>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1DE767CC-6D8D-CC94-8DAE-2DB6C9905A17}"/>
              </a:ext>
            </a:extLst>
          </p:cNvPr>
          <p:cNvSpPr txBox="1">
            <a:spLocks noGrp="1"/>
          </p:cNvSpPr>
          <p:nvPr>
            <p:ph type="sldNum" sz="quarter" idx="8"/>
          </p:nvPr>
        </p:nvSpPr>
        <p:spPr>
          <a:xfrm>
            <a:off x="8610603" y="6356351"/>
            <a:ext cx="2743200" cy="365129"/>
          </a:xfrm>
        </p:spPr>
        <p:txBody>
          <a:bodyPr/>
          <a:lstStyle>
            <a:lvl1pPr>
              <a:defRPr/>
            </a:lvl1pPr>
          </a:lstStyle>
          <a:p>
            <a:pPr lvl="0"/>
            <a:fld id="{F12D2BDE-6D0F-4EF5-AEFA-C54F9CD4AE62}" type="slidenum">
              <a:t>‹#›</a:t>
            </a:fld>
            <a:endParaRPr lang="en-GB"/>
          </a:p>
        </p:txBody>
      </p:sp>
    </p:spTree>
    <p:extLst>
      <p:ext uri="{BB962C8B-B14F-4D97-AF65-F5344CB8AC3E}">
        <p14:creationId xmlns:p14="http://schemas.microsoft.com/office/powerpoint/2010/main" val="121317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EA30E-FF7B-2F7F-D9C0-ACB10E234AE6}"/>
              </a:ext>
            </a:extLst>
          </p:cNvPr>
          <p:cNvSpPr txBox="1">
            <a:spLocks noGrp="1"/>
          </p:cNvSpPr>
          <p:nvPr>
            <p:ph type="title"/>
          </p:nvPr>
        </p:nvSpPr>
        <p:spPr>
          <a:xfrm>
            <a:off x="839784" y="4367156"/>
            <a:ext cx="10515600" cy="819357"/>
          </a:xfrm>
        </p:spPr>
        <p:txBody>
          <a:bodyPr anchor="b"/>
          <a:lstStyle>
            <a:lvl1pPr>
              <a:defRPr sz="32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F2C4C04E-B02D-CFAE-8B19-C4DB9D98BFB0}"/>
              </a:ext>
            </a:extLst>
          </p:cNvPr>
          <p:cNvSpPr txBox="1">
            <a:spLocks noGrp="1"/>
          </p:cNvSpPr>
          <p:nvPr>
            <p:ph type="pic" idx="4294967295"/>
          </p:nvPr>
        </p:nvSpPr>
        <p:spPr>
          <a:xfrm>
            <a:off x="839784" y="987423"/>
            <a:ext cx="10515600" cy="3379732"/>
          </a:xfrm>
        </p:spPr>
        <p:txBody>
          <a:bodyPr/>
          <a:lstStyle>
            <a:lvl1pPr marL="0" indent="0">
              <a:buNone/>
              <a:defRPr sz="32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5F486A93-1486-27C9-079D-94A02DAD7ED0}"/>
              </a:ext>
            </a:extLst>
          </p:cNvPr>
          <p:cNvSpPr txBox="1">
            <a:spLocks noGrp="1"/>
          </p:cNvSpPr>
          <p:nvPr>
            <p:ph type="body" idx="4294967295"/>
          </p:nvPr>
        </p:nvSpPr>
        <p:spPr>
          <a:xfrm>
            <a:off x="839784" y="5186513"/>
            <a:ext cx="10514008" cy="682471"/>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32148205-7214-E524-E92B-8F559FF7F179}"/>
              </a:ext>
            </a:extLst>
          </p:cNvPr>
          <p:cNvSpPr txBox="1">
            <a:spLocks noGrp="1"/>
          </p:cNvSpPr>
          <p:nvPr>
            <p:ph type="dt" sz="half" idx="7"/>
          </p:nvPr>
        </p:nvSpPr>
        <p:spPr>
          <a:xfrm>
            <a:off x="838203" y="6356351"/>
            <a:ext cx="2743200" cy="365129"/>
          </a:xfrm>
        </p:spPr>
        <p:txBody>
          <a:bodyPr/>
          <a:lstStyle>
            <a:lvl1pPr>
              <a:defRPr/>
            </a:lvl1pPr>
          </a:lstStyle>
          <a:p>
            <a:pPr lvl="0"/>
            <a:fld id="{7B487E27-89B5-4034-8CB4-5F29234AB053}" type="datetime1">
              <a:rPr lang="en-GB"/>
              <a:pPr lvl="0"/>
              <a:t>14/06/2026</a:t>
            </a:fld>
            <a:endParaRPr lang="en-GB"/>
          </a:p>
        </p:txBody>
      </p:sp>
      <p:sp>
        <p:nvSpPr>
          <p:cNvPr id="6" name="Footer Placeholder 5">
            <a:extLst>
              <a:ext uri="{FF2B5EF4-FFF2-40B4-BE49-F238E27FC236}">
                <a16:creationId xmlns:a16="http://schemas.microsoft.com/office/drawing/2014/main" id="{ADD54CD8-F36D-E83F-BBC1-D0C54FA5D6AE}"/>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F2CADFB-1832-AEDD-AD6D-26700A889EE8}"/>
              </a:ext>
            </a:extLst>
          </p:cNvPr>
          <p:cNvSpPr txBox="1">
            <a:spLocks noGrp="1"/>
          </p:cNvSpPr>
          <p:nvPr>
            <p:ph type="sldNum" sz="quarter" idx="8"/>
          </p:nvPr>
        </p:nvSpPr>
        <p:spPr>
          <a:xfrm>
            <a:off x="8610603" y="6356351"/>
            <a:ext cx="2743200" cy="365129"/>
          </a:xfrm>
        </p:spPr>
        <p:txBody>
          <a:bodyPr/>
          <a:lstStyle>
            <a:lvl1pPr>
              <a:defRPr/>
            </a:lvl1pPr>
          </a:lstStyle>
          <a:p>
            <a:pPr lvl="0"/>
            <a:fld id="{A79F9290-F099-4999-9783-2BCD7A337ED8}" type="slidenum">
              <a:t>‹#›</a:t>
            </a:fld>
            <a:endParaRPr lang="en-GB"/>
          </a:p>
        </p:txBody>
      </p:sp>
    </p:spTree>
    <p:extLst>
      <p:ext uri="{BB962C8B-B14F-4D97-AF65-F5344CB8AC3E}">
        <p14:creationId xmlns:p14="http://schemas.microsoft.com/office/powerpoint/2010/main" val="1857878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35857-68CD-4C02-829E-427456ABE1F2}"/>
              </a:ext>
            </a:extLst>
          </p:cNvPr>
          <p:cNvSpPr txBox="1">
            <a:spLocks noGrp="1"/>
          </p:cNvSpPr>
          <p:nvPr>
            <p:ph type="title"/>
          </p:nvPr>
        </p:nvSpPr>
        <p:spPr>
          <a:xfrm>
            <a:off x="839784" y="365129"/>
            <a:ext cx="10515600" cy="3534348"/>
          </a:xfrm>
        </p:spPr>
        <p:txBody>
          <a:bodyPr/>
          <a:lstStyle>
            <a:lvl1pPr>
              <a:defRPr sz="3200"/>
            </a:lvl1pPr>
          </a:lstStyle>
          <a:p>
            <a:pPr lvl="0"/>
            <a:r>
              <a:rPr lang="en-GB"/>
              <a:t>Click to edit Master title style</a:t>
            </a:r>
            <a:endParaRPr lang="en-US"/>
          </a:p>
        </p:txBody>
      </p:sp>
      <p:sp>
        <p:nvSpPr>
          <p:cNvPr id="3" name="Text Placeholder 3">
            <a:extLst>
              <a:ext uri="{FF2B5EF4-FFF2-40B4-BE49-F238E27FC236}">
                <a16:creationId xmlns:a16="http://schemas.microsoft.com/office/drawing/2014/main" id="{7CB01DC9-6746-146B-B438-22A1A9165124}"/>
              </a:ext>
            </a:extLst>
          </p:cNvPr>
          <p:cNvSpPr txBox="1">
            <a:spLocks noGrp="1"/>
          </p:cNvSpPr>
          <p:nvPr>
            <p:ph type="body" idx="4294967295"/>
          </p:nvPr>
        </p:nvSpPr>
        <p:spPr>
          <a:xfrm>
            <a:off x="839784" y="4489402"/>
            <a:ext cx="10514008" cy="1501828"/>
          </a:xfrm>
        </p:spPr>
        <p:txBody>
          <a:bodyPr anchor="ctr"/>
          <a:lstStyle>
            <a:lvl1pPr marL="0" indent="0">
              <a:buNone/>
              <a:defRPr sz="1600"/>
            </a:lvl1pPr>
          </a:lstStyle>
          <a:p>
            <a:pPr lvl="0"/>
            <a:r>
              <a:rPr lang="en-GB"/>
              <a:t>Click to edit Master text styles</a:t>
            </a:r>
          </a:p>
        </p:txBody>
      </p:sp>
      <p:sp>
        <p:nvSpPr>
          <p:cNvPr id="4" name="Date Placeholder 4">
            <a:extLst>
              <a:ext uri="{FF2B5EF4-FFF2-40B4-BE49-F238E27FC236}">
                <a16:creationId xmlns:a16="http://schemas.microsoft.com/office/drawing/2014/main" id="{61C8CD46-CB6B-F97F-80A4-72E45F21D01D}"/>
              </a:ext>
            </a:extLst>
          </p:cNvPr>
          <p:cNvSpPr txBox="1">
            <a:spLocks noGrp="1"/>
          </p:cNvSpPr>
          <p:nvPr>
            <p:ph type="dt" sz="half" idx="7"/>
          </p:nvPr>
        </p:nvSpPr>
        <p:spPr>
          <a:xfrm>
            <a:off x="838203" y="6356351"/>
            <a:ext cx="2743200" cy="365129"/>
          </a:xfrm>
        </p:spPr>
        <p:txBody>
          <a:bodyPr/>
          <a:lstStyle>
            <a:lvl1pPr>
              <a:defRPr/>
            </a:lvl1pPr>
          </a:lstStyle>
          <a:p>
            <a:pPr lvl="0"/>
            <a:fld id="{3082E24D-A786-403A-9A69-3370A06A6F98}" type="datetime1">
              <a:rPr lang="en-GB"/>
              <a:pPr lvl="0"/>
              <a:t>14/06/2026</a:t>
            </a:fld>
            <a:endParaRPr lang="en-GB"/>
          </a:p>
        </p:txBody>
      </p:sp>
      <p:sp>
        <p:nvSpPr>
          <p:cNvPr id="5" name="Footer Placeholder 5">
            <a:extLst>
              <a:ext uri="{FF2B5EF4-FFF2-40B4-BE49-F238E27FC236}">
                <a16:creationId xmlns:a16="http://schemas.microsoft.com/office/drawing/2014/main" id="{A1EED471-C07E-6B13-2ED6-F436D3C0EA98}"/>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6">
            <a:extLst>
              <a:ext uri="{FF2B5EF4-FFF2-40B4-BE49-F238E27FC236}">
                <a16:creationId xmlns:a16="http://schemas.microsoft.com/office/drawing/2014/main" id="{DB82609C-4633-165F-6317-6F4C495639FD}"/>
              </a:ext>
            </a:extLst>
          </p:cNvPr>
          <p:cNvSpPr txBox="1">
            <a:spLocks noGrp="1"/>
          </p:cNvSpPr>
          <p:nvPr>
            <p:ph type="sldNum" sz="quarter" idx="8"/>
          </p:nvPr>
        </p:nvSpPr>
        <p:spPr>
          <a:xfrm>
            <a:off x="8610603" y="6356351"/>
            <a:ext cx="2743200" cy="365129"/>
          </a:xfrm>
        </p:spPr>
        <p:txBody>
          <a:bodyPr/>
          <a:lstStyle>
            <a:lvl1pPr>
              <a:defRPr/>
            </a:lvl1pPr>
          </a:lstStyle>
          <a:p>
            <a:pPr lvl="0"/>
            <a:fld id="{CDE9CEE5-F133-4FAD-9EE4-6A0B49367D23}" type="slidenum">
              <a:t>‹#›</a:t>
            </a:fld>
            <a:endParaRPr lang="en-GB"/>
          </a:p>
        </p:txBody>
      </p:sp>
    </p:spTree>
    <p:extLst>
      <p:ext uri="{BB962C8B-B14F-4D97-AF65-F5344CB8AC3E}">
        <p14:creationId xmlns:p14="http://schemas.microsoft.com/office/powerpoint/2010/main" val="4064024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A01CC-9678-6869-8A2A-5D249370C437}"/>
              </a:ext>
            </a:extLst>
          </p:cNvPr>
          <p:cNvSpPr txBox="1">
            <a:spLocks noGrp="1"/>
          </p:cNvSpPr>
          <p:nvPr>
            <p:ph type="title"/>
          </p:nvPr>
        </p:nvSpPr>
        <p:spPr>
          <a:xfrm>
            <a:off x="1446215" y="365129"/>
            <a:ext cx="9302748" cy="2992904"/>
          </a:xfrm>
        </p:spPr>
        <p:txBody>
          <a:bodyPr/>
          <a:lstStyle>
            <a:lvl1pPr>
              <a:defRPr sz="4400"/>
            </a:lvl1pPr>
          </a:lstStyle>
          <a:p>
            <a:pPr lvl="0"/>
            <a:r>
              <a:rPr lang="en-GB"/>
              <a:t>Click to edit Master title style</a:t>
            </a:r>
            <a:endParaRPr lang="en-US"/>
          </a:p>
        </p:txBody>
      </p:sp>
      <p:sp>
        <p:nvSpPr>
          <p:cNvPr id="3" name="Text Placeholder 3">
            <a:extLst>
              <a:ext uri="{FF2B5EF4-FFF2-40B4-BE49-F238E27FC236}">
                <a16:creationId xmlns:a16="http://schemas.microsoft.com/office/drawing/2014/main" id="{5A13DA06-3FBD-4BE2-5C81-1F8C30ACC5F5}"/>
              </a:ext>
            </a:extLst>
          </p:cNvPr>
          <p:cNvSpPr txBox="1">
            <a:spLocks noGrp="1"/>
          </p:cNvSpPr>
          <p:nvPr>
            <p:ph type="body" idx="4294967295"/>
          </p:nvPr>
        </p:nvSpPr>
        <p:spPr>
          <a:xfrm>
            <a:off x="1720644" y="3365558"/>
            <a:ext cx="8752298" cy="548969"/>
          </a:xfrm>
        </p:spPr>
        <p:txBody>
          <a:bodyPr/>
          <a:lstStyle>
            <a:lvl1pPr marL="0" indent="0">
              <a:buNone/>
              <a:defRPr sz="1400"/>
            </a:lvl1pPr>
          </a:lstStyle>
          <a:p>
            <a:pPr lvl="0"/>
            <a:r>
              <a:rPr lang="en-GB"/>
              <a:t>Click to edit Master text styles</a:t>
            </a:r>
          </a:p>
        </p:txBody>
      </p:sp>
      <p:sp>
        <p:nvSpPr>
          <p:cNvPr id="4" name="Text Placeholder 3">
            <a:extLst>
              <a:ext uri="{FF2B5EF4-FFF2-40B4-BE49-F238E27FC236}">
                <a16:creationId xmlns:a16="http://schemas.microsoft.com/office/drawing/2014/main" id="{27F770DD-0276-8305-6EA6-FDC14E775E8F}"/>
              </a:ext>
            </a:extLst>
          </p:cNvPr>
          <p:cNvSpPr txBox="1">
            <a:spLocks noGrp="1"/>
          </p:cNvSpPr>
          <p:nvPr>
            <p:ph type="body" idx="4294967295"/>
          </p:nvPr>
        </p:nvSpPr>
        <p:spPr>
          <a:xfrm>
            <a:off x="838203" y="4501728"/>
            <a:ext cx="10512427" cy="1489493"/>
          </a:xfrm>
        </p:spPr>
        <p:txBody>
          <a:bodyPr anchor="ct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7BF334E0-78D9-FE52-6898-7866AEFA7BB5}"/>
              </a:ext>
            </a:extLst>
          </p:cNvPr>
          <p:cNvSpPr txBox="1">
            <a:spLocks noGrp="1"/>
          </p:cNvSpPr>
          <p:nvPr>
            <p:ph type="dt" sz="half" idx="7"/>
          </p:nvPr>
        </p:nvSpPr>
        <p:spPr>
          <a:xfrm>
            <a:off x="838203" y="6356351"/>
            <a:ext cx="2743200" cy="365129"/>
          </a:xfrm>
        </p:spPr>
        <p:txBody>
          <a:bodyPr/>
          <a:lstStyle>
            <a:lvl1pPr>
              <a:defRPr/>
            </a:lvl1pPr>
          </a:lstStyle>
          <a:p>
            <a:pPr lvl="0"/>
            <a:fld id="{26ED81AE-03FA-4401-9D83-5C6D259DAB64}" type="datetime1">
              <a:rPr lang="en-GB"/>
              <a:pPr lvl="0"/>
              <a:t>14/06/2026</a:t>
            </a:fld>
            <a:endParaRPr lang="en-GB"/>
          </a:p>
        </p:txBody>
      </p:sp>
      <p:sp>
        <p:nvSpPr>
          <p:cNvPr id="6" name="Footer Placeholder 5">
            <a:extLst>
              <a:ext uri="{FF2B5EF4-FFF2-40B4-BE49-F238E27FC236}">
                <a16:creationId xmlns:a16="http://schemas.microsoft.com/office/drawing/2014/main" id="{AFD3EC7C-0DFB-9667-0388-94B7515D6BBE}"/>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B3BADDA8-9174-4741-F5CC-C8DAE0C107AF}"/>
              </a:ext>
            </a:extLst>
          </p:cNvPr>
          <p:cNvSpPr txBox="1">
            <a:spLocks noGrp="1"/>
          </p:cNvSpPr>
          <p:nvPr>
            <p:ph type="sldNum" sz="quarter" idx="8"/>
          </p:nvPr>
        </p:nvSpPr>
        <p:spPr>
          <a:xfrm>
            <a:off x="8610603" y="6356351"/>
            <a:ext cx="2743200" cy="365129"/>
          </a:xfrm>
        </p:spPr>
        <p:txBody>
          <a:bodyPr/>
          <a:lstStyle>
            <a:lvl1pPr>
              <a:defRPr/>
            </a:lvl1pPr>
          </a:lstStyle>
          <a:p>
            <a:pPr lvl="0"/>
            <a:fld id="{C6A091E8-F84E-4F1D-B6CB-D46EC0BD53EE}" type="slidenum">
              <a:t>‹#›</a:t>
            </a:fld>
            <a:endParaRPr lang="en-GB"/>
          </a:p>
        </p:txBody>
      </p:sp>
      <p:sp>
        <p:nvSpPr>
          <p:cNvPr id="8" name="TextBox 8">
            <a:extLst>
              <a:ext uri="{FF2B5EF4-FFF2-40B4-BE49-F238E27FC236}">
                <a16:creationId xmlns:a16="http://schemas.microsoft.com/office/drawing/2014/main" id="{705CE792-2656-EF04-C922-67A1EAC2EB81}"/>
              </a:ext>
            </a:extLst>
          </p:cNvPr>
          <p:cNvSpPr txBox="1"/>
          <p:nvPr/>
        </p:nvSpPr>
        <p:spPr>
          <a:xfrm>
            <a:off x="1111041" y="786822"/>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Corbel"/>
              </a:rPr>
              <a:t>“</a:t>
            </a:r>
          </a:p>
        </p:txBody>
      </p:sp>
      <p:sp>
        <p:nvSpPr>
          <p:cNvPr id="9" name="TextBox 9">
            <a:extLst>
              <a:ext uri="{FF2B5EF4-FFF2-40B4-BE49-F238E27FC236}">
                <a16:creationId xmlns:a16="http://schemas.microsoft.com/office/drawing/2014/main" id="{41539134-A72D-FF10-D1EB-585F0A5F0185}"/>
              </a:ext>
            </a:extLst>
          </p:cNvPr>
          <p:cNvSpPr txBox="1"/>
          <p:nvPr/>
        </p:nvSpPr>
        <p:spPr>
          <a:xfrm>
            <a:off x="10437811" y="2743200"/>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FFFFFF"/>
                </a:solidFill>
                <a:uFillTx/>
                <a:latin typeface="Corbel"/>
              </a:rPr>
              <a:t>”</a:t>
            </a:r>
          </a:p>
        </p:txBody>
      </p:sp>
    </p:spTree>
    <p:extLst>
      <p:ext uri="{BB962C8B-B14F-4D97-AF65-F5344CB8AC3E}">
        <p14:creationId xmlns:p14="http://schemas.microsoft.com/office/powerpoint/2010/main" val="2621070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FAE91-5285-CCAA-4C62-9269472B1020}"/>
              </a:ext>
            </a:extLst>
          </p:cNvPr>
          <p:cNvSpPr txBox="1">
            <a:spLocks noGrp="1"/>
          </p:cNvSpPr>
          <p:nvPr>
            <p:ph type="title"/>
          </p:nvPr>
        </p:nvSpPr>
        <p:spPr>
          <a:xfrm>
            <a:off x="839784" y="2326965"/>
            <a:ext cx="10515600" cy="2511838"/>
          </a:xfrm>
        </p:spPr>
        <p:txBody>
          <a:bodyPr anchor="b"/>
          <a:lstStyle>
            <a:lvl1pPr>
              <a:defRPr/>
            </a:lvl1pPr>
          </a:lstStyle>
          <a:p>
            <a:pPr lvl="0"/>
            <a:r>
              <a:rPr lang="en-GB"/>
              <a:t>Click to edit Master title style</a:t>
            </a:r>
            <a:endParaRPr lang="en-US"/>
          </a:p>
        </p:txBody>
      </p:sp>
      <p:sp>
        <p:nvSpPr>
          <p:cNvPr id="3" name="Text Placeholder 3">
            <a:extLst>
              <a:ext uri="{FF2B5EF4-FFF2-40B4-BE49-F238E27FC236}">
                <a16:creationId xmlns:a16="http://schemas.microsoft.com/office/drawing/2014/main" id="{9BB83286-CCB9-4542-4CC4-3D9A119F85F7}"/>
              </a:ext>
            </a:extLst>
          </p:cNvPr>
          <p:cNvSpPr txBox="1">
            <a:spLocks noGrp="1"/>
          </p:cNvSpPr>
          <p:nvPr>
            <p:ph type="body" idx="4294967295"/>
          </p:nvPr>
        </p:nvSpPr>
        <p:spPr>
          <a:xfrm>
            <a:off x="839784" y="4850581"/>
            <a:ext cx="10514008" cy="1140640"/>
          </a:xfrm>
        </p:spPr>
        <p:txBody>
          <a:bodyPr/>
          <a:lstStyle>
            <a:lvl1pPr marL="0" indent="0">
              <a:buNone/>
              <a:defRPr sz="1600"/>
            </a:lvl1pPr>
          </a:lstStyle>
          <a:p>
            <a:pPr lvl="0"/>
            <a:r>
              <a:rPr lang="en-GB"/>
              <a:t>Click to edit Master text styles</a:t>
            </a:r>
          </a:p>
        </p:txBody>
      </p:sp>
      <p:sp>
        <p:nvSpPr>
          <p:cNvPr id="4" name="Date Placeholder 4">
            <a:extLst>
              <a:ext uri="{FF2B5EF4-FFF2-40B4-BE49-F238E27FC236}">
                <a16:creationId xmlns:a16="http://schemas.microsoft.com/office/drawing/2014/main" id="{2342B119-8AD2-4CEF-84E1-D002420BB05B}"/>
              </a:ext>
            </a:extLst>
          </p:cNvPr>
          <p:cNvSpPr txBox="1">
            <a:spLocks noGrp="1"/>
          </p:cNvSpPr>
          <p:nvPr>
            <p:ph type="dt" sz="half" idx="7"/>
          </p:nvPr>
        </p:nvSpPr>
        <p:spPr>
          <a:xfrm>
            <a:off x="838203" y="6356351"/>
            <a:ext cx="2743200" cy="365129"/>
          </a:xfrm>
        </p:spPr>
        <p:txBody>
          <a:bodyPr/>
          <a:lstStyle>
            <a:lvl1pPr>
              <a:defRPr/>
            </a:lvl1pPr>
          </a:lstStyle>
          <a:p>
            <a:pPr lvl="0"/>
            <a:fld id="{112A7DEE-A32B-4685-B883-24778F04528D}" type="datetime1">
              <a:rPr lang="en-GB"/>
              <a:pPr lvl="0"/>
              <a:t>14/06/2026</a:t>
            </a:fld>
            <a:endParaRPr lang="en-GB"/>
          </a:p>
        </p:txBody>
      </p:sp>
      <p:sp>
        <p:nvSpPr>
          <p:cNvPr id="5" name="Footer Placeholder 5">
            <a:extLst>
              <a:ext uri="{FF2B5EF4-FFF2-40B4-BE49-F238E27FC236}">
                <a16:creationId xmlns:a16="http://schemas.microsoft.com/office/drawing/2014/main" id="{8A0A9CE7-67B0-FC54-C2CF-DD729C228C41}"/>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6">
            <a:extLst>
              <a:ext uri="{FF2B5EF4-FFF2-40B4-BE49-F238E27FC236}">
                <a16:creationId xmlns:a16="http://schemas.microsoft.com/office/drawing/2014/main" id="{207E5349-8CA3-46C0-251C-1A4CC58D287B}"/>
              </a:ext>
            </a:extLst>
          </p:cNvPr>
          <p:cNvSpPr txBox="1">
            <a:spLocks noGrp="1"/>
          </p:cNvSpPr>
          <p:nvPr>
            <p:ph type="sldNum" sz="quarter" idx="8"/>
          </p:nvPr>
        </p:nvSpPr>
        <p:spPr>
          <a:xfrm>
            <a:off x="8610603" y="6356351"/>
            <a:ext cx="2743200" cy="365129"/>
          </a:xfrm>
        </p:spPr>
        <p:txBody>
          <a:bodyPr/>
          <a:lstStyle>
            <a:lvl1pPr>
              <a:defRPr/>
            </a:lvl1pPr>
          </a:lstStyle>
          <a:p>
            <a:pPr lvl="0"/>
            <a:fld id="{4D66C5CA-E6A0-47FD-92FF-3DFE054236BD}" type="slidenum">
              <a:t>‹#›</a:t>
            </a:fld>
            <a:endParaRPr lang="en-GB"/>
          </a:p>
        </p:txBody>
      </p:sp>
    </p:spTree>
    <p:extLst>
      <p:ext uri="{BB962C8B-B14F-4D97-AF65-F5344CB8AC3E}">
        <p14:creationId xmlns:p14="http://schemas.microsoft.com/office/powerpoint/2010/main" val="13663657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E9D8D-40E2-E251-F8AF-64E678A3CF22}"/>
              </a:ext>
            </a:extLst>
          </p:cNvPr>
          <p:cNvSpPr txBox="1">
            <a:spLocks noGrp="1"/>
          </p:cNvSpPr>
          <p:nvPr>
            <p:ph type="title"/>
          </p:nvPr>
        </p:nvSpPr>
        <p:spPr>
          <a:xfrm>
            <a:off x="838203" y="365129"/>
            <a:ext cx="10515600" cy="1325559"/>
          </a:xfrm>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5D96541C-BCF4-8A46-2D29-1987F3BC1961}"/>
              </a:ext>
            </a:extLst>
          </p:cNvPr>
          <p:cNvSpPr txBox="1">
            <a:spLocks noGrp="1"/>
          </p:cNvSpPr>
          <p:nvPr>
            <p:ph type="body" idx="4294967295"/>
          </p:nvPr>
        </p:nvSpPr>
        <p:spPr>
          <a:xfrm>
            <a:off x="1337282" y="1885950"/>
            <a:ext cx="2946864" cy="576264"/>
          </a:xfrm>
        </p:spPr>
        <p:txBody>
          <a:bodyPr anchor="b">
            <a:noAutofit/>
          </a:bodyPr>
          <a:lstStyle>
            <a:lvl1pPr marL="0" indent="0">
              <a:buNone/>
              <a:defRPr sz="2400"/>
            </a:lvl1pPr>
          </a:lstStyle>
          <a:p>
            <a:pPr lvl="0"/>
            <a:r>
              <a:rPr lang="en-GB"/>
              <a:t>Click to edit Master text styles</a:t>
            </a:r>
          </a:p>
        </p:txBody>
      </p:sp>
      <p:sp>
        <p:nvSpPr>
          <p:cNvPr id="4" name="Text Placeholder 3">
            <a:extLst>
              <a:ext uri="{FF2B5EF4-FFF2-40B4-BE49-F238E27FC236}">
                <a16:creationId xmlns:a16="http://schemas.microsoft.com/office/drawing/2014/main" id="{694256A2-5986-0477-FAEA-AF5326ED79FB}"/>
              </a:ext>
            </a:extLst>
          </p:cNvPr>
          <p:cNvSpPr txBox="1">
            <a:spLocks noGrp="1"/>
          </p:cNvSpPr>
          <p:nvPr>
            <p:ph type="body" idx="4294967295"/>
          </p:nvPr>
        </p:nvSpPr>
        <p:spPr>
          <a:xfrm>
            <a:off x="1356795" y="2571749"/>
            <a:ext cx="2927351" cy="3589340"/>
          </a:xfrm>
        </p:spPr>
        <p:txBody>
          <a:bodyPr/>
          <a:lstStyle>
            <a:lvl1pPr marL="0" indent="0">
              <a:buNone/>
              <a:defRPr sz="1400"/>
            </a:lvl1pPr>
          </a:lstStyle>
          <a:p>
            <a:pPr lvl="0"/>
            <a:r>
              <a:rPr lang="en-GB"/>
              <a:t>Click to edit Master text styles</a:t>
            </a:r>
          </a:p>
        </p:txBody>
      </p:sp>
      <p:sp>
        <p:nvSpPr>
          <p:cNvPr id="5" name="Text Placeholder 4">
            <a:extLst>
              <a:ext uri="{FF2B5EF4-FFF2-40B4-BE49-F238E27FC236}">
                <a16:creationId xmlns:a16="http://schemas.microsoft.com/office/drawing/2014/main" id="{6587C691-4A30-6B12-AB01-0D1D4B000B83}"/>
              </a:ext>
            </a:extLst>
          </p:cNvPr>
          <p:cNvSpPr txBox="1">
            <a:spLocks noGrp="1"/>
          </p:cNvSpPr>
          <p:nvPr>
            <p:ph type="body" idx="4294967295"/>
          </p:nvPr>
        </p:nvSpPr>
        <p:spPr>
          <a:xfrm>
            <a:off x="4587992" y="1885950"/>
            <a:ext cx="2936238" cy="576264"/>
          </a:xfrm>
        </p:spPr>
        <p:txBody>
          <a:bodyPr anchor="b">
            <a:noAutofit/>
          </a:bodyPr>
          <a:lstStyle>
            <a:lvl1pPr marL="0" indent="0">
              <a:buNone/>
              <a:defRPr sz="2400"/>
            </a:lvl1pPr>
          </a:lstStyle>
          <a:p>
            <a:pPr lvl="0"/>
            <a:r>
              <a:rPr lang="en-GB"/>
              <a:t>Click to edit Master text styles</a:t>
            </a:r>
          </a:p>
        </p:txBody>
      </p:sp>
      <p:sp>
        <p:nvSpPr>
          <p:cNvPr id="6" name="Text Placeholder 3">
            <a:extLst>
              <a:ext uri="{FF2B5EF4-FFF2-40B4-BE49-F238E27FC236}">
                <a16:creationId xmlns:a16="http://schemas.microsoft.com/office/drawing/2014/main" id="{C3BFBFCB-F38D-3501-1C74-DD24F2165F23}"/>
              </a:ext>
            </a:extLst>
          </p:cNvPr>
          <p:cNvSpPr txBox="1">
            <a:spLocks noGrp="1"/>
          </p:cNvSpPr>
          <p:nvPr>
            <p:ph type="body" idx="4294967295"/>
          </p:nvPr>
        </p:nvSpPr>
        <p:spPr>
          <a:xfrm>
            <a:off x="4577440" y="2571749"/>
            <a:ext cx="2946791" cy="3589340"/>
          </a:xfrm>
        </p:spPr>
        <p:txBody>
          <a:bodyPr/>
          <a:lstStyle>
            <a:lvl1pPr marL="0" indent="0">
              <a:buNone/>
              <a:defRPr sz="1400"/>
            </a:lvl1pPr>
          </a:lstStyle>
          <a:p>
            <a:pPr lvl="0"/>
            <a:r>
              <a:rPr lang="en-GB"/>
              <a:t>Click to edit Master text styles</a:t>
            </a:r>
          </a:p>
        </p:txBody>
      </p:sp>
      <p:sp>
        <p:nvSpPr>
          <p:cNvPr id="7" name="Text Placeholder 4">
            <a:extLst>
              <a:ext uri="{FF2B5EF4-FFF2-40B4-BE49-F238E27FC236}">
                <a16:creationId xmlns:a16="http://schemas.microsoft.com/office/drawing/2014/main" id="{401D8B2B-20FC-512C-0776-283FFF505FA0}"/>
              </a:ext>
            </a:extLst>
          </p:cNvPr>
          <p:cNvSpPr txBox="1">
            <a:spLocks noGrp="1"/>
          </p:cNvSpPr>
          <p:nvPr>
            <p:ph type="body" idx="4294967295"/>
          </p:nvPr>
        </p:nvSpPr>
        <p:spPr>
          <a:xfrm>
            <a:off x="7829037" y="1885950"/>
            <a:ext cx="2932115" cy="576264"/>
          </a:xfrm>
        </p:spPr>
        <p:txBody>
          <a:bodyPr anchor="b">
            <a:noAutofit/>
          </a:bodyPr>
          <a:lstStyle>
            <a:lvl1pPr marL="0" indent="0">
              <a:buNone/>
              <a:defRPr sz="2400"/>
            </a:lvl1pPr>
          </a:lstStyle>
          <a:p>
            <a:pPr lvl="0"/>
            <a:r>
              <a:rPr lang="en-GB"/>
              <a:t>Click to edit Master text styles</a:t>
            </a:r>
          </a:p>
        </p:txBody>
      </p:sp>
      <p:sp>
        <p:nvSpPr>
          <p:cNvPr id="8" name="Text Placeholder 3">
            <a:extLst>
              <a:ext uri="{FF2B5EF4-FFF2-40B4-BE49-F238E27FC236}">
                <a16:creationId xmlns:a16="http://schemas.microsoft.com/office/drawing/2014/main" id="{99A4065C-64E8-58C9-534D-F26EC511A4FE}"/>
              </a:ext>
            </a:extLst>
          </p:cNvPr>
          <p:cNvSpPr txBox="1">
            <a:spLocks noGrp="1"/>
          </p:cNvSpPr>
          <p:nvPr>
            <p:ph type="body" idx="4294967295"/>
          </p:nvPr>
        </p:nvSpPr>
        <p:spPr>
          <a:xfrm>
            <a:off x="7829037" y="2571749"/>
            <a:ext cx="2932115" cy="3589340"/>
          </a:xfrm>
        </p:spPr>
        <p:txBody>
          <a:bodyPr/>
          <a:lstStyle>
            <a:lvl1pPr marL="0" indent="0">
              <a:buNone/>
              <a:defRPr sz="1400"/>
            </a:lvl1pPr>
          </a:lstStyle>
          <a:p>
            <a:pPr lvl="0"/>
            <a:r>
              <a:rPr lang="en-GB"/>
              <a:t>Click to edit Master text styles</a:t>
            </a:r>
          </a:p>
        </p:txBody>
      </p:sp>
      <p:sp>
        <p:nvSpPr>
          <p:cNvPr id="9" name="Date Placeholder 2">
            <a:extLst>
              <a:ext uri="{FF2B5EF4-FFF2-40B4-BE49-F238E27FC236}">
                <a16:creationId xmlns:a16="http://schemas.microsoft.com/office/drawing/2014/main" id="{B533B176-7B5C-7137-5019-EF3B3FE4DC87}"/>
              </a:ext>
            </a:extLst>
          </p:cNvPr>
          <p:cNvSpPr txBox="1">
            <a:spLocks noGrp="1"/>
          </p:cNvSpPr>
          <p:nvPr>
            <p:ph type="dt" sz="half" idx="7"/>
          </p:nvPr>
        </p:nvSpPr>
        <p:spPr>
          <a:xfrm>
            <a:off x="838203" y="6356351"/>
            <a:ext cx="2743200" cy="365129"/>
          </a:xfrm>
        </p:spPr>
        <p:txBody>
          <a:bodyPr/>
          <a:lstStyle>
            <a:lvl1pPr>
              <a:defRPr/>
            </a:lvl1pPr>
          </a:lstStyle>
          <a:p>
            <a:pPr lvl="0"/>
            <a:fld id="{E7AD5E48-2B0E-4C4A-A518-D7F7F37972A6}" type="datetime1">
              <a:rPr lang="en-GB"/>
              <a:pPr lvl="0"/>
              <a:t>14/06/2026</a:t>
            </a:fld>
            <a:endParaRPr lang="en-GB"/>
          </a:p>
        </p:txBody>
      </p:sp>
      <p:sp>
        <p:nvSpPr>
          <p:cNvPr id="10" name="Footer Placeholder 3">
            <a:extLst>
              <a:ext uri="{FF2B5EF4-FFF2-40B4-BE49-F238E27FC236}">
                <a16:creationId xmlns:a16="http://schemas.microsoft.com/office/drawing/2014/main" id="{D6FEBE31-63F0-F1AC-0E78-AE86C409E6C3}"/>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11" name="Slide Number Placeholder 4">
            <a:extLst>
              <a:ext uri="{FF2B5EF4-FFF2-40B4-BE49-F238E27FC236}">
                <a16:creationId xmlns:a16="http://schemas.microsoft.com/office/drawing/2014/main" id="{F48E2EB1-50CA-1C83-B96C-1919629E8153}"/>
              </a:ext>
            </a:extLst>
          </p:cNvPr>
          <p:cNvSpPr txBox="1">
            <a:spLocks noGrp="1"/>
          </p:cNvSpPr>
          <p:nvPr>
            <p:ph type="sldNum" sz="quarter" idx="8"/>
          </p:nvPr>
        </p:nvSpPr>
        <p:spPr>
          <a:xfrm>
            <a:off x="8610603" y="6356351"/>
            <a:ext cx="2743200" cy="365129"/>
          </a:xfrm>
        </p:spPr>
        <p:txBody>
          <a:bodyPr/>
          <a:lstStyle>
            <a:lvl1pPr>
              <a:defRPr/>
            </a:lvl1pPr>
          </a:lstStyle>
          <a:p>
            <a:pPr lvl="0"/>
            <a:fld id="{0E1E593A-6132-4994-AB47-6BBF93BCEE03}" type="slidenum">
              <a:t>‹#›</a:t>
            </a:fld>
            <a:endParaRPr lang="en-GB"/>
          </a:p>
        </p:txBody>
      </p:sp>
    </p:spTree>
    <p:extLst>
      <p:ext uri="{BB962C8B-B14F-4D97-AF65-F5344CB8AC3E}">
        <p14:creationId xmlns:p14="http://schemas.microsoft.com/office/powerpoint/2010/main" val="26879844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ABB756-EADB-4661-4567-EF710F605E09}"/>
              </a:ext>
            </a:extLst>
          </p:cNvPr>
          <p:cNvSpPr txBox="1">
            <a:spLocks noGrp="1"/>
          </p:cNvSpPr>
          <p:nvPr>
            <p:ph type="title"/>
          </p:nvPr>
        </p:nvSpPr>
        <p:spPr>
          <a:xfrm>
            <a:off x="838203" y="365129"/>
            <a:ext cx="10515600" cy="1325559"/>
          </a:xfrm>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D9B88A49-6F8A-4E61-982B-C7601107C8BF}"/>
              </a:ext>
            </a:extLst>
          </p:cNvPr>
          <p:cNvSpPr txBox="1">
            <a:spLocks noGrp="1"/>
          </p:cNvSpPr>
          <p:nvPr>
            <p:ph type="body" idx="4294967295"/>
          </p:nvPr>
        </p:nvSpPr>
        <p:spPr>
          <a:xfrm>
            <a:off x="1332088" y="4297506"/>
            <a:ext cx="2940052" cy="576264"/>
          </a:xfrm>
        </p:spPr>
        <p:txBody>
          <a:bodyPr anchor="b">
            <a:noAutofit/>
          </a:bodyPr>
          <a:lstStyle>
            <a:lvl1pPr marL="0" indent="0">
              <a:buNone/>
              <a:defRPr sz="2400"/>
            </a:lvl1pPr>
          </a:lstStyle>
          <a:p>
            <a:pPr lvl="0"/>
            <a:r>
              <a:rPr lang="en-GB"/>
              <a:t>Click to edit Master text styles</a:t>
            </a:r>
          </a:p>
        </p:txBody>
      </p:sp>
      <p:sp>
        <p:nvSpPr>
          <p:cNvPr id="4" name="Picture Placeholder 2">
            <a:extLst>
              <a:ext uri="{FF2B5EF4-FFF2-40B4-BE49-F238E27FC236}">
                <a16:creationId xmlns:a16="http://schemas.microsoft.com/office/drawing/2014/main" id="{D56AA20B-7110-DB97-9A51-72A55BECFE35}"/>
              </a:ext>
            </a:extLst>
          </p:cNvPr>
          <p:cNvSpPr txBox="1">
            <a:spLocks noGrp="1"/>
          </p:cNvSpPr>
          <p:nvPr>
            <p:ph type="pic" idx="4294967295"/>
          </p:nvPr>
        </p:nvSpPr>
        <p:spPr>
          <a:xfrm>
            <a:off x="1332088" y="2256355"/>
            <a:ext cx="2940052" cy="152400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5" name="Text Placeholder 3">
            <a:extLst>
              <a:ext uri="{FF2B5EF4-FFF2-40B4-BE49-F238E27FC236}">
                <a16:creationId xmlns:a16="http://schemas.microsoft.com/office/drawing/2014/main" id="{04ED5E0B-F354-BA1E-3617-F66B381DBFCA}"/>
              </a:ext>
            </a:extLst>
          </p:cNvPr>
          <p:cNvSpPr txBox="1">
            <a:spLocks noGrp="1"/>
          </p:cNvSpPr>
          <p:nvPr>
            <p:ph type="body" idx="4294967295"/>
          </p:nvPr>
        </p:nvSpPr>
        <p:spPr>
          <a:xfrm>
            <a:off x="1332088" y="4873761"/>
            <a:ext cx="2940052" cy="659190"/>
          </a:xfrm>
        </p:spPr>
        <p:txBody>
          <a:bodyPr/>
          <a:lstStyle>
            <a:lvl1pPr marL="0" indent="0">
              <a:buNone/>
              <a:defRPr sz="1400"/>
            </a:lvl1pPr>
          </a:lstStyle>
          <a:p>
            <a:pPr lvl="0"/>
            <a:r>
              <a:rPr lang="en-GB"/>
              <a:t>Click to edit Master text styles</a:t>
            </a:r>
          </a:p>
        </p:txBody>
      </p:sp>
      <p:sp>
        <p:nvSpPr>
          <p:cNvPr id="6" name="Text Placeholder 4">
            <a:extLst>
              <a:ext uri="{FF2B5EF4-FFF2-40B4-BE49-F238E27FC236}">
                <a16:creationId xmlns:a16="http://schemas.microsoft.com/office/drawing/2014/main" id="{E87D37A4-66BE-4CB7-964E-6129C9DB6657}"/>
              </a:ext>
            </a:extLst>
          </p:cNvPr>
          <p:cNvSpPr txBox="1">
            <a:spLocks noGrp="1"/>
          </p:cNvSpPr>
          <p:nvPr>
            <p:ph type="body" idx="4294967295"/>
          </p:nvPr>
        </p:nvSpPr>
        <p:spPr>
          <a:xfrm>
            <a:off x="4569000" y="4297506"/>
            <a:ext cx="2930523" cy="576264"/>
          </a:xfrm>
        </p:spPr>
        <p:txBody>
          <a:bodyPr anchor="b">
            <a:noAutofit/>
          </a:bodyPr>
          <a:lstStyle>
            <a:lvl1pPr marL="0" indent="0">
              <a:buNone/>
              <a:defRPr sz="2400"/>
            </a:lvl1pPr>
          </a:lstStyle>
          <a:p>
            <a:pPr lvl="0"/>
            <a:r>
              <a:rPr lang="en-GB"/>
              <a:t>Click to edit Master text styles</a:t>
            </a:r>
          </a:p>
        </p:txBody>
      </p:sp>
      <p:sp>
        <p:nvSpPr>
          <p:cNvPr id="7" name="Picture Placeholder 2">
            <a:extLst>
              <a:ext uri="{FF2B5EF4-FFF2-40B4-BE49-F238E27FC236}">
                <a16:creationId xmlns:a16="http://schemas.microsoft.com/office/drawing/2014/main" id="{C32299BF-F336-18E2-12C6-089DB57077CA}"/>
              </a:ext>
            </a:extLst>
          </p:cNvPr>
          <p:cNvSpPr txBox="1">
            <a:spLocks noGrp="1"/>
          </p:cNvSpPr>
          <p:nvPr>
            <p:ph type="pic" idx="4294967295"/>
          </p:nvPr>
        </p:nvSpPr>
        <p:spPr>
          <a:xfrm>
            <a:off x="4568991" y="2256355"/>
            <a:ext cx="2930523" cy="152400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8" name="Text Placeholder 3">
            <a:extLst>
              <a:ext uri="{FF2B5EF4-FFF2-40B4-BE49-F238E27FC236}">
                <a16:creationId xmlns:a16="http://schemas.microsoft.com/office/drawing/2014/main" id="{B710079F-0E83-C110-80FA-D1C3C4545707}"/>
              </a:ext>
            </a:extLst>
          </p:cNvPr>
          <p:cNvSpPr txBox="1">
            <a:spLocks noGrp="1"/>
          </p:cNvSpPr>
          <p:nvPr>
            <p:ph type="body" idx="4294967295"/>
          </p:nvPr>
        </p:nvSpPr>
        <p:spPr>
          <a:xfrm>
            <a:off x="4567647" y="4873761"/>
            <a:ext cx="2934410" cy="659190"/>
          </a:xfrm>
        </p:spPr>
        <p:txBody>
          <a:bodyPr/>
          <a:lstStyle>
            <a:lvl1pPr marL="0" indent="0">
              <a:buNone/>
              <a:defRPr sz="1400"/>
            </a:lvl1pPr>
          </a:lstStyle>
          <a:p>
            <a:pPr lvl="0"/>
            <a:r>
              <a:rPr lang="en-GB"/>
              <a:t>Click to edit Master text styles</a:t>
            </a:r>
          </a:p>
        </p:txBody>
      </p:sp>
      <p:sp>
        <p:nvSpPr>
          <p:cNvPr id="9" name="Text Placeholder 4">
            <a:extLst>
              <a:ext uri="{FF2B5EF4-FFF2-40B4-BE49-F238E27FC236}">
                <a16:creationId xmlns:a16="http://schemas.microsoft.com/office/drawing/2014/main" id="{C7F016AB-1CFB-19FC-6D53-EE0F2F149BD5}"/>
              </a:ext>
            </a:extLst>
          </p:cNvPr>
          <p:cNvSpPr txBox="1">
            <a:spLocks noGrp="1"/>
          </p:cNvSpPr>
          <p:nvPr>
            <p:ph type="body" idx="4294967295"/>
          </p:nvPr>
        </p:nvSpPr>
        <p:spPr>
          <a:xfrm>
            <a:off x="7804321" y="4297506"/>
            <a:ext cx="2932115" cy="576264"/>
          </a:xfrm>
        </p:spPr>
        <p:txBody>
          <a:bodyPr anchor="b">
            <a:noAutofit/>
          </a:bodyPr>
          <a:lstStyle>
            <a:lvl1pPr marL="0" indent="0">
              <a:buNone/>
              <a:defRPr sz="2400"/>
            </a:lvl1pPr>
          </a:lstStyle>
          <a:p>
            <a:pPr lvl="0"/>
            <a:r>
              <a:rPr lang="en-GB"/>
              <a:t>Click to edit Master text styles</a:t>
            </a:r>
          </a:p>
        </p:txBody>
      </p:sp>
      <p:sp>
        <p:nvSpPr>
          <p:cNvPr id="10" name="Picture Placeholder 2">
            <a:extLst>
              <a:ext uri="{FF2B5EF4-FFF2-40B4-BE49-F238E27FC236}">
                <a16:creationId xmlns:a16="http://schemas.microsoft.com/office/drawing/2014/main" id="{B098201E-4C89-53B8-5C45-AD4C77970269}"/>
              </a:ext>
            </a:extLst>
          </p:cNvPr>
          <p:cNvSpPr txBox="1">
            <a:spLocks noGrp="1"/>
          </p:cNvSpPr>
          <p:nvPr>
            <p:ph type="pic" idx="4294967295"/>
          </p:nvPr>
        </p:nvSpPr>
        <p:spPr>
          <a:xfrm>
            <a:off x="7804321" y="2256355"/>
            <a:ext cx="2932115" cy="1524003"/>
          </a:xfrm>
          <a:effectLst>
            <a:outerShdw dist="50804" dir="5400000" algn="tl">
              <a:srgbClr val="000000">
                <a:alpha val="43000"/>
              </a:srgbClr>
            </a:outerShdw>
          </a:effectLst>
        </p:spPr>
        <p:txBody>
          <a:bodyPr anchorCtr="1"/>
          <a:lstStyle>
            <a:lvl1pPr marL="0" indent="0" algn="ctr">
              <a:buNone/>
              <a:defRPr sz="1600"/>
            </a:lvl1pPr>
          </a:lstStyle>
          <a:p>
            <a:pPr lvl="0"/>
            <a:r>
              <a:rPr lang="en-GB"/>
              <a:t>Click icon to add picture</a:t>
            </a:r>
            <a:endParaRPr lang="en-US"/>
          </a:p>
        </p:txBody>
      </p:sp>
      <p:sp>
        <p:nvSpPr>
          <p:cNvPr id="11" name="Text Placeholder 3">
            <a:extLst>
              <a:ext uri="{FF2B5EF4-FFF2-40B4-BE49-F238E27FC236}">
                <a16:creationId xmlns:a16="http://schemas.microsoft.com/office/drawing/2014/main" id="{3D8DD54F-3453-4D9C-8262-2CC45A21D908}"/>
              </a:ext>
            </a:extLst>
          </p:cNvPr>
          <p:cNvSpPr txBox="1">
            <a:spLocks noGrp="1"/>
          </p:cNvSpPr>
          <p:nvPr>
            <p:ph type="body" idx="4294967295"/>
          </p:nvPr>
        </p:nvSpPr>
        <p:spPr>
          <a:xfrm>
            <a:off x="7804193" y="4873761"/>
            <a:ext cx="2936001" cy="659190"/>
          </a:xfrm>
        </p:spPr>
        <p:txBody>
          <a:bodyPr/>
          <a:lstStyle>
            <a:lvl1pPr marL="0" indent="0">
              <a:buNone/>
              <a:defRPr sz="1400"/>
            </a:lvl1pPr>
          </a:lstStyle>
          <a:p>
            <a:pPr lvl="0"/>
            <a:r>
              <a:rPr lang="en-GB"/>
              <a:t>Click to edit Master text styles</a:t>
            </a:r>
          </a:p>
        </p:txBody>
      </p:sp>
      <p:sp>
        <p:nvSpPr>
          <p:cNvPr id="12" name="Date Placeholder 2">
            <a:extLst>
              <a:ext uri="{FF2B5EF4-FFF2-40B4-BE49-F238E27FC236}">
                <a16:creationId xmlns:a16="http://schemas.microsoft.com/office/drawing/2014/main" id="{17497FA7-EEC2-5733-C779-8AFB6064521F}"/>
              </a:ext>
            </a:extLst>
          </p:cNvPr>
          <p:cNvSpPr txBox="1">
            <a:spLocks noGrp="1"/>
          </p:cNvSpPr>
          <p:nvPr>
            <p:ph type="dt" sz="half" idx="7"/>
          </p:nvPr>
        </p:nvSpPr>
        <p:spPr>
          <a:xfrm>
            <a:off x="838203" y="6356351"/>
            <a:ext cx="2743200" cy="365129"/>
          </a:xfrm>
        </p:spPr>
        <p:txBody>
          <a:bodyPr/>
          <a:lstStyle>
            <a:lvl1pPr>
              <a:defRPr/>
            </a:lvl1pPr>
          </a:lstStyle>
          <a:p>
            <a:pPr lvl="0"/>
            <a:fld id="{624CBEAA-2878-4269-BCA1-B6E4467113BA}" type="datetime1">
              <a:rPr lang="en-GB"/>
              <a:pPr lvl="0"/>
              <a:t>14/06/2026</a:t>
            </a:fld>
            <a:endParaRPr lang="en-GB"/>
          </a:p>
        </p:txBody>
      </p:sp>
      <p:sp>
        <p:nvSpPr>
          <p:cNvPr id="13" name="Footer Placeholder 3">
            <a:extLst>
              <a:ext uri="{FF2B5EF4-FFF2-40B4-BE49-F238E27FC236}">
                <a16:creationId xmlns:a16="http://schemas.microsoft.com/office/drawing/2014/main" id="{065FB6ED-683B-624C-F48D-88734F89DD5B}"/>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14" name="Slide Number Placeholder 4">
            <a:extLst>
              <a:ext uri="{FF2B5EF4-FFF2-40B4-BE49-F238E27FC236}">
                <a16:creationId xmlns:a16="http://schemas.microsoft.com/office/drawing/2014/main" id="{5B5AE549-DD40-F6B8-CB7F-CCC2F1324781}"/>
              </a:ext>
            </a:extLst>
          </p:cNvPr>
          <p:cNvSpPr txBox="1">
            <a:spLocks noGrp="1"/>
          </p:cNvSpPr>
          <p:nvPr>
            <p:ph type="sldNum" sz="quarter" idx="8"/>
          </p:nvPr>
        </p:nvSpPr>
        <p:spPr>
          <a:xfrm>
            <a:off x="8610603" y="6356351"/>
            <a:ext cx="2743200" cy="365129"/>
          </a:xfrm>
        </p:spPr>
        <p:txBody>
          <a:bodyPr/>
          <a:lstStyle>
            <a:lvl1pPr>
              <a:defRPr/>
            </a:lvl1pPr>
          </a:lstStyle>
          <a:p>
            <a:pPr lvl="0"/>
            <a:fld id="{AB1D90DA-0433-44C6-9E3A-03574E49BFBA}" type="slidenum">
              <a:t>‹#›</a:t>
            </a:fld>
            <a:endParaRPr lang="en-GB"/>
          </a:p>
        </p:txBody>
      </p:sp>
    </p:spTree>
    <p:extLst>
      <p:ext uri="{BB962C8B-B14F-4D97-AF65-F5344CB8AC3E}">
        <p14:creationId xmlns:p14="http://schemas.microsoft.com/office/powerpoint/2010/main" val="12163018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08EBA-2783-D8D8-E139-8BA440ECCB8F}"/>
              </a:ext>
            </a:extLst>
          </p:cNvPr>
          <p:cNvSpPr txBox="1">
            <a:spLocks noGrp="1"/>
          </p:cNvSpPr>
          <p:nvPr>
            <p:ph type="title"/>
          </p:nvPr>
        </p:nvSpPr>
        <p:spPr>
          <a:xfrm>
            <a:off x="838203" y="365129"/>
            <a:ext cx="10515600" cy="1325559"/>
          </a:xfrm>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1D7B4E3B-61A7-D9F7-5DE1-E201A2174CBF}"/>
              </a:ext>
            </a:extLst>
          </p:cNvPr>
          <p:cNvSpPr txBox="1">
            <a:spLocks noGrp="1"/>
          </p:cNvSpPr>
          <p:nvPr>
            <p:ph type="body" orient="vert" idx="1"/>
          </p:nvPr>
        </p:nvSpPr>
        <p:spPr>
          <a:xfrm>
            <a:off x="1120002" y="1825627"/>
            <a:ext cx="10233800" cy="4351336"/>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93455FC-44B3-2707-D5B9-4FD50C8FEF91}"/>
              </a:ext>
            </a:extLst>
          </p:cNvPr>
          <p:cNvSpPr txBox="1">
            <a:spLocks noGrp="1"/>
          </p:cNvSpPr>
          <p:nvPr>
            <p:ph type="dt" sz="half" idx="7"/>
          </p:nvPr>
        </p:nvSpPr>
        <p:spPr>
          <a:xfrm>
            <a:off x="838203" y="6356351"/>
            <a:ext cx="2743200" cy="365129"/>
          </a:xfrm>
        </p:spPr>
        <p:txBody>
          <a:bodyPr/>
          <a:lstStyle>
            <a:lvl1pPr>
              <a:defRPr/>
            </a:lvl1pPr>
          </a:lstStyle>
          <a:p>
            <a:pPr lvl="0"/>
            <a:fld id="{36648E67-140E-4449-B448-82F1E86A69F5}" type="datetime1">
              <a:rPr lang="en-GB"/>
              <a:pPr lvl="0"/>
              <a:t>14/06/2026</a:t>
            </a:fld>
            <a:endParaRPr lang="en-GB"/>
          </a:p>
        </p:txBody>
      </p:sp>
      <p:sp>
        <p:nvSpPr>
          <p:cNvPr id="5" name="Footer Placeholder 4">
            <a:extLst>
              <a:ext uri="{FF2B5EF4-FFF2-40B4-BE49-F238E27FC236}">
                <a16:creationId xmlns:a16="http://schemas.microsoft.com/office/drawing/2014/main" id="{EFB6A8CE-2673-9001-7A1B-E8D0E8208EDF}"/>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C426713-E503-8774-AD4C-7E7FE9223B6E}"/>
              </a:ext>
            </a:extLst>
          </p:cNvPr>
          <p:cNvSpPr txBox="1">
            <a:spLocks noGrp="1"/>
          </p:cNvSpPr>
          <p:nvPr>
            <p:ph type="sldNum" sz="quarter" idx="8"/>
          </p:nvPr>
        </p:nvSpPr>
        <p:spPr>
          <a:xfrm>
            <a:off x="8610603" y="6356351"/>
            <a:ext cx="2743200" cy="365129"/>
          </a:xfrm>
        </p:spPr>
        <p:txBody>
          <a:bodyPr/>
          <a:lstStyle>
            <a:lvl1pPr>
              <a:defRPr/>
            </a:lvl1pPr>
          </a:lstStyle>
          <a:p>
            <a:pPr lvl="0"/>
            <a:fld id="{8D407C8B-E35F-4404-BA8F-E06C59FBEC5A}" type="slidenum">
              <a:t>‹#›</a:t>
            </a:fld>
            <a:endParaRPr lang="en-GB"/>
          </a:p>
        </p:txBody>
      </p:sp>
    </p:spTree>
    <p:extLst>
      <p:ext uri="{BB962C8B-B14F-4D97-AF65-F5344CB8AC3E}">
        <p14:creationId xmlns:p14="http://schemas.microsoft.com/office/powerpoint/2010/main" val="15104629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A793CE-FEE0-84BF-0ADB-B348B5CDF5A8}"/>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21F269E1-5552-ACA9-CC16-6CF72321E15A}"/>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D4364E-054A-FD02-0913-17AAA1B7EC30}"/>
              </a:ext>
            </a:extLst>
          </p:cNvPr>
          <p:cNvSpPr txBox="1">
            <a:spLocks noGrp="1"/>
          </p:cNvSpPr>
          <p:nvPr>
            <p:ph type="dt" sz="half" idx="7"/>
          </p:nvPr>
        </p:nvSpPr>
        <p:spPr>
          <a:xfrm>
            <a:off x="838203" y="6356351"/>
            <a:ext cx="2743200" cy="365129"/>
          </a:xfrm>
        </p:spPr>
        <p:txBody>
          <a:bodyPr/>
          <a:lstStyle>
            <a:lvl1pPr>
              <a:defRPr/>
            </a:lvl1pPr>
          </a:lstStyle>
          <a:p>
            <a:pPr lvl="0"/>
            <a:fld id="{0B19E7C1-3B10-4EE3-BC46-E07D03E416A2}" type="datetime1">
              <a:rPr lang="en-GB"/>
              <a:pPr lvl="0"/>
              <a:t>14/06/2026</a:t>
            </a:fld>
            <a:endParaRPr lang="en-GB"/>
          </a:p>
        </p:txBody>
      </p:sp>
      <p:sp>
        <p:nvSpPr>
          <p:cNvPr id="5" name="Footer Placeholder 4">
            <a:extLst>
              <a:ext uri="{FF2B5EF4-FFF2-40B4-BE49-F238E27FC236}">
                <a16:creationId xmlns:a16="http://schemas.microsoft.com/office/drawing/2014/main" id="{46232300-893F-691B-7A3A-3AA48E1343BA}"/>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32A8AE3-5239-4D6E-FC9B-0D5C1AABC968}"/>
              </a:ext>
            </a:extLst>
          </p:cNvPr>
          <p:cNvSpPr txBox="1">
            <a:spLocks noGrp="1"/>
          </p:cNvSpPr>
          <p:nvPr>
            <p:ph type="sldNum" sz="quarter" idx="8"/>
          </p:nvPr>
        </p:nvSpPr>
        <p:spPr>
          <a:xfrm>
            <a:off x="8610603" y="6356351"/>
            <a:ext cx="2743200" cy="365129"/>
          </a:xfrm>
        </p:spPr>
        <p:txBody>
          <a:bodyPr/>
          <a:lstStyle>
            <a:lvl1pPr>
              <a:defRPr/>
            </a:lvl1pPr>
          </a:lstStyle>
          <a:p>
            <a:pPr lvl="0"/>
            <a:fld id="{A0A7F7C1-F392-46DE-969F-DC0EB1A09375}" type="slidenum">
              <a:t>‹#›</a:t>
            </a:fld>
            <a:endParaRPr lang="en-GB"/>
          </a:p>
        </p:txBody>
      </p:sp>
    </p:spTree>
    <p:extLst>
      <p:ext uri="{BB962C8B-B14F-4D97-AF65-F5344CB8AC3E}">
        <p14:creationId xmlns:p14="http://schemas.microsoft.com/office/powerpoint/2010/main" val="32080819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DEFAULT">
    <p:bg>
      <p:bgPr>
        <a:solidFill>
          <a:srgbClr val="000000"/>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7609151"/>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20"/>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544DB6E-4348-4ADD-9180-055FE33D9AF2}"/>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C5F09B92-63E8-34E8-9264-17A60EF30318}"/>
              </a:ext>
            </a:extLst>
          </p:cNvPr>
          <p:cNvSpPr txBox="1">
            <a:spLocks noGrp="1"/>
          </p:cNvSpPr>
          <p:nvPr>
            <p:ph type="body" idx="1"/>
          </p:nvPr>
        </p:nvSpPr>
        <p:spPr>
          <a:xfrm>
            <a:off x="1120002" y="1825627"/>
            <a:ext cx="102338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E7EA72A-889F-C5D1-95CC-F485B6CD4246}"/>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orbel"/>
              </a:defRPr>
            </a:lvl1pPr>
          </a:lstStyle>
          <a:p>
            <a:pPr lvl="0"/>
            <a:fld id="{8AB6BB77-C79A-4D9B-B169-79CF41DA2D3F}" type="datetime1">
              <a:rPr lang="en-GB"/>
              <a:pPr lvl="0"/>
              <a:t>14/06/2026</a:t>
            </a:fld>
            <a:endParaRPr lang="en-GB"/>
          </a:p>
        </p:txBody>
      </p:sp>
      <p:sp>
        <p:nvSpPr>
          <p:cNvPr id="5" name="Footer Placeholder 4">
            <a:extLst>
              <a:ext uri="{FF2B5EF4-FFF2-40B4-BE49-F238E27FC236}">
                <a16:creationId xmlns:a16="http://schemas.microsoft.com/office/drawing/2014/main" id="{4765BBEB-744D-08FA-2BA1-5D3085F798C7}"/>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orbel"/>
              </a:defRPr>
            </a:lvl1pPr>
          </a:lstStyle>
          <a:p>
            <a:pPr lvl="0"/>
            <a:endParaRPr lang="en-GB"/>
          </a:p>
        </p:txBody>
      </p:sp>
      <p:sp>
        <p:nvSpPr>
          <p:cNvPr id="6" name="Slide Number Placeholder 5">
            <a:extLst>
              <a:ext uri="{FF2B5EF4-FFF2-40B4-BE49-F238E27FC236}">
                <a16:creationId xmlns:a16="http://schemas.microsoft.com/office/drawing/2014/main" id="{E1226161-9081-21F5-9EE5-1459EA4D793D}"/>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orbel"/>
              </a:defRPr>
            </a:lvl1pPr>
          </a:lstStyle>
          <a:p>
            <a:pPr lvl="0"/>
            <a:fld id="{F376406A-6592-4A06-AB06-99567DA2E17D}"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marL="0" marR="0" lvl="0" indent="0" algn="l" defTabSz="914400" rtl="0" fontAlgn="auto" hangingPunct="1">
        <a:lnSpc>
          <a:spcPct val="90000"/>
        </a:lnSpc>
        <a:spcBef>
          <a:spcPts val="0"/>
        </a:spcBef>
        <a:spcAft>
          <a:spcPts val="0"/>
        </a:spcAft>
        <a:buNone/>
        <a:tabLst/>
        <a:defRPr lang="en-GB" sz="5400" b="0" i="0" u="none" strike="noStrike" kern="1200" cap="none" spc="0" baseline="0">
          <a:solidFill>
            <a:srgbClr val="000000"/>
          </a:solidFill>
          <a:uFillTx/>
          <a:latin typeface="Corbel"/>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Corbel"/>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Corbel"/>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Corbel"/>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Corbel"/>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Corbel"/>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hyperlink" Target="https://www.techtarget.com/searchmobilecomputing/definition/Microsoft-OneDrive" TargetMode="External"/><Relationship Id="rId2" Type="http://schemas.openxmlformats.org/officeDocument/2006/relationships/hyperlink" Target="https://www.papermark.com/blog/is-onedrive-secure" TargetMode="External"/><Relationship Id="rId1" Type="http://schemas.openxmlformats.org/officeDocument/2006/relationships/slideLayout" Target="../slideLayouts/slideLayout2.xml"/><Relationship Id="rId5" Type="http://schemas.openxmlformats.org/officeDocument/2006/relationships/hyperlink" Target="https://bytesbin.com/onedrive-features/" TargetMode="External"/><Relationship Id="rId4" Type="http://schemas.openxmlformats.org/officeDocument/2006/relationships/hyperlink" Target="https://cloudmounter.net/pros-and-cons-of-onedrive/"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 Id="rId9" Type="http://schemas.openxmlformats.org/officeDocument/2006/relationships/image" Target="../media/image17.png"/></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18.xml"/><Relationship Id="rId5" Type="http://schemas.openxmlformats.org/officeDocument/2006/relationships/image" Target="../media/image21.jpeg"/><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hyperlink" Target="https://ico.org.uk/about-the-ico/what-we-do/legislation-we-cover/general-data-protection-regulation/" TargetMode="External"/><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hyperlink" Target="https://www.sciencedirect.com/science/article/pii/S0040162524005791" TargetMode="External"/><Relationship Id="rId5" Type="http://schemas.openxmlformats.org/officeDocument/2006/relationships/hyperlink" Target="https://www.ncbi.nlm.nih.gov/books/NBK574976/" TargetMode="External"/><Relationship Id="rId4" Type="http://schemas.openxmlformats.org/officeDocument/2006/relationships/hyperlink" Target="https://www.microsoft.com/en-gb/microsoft-teams"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1.xml"/><Relationship Id="rId1" Type="http://schemas.openxmlformats.org/officeDocument/2006/relationships/slideLayout" Target="../slideLayouts/slideLayout18.xml"/><Relationship Id="rId4" Type="http://schemas.openxmlformats.org/officeDocument/2006/relationships/image" Target="../media/image27.jpeg"/></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2.xml"/><Relationship Id="rId1" Type="http://schemas.openxmlformats.org/officeDocument/2006/relationships/slideLayout" Target="../slideLayouts/slideLayout18.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3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hyperlink" Target="https://future.nhs.uk/WhatGoodLooksLikeKnowledge/grouphome" TargetMode="External"/><Relationship Id="rId2" Type="http://schemas.openxmlformats.org/officeDocument/2006/relationships/notesSlide" Target="../notesSlides/notesSlide26.xml"/><Relationship Id="rId1" Type="http://schemas.openxmlformats.org/officeDocument/2006/relationships/slideLayout" Target="../slideLayouts/slideLayout18.xml"/><Relationship Id="rId6" Type="http://schemas.openxmlformats.org/officeDocument/2006/relationships/hyperlink" Target="https://www.microsoft.com/en-us/ai/health" TargetMode="External"/><Relationship Id="rId5" Type="http://schemas.openxmlformats.org/officeDocument/2006/relationships/hyperlink" Target="https://www.kingsfund.org.uk/insight-and-analysis/reports/digital-nhs" TargetMode="External"/><Relationship Id="rId4" Type="http://schemas.openxmlformats.org/officeDocument/2006/relationships/hyperlink" Target="https://www.cqc.org.uk/guidance-providers/regulations-enforcement/regulation-17-good-governa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E4C49-29FD-97D6-5E43-44D30EBEC22B}"/>
              </a:ext>
            </a:extLst>
          </p:cNvPr>
          <p:cNvSpPr txBox="1">
            <a:spLocks noGrp="1"/>
          </p:cNvSpPr>
          <p:nvPr>
            <p:ph type="ctrTitle"/>
          </p:nvPr>
        </p:nvSpPr>
        <p:spPr>
          <a:xfrm>
            <a:off x="2308119" y="363976"/>
            <a:ext cx="9144000" cy="1641494"/>
          </a:xfrm>
        </p:spPr>
        <p:txBody>
          <a:bodyPr/>
          <a:lstStyle/>
          <a:p>
            <a:pPr lvl="0"/>
            <a:r>
              <a:rPr lang="en-GB" sz="4900" b="1" u="sng"/>
              <a:t>LCHS4007 – Digital Skills and Research Methods</a:t>
            </a:r>
            <a:br>
              <a:rPr lang="en-GB" sz="4900" b="1" u="sng"/>
            </a:br>
            <a:br>
              <a:rPr lang="en-GB" sz="4900"/>
            </a:br>
            <a:r>
              <a:rPr lang="en-GB" sz="2900" i="1"/>
              <a:t>Hajra Mustasim</a:t>
            </a:r>
          </a:p>
        </p:txBody>
      </p:sp>
      <p:sp>
        <p:nvSpPr>
          <p:cNvPr id="3" name="Subtitle 2">
            <a:extLst>
              <a:ext uri="{FF2B5EF4-FFF2-40B4-BE49-F238E27FC236}">
                <a16:creationId xmlns:a16="http://schemas.microsoft.com/office/drawing/2014/main" id="{FFA242EA-FFF4-3AFC-0C41-E6EC41FFD3BF}"/>
              </a:ext>
            </a:extLst>
          </p:cNvPr>
          <p:cNvSpPr txBox="1">
            <a:spLocks noGrp="1"/>
          </p:cNvSpPr>
          <p:nvPr>
            <p:ph type="subTitle" idx="1"/>
          </p:nvPr>
        </p:nvSpPr>
        <p:spPr>
          <a:xfrm>
            <a:off x="1602659" y="3916667"/>
            <a:ext cx="9144000" cy="1655758"/>
          </a:xfrm>
        </p:spPr>
        <p:txBody>
          <a:bodyPr/>
          <a:lstStyle/>
          <a:p>
            <a:pPr lvl="0">
              <a:lnSpc>
                <a:spcPct val="70000"/>
              </a:lnSpc>
            </a:pPr>
            <a:r>
              <a:rPr lang="en-GB" sz="2700" u="sng"/>
              <a:t>Renee Wright </a:t>
            </a:r>
            <a:r>
              <a:rPr lang="en-GB" sz="2700"/>
              <a:t>– 2529014</a:t>
            </a:r>
          </a:p>
          <a:p>
            <a:pPr lvl="0">
              <a:lnSpc>
                <a:spcPct val="70000"/>
              </a:lnSpc>
            </a:pPr>
            <a:r>
              <a:rPr lang="en-GB" sz="2700" u="sng"/>
              <a:t>Rizwana Zahiem </a:t>
            </a:r>
            <a:r>
              <a:rPr lang="en-GB" sz="2700"/>
              <a:t>– 2542634</a:t>
            </a:r>
          </a:p>
          <a:p>
            <a:pPr lvl="0">
              <a:lnSpc>
                <a:spcPct val="70000"/>
              </a:lnSpc>
            </a:pPr>
            <a:r>
              <a:rPr lang="en-GB" sz="2700" u="sng"/>
              <a:t>Komal Yasmin</a:t>
            </a:r>
            <a:r>
              <a:rPr lang="en-GB" sz="2700"/>
              <a:t> – 2540524</a:t>
            </a:r>
          </a:p>
          <a:p>
            <a:pPr lvl="0">
              <a:lnSpc>
                <a:spcPct val="70000"/>
              </a:lnSpc>
            </a:pPr>
            <a:r>
              <a:rPr lang="en-GB" sz="2700" u="sng"/>
              <a:t>Wassim Sattar </a:t>
            </a:r>
            <a:r>
              <a:rPr lang="en-GB" sz="2700"/>
              <a:t>- 2540523  </a:t>
            </a:r>
          </a:p>
          <a:p>
            <a:pPr lvl="0">
              <a:lnSpc>
                <a:spcPct val="70000"/>
              </a:lnSpc>
            </a:pPr>
            <a:endParaRPr lang="en-US" sz="2700" i="1">
              <a:solidFill>
                <a:srgbClr val="A8C8D8"/>
              </a:solidFill>
              <a:latin typeface="Calibri" pitchFamily="34"/>
              <a:cs typeface="Calibri" pitchFamily="34"/>
            </a:endParaRPr>
          </a:p>
          <a:p>
            <a:pPr lvl="0">
              <a:lnSpc>
                <a:spcPct val="70000"/>
              </a:lnSpc>
            </a:pPr>
            <a:endParaRPr lang="en-GB" sz="27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E7D9268D-6DB6-BE0B-7E21-81E222A41BA6}"/>
              </a:ext>
            </a:extLst>
          </p:cNvPr>
          <p:cNvSpPr txBox="1">
            <a:spLocks noGrp="1"/>
          </p:cNvSpPr>
          <p:nvPr>
            <p:ph type="body" idx="1"/>
          </p:nvPr>
        </p:nvSpPr>
        <p:spPr>
          <a:xfrm>
            <a:off x="299475" y="260357"/>
            <a:ext cx="5157782" cy="1836727"/>
          </a:xfrm>
        </p:spPr>
        <p:txBody>
          <a:bodyPr anchorCtr="1">
            <a:noAutofit/>
          </a:bodyPr>
          <a:lstStyle/>
          <a:p>
            <a:pPr lvl="0" algn="ctr"/>
            <a:r>
              <a:rPr lang="en-GB" sz="4800">
                <a:solidFill>
                  <a:srgbClr val="EE0000"/>
                </a:solidFill>
              </a:rPr>
              <a:t>What does your chosen workplace task involve?</a:t>
            </a:r>
            <a:endParaRPr lang="en-GB" sz="4800"/>
          </a:p>
        </p:txBody>
      </p:sp>
      <p:sp>
        <p:nvSpPr>
          <p:cNvPr id="3" name="Content Placeholder 3">
            <a:extLst>
              <a:ext uri="{FF2B5EF4-FFF2-40B4-BE49-F238E27FC236}">
                <a16:creationId xmlns:a16="http://schemas.microsoft.com/office/drawing/2014/main" id="{50C560CC-C06F-6359-44EE-46BF9D37F2D7}"/>
              </a:ext>
            </a:extLst>
          </p:cNvPr>
          <p:cNvSpPr txBox="1">
            <a:spLocks noGrp="1"/>
          </p:cNvSpPr>
          <p:nvPr>
            <p:ph type="body" idx="3"/>
          </p:nvPr>
        </p:nvSpPr>
        <p:spPr>
          <a:xfrm>
            <a:off x="131746" y="2097075"/>
            <a:ext cx="5561015" cy="3684583"/>
          </a:xfrm>
        </p:spPr>
        <p:txBody>
          <a:bodyPr anchor="t"/>
          <a:lstStyle/>
          <a:p>
            <a:pPr lvl="0" algn="ctr"/>
            <a:r>
              <a:rPr lang="en-GB" sz="3600"/>
              <a:t>My chosen workplace tasks involves </a:t>
            </a:r>
            <a:r>
              <a:rPr lang="en-GB" sz="3600" b="1"/>
              <a:t>‘</a:t>
            </a:r>
            <a:r>
              <a:rPr lang="en-GB" sz="3600" b="1" i="1"/>
              <a:t>Secure file storage and sharing’</a:t>
            </a:r>
          </a:p>
          <a:p>
            <a:pPr lvl="0"/>
            <a:endParaRPr lang="en-GB" sz="2800" b="1" i="1"/>
          </a:p>
          <a:p>
            <a:pPr marL="228600" lvl="0" indent="-228600">
              <a:buChar char="•"/>
            </a:pPr>
            <a:endParaRPr lang="en-GB" sz="2800"/>
          </a:p>
        </p:txBody>
      </p:sp>
      <p:sp>
        <p:nvSpPr>
          <p:cNvPr id="4" name="Text Placeholder 4">
            <a:extLst>
              <a:ext uri="{FF2B5EF4-FFF2-40B4-BE49-F238E27FC236}">
                <a16:creationId xmlns:a16="http://schemas.microsoft.com/office/drawing/2014/main" id="{34B754FB-7B5E-55C2-C336-221C4494DDBF}"/>
              </a:ext>
            </a:extLst>
          </p:cNvPr>
          <p:cNvSpPr txBox="1">
            <a:spLocks noGrp="1"/>
          </p:cNvSpPr>
          <p:nvPr>
            <p:ph idx="2"/>
          </p:nvPr>
        </p:nvSpPr>
        <p:spPr>
          <a:xfrm>
            <a:off x="6263731" y="370176"/>
            <a:ext cx="5183184" cy="2200265"/>
          </a:xfrm>
        </p:spPr>
        <p:txBody>
          <a:bodyPr anchor="b"/>
          <a:lstStyle/>
          <a:p>
            <a:pPr lvl="0" algn="ctr">
              <a:buNone/>
            </a:pPr>
            <a:r>
              <a:rPr lang="en-GB" sz="4800">
                <a:solidFill>
                  <a:srgbClr val="EE0000"/>
                </a:solidFill>
                <a:latin typeface="Aptos Display"/>
              </a:rPr>
              <a:t>Which Microsoft 365 tool have you selected?</a:t>
            </a:r>
          </a:p>
          <a:p>
            <a:pPr lvl="0">
              <a:buNone/>
            </a:pPr>
            <a:endParaRPr lang="en-GB" sz="2400"/>
          </a:p>
        </p:txBody>
      </p:sp>
      <p:sp>
        <p:nvSpPr>
          <p:cNvPr id="5" name="Content Placeholder 5">
            <a:extLst>
              <a:ext uri="{FF2B5EF4-FFF2-40B4-BE49-F238E27FC236}">
                <a16:creationId xmlns:a16="http://schemas.microsoft.com/office/drawing/2014/main" id="{C13013EC-0104-25F5-554C-E237EEA05CE2}"/>
              </a:ext>
            </a:extLst>
          </p:cNvPr>
          <p:cNvSpPr txBox="1">
            <a:spLocks noGrp="1"/>
          </p:cNvSpPr>
          <p:nvPr>
            <p:ph idx="4"/>
          </p:nvPr>
        </p:nvSpPr>
        <p:spPr>
          <a:xfrm>
            <a:off x="6232202" y="1945139"/>
            <a:ext cx="5561015" cy="3684583"/>
          </a:xfrm>
        </p:spPr>
        <p:txBody>
          <a:bodyPr/>
          <a:lstStyle/>
          <a:p>
            <a:pPr marL="0" lvl="0" indent="0" algn="ctr">
              <a:buNone/>
            </a:pPr>
            <a:r>
              <a:rPr lang="en-GB" sz="3600"/>
              <a:t>My chosen Microsoft 365 tool to use for this workplace task in </a:t>
            </a:r>
            <a:r>
              <a:rPr lang="en-GB" sz="3600" b="1" i="1"/>
              <a:t>‘OneDrive’</a:t>
            </a:r>
          </a:p>
          <a:p>
            <a:pPr lvl="0"/>
            <a:endParaRPr lang="en-GB"/>
          </a:p>
        </p:txBody>
      </p:sp>
      <p:pic>
        <p:nvPicPr>
          <p:cNvPr id="6" name="Picture 7" descr="Exploring Cloud Storage: Benefits, Platforms, and the Future of Data ...">
            <a:extLst>
              <a:ext uri="{FF2B5EF4-FFF2-40B4-BE49-F238E27FC236}">
                <a16:creationId xmlns:a16="http://schemas.microsoft.com/office/drawing/2014/main" id="{30ECFB37-20C3-769A-5C32-601BE696D5EF}"/>
              </a:ext>
            </a:extLst>
          </p:cNvPr>
          <p:cNvPicPr>
            <a:picLocks noChangeAspect="1"/>
          </p:cNvPicPr>
          <p:nvPr/>
        </p:nvPicPr>
        <p:blipFill>
          <a:blip r:embed="rId2"/>
          <a:stretch>
            <a:fillRect/>
          </a:stretch>
        </p:blipFill>
        <p:spPr>
          <a:xfrm flipH="1">
            <a:off x="852824" y="3787435"/>
            <a:ext cx="4051075" cy="2353016"/>
          </a:xfrm>
          <a:prstGeom prst="rect">
            <a:avLst/>
          </a:prstGeom>
          <a:noFill/>
          <a:ln cap="flat">
            <a:noFill/>
          </a:ln>
        </p:spPr>
      </p:pic>
      <p:pic>
        <p:nvPicPr>
          <p:cNvPr id="7" name="Picture 9" descr="Features of OneDrive | Complete Guide (2026)">
            <a:extLst>
              <a:ext uri="{FF2B5EF4-FFF2-40B4-BE49-F238E27FC236}">
                <a16:creationId xmlns:a16="http://schemas.microsoft.com/office/drawing/2014/main" id="{7967BE30-F908-8EC1-EA8C-FA8ADE960182}"/>
              </a:ext>
            </a:extLst>
          </p:cNvPr>
          <p:cNvPicPr>
            <a:picLocks noChangeAspect="1"/>
          </p:cNvPicPr>
          <p:nvPr/>
        </p:nvPicPr>
        <p:blipFill>
          <a:blip r:embed="rId3"/>
          <a:stretch>
            <a:fillRect/>
          </a:stretch>
        </p:blipFill>
        <p:spPr>
          <a:xfrm>
            <a:off x="7136773" y="4145414"/>
            <a:ext cx="3751874" cy="2016782"/>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C3B42F78-4292-2D15-391E-955BD09D5444}"/>
              </a:ext>
            </a:extLst>
          </p:cNvPr>
          <p:cNvSpPr txBox="1">
            <a:spLocks noGrp="1"/>
          </p:cNvSpPr>
          <p:nvPr>
            <p:ph idx="1"/>
          </p:nvPr>
        </p:nvSpPr>
        <p:spPr>
          <a:xfrm>
            <a:off x="838203" y="521107"/>
            <a:ext cx="10515600" cy="5152104"/>
          </a:xfrm>
        </p:spPr>
        <p:txBody>
          <a:bodyPr/>
          <a:lstStyle/>
          <a:p>
            <a:pPr marL="0" lvl="0" indent="0" algn="ctr">
              <a:buNone/>
            </a:pPr>
            <a:r>
              <a:rPr lang="en-GB"/>
              <a:t>After reviewing the case study of </a:t>
            </a:r>
            <a:r>
              <a:rPr lang="en-GB" b="1" i="1"/>
              <a:t>‘Riverdale nursing home’ </a:t>
            </a:r>
            <a:r>
              <a:rPr lang="en-GB"/>
              <a:t>– I have decided that to </a:t>
            </a:r>
            <a:r>
              <a:rPr lang="en-GB" b="1"/>
              <a:t>securely store and share files</a:t>
            </a:r>
            <a:r>
              <a:rPr lang="en-GB"/>
              <a:t>, the most effective way to do this would be by using the Microsoft tool </a:t>
            </a:r>
            <a:r>
              <a:rPr lang="en-GB" b="1"/>
              <a:t>OneDrive</a:t>
            </a:r>
            <a:r>
              <a:rPr lang="en-GB"/>
              <a:t>.</a:t>
            </a:r>
          </a:p>
          <a:p>
            <a:pPr lvl="0"/>
            <a:endParaRPr lang="en-GB"/>
          </a:p>
          <a:p>
            <a:pPr marL="0" lvl="0" indent="0" algn="ctr">
              <a:buNone/>
            </a:pPr>
            <a:r>
              <a:rPr lang="en-GB" b="1" i="1" u="sng"/>
              <a:t>OneDrive</a:t>
            </a:r>
            <a:r>
              <a:rPr lang="en-GB" sz="2000"/>
              <a:t> </a:t>
            </a:r>
          </a:p>
          <a:p>
            <a:pPr lvl="0"/>
            <a:r>
              <a:rPr lang="en-GB" sz="2000"/>
              <a:t>is an online cloud storage service that offers a default location to save documents, it offers users 5GB of storage for free but also offers options to upgrade the service at a cost – subscription based. (Robinson, 2025.)</a:t>
            </a:r>
          </a:p>
          <a:p>
            <a:pPr lvl="0"/>
            <a:r>
              <a:rPr lang="en-GB" sz="2000"/>
              <a:t>Allows users to save photos, filed and documents across multiple devices – documents can also be saved as a file in the users OneDrive account to enable them to be automatically synced to other devices.</a:t>
            </a:r>
          </a:p>
          <a:p>
            <a:pPr lvl="0"/>
            <a:r>
              <a:rPr lang="en-GB" sz="2000"/>
              <a:t>Let’s users share content with others. Content can be shared with permissions – such as – ‘View only’, ‘’Editing rights’, etc.</a:t>
            </a:r>
          </a:p>
          <a:p>
            <a:pPr marL="0" lvl="0" indent="0">
              <a:buNone/>
            </a:pPr>
            <a:endParaRPr lang="en-GB" sz="2000"/>
          </a:p>
          <a:p>
            <a:pPr lvl="0"/>
            <a:endParaRPr lang="en-GB"/>
          </a:p>
          <a:p>
            <a:pPr lvl="0"/>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Subtitle 7">
            <a:extLst>
              <a:ext uri="{FF2B5EF4-FFF2-40B4-BE49-F238E27FC236}">
                <a16:creationId xmlns:a16="http://schemas.microsoft.com/office/drawing/2014/main" id="{43A867D8-18C1-2170-6435-C32538FE8111}"/>
              </a:ext>
            </a:extLst>
          </p:cNvPr>
          <p:cNvSpPr txBox="1">
            <a:spLocks noGrp="1"/>
          </p:cNvSpPr>
          <p:nvPr>
            <p:ph type="subTitle" idx="1"/>
          </p:nvPr>
        </p:nvSpPr>
        <p:spPr>
          <a:xfrm>
            <a:off x="240889" y="622962"/>
            <a:ext cx="11710217" cy="5987847"/>
          </a:xfrm>
        </p:spPr>
        <p:txBody>
          <a:bodyPr/>
          <a:lstStyle/>
          <a:p>
            <a:pPr lvl="0"/>
            <a:r>
              <a:rPr lang="en-GB"/>
              <a:t>OneDrive can immensely support efficiency as it shows many benefits in communication.</a:t>
            </a:r>
          </a:p>
          <a:p>
            <a:pPr lvl="0"/>
            <a:endParaRPr lang="en-GB" sz="1800" b="1"/>
          </a:p>
          <a:p>
            <a:pPr lvl="0"/>
            <a:r>
              <a:rPr lang="en-GB" sz="1800" b="1"/>
              <a:t>Within our case study, OneDrive could help the team to communicate more efficiently by keeping files up to date and organised whilst sharing and editing together but also ensuring documents are kept secure.</a:t>
            </a:r>
          </a:p>
          <a:p>
            <a:pPr lvl="0"/>
            <a:endParaRPr lang="en-GB" sz="1800" b="1"/>
          </a:p>
          <a:p>
            <a:pPr lvl="0" algn="l"/>
            <a:r>
              <a:rPr lang="en-GB" sz="2000"/>
              <a:t>All files are stored in one place and updated in real time, this means that anyone, with permissions, can access the latest version of a document. This could be beneficial in our case study as authorized staff can access the latest information from their device – reducing paperwork. (Weis, 2025.)</a:t>
            </a:r>
          </a:p>
          <a:p>
            <a:pPr lvl="0" algn="l"/>
            <a:r>
              <a:rPr lang="en-GB" sz="2000"/>
              <a:t>Changes or updates to the files are saved automatically; this will reduce any mistakes being made and ensure that everyone is working from the same information, which will then lead on to reducing any misunderstandings.</a:t>
            </a:r>
          </a:p>
          <a:p>
            <a:pPr lvl="0" algn="l"/>
            <a:r>
              <a:rPr lang="en-GB" sz="2000"/>
              <a:t>Document history allows you to see previous changes, if any of the team were to ever question a decision that has been made.</a:t>
            </a:r>
          </a:p>
          <a:p>
            <a:pPr lvl="0" algn="l"/>
            <a:r>
              <a:rPr lang="en-GB" sz="2000"/>
              <a:t>With the secure storage, in this particular sector, I think it is a great tool to maintain confidentiality and to ensure that you’re complying with data protection requirements.</a:t>
            </a:r>
          </a:p>
          <a:p>
            <a:pPr lvl="0" algn="l"/>
            <a:endParaRPr lang="en-GB" sz="2000"/>
          </a:p>
          <a:p>
            <a:pPr lvl="0" algn="l"/>
            <a:endParaRPr lang="en-GB" sz="20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Oval 6">
            <a:extLst>
              <a:ext uri="{FF2B5EF4-FFF2-40B4-BE49-F238E27FC236}">
                <a16:creationId xmlns:a16="http://schemas.microsoft.com/office/drawing/2014/main" id="{358A6645-5170-1859-0DF0-32EEC8A9EAB4}"/>
              </a:ext>
            </a:extLst>
          </p:cNvPr>
          <p:cNvSpPr/>
          <p:nvPr/>
        </p:nvSpPr>
        <p:spPr>
          <a:xfrm>
            <a:off x="147474" y="1149300"/>
            <a:ext cx="3811840" cy="1419185"/>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1AEBD"/>
          </a:solidFill>
          <a:ln w="12701" cap="flat">
            <a:solidFill>
              <a:srgbClr val="16474E"/>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 name="TextBox 7">
            <a:extLst>
              <a:ext uri="{FF2B5EF4-FFF2-40B4-BE49-F238E27FC236}">
                <a16:creationId xmlns:a16="http://schemas.microsoft.com/office/drawing/2014/main" id="{56453AD1-389B-591E-133D-E9D06371DE21}"/>
              </a:ext>
            </a:extLst>
          </p:cNvPr>
          <p:cNvSpPr txBox="1"/>
          <p:nvPr/>
        </p:nvSpPr>
        <p:spPr>
          <a:xfrm>
            <a:off x="147474" y="1563779"/>
            <a:ext cx="3942737" cy="523219"/>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sng" strike="noStrike" kern="1200" cap="none" spc="0" baseline="0">
                <a:solidFill>
                  <a:srgbClr val="C7E292"/>
                </a:solidFill>
                <a:uFillTx/>
                <a:latin typeface="Corbel"/>
              </a:rPr>
              <a:t>PROS</a:t>
            </a:r>
            <a:r>
              <a:rPr lang="en-GB" sz="2800" b="0" i="0" u="none" strike="noStrike" kern="1200" cap="none" spc="0" baseline="0">
                <a:solidFill>
                  <a:srgbClr val="C7E292"/>
                </a:solidFill>
                <a:uFillTx/>
                <a:latin typeface="Corbel"/>
              </a:rPr>
              <a:t> </a:t>
            </a:r>
            <a:r>
              <a:rPr lang="en-GB" sz="2800" b="0" i="0" u="none" strike="noStrike" kern="1200" cap="none" spc="0" baseline="0">
                <a:solidFill>
                  <a:srgbClr val="FFFFFF"/>
                </a:solidFill>
                <a:uFillTx/>
                <a:latin typeface="Corbel"/>
              </a:rPr>
              <a:t>of using OneDrive</a:t>
            </a:r>
            <a:endParaRPr lang="en-GB" sz="2800" b="0" i="0" u="none" strike="noStrike" kern="1200" cap="none" spc="0" baseline="0">
              <a:solidFill>
                <a:srgbClr val="C7E292"/>
              </a:solidFill>
              <a:uFillTx/>
              <a:latin typeface="Corbel"/>
            </a:endParaRPr>
          </a:p>
        </p:txBody>
      </p:sp>
      <p:cxnSp>
        <p:nvCxnSpPr>
          <p:cNvPr id="4" name="Straight Arrow Connector 11">
            <a:extLst>
              <a:ext uri="{FF2B5EF4-FFF2-40B4-BE49-F238E27FC236}">
                <a16:creationId xmlns:a16="http://schemas.microsoft.com/office/drawing/2014/main" id="{8332F12A-6B82-21EC-8040-ED58ED6A6C8D}"/>
              </a:ext>
            </a:extLst>
          </p:cNvPr>
          <p:cNvCxnSpPr/>
          <p:nvPr/>
        </p:nvCxnSpPr>
        <p:spPr>
          <a:xfrm flipV="1">
            <a:off x="3145755" y="929606"/>
            <a:ext cx="813560" cy="384661"/>
          </a:xfrm>
          <a:prstGeom prst="straightConnector1">
            <a:avLst/>
          </a:prstGeom>
          <a:noFill/>
          <a:ln w="6345" cap="flat">
            <a:solidFill>
              <a:srgbClr val="41AEBD"/>
            </a:solidFill>
            <a:prstDash val="solid"/>
            <a:miter/>
            <a:tailEnd type="arrow"/>
          </a:ln>
        </p:spPr>
      </p:cxnSp>
      <p:sp>
        <p:nvSpPr>
          <p:cNvPr id="5" name="TextBox 12">
            <a:extLst>
              <a:ext uri="{FF2B5EF4-FFF2-40B4-BE49-F238E27FC236}">
                <a16:creationId xmlns:a16="http://schemas.microsoft.com/office/drawing/2014/main" id="{1E1707B9-B9A0-534F-D449-462F39C82FE4}"/>
              </a:ext>
            </a:extLst>
          </p:cNvPr>
          <p:cNvSpPr txBox="1"/>
          <p:nvPr/>
        </p:nvSpPr>
        <p:spPr>
          <a:xfrm>
            <a:off x="3959315" y="646124"/>
            <a:ext cx="2654713" cy="46166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orbel"/>
              </a:rPr>
              <a:t>Easy access</a:t>
            </a:r>
          </a:p>
        </p:txBody>
      </p:sp>
      <p:cxnSp>
        <p:nvCxnSpPr>
          <p:cNvPr id="6" name="Straight Arrow Connector 14">
            <a:extLst>
              <a:ext uri="{FF2B5EF4-FFF2-40B4-BE49-F238E27FC236}">
                <a16:creationId xmlns:a16="http://schemas.microsoft.com/office/drawing/2014/main" id="{720A9BFD-985A-46C9-96E5-9AC3CFBC3DF6}"/>
              </a:ext>
            </a:extLst>
          </p:cNvPr>
          <p:cNvCxnSpPr/>
          <p:nvPr/>
        </p:nvCxnSpPr>
        <p:spPr>
          <a:xfrm>
            <a:off x="3926241" y="1806269"/>
            <a:ext cx="961976" cy="0"/>
          </a:xfrm>
          <a:prstGeom prst="straightConnector1">
            <a:avLst/>
          </a:prstGeom>
          <a:noFill/>
          <a:ln w="6345" cap="flat">
            <a:solidFill>
              <a:srgbClr val="41AEBD"/>
            </a:solidFill>
            <a:prstDash val="solid"/>
            <a:miter/>
            <a:tailEnd type="arrow"/>
          </a:ln>
        </p:spPr>
      </p:cxnSp>
      <p:sp>
        <p:nvSpPr>
          <p:cNvPr id="7" name="TextBox 15">
            <a:extLst>
              <a:ext uri="{FF2B5EF4-FFF2-40B4-BE49-F238E27FC236}">
                <a16:creationId xmlns:a16="http://schemas.microsoft.com/office/drawing/2014/main" id="{6983587C-C02E-D074-B13D-BE38FD9D734D}"/>
              </a:ext>
            </a:extLst>
          </p:cNvPr>
          <p:cNvSpPr txBox="1"/>
          <p:nvPr/>
        </p:nvSpPr>
        <p:spPr>
          <a:xfrm>
            <a:off x="4892497" y="1248978"/>
            <a:ext cx="2469483" cy="147733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orbel"/>
              </a:rPr>
              <a:t>Uses strong </a:t>
            </a:r>
            <a:r>
              <a:rPr lang="en-GB" sz="2400" b="1" i="0" u="none" strike="noStrike" kern="1200" cap="none" spc="0" baseline="0">
                <a:solidFill>
                  <a:srgbClr val="FFFFFF"/>
                </a:solidFill>
                <a:uFillTx/>
                <a:latin typeface="Corbel"/>
              </a:rPr>
              <a:t>encryption</a:t>
            </a:r>
            <a:r>
              <a:rPr lang="en-GB" sz="2400" b="0" i="0" u="none" strike="noStrike" kern="1200" cap="none" spc="0" baseline="0">
                <a:solidFill>
                  <a:srgbClr val="FFFFFF"/>
                </a:solidFill>
                <a:uFillTx/>
                <a:latin typeface="Corbel"/>
              </a:rPr>
              <a:t> in transit and at rest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cxnSp>
        <p:nvCxnSpPr>
          <p:cNvPr id="8" name="Straight Arrow Connector 17">
            <a:extLst>
              <a:ext uri="{FF2B5EF4-FFF2-40B4-BE49-F238E27FC236}">
                <a16:creationId xmlns:a16="http://schemas.microsoft.com/office/drawing/2014/main" id="{9718ADA1-228C-928C-6E0E-CB59F8B429BD}"/>
              </a:ext>
            </a:extLst>
          </p:cNvPr>
          <p:cNvCxnSpPr>
            <a:stCxn id="2" idx="0"/>
          </p:cNvCxnSpPr>
          <p:nvPr/>
        </p:nvCxnSpPr>
        <p:spPr>
          <a:xfrm flipH="1" flipV="1">
            <a:off x="2050423" y="646124"/>
            <a:ext cx="2971" cy="503176"/>
          </a:xfrm>
          <a:prstGeom prst="straightConnector1">
            <a:avLst/>
          </a:prstGeom>
          <a:noFill/>
          <a:ln w="6345" cap="flat">
            <a:solidFill>
              <a:srgbClr val="41AEBD"/>
            </a:solidFill>
            <a:prstDash val="solid"/>
            <a:miter/>
            <a:tailEnd type="arrow"/>
          </a:ln>
        </p:spPr>
      </p:cxnSp>
      <p:sp>
        <p:nvSpPr>
          <p:cNvPr id="9" name="TextBox 18">
            <a:extLst>
              <a:ext uri="{FF2B5EF4-FFF2-40B4-BE49-F238E27FC236}">
                <a16:creationId xmlns:a16="http://schemas.microsoft.com/office/drawing/2014/main" id="{AD5A2D7F-0CBE-ADA7-B8E7-0AD0DFEF5E36}"/>
              </a:ext>
            </a:extLst>
          </p:cNvPr>
          <p:cNvSpPr txBox="1"/>
          <p:nvPr/>
        </p:nvSpPr>
        <p:spPr>
          <a:xfrm>
            <a:off x="865443" y="209745"/>
            <a:ext cx="2654713" cy="73866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orbel"/>
              </a:rPr>
              <a:t>High security (2FA)</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cxnSp>
        <p:nvCxnSpPr>
          <p:cNvPr id="10" name="Straight Arrow Connector 20">
            <a:extLst>
              <a:ext uri="{FF2B5EF4-FFF2-40B4-BE49-F238E27FC236}">
                <a16:creationId xmlns:a16="http://schemas.microsoft.com/office/drawing/2014/main" id="{7E4F6D40-4DD0-B6FA-3B92-C203E052227B}"/>
              </a:ext>
            </a:extLst>
          </p:cNvPr>
          <p:cNvCxnSpPr/>
          <p:nvPr/>
        </p:nvCxnSpPr>
        <p:spPr>
          <a:xfrm>
            <a:off x="3659831" y="2226006"/>
            <a:ext cx="364928" cy="449034"/>
          </a:xfrm>
          <a:prstGeom prst="straightConnector1">
            <a:avLst/>
          </a:prstGeom>
          <a:noFill/>
          <a:ln w="6345" cap="flat">
            <a:solidFill>
              <a:srgbClr val="41AEBD"/>
            </a:solidFill>
            <a:prstDash val="solid"/>
            <a:miter/>
            <a:tailEnd type="arrow"/>
          </a:ln>
        </p:spPr>
      </p:cxnSp>
      <p:sp>
        <p:nvSpPr>
          <p:cNvPr id="11" name="TextBox 21">
            <a:extLst>
              <a:ext uri="{FF2B5EF4-FFF2-40B4-BE49-F238E27FC236}">
                <a16:creationId xmlns:a16="http://schemas.microsoft.com/office/drawing/2014/main" id="{9F74C0BE-229E-3F64-6DCA-8E9A6A4665B1}"/>
              </a:ext>
            </a:extLst>
          </p:cNvPr>
          <p:cNvSpPr txBox="1"/>
          <p:nvPr/>
        </p:nvSpPr>
        <p:spPr>
          <a:xfrm>
            <a:off x="4024759" y="2423973"/>
            <a:ext cx="2662961" cy="83099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orbel"/>
              </a:rPr>
              <a:t>Link sharing with </a:t>
            </a:r>
            <a:r>
              <a:rPr lang="en-GB" sz="2400" b="1" i="0" u="none" strike="noStrike" kern="1200" cap="none" spc="0" baseline="0">
                <a:solidFill>
                  <a:srgbClr val="FFFFFF"/>
                </a:solidFill>
                <a:uFillTx/>
                <a:latin typeface="Corbel"/>
              </a:rPr>
              <a:t>permissions</a:t>
            </a:r>
          </a:p>
        </p:txBody>
      </p:sp>
      <p:cxnSp>
        <p:nvCxnSpPr>
          <p:cNvPr id="12" name="Straight Arrow Connector 23">
            <a:extLst>
              <a:ext uri="{FF2B5EF4-FFF2-40B4-BE49-F238E27FC236}">
                <a16:creationId xmlns:a16="http://schemas.microsoft.com/office/drawing/2014/main" id="{59195773-1A0B-1177-1CF6-11CCDDCC4C73}"/>
              </a:ext>
            </a:extLst>
          </p:cNvPr>
          <p:cNvCxnSpPr/>
          <p:nvPr/>
        </p:nvCxnSpPr>
        <p:spPr>
          <a:xfrm>
            <a:off x="2501734" y="2400784"/>
            <a:ext cx="369500" cy="863441"/>
          </a:xfrm>
          <a:prstGeom prst="straightConnector1">
            <a:avLst/>
          </a:prstGeom>
          <a:noFill/>
          <a:ln w="6345" cap="flat">
            <a:solidFill>
              <a:srgbClr val="41AEBD"/>
            </a:solidFill>
            <a:prstDash val="solid"/>
            <a:miter/>
            <a:tailEnd type="arrow"/>
          </a:ln>
        </p:spPr>
      </p:cxnSp>
      <p:sp>
        <p:nvSpPr>
          <p:cNvPr id="13" name="TextBox 24">
            <a:extLst>
              <a:ext uri="{FF2B5EF4-FFF2-40B4-BE49-F238E27FC236}">
                <a16:creationId xmlns:a16="http://schemas.microsoft.com/office/drawing/2014/main" id="{00927157-07D5-DDDE-BEBF-013400FFB3B1}"/>
              </a:ext>
            </a:extLst>
          </p:cNvPr>
          <p:cNvSpPr txBox="1"/>
          <p:nvPr/>
        </p:nvSpPr>
        <p:spPr>
          <a:xfrm>
            <a:off x="1924034" y="3279321"/>
            <a:ext cx="3362632" cy="83099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orbel"/>
              </a:rPr>
              <a:t>Password </a:t>
            </a:r>
            <a:r>
              <a:rPr lang="en-GB" sz="2400" b="1" i="0" u="none" strike="noStrike" kern="1200" cap="none" spc="0" baseline="0">
                <a:solidFill>
                  <a:srgbClr val="FFFFFF"/>
                </a:solidFill>
                <a:uFillTx/>
                <a:latin typeface="Corbel"/>
              </a:rPr>
              <a:t>protections</a:t>
            </a:r>
            <a:r>
              <a:rPr lang="en-GB" sz="2400" b="0" i="0" u="none" strike="noStrike" kern="1200" cap="none" spc="0" baseline="0">
                <a:solidFill>
                  <a:srgbClr val="FFFFFF"/>
                </a:solidFill>
                <a:uFillTx/>
                <a:latin typeface="Corbel"/>
              </a:rPr>
              <a:t> for links</a:t>
            </a:r>
          </a:p>
        </p:txBody>
      </p:sp>
      <p:cxnSp>
        <p:nvCxnSpPr>
          <p:cNvPr id="14" name="Straight Arrow Connector 26">
            <a:extLst>
              <a:ext uri="{FF2B5EF4-FFF2-40B4-BE49-F238E27FC236}">
                <a16:creationId xmlns:a16="http://schemas.microsoft.com/office/drawing/2014/main" id="{69CB4D4D-AA4E-9C91-7DF3-B9E60B29A805}"/>
              </a:ext>
            </a:extLst>
          </p:cNvPr>
          <p:cNvCxnSpPr/>
          <p:nvPr/>
        </p:nvCxnSpPr>
        <p:spPr>
          <a:xfrm>
            <a:off x="656594" y="2086999"/>
            <a:ext cx="565922" cy="2043144"/>
          </a:xfrm>
          <a:prstGeom prst="straightConnector1">
            <a:avLst/>
          </a:prstGeom>
          <a:noFill/>
          <a:ln w="6345" cap="flat">
            <a:solidFill>
              <a:srgbClr val="41AEBD"/>
            </a:solidFill>
            <a:prstDash val="solid"/>
            <a:miter/>
            <a:tailEnd type="arrow"/>
          </a:ln>
        </p:spPr>
      </p:cxnSp>
      <p:sp>
        <p:nvSpPr>
          <p:cNvPr id="15" name="TextBox 27">
            <a:extLst>
              <a:ext uri="{FF2B5EF4-FFF2-40B4-BE49-F238E27FC236}">
                <a16:creationId xmlns:a16="http://schemas.microsoft.com/office/drawing/2014/main" id="{76C5BD35-1B0C-45C6-573C-EAD63AF5FFE2}"/>
              </a:ext>
            </a:extLst>
          </p:cNvPr>
          <p:cNvSpPr txBox="1"/>
          <p:nvPr/>
        </p:nvSpPr>
        <p:spPr>
          <a:xfrm>
            <a:off x="76992" y="4078480"/>
            <a:ext cx="4330241" cy="46166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Corbel"/>
              </a:rPr>
              <a:t>Expiration</a:t>
            </a:r>
            <a:r>
              <a:rPr lang="en-GB" sz="2400" b="0" i="0" u="none" strike="noStrike" kern="1200" cap="none" spc="0" baseline="0">
                <a:solidFill>
                  <a:srgbClr val="FFFFFF"/>
                </a:solidFill>
                <a:uFillTx/>
                <a:latin typeface="Corbel"/>
              </a:rPr>
              <a:t> dates</a:t>
            </a:r>
            <a:endParaRPr lang="en-GB" sz="2400" b="1" i="0" u="none" strike="noStrike" kern="1200" cap="none" spc="0" baseline="0">
              <a:solidFill>
                <a:srgbClr val="FFFFFF"/>
              </a:solidFill>
              <a:uFillTx/>
              <a:latin typeface="Corbel"/>
            </a:endParaRPr>
          </a:p>
        </p:txBody>
      </p:sp>
      <p:sp>
        <p:nvSpPr>
          <p:cNvPr id="16" name="Oval 39">
            <a:extLst>
              <a:ext uri="{FF2B5EF4-FFF2-40B4-BE49-F238E27FC236}">
                <a16:creationId xmlns:a16="http://schemas.microsoft.com/office/drawing/2014/main" id="{02693996-1B4B-6442-1FB0-51DDF29EC076}"/>
              </a:ext>
            </a:extLst>
          </p:cNvPr>
          <p:cNvSpPr/>
          <p:nvPr/>
        </p:nvSpPr>
        <p:spPr>
          <a:xfrm>
            <a:off x="7205188" y="3273945"/>
            <a:ext cx="3931133" cy="147733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1AEBD"/>
          </a:solidFill>
          <a:ln w="12701" cap="flat">
            <a:solidFill>
              <a:srgbClr val="16474E"/>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 name="TextBox 40">
            <a:extLst>
              <a:ext uri="{FF2B5EF4-FFF2-40B4-BE49-F238E27FC236}">
                <a16:creationId xmlns:a16="http://schemas.microsoft.com/office/drawing/2014/main" id="{97CDECFC-012F-F892-29F0-1CE1C71A4DD1}"/>
              </a:ext>
            </a:extLst>
          </p:cNvPr>
          <p:cNvSpPr txBox="1"/>
          <p:nvPr/>
        </p:nvSpPr>
        <p:spPr>
          <a:xfrm>
            <a:off x="7189351" y="3706054"/>
            <a:ext cx="4015404" cy="523219"/>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sng" strike="noStrike" kern="1200" cap="none" spc="0" baseline="0">
                <a:solidFill>
                  <a:srgbClr val="EE0000"/>
                </a:solidFill>
                <a:uFillTx/>
                <a:latin typeface="Corbel"/>
              </a:rPr>
              <a:t>CONS</a:t>
            </a:r>
            <a:r>
              <a:rPr lang="en-GB" sz="2800" b="0" i="0" u="none" strike="noStrike" kern="1200" cap="none" spc="0" baseline="0">
                <a:solidFill>
                  <a:srgbClr val="FFFFFF"/>
                </a:solidFill>
                <a:uFillTx/>
                <a:latin typeface="Corbel"/>
              </a:rPr>
              <a:t> of using OneDrive</a:t>
            </a:r>
          </a:p>
        </p:txBody>
      </p:sp>
      <p:cxnSp>
        <p:nvCxnSpPr>
          <p:cNvPr id="18" name="Straight Arrow Connector 46">
            <a:extLst>
              <a:ext uri="{FF2B5EF4-FFF2-40B4-BE49-F238E27FC236}">
                <a16:creationId xmlns:a16="http://schemas.microsoft.com/office/drawing/2014/main" id="{EAF75AC3-8B60-E970-05DB-832073F73E69}"/>
              </a:ext>
            </a:extLst>
          </p:cNvPr>
          <p:cNvCxnSpPr/>
          <p:nvPr/>
        </p:nvCxnSpPr>
        <p:spPr>
          <a:xfrm flipH="1">
            <a:off x="6964408" y="4230279"/>
            <a:ext cx="397572" cy="958419"/>
          </a:xfrm>
          <a:prstGeom prst="straightConnector1">
            <a:avLst/>
          </a:prstGeom>
          <a:noFill/>
          <a:ln w="6345" cap="flat">
            <a:solidFill>
              <a:srgbClr val="41AEBD"/>
            </a:solidFill>
            <a:prstDash val="solid"/>
            <a:miter/>
            <a:tailEnd type="arrow"/>
          </a:ln>
        </p:spPr>
      </p:cxnSp>
      <p:sp>
        <p:nvSpPr>
          <p:cNvPr id="19" name="TextBox 48">
            <a:extLst>
              <a:ext uri="{FF2B5EF4-FFF2-40B4-BE49-F238E27FC236}">
                <a16:creationId xmlns:a16="http://schemas.microsoft.com/office/drawing/2014/main" id="{842B0C94-FFCC-8C68-D5EA-4C8A92F09F77}"/>
              </a:ext>
            </a:extLst>
          </p:cNvPr>
          <p:cNvSpPr txBox="1"/>
          <p:nvPr/>
        </p:nvSpPr>
        <p:spPr>
          <a:xfrm>
            <a:off x="4570783" y="5229005"/>
            <a:ext cx="4015404" cy="73866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FFFFFF"/>
                </a:solidFill>
                <a:uFillTx/>
                <a:latin typeface="Corbel"/>
              </a:rPr>
              <a:t>Synchronization</a:t>
            </a:r>
            <a:r>
              <a:rPr lang="en-GB" sz="2400" b="0" i="0" u="none" strike="noStrike" kern="1200" cap="none" spc="0" baseline="0">
                <a:solidFill>
                  <a:srgbClr val="FFFFFF"/>
                </a:solidFill>
                <a:uFillTx/>
                <a:latin typeface="Corbel"/>
              </a:rPr>
              <a:t> limits/issues</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0" name="TextBox 49">
            <a:extLst>
              <a:ext uri="{FF2B5EF4-FFF2-40B4-BE49-F238E27FC236}">
                <a16:creationId xmlns:a16="http://schemas.microsoft.com/office/drawing/2014/main" id="{311332AF-12C4-7B46-3204-BBCFB46E6CC4}"/>
              </a:ext>
            </a:extLst>
          </p:cNvPr>
          <p:cNvSpPr txBox="1"/>
          <p:nvPr/>
        </p:nvSpPr>
        <p:spPr>
          <a:xfrm>
            <a:off x="6391829" y="6069823"/>
            <a:ext cx="4132795" cy="46166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orbel"/>
              </a:rPr>
              <a:t>Restricted </a:t>
            </a:r>
            <a:r>
              <a:rPr lang="en-GB" sz="2400" b="1" i="0" u="none" strike="noStrike" kern="1200" cap="none" spc="0" baseline="0">
                <a:solidFill>
                  <a:srgbClr val="FFFFFF"/>
                </a:solidFill>
                <a:uFillTx/>
                <a:latin typeface="Corbel"/>
              </a:rPr>
              <a:t>file sharing </a:t>
            </a:r>
            <a:r>
              <a:rPr lang="en-GB" sz="2400" b="0" i="0" u="none" strike="noStrike" kern="1200" cap="none" spc="0" baseline="0">
                <a:solidFill>
                  <a:srgbClr val="FFFFFF"/>
                </a:solidFill>
                <a:uFillTx/>
                <a:latin typeface="Corbel"/>
              </a:rPr>
              <a:t>options</a:t>
            </a:r>
          </a:p>
        </p:txBody>
      </p:sp>
      <p:sp>
        <p:nvSpPr>
          <p:cNvPr id="21" name="TextBox 50">
            <a:extLst>
              <a:ext uri="{FF2B5EF4-FFF2-40B4-BE49-F238E27FC236}">
                <a16:creationId xmlns:a16="http://schemas.microsoft.com/office/drawing/2014/main" id="{FC7B65B4-9B27-F35B-3F52-48857BFEACE3}"/>
              </a:ext>
            </a:extLst>
          </p:cNvPr>
          <p:cNvSpPr txBox="1"/>
          <p:nvPr/>
        </p:nvSpPr>
        <p:spPr>
          <a:xfrm>
            <a:off x="8229709" y="1283881"/>
            <a:ext cx="3123142" cy="738661"/>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orbel"/>
              </a:rPr>
              <a:t>Limited </a:t>
            </a:r>
            <a:r>
              <a:rPr lang="en-GB" sz="2400" b="1" i="0" u="none" strike="noStrike" kern="1200" cap="none" spc="0" baseline="0">
                <a:solidFill>
                  <a:srgbClr val="FFFFFF"/>
                </a:solidFill>
                <a:uFillTx/>
                <a:latin typeface="Corbel"/>
              </a:rPr>
              <a:t>backup</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 name="TextBox 51">
            <a:extLst>
              <a:ext uri="{FF2B5EF4-FFF2-40B4-BE49-F238E27FC236}">
                <a16:creationId xmlns:a16="http://schemas.microsoft.com/office/drawing/2014/main" id="{8F046A58-F07E-611A-9F88-AAB8FA568DE5}"/>
              </a:ext>
            </a:extLst>
          </p:cNvPr>
          <p:cNvSpPr txBox="1"/>
          <p:nvPr/>
        </p:nvSpPr>
        <p:spPr>
          <a:xfrm>
            <a:off x="10245632" y="1972232"/>
            <a:ext cx="2469483" cy="1107996"/>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orbel"/>
              </a:rPr>
              <a:t>Capped free </a:t>
            </a:r>
            <a:r>
              <a:rPr lang="en-GB" sz="2400" b="1" i="0" u="none" strike="noStrike" kern="1200" cap="none" spc="0" baseline="0">
                <a:solidFill>
                  <a:srgbClr val="FFFFFF"/>
                </a:solidFill>
                <a:uFillTx/>
                <a:latin typeface="Corbel"/>
              </a:rPr>
              <a:t>storage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 name="TextBox 52">
            <a:extLst>
              <a:ext uri="{FF2B5EF4-FFF2-40B4-BE49-F238E27FC236}">
                <a16:creationId xmlns:a16="http://schemas.microsoft.com/office/drawing/2014/main" id="{FA49D8D8-F1FA-73F6-9AEF-03BA6E6430B1}"/>
              </a:ext>
            </a:extLst>
          </p:cNvPr>
          <p:cNvSpPr txBox="1"/>
          <p:nvPr/>
        </p:nvSpPr>
        <p:spPr>
          <a:xfrm>
            <a:off x="9784134" y="5055845"/>
            <a:ext cx="2247192" cy="830997"/>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orbel"/>
              </a:rPr>
              <a:t>Data </a:t>
            </a:r>
            <a:r>
              <a:rPr lang="en-GB" sz="2400" b="1" i="0" u="none" strike="noStrike" kern="1200" cap="none" spc="0" baseline="0">
                <a:solidFill>
                  <a:srgbClr val="FFFFFF"/>
                </a:solidFill>
                <a:uFillTx/>
                <a:latin typeface="Corbel"/>
              </a:rPr>
              <a:t>vulnerability</a:t>
            </a:r>
          </a:p>
        </p:txBody>
      </p:sp>
      <p:cxnSp>
        <p:nvCxnSpPr>
          <p:cNvPr id="24" name="Straight Arrow Connector 56">
            <a:extLst>
              <a:ext uri="{FF2B5EF4-FFF2-40B4-BE49-F238E27FC236}">
                <a16:creationId xmlns:a16="http://schemas.microsoft.com/office/drawing/2014/main" id="{600EC47A-A34C-0B84-2953-F549E5ABA34F}"/>
              </a:ext>
            </a:extLst>
          </p:cNvPr>
          <p:cNvCxnSpPr/>
          <p:nvPr/>
        </p:nvCxnSpPr>
        <p:spPr>
          <a:xfrm flipH="1">
            <a:off x="8559927" y="4492593"/>
            <a:ext cx="496948" cy="1580321"/>
          </a:xfrm>
          <a:prstGeom prst="straightConnector1">
            <a:avLst/>
          </a:prstGeom>
          <a:noFill/>
          <a:ln w="6345" cap="flat">
            <a:solidFill>
              <a:srgbClr val="41AEBD"/>
            </a:solidFill>
            <a:prstDash val="solid"/>
            <a:miter/>
            <a:tailEnd type="arrow"/>
          </a:ln>
        </p:spPr>
      </p:cxnSp>
      <p:cxnSp>
        <p:nvCxnSpPr>
          <p:cNvPr id="25" name="Straight Arrow Connector 59">
            <a:extLst>
              <a:ext uri="{FF2B5EF4-FFF2-40B4-BE49-F238E27FC236}">
                <a16:creationId xmlns:a16="http://schemas.microsoft.com/office/drawing/2014/main" id="{C96D2851-CA8F-AAAF-60FF-9F98DDAF4B70}"/>
              </a:ext>
            </a:extLst>
          </p:cNvPr>
          <p:cNvCxnSpPr>
            <a:stCxn id="16" idx="7"/>
          </p:cNvCxnSpPr>
          <p:nvPr/>
        </p:nvCxnSpPr>
        <p:spPr>
          <a:xfrm flipV="1">
            <a:off x="10560625" y="2824910"/>
            <a:ext cx="245452" cy="665382"/>
          </a:xfrm>
          <a:prstGeom prst="straightConnector1">
            <a:avLst/>
          </a:prstGeom>
          <a:noFill/>
          <a:ln w="6345" cap="flat">
            <a:solidFill>
              <a:srgbClr val="41AEBD"/>
            </a:solidFill>
            <a:prstDash val="solid"/>
            <a:miter/>
            <a:tailEnd type="arrow"/>
          </a:ln>
        </p:spPr>
      </p:cxnSp>
      <p:cxnSp>
        <p:nvCxnSpPr>
          <p:cNvPr id="26" name="Straight Arrow Connector 61">
            <a:extLst>
              <a:ext uri="{FF2B5EF4-FFF2-40B4-BE49-F238E27FC236}">
                <a16:creationId xmlns:a16="http://schemas.microsoft.com/office/drawing/2014/main" id="{BD13495F-CE01-2D26-6FDC-4250186AC159}"/>
              </a:ext>
            </a:extLst>
          </p:cNvPr>
          <p:cNvCxnSpPr/>
          <p:nvPr/>
        </p:nvCxnSpPr>
        <p:spPr>
          <a:xfrm flipV="1">
            <a:off x="9342781" y="1805885"/>
            <a:ext cx="0" cy="1525201"/>
          </a:xfrm>
          <a:prstGeom prst="straightConnector1">
            <a:avLst/>
          </a:prstGeom>
          <a:noFill/>
          <a:ln w="6345" cap="flat">
            <a:solidFill>
              <a:srgbClr val="41AEBD"/>
            </a:solidFill>
            <a:prstDash val="solid"/>
            <a:miter/>
            <a:tailEnd type="arrow"/>
          </a:ln>
        </p:spPr>
      </p:cxnSp>
      <p:cxnSp>
        <p:nvCxnSpPr>
          <p:cNvPr id="27" name="Straight Arrow Connector 63">
            <a:extLst>
              <a:ext uri="{FF2B5EF4-FFF2-40B4-BE49-F238E27FC236}">
                <a16:creationId xmlns:a16="http://schemas.microsoft.com/office/drawing/2014/main" id="{9D277CBF-5D4C-5B90-09EF-07552347804D}"/>
              </a:ext>
            </a:extLst>
          </p:cNvPr>
          <p:cNvCxnSpPr/>
          <p:nvPr/>
        </p:nvCxnSpPr>
        <p:spPr>
          <a:xfrm>
            <a:off x="10327279" y="4611922"/>
            <a:ext cx="438372" cy="566169"/>
          </a:xfrm>
          <a:prstGeom prst="straightConnector1">
            <a:avLst/>
          </a:prstGeom>
          <a:noFill/>
          <a:ln w="6345" cap="flat">
            <a:solidFill>
              <a:srgbClr val="41AEBD"/>
            </a:solidFill>
            <a:prstDash val="solid"/>
            <a:miter/>
            <a:tailEnd type="arrow"/>
          </a:ln>
        </p:spPr>
      </p:cxnSp>
      <p:cxnSp>
        <p:nvCxnSpPr>
          <p:cNvPr id="28" name="Straight Connector 65">
            <a:extLst>
              <a:ext uri="{FF2B5EF4-FFF2-40B4-BE49-F238E27FC236}">
                <a16:creationId xmlns:a16="http://schemas.microsoft.com/office/drawing/2014/main" id="{466D8AE4-4E29-DFE3-8BD9-24925F31ABE2}"/>
              </a:ext>
            </a:extLst>
          </p:cNvPr>
          <p:cNvCxnSpPr/>
          <p:nvPr/>
        </p:nvCxnSpPr>
        <p:spPr>
          <a:xfrm flipH="1">
            <a:off x="6120390" y="0"/>
            <a:ext cx="2546594" cy="4492593"/>
          </a:xfrm>
          <a:prstGeom prst="straightConnector1">
            <a:avLst/>
          </a:prstGeom>
          <a:noFill/>
          <a:ln w="19046" cap="flat">
            <a:solidFill>
              <a:srgbClr val="A2CF49"/>
            </a:solidFill>
            <a:custDash>
              <a:ds d="300063" sp="300063"/>
            </a:custDash>
            <a:round/>
          </a:ln>
        </p:spPr>
      </p:cxnSp>
      <p:cxnSp>
        <p:nvCxnSpPr>
          <p:cNvPr id="29" name="Straight Connector 67">
            <a:extLst>
              <a:ext uri="{FF2B5EF4-FFF2-40B4-BE49-F238E27FC236}">
                <a16:creationId xmlns:a16="http://schemas.microsoft.com/office/drawing/2014/main" id="{D64A83D4-05E7-543A-3D35-B27535992195}"/>
              </a:ext>
            </a:extLst>
          </p:cNvPr>
          <p:cNvCxnSpPr/>
          <p:nvPr/>
        </p:nvCxnSpPr>
        <p:spPr>
          <a:xfrm flipH="1">
            <a:off x="3605351" y="4534875"/>
            <a:ext cx="2461126" cy="1120789"/>
          </a:xfrm>
          <a:prstGeom prst="straightConnector1">
            <a:avLst/>
          </a:prstGeom>
          <a:noFill/>
          <a:ln w="19046" cap="flat">
            <a:solidFill>
              <a:srgbClr val="A2CF49"/>
            </a:solidFill>
            <a:custDash>
              <a:ds d="300063" sp="300063"/>
            </a:custDash>
            <a:round/>
          </a:ln>
        </p:spPr>
      </p:cxnSp>
      <p:cxnSp>
        <p:nvCxnSpPr>
          <p:cNvPr id="30" name="Straight Connector 72">
            <a:extLst>
              <a:ext uri="{FF2B5EF4-FFF2-40B4-BE49-F238E27FC236}">
                <a16:creationId xmlns:a16="http://schemas.microsoft.com/office/drawing/2014/main" id="{76C137DD-9D70-6716-BBEA-4BDE2E50D270}"/>
              </a:ext>
            </a:extLst>
          </p:cNvPr>
          <p:cNvCxnSpPr/>
          <p:nvPr/>
        </p:nvCxnSpPr>
        <p:spPr>
          <a:xfrm flipH="1">
            <a:off x="3145755" y="5655664"/>
            <a:ext cx="406780" cy="1202336"/>
          </a:xfrm>
          <a:prstGeom prst="straightConnector1">
            <a:avLst/>
          </a:prstGeom>
          <a:noFill/>
          <a:ln w="19046" cap="flat">
            <a:solidFill>
              <a:srgbClr val="A2CF49"/>
            </a:solidFill>
            <a:custDash>
              <a:ds d="300063" sp="300063"/>
            </a:custDash>
            <a:round/>
          </a:ln>
        </p:spPr>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9308B-DA02-44FC-BF34-455B3136CA69}"/>
              </a:ext>
            </a:extLst>
          </p:cNvPr>
          <p:cNvSpPr txBox="1">
            <a:spLocks noGrp="1"/>
          </p:cNvSpPr>
          <p:nvPr>
            <p:ph type="title"/>
          </p:nvPr>
        </p:nvSpPr>
        <p:spPr>
          <a:xfrm>
            <a:off x="838203" y="116650"/>
            <a:ext cx="10515600" cy="1325559"/>
          </a:xfrm>
        </p:spPr>
        <p:txBody>
          <a:bodyPr anchorCtr="1"/>
          <a:lstStyle/>
          <a:p>
            <a:pPr lvl="0" algn="ctr"/>
            <a:r>
              <a:rPr lang="en-GB"/>
              <a:t>REFERENCES</a:t>
            </a:r>
          </a:p>
        </p:txBody>
      </p:sp>
      <p:sp>
        <p:nvSpPr>
          <p:cNvPr id="3" name="Content Placeholder 2">
            <a:extLst>
              <a:ext uri="{FF2B5EF4-FFF2-40B4-BE49-F238E27FC236}">
                <a16:creationId xmlns:a16="http://schemas.microsoft.com/office/drawing/2014/main" id="{96A71F3E-6625-657E-66F7-74DD7CE311F1}"/>
              </a:ext>
            </a:extLst>
          </p:cNvPr>
          <p:cNvSpPr txBox="1">
            <a:spLocks noGrp="1"/>
          </p:cNvSpPr>
          <p:nvPr>
            <p:ph idx="1"/>
          </p:nvPr>
        </p:nvSpPr>
        <p:spPr>
          <a:xfrm>
            <a:off x="1120002" y="1442209"/>
            <a:ext cx="10233800" cy="4351336"/>
          </a:xfrm>
        </p:spPr>
        <p:txBody>
          <a:bodyPr/>
          <a:lstStyle/>
          <a:p>
            <a:pPr marL="0" lvl="0" indent="0">
              <a:lnSpc>
                <a:spcPct val="70000"/>
              </a:lnSpc>
              <a:buNone/>
            </a:pPr>
            <a:r>
              <a:rPr lang="en-GB" sz="2400">
                <a:solidFill>
                  <a:srgbClr val="FFFFFF"/>
                </a:solidFill>
                <a:hlinkClick r:id="rId2">
                  <a:extLst>
                    <a:ext uri="{A12FA001-AC4F-418D-AE19-62706E023703}">
                      <ahyp:hlinkClr xmlns:ahyp="http://schemas.microsoft.com/office/drawing/2018/hyperlinkcolor" val="tx"/>
                    </a:ext>
                  </a:extLst>
                </a:hlinkClick>
              </a:rPr>
              <a:t>Seitz, M. (2025) </a:t>
            </a:r>
            <a:r>
              <a:rPr lang="en-GB" sz="2400" i="1">
                <a:solidFill>
                  <a:srgbClr val="FFFFFF"/>
                </a:solidFill>
                <a:hlinkClick r:id="rId2">
                  <a:extLst>
                    <a:ext uri="{A12FA001-AC4F-418D-AE19-62706E023703}">
                      <ahyp:hlinkClr xmlns:ahyp="http://schemas.microsoft.com/office/drawing/2018/hyperlinkcolor" val="tx"/>
                    </a:ext>
                  </a:extLst>
                </a:hlinkClick>
              </a:rPr>
              <a:t>Is Onedrive Secure? A Comprehensive Security Analysis for 2026</a:t>
            </a:r>
            <a:r>
              <a:rPr lang="en-GB" sz="2400">
                <a:solidFill>
                  <a:srgbClr val="FFFFFF"/>
                </a:solidFill>
                <a:hlinkClick r:id="rId2">
                  <a:extLst>
                    <a:ext uri="{A12FA001-AC4F-418D-AE19-62706E023703}">
                      <ahyp:hlinkClr xmlns:ahyp="http://schemas.microsoft.com/office/drawing/2018/hyperlinkcolor" val="tx"/>
                    </a:ext>
                  </a:extLst>
                </a:hlinkClick>
              </a:rPr>
              <a:t>. Papermark. Available at: https://www.papermark.com/blog/is-onedrive-secure</a:t>
            </a:r>
            <a:r>
              <a:rPr lang="en-GB" sz="2400">
                <a:solidFill>
                  <a:srgbClr val="FFFFFF"/>
                </a:solidFill>
              </a:rPr>
              <a:t> (Accesssed: 12 June 2026)</a:t>
            </a:r>
          </a:p>
          <a:p>
            <a:pPr marL="0" lvl="0" indent="0">
              <a:lnSpc>
                <a:spcPct val="70000"/>
              </a:lnSpc>
              <a:buNone/>
            </a:pPr>
            <a:endParaRPr lang="en-GB" sz="2400">
              <a:solidFill>
                <a:srgbClr val="FFFFFF"/>
              </a:solidFill>
            </a:endParaRPr>
          </a:p>
          <a:p>
            <a:pPr marL="0" lvl="0" indent="0">
              <a:lnSpc>
                <a:spcPct val="70000"/>
              </a:lnSpc>
              <a:buNone/>
            </a:pPr>
            <a:r>
              <a:rPr lang="en-GB" sz="2400">
                <a:solidFill>
                  <a:srgbClr val="FFFFFF"/>
                </a:solidFill>
              </a:rPr>
              <a:t>Robinson, S. (2025) </a:t>
            </a:r>
            <a:r>
              <a:rPr lang="en-GB" sz="2400" i="1">
                <a:solidFill>
                  <a:srgbClr val="FFFFFF"/>
                </a:solidFill>
              </a:rPr>
              <a:t>What is Microsoft OneDrive and How Do You Use It?. </a:t>
            </a:r>
            <a:r>
              <a:rPr lang="en-GB" sz="2400">
                <a:solidFill>
                  <a:srgbClr val="FFFFFF"/>
                </a:solidFill>
              </a:rPr>
              <a:t>Available at: </a:t>
            </a:r>
            <a:r>
              <a:rPr lang="en-GB" sz="2400">
                <a:solidFill>
                  <a:srgbClr val="FFFFFF"/>
                </a:solidFill>
                <a:hlinkClick r:id="rId3">
                  <a:extLst>
                    <a:ext uri="{A12FA001-AC4F-418D-AE19-62706E023703}">
                      <ahyp:hlinkClr xmlns:ahyp="http://schemas.microsoft.com/office/drawing/2018/hyperlinkcolor" val="tx"/>
                    </a:ext>
                  </a:extLst>
                </a:hlinkClick>
              </a:rPr>
              <a:t>https://www.techtarget.com/searchmobilecomputing/definition/Microsoft-OneDrive</a:t>
            </a:r>
            <a:r>
              <a:rPr lang="en-GB" sz="2400">
                <a:solidFill>
                  <a:srgbClr val="FFFFFF"/>
                </a:solidFill>
              </a:rPr>
              <a:t> (Accessed: 12 June 2026)</a:t>
            </a:r>
            <a:endParaRPr lang="en-GB" sz="2400" i="1">
              <a:solidFill>
                <a:srgbClr val="FFFFFF"/>
              </a:solidFill>
            </a:endParaRPr>
          </a:p>
          <a:p>
            <a:pPr marL="0" lvl="0" indent="0">
              <a:lnSpc>
                <a:spcPct val="70000"/>
              </a:lnSpc>
              <a:buNone/>
            </a:pPr>
            <a:endParaRPr lang="en-GB" sz="2400">
              <a:solidFill>
                <a:srgbClr val="FFFFFF"/>
              </a:solidFill>
            </a:endParaRPr>
          </a:p>
          <a:p>
            <a:pPr marL="0" lvl="0" indent="0">
              <a:lnSpc>
                <a:spcPct val="70000"/>
              </a:lnSpc>
              <a:buNone/>
            </a:pPr>
            <a:r>
              <a:rPr lang="en-GB" sz="2400">
                <a:solidFill>
                  <a:srgbClr val="FFFFFF"/>
                </a:solidFill>
                <a:hlinkClick r:id="rId4">
                  <a:extLst>
                    <a:ext uri="{A12FA001-AC4F-418D-AE19-62706E023703}">
                      <ahyp:hlinkClr xmlns:ahyp="http://schemas.microsoft.com/office/drawing/2018/hyperlinkcolor" val="tx"/>
                    </a:ext>
                  </a:extLst>
                </a:hlinkClick>
              </a:rPr>
              <a:t>Weis, O. (2025). </a:t>
            </a:r>
            <a:r>
              <a:rPr lang="en-GB" sz="2400" i="1">
                <a:solidFill>
                  <a:srgbClr val="FFFFFF"/>
                </a:solidFill>
                <a:hlinkClick r:id="rId4">
                  <a:extLst>
                    <a:ext uri="{A12FA001-AC4F-418D-AE19-62706E023703}">
                      <ahyp:hlinkClr xmlns:ahyp="http://schemas.microsoft.com/office/drawing/2018/hyperlinkcolor" val="tx"/>
                    </a:ext>
                  </a:extLst>
                </a:hlinkClick>
              </a:rPr>
              <a:t>Pros and Cons of OneDrive. </a:t>
            </a:r>
            <a:r>
              <a:rPr lang="en-GB" sz="2400">
                <a:solidFill>
                  <a:srgbClr val="FFFFFF"/>
                </a:solidFill>
                <a:hlinkClick r:id="rId4">
                  <a:extLst>
                    <a:ext uri="{A12FA001-AC4F-418D-AE19-62706E023703}">
                      <ahyp:hlinkClr xmlns:ahyp="http://schemas.microsoft.com/office/drawing/2018/hyperlinkcolor" val="tx"/>
                    </a:ext>
                  </a:extLst>
                </a:hlinkClick>
              </a:rPr>
              <a:t>CloudMounter.</a:t>
            </a:r>
            <a:r>
              <a:rPr lang="en-GB" sz="2400" i="1">
                <a:solidFill>
                  <a:srgbClr val="FFFFFF"/>
                </a:solidFill>
                <a:hlinkClick r:id="rId4">
                  <a:extLst>
                    <a:ext uri="{A12FA001-AC4F-418D-AE19-62706E023703}">
                      <ahyp:hlinkClr xmlns:ahyp="http://schemas.microsoft.com/office/drawing/2018/hyperlinkcolor" val="tx"/>
                    </a:ext>
                  </a:extLst>
                </a:hlinkClick>
              </a:rPr>
              <a:t> </a:t>
            </a:r>
            <a:r>
              <a:rPr lang="en-GB" sz="2400">
                <a:solidFill>
                  <a:srgbClr val="FFFFFF"/>
                </a:solidFill>
                <a:hlinkClick r:id="rId4">
                  <a:extLst>
                    <a:ext uri="{A12FA001-AC4F-418D-AE19-62706E023703}">
                      <ahyp:hlinkClr xmlns:ahyp="http://schemas.microsoft.com/office/drawing/2018/hyperlinkcolor" val="tx"/>
                    </a:ext>
                  </a:extLst>
                </a:hlinkClick>
              </a:rPr>
              <a:t>Available at:</a:t>
            </a:r>
            <a:r>
              <a:rPr lang="en-GB" sz="2400">
                <a:solidFill>
                  <a:srgbClr val="FFFFFF"/>
                </a:solidFill>
              </a:rPr>
              <a:t> </a:t>
            </a:r>
            <a:r>
              <a:rPr lang="en-GB" sz="2400">
                <a:solidFill>
                  <a:srgbClr val="FFFFFF"/>
                </a:solidFill>
                <a:hlinkClick r:id="rId4">
                  <a:extLst>
                    <a:ext uri="{A12FA001-AC4F-418D-AE19-62706E023703}">
                      <ahyp:hlinkClr xmlns:ahyp="http://schemas.microsoft.com/office/drawing/2018/hyperlinkcolor" val="tx"/>
                    </a:ext>
                  </a:extLst>
                </a:hlinkClick>
              </a:rPr>
              <a:t>https://cloudmounter.net/pros-and-cons-of-onedrive/</a:t>
            </a:r>
            <a:r>
              <a:rPr lang="en-GB" sz="2400">
                <a:solidFill>
                  <a:srgbClr val="FFFFFF"/>
                </a:solidFill>
              </a:rPr>
              <a:t> (Accessed: 12 June 2026)</a:t>
            </a:r>
          </a:p>
          <a:p>
            <a:pPr marL="0" lvl="0" indent="0">
              <a:lnSpc>
                <a:spcPct val="70000"/>
              </a:lnSpc>
              <a:buNone/>
            </a:pPr>
            <a:endParaRPr lang="en-GB" sz="2400">
              <a:solidFill>
                <a:srgbClr val="FFFFFF"/>
              </a:solidFill>
            </a:endParaRPr>
          </a:p>
          <a:p>
            <a:pPr marL="0" lvl="0" indent="0">
              <a:lnSpc>
                <a:spcPct val="70000"/>
              </a:lnSpc>
              <a:buNone/>
            </a:pPr>
            <a:r>
              <a:rPr lang="en-GB" sz="2400">
                <a:solidFill>
                  <a:srgbClr val="FFFFFF"/>
                </a:solidFill>
              </a:rPr>
              <a:t>Azza, N. (2021). </a:t>
            </a:r>
            <a:r>
              <a:rPr lang="en-GB" sz="2400" i="1">
                <a:solidFill>
                  <a:srgbClr val="FFFFFF"/>
                </a:solidFill>
              </a:rPr>
              <a:t>All Features of Microsoft OneDrive. </a:t>
            </a:r>
            <a:r>
              <a:rPr lang="en-GB" sz="2400">
                <a:solidFill>
                  <a:srgbClr val="FFFFFF"/>
                </a:solidFill>
              </a:rPr>
              <a:t>BytesBin. Available at: </a:t>
            </a:r>
            <a:r>
              <a:rPr lang="en-GB" sz="2400">
                <a:solidFill>
                  <a:srgbClr val="FFFFFF"/>
                </a:solidFill>
                <a:hlinkClick r:id="rId5">
                  <a:extLst>
                    <a:ext uri="{A12FA001-AC4F-418D-AE19-62706E023703}">
                      <ahyp:hlinkClr xmlns:ahyp="http://schemas.microsoft.com/office/drawing/2018/hyperlinkcolor" val="tx"/>
                    </a:ext>
                  </a:extLst>
                </a:hlinkClick>
              </a:rPr>
              <a:t>https://bytesbin.com/onedrive-features/</a:t>
            </a:r>
            <a:r>
              <a:rPr lang="en-GB" sz="2400">
                <a:solidFill>
                  <a:srgbClr val="FFFFFF"/>
                </a:solidFill>
              </a:rPr>
              <a:t> (Accessed: 12 June 2026)</a:t>
            </a:r>
            <a:endParaRPr lang="en-GB" sz="2400" i="1">
              <a:solidFill>
                <a:srgbClr val="FFFFFF"/>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6099D3BA-8E22-8CDB-75B3-8563478F6436}"/>
              </a:ext>
            </a:extLst>
          </p:cNvPr>
          <p:cNvSpPr/>
          <p:nvPr/>
        </p:nvSpPr>
        <p:spPr>
          <a:xfrm>
            <a:off x="0" y="0"/>
            <a:ext cx="219456" cy="6858000"/>
          </a:xfrm>
          <a:prstGeom prst="rect">
            <a:avLst/>
          </a:prstGeom>
          <a:solidFill>
            <a:srgbClr val="02C39A"/>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 name="Shape 3">
            <a:extLst>
              <a:ext uri="{FF2B5EF4-FFF2-40B4-BE49-F238E27FC236}">
                <a16:creationId xmlns:a16="http://schemas.microsoft.com/office/drawing/2014/main" id="{1BA160EC-4C87-5A1B-E6B4-C1570CB6B1AE}"/>
              </a:ext>
            </a:extLst>
          </p:cNvPr>
          <p:cNvSpPr/>
          <p:nvPr/>
        </p:nvSpPr>
        <p:spPr>
          <a:xfrm>
            <a:off x="9997436" y="4331851"/>
            <a:ext cx="2194560" cy="219456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A3D62"/>
          </a:solidFill>
          <a:ln w="12701" cap="flat">
            <a:solidFill>
              <a:srgbClr val="0A3D62"/>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 name="Text 6">
            <a:extLst>
              <a:ext uri="{FF2B5EF4-FFF2-40B4-BE49-F238E27FC236}">
                <a16:creationId xmlns:a16="http://schemas.microsoft.com/office/drawing/2014/main" id="{14D46710-CBC4-4AD6-ACF1-EB72F97ACCD1}"/>
              </a:ext>
            </a:extLst>
          </p:cNvPr>
          <p:cNvSpPr/>
          <p:nvPr/>
        </p:nvSpPr>
        <p:spPr>
          <a:xfrm>
            <a:off x="426723" y="853436"/>
            <a:ext cx="7193283" cy="85343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800" b="1" i="0" u="none" strike="noStrike" kern="1200" cap="none" spc="0" baseline="0">
                <a:solidFill>
                  <a:srgbClr val="FFFFFF"/>
                </a:solidFill>
                <a:uFillTx/>
                <a:latin typeface="Trebuchet MS" pitchFamily="34"/>
                <a:ea typeface="Trebuchet MS" pitchFamily="34"/>
                <a:cs typeface="Trebuchet MS" pitchFamily="34"/>
              </a:rPr>
              <a:t>Microsoft Teams</a:t>
            </a:r>
            <a:endParaRPr lang="en-US" sz="4800" b="0" i="0" u="none" strike="noStrike" kern="1200" cap="none" spc="0" baseline="0">
              <a:solidFill>
                <a:srgbClr val="FFFFFF"/>
              </a:solidFill>
              <a:uFillTx/>
              <a:latin typeface="Corbel"/>
            </a:endParaRPr>
          </a:p>
        </p:txBody>
      </p:sp>
      <p:sp>
        <p:nvSpPr>
          <p:cNvPr id="5" name="Text 7">
            <a:extLst>
              <a:ext uri="{FF2B5EF4-FFF2-40B4-BE49-F238E27FC236}">
                <a16:creationId xmlns:a16="http://schemas.microsoft.com/office/drawing/2014/main" id="{1F2711FF-DD56-3D73-BDB8-7CDE5CE27D03}"/>
              </a:ext>
            </a:extLst>
          </p:cNvPr>
          <p:cNvSpPr/>
          <p:nvPr/>
        </p:nvSpPr>
        <p:spPr>
          <a:xfrm>
            <a:off x="426723" y="1645920"/>
            <a:ext cx="7193283" cy="609603"/>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933" b="0" i="0" u="none" strike="noStrike" kern="1200" cap="none" spc="0" baseline="0">
                <a:solidFill>
                  <a:srgbClr val="02C39A"/>
                </a:solidFill>
                <a:uFillTx/>
                <a:latin typeface="Trebuchet MS" pitchFamily="34"/>
                <a:ea typeface="Trebuchet MS" pitchFamily="34"/>
                <a:cs typeface="Trebuchet MS" pitchFamily="34"/>
              </a:rPr>
              <a:t>for Staff Communication</a:t>
            </a:r>
            <a:endParaRPr lang="en-US" sz="2933" b="0" i="0" u="none" strike="noStrike" kern="1200" cap="none" spc="0" baseline="0">
              <a:solidFill>
                <a:srgbClr val="FFFFFF"/>
              </a:solidFill>
              <a:uFillTx/>
              <a:latin typeface="Corbel"/>
            </a:endParaRPr>
          </a:p>
        </p:txBody>
      </p:sp>
      <p:sp>
        <p:nvSpPr>
          <p:cNvPr id="6" name="Shape 8">
            <a:extLst>
              <a:ext uri="{FF2B5EF4-FFF2-40B4-BE49-F238E27FC236}">
                <a16:creationId xmlns:a16="http://schemas.microsoft.com/office/drawing/2014/main" id="{09EE9E3C-0704-F21D-EF89-4B4D82B97E26}"/>
              </a:ext>
            </a:extLst>
          </p:cNvPr>
          <p:cNvSpPr/>
          <p:nvPr/>
        </p:nvSpPr>
        <p:spPr>
          <a:xfrm>
            <a:off x="426723" y="2377440"/>
            <a:ext cx="4876796" cy="48764"/>
          </a:xfrm>
          <a:prstGeom prst="rect">
            <a:avLst/>
          </a:prstGeom>
          <a:solidFill>
            <a:srgbClr val="02C39A"/>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 name="Text 9">
            <a:extLst>
              <a:ext uri="{FF2B5EF4-FFF2-40B4-BE49-F238E27FC236}">
                <a16:creationId xmlns:a16="http://schemas.microsoft.com/office/drawing/2014/main" id="{77754457-1449-774B-CD4C-1F2CD3A867E1}"/>
              </a:ext>
            </a:extLst>
          </p:cNvPr>
          <p:cNvSpPr/>
          <p:nvPr/>
        </p:nvSpPr>
        <p:spPr>
          <a:xfrm>
            <a:off x="426723" y="2560320"/>
            <a:ext cx="7193283" cy="48767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0" i="0" u="none" strike="noStrike" kern="1200" cap="none" spc="0" baseline="0">
                <a:solidFill>
                  <a:srgbClr val="A8D5E2"/>
                </a:solidFill>
                <a:uFillTx/>
                <a:latin typeface="Calibri" pitchFamily="34"/>
                <a:ea typeface="Calibri" pitchFamily="34"/>
                <a:cs typeface="Calibri" pitchFamily="34"/>
              </a:rPr>
              <a:t>Riverdale Nursing Home — Digital Tools Assessment</a:t>
            </a:r>
            <a:endParaRPr lang="en-US" sz="1867" b="0" i="0" u="none" strike="noStrike" kern="1200" cap="none" spc="0" baseline="0">
              <a:solidFill>
                <a:srgbClr val="FFFFFF"/>
              </a:solidFill>
              <a:uFillTx/>
              <a:latin typeface="Corbel"/>
            </a:endParaRPr>
          </a:p>
        </p:txBody>
      </p:sp>
      <p:sp>
        <p:nvSpPr>
          <p:cNvPr id="8" name="Shape 10">
            <a:extLst>
              <a:ext uri="{FF2B5EF4-FFF2-40B4-BE49-F238E27FC236}">
                <a16:creationId xmlns:a16="http://schemas.microsoft.com/office/drawing/2014/main" id="{37155F93-786E-7BE0-6E5E-A7D65B7F63B5}"/>
              </a:ext>
            </a:extLst>
          </p:cNvPr>
          <p:cNvSpPr/>
          <p:nvPr/>
        </p:nvSpPr>
        <p:spPr>
          <a:xfrm>
            <a:off x="426723" y="3657600"/>
            <a:ext cx="6705596" cy="2804163"/>
          </a:xfrm>
          <a:prstGeom prst="rect">
            <a:avLst/>
          </a:prstGeom>
          <a:solidFill>
            <a:srgbClr val="028090"/>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 name="Text 11">
            <a:extLst>
              <a:ext uri="{FF2B5EF4-FFF2-40B4-BE49-F238E27FC236}">
                <a16:creationId xmlns:a16="http://schemas.microsoft.com/office/drawing/2014/main" id="{5A7302BE-0AB1-90AE-384B-A6AD320E2109}"/>
              </a:ext>
            </a:extLst>
          </p:cNvPr>
          <p:cNvSpPr/>
          <p:nvPr/>
        </p:nvSpPr>
        <p:spPr>
          <a:xfrm>
            <a:off x="609603" y="3779516"/>
            <a:ext cx="6339836" cy="256032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FFFFFF"/>
                </a:solidFill>
                <a:uFillTx/>
                <a:latin typeface="Calibri" pitchFamily="34"/>
                <a:ea typeface="Calibri" pitchFamily="34"/>
                <a:cs typeface="Calibri" pitchFamily="34"/>
              </a:rPr>
              <a:t>Student Name: </a:t>
            </a:r>
            <a:r>
              <a:rPr lang="en-US" sz="1600" b="0" i="0" u="none" strike="noStrike" kern="1200" cap="none" spc="0" baseline="0">
                <a:solidFill>
                  <a:srgbClr val="FFFFFF"/>
                </a:solidFill>
                <a:uFillTx/>
                <a:latin typeface="Calibri" pitchFamily="34"/>
                <a:ea typeface="Calibri" pitchFamily="34"/>
                <a:cs typeface="Calibri" pitchFamily="34"/>
              </a:rPr>
              <a:t>Rizwana Zahiem</a:t>
            </a:r>
            <a:endParaRPr lang="en-US" sz="1600" b="0" i="0" u="none" strike="noStrike" kern="1200" cap="none" spc="0" baseline="0">
              <a:solidFill>
                <a:srgbClr val="FFFFFF"/>
              </a:solidFill>
              <a:uFillTx/>
              <a:latin typeface="Corbel"/>
            </a:endParaRP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FFFFFF"/>
                </a:solidFill>
                <a:uFillTx/>
                <a:latin typeface="Calibri" pitchFamily="34"/>
                <a:ea typeface="Calibri" pitchFamily="34"/>
                <a:cs typeface="Calibri" pitchFamily="34"/>
              </a:rPr>
              <a:t>Module: </a:t>
            </a:r>
            <a:r>
              <a:rPr lang="en-US" sz="1600" b="0" i="0" u="none" strike="noStrike" kern="1200" cap="none" spc="0" baseline="0">
                <a:solidFill>
                  <a:srgbClr val="FFFFFF"/>
                </a:solidFill>
                <a:uFillTx/>
                <a:latin typeface="Calibri" pitchFamily="34"/>
                <a:ea typeface="Calibri" pitchFamily="34"/>
                <a:cs typeface="Calibri" pitchFamily="34"/>
              </a:rPr>
              <a:t>LCHS4007 – Digital Skills and Research Methods</a:t>
            </a:r>
            <a:endParaRPr lang="en-US" sz="1600" b="0" i="0" u="none" strike="noStrike" kern="1200" cap="none" spc="0" baseline="0">
              <a:solidFill>
                <a:srgbClr val="FFFFFF"/>
              </a:solidFill>
              <a:uFillTx/>
              <a:latin typeface="Corbel"/>
            </a:endParaRP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FFFFFF"/>
                </a:solidFill>
                <a:uFillTx/>
                <a:latin typeface="Calibri" pitchFamily="34"/>
                <a:ea typeface="Calibri" pitchFamily="34"/>
                <a:cs typeface="Calibri" pitchFamily="34"/>
              </a:rPr>
              <a:t>Lecturer: </a:t>
            </a:r>
            <a:r>
              <a:rPr lang="en-US" sz="1600" b="0" i="0" u="none" strike="noStrike" kern="1200" cap="none" spc="0" baseline="0">
                <a:solidFill>
                  <a:srgbClr val="FFFFFF"/>
                </a:solidFill>
                <a:uFillTx/>
                <a:latin typeface="Calibri" pitchFamily="34"/>
                <a:ea typeface="Calibri" pitchFamily="34"/>
                <a:cs typeface="Calibri" pitchFamily="34"/>
              </a:rPr>
              <a:t>Hajra Mustasim</a:t>
            </a:r>
            <a:endParaRPr lang="en-US" sz="1600" b="0" i="0" u="none" strike="noStrike" kern="1200" cap="none" spc="0" baseline="0">
              <a:solidFill>
                <a:srgbClr val="FFFFFF"/>
              </a:solidFill>
              <a:uFillTx/>
              <a:latin typeface="Corbel"/>
            </a:endParaRP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FFFFFF"/>
                </a:solidFill>
                <a:uFillTx/>
                <a:latin typeface="Calibri" pitchFamily="34"/>
                <a:ea typeface="Calibri" pitchFamily="34"/>
                <a:cs typeface="Calibri" pitchFamily="34"/>
              </a:rPr>
              <a:t>Submission: </a:t>
            </a:r>
            <a:r>
              <a:rPr lang="en-US" sz="1600" b="0" i="0" u="none" strike="noStrike" kern="1200" cap="none" spc="0" baseline="0">
                <a:solidFill>
                  <a:srgbClr val="FFFFFF"/>
                </a:solidFill>
                <a:uFillTx/>
                <a:latin typeface="Calibri" pitchFamily="34"/>
                <a:ea typeface="Calibri" pitchFamily="34"/>
                <a:cs typeface="Calibri" pitchFamily="34"/>
              </a:rPr>
              <a:t>15th June 2026</a:t>
            </a:r>
            <a:endParaRPr lang="en-US" sz="1600" b="0" i="0" u="none" strike="noStrike" kern="1200" cap="none" spc="0" baseline="0">
              <a:solidFill>
                <a:srgbClr val="FFFFFF"/>
              </a:solidFill>
              <a:uFillTx/>
              <a:latin typeface="Corbel"/>
            </a:endParaRP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FFFFFF"/>
                </a:solidFill>
                <a:uFillTx/>
                <a:latin typeface="Calibri" pitchFamily="34"/>
                <a:ea typeface="Calibri" pitchFamily="34"/>
                <a:cs typeface="Calibri" pitchFamily="34"/>
              </a:rPr>
              <a:t>Student number :2542634</a:t>
            </a:r>
            <a:endParaRPr lang="en-US" sz="1600" b="0" i="0" u="none" strike="noStrike" kern="1200" cap="none" spc="0" baseline="0">
              <a:solidFill>
                <a:srgbClr val="FFFFFF"/>
              </a:solidFill>
              <a:uFillTx/>
              <a:latin typeface="Corbel"/>
            </a:endParaRPr>
          </a:p>
        </p:txBody>
      </p:sp>
      <p:pic>
        <p:nvPicPr>
          <p:cNvPr id="10" name="Picture 5">
            <a:extLst>
              <a:ext uri="{FF2B5EF4-FFF2-40B4-BE49-F238E27FC236}">
                <a16:creationId xmlns:a16="http://schemas.microsoft.com/office/drawing/2014/main" id="{8E031B34-9BAA-9901-3DFE-AA77E9707B9A}"/>
              </a:ext>
            </a:extLst>
          </p:cNvPr>
          <p:cNvPicPr>
            <a:picLocks noChangeAspect="1"/>
          </p:cNvPicPr>
          <p:nvPr/>
        </p:nvPicPr>
        <p:blipFill>
          <a:blip r:embed="rId3"/>
          <a:srcRect l="24554" t="6465" r="67056" b="67259"/>
          <a:stretch>
            <a:fillRect/>
          </a:stretch>
        </p:blipFill>
        <p:spPr>
          <a:xfrm>
            <a:off x="8691417" y="0"/>
            <a:ext cx="3293284" cy="6858000"/>
          </a:xfrm>
          <a:prstGeom prst="rect">
            <a:avLst/>
          </a:prstGeom>
          <a:noFill/>
          <a:ln cap="flat">
            <a:noFill/>
          </a:ln>
        </p:spPr>
      </p:pic>
      <p:pic>
        <p:nvPicPr>
          <p:cNvPr id="11" name="Picture 8">
            <a:extLst>
              <a:ext uri="{FF2B5EF4-FFF2-40B4-BE49-F238E27FC236}">
                <a16:creationId xmlns:a16="http://schemas.microsoft.com/office/drawing/2014/main" id="{6E9C09D6-3EC6-5883-0E88-426D5DF4EFD8}"/>
              </a:ext>
            </a:extLst>
          </p:cNvPr>
          <p:cNvPicPr>
            <a:picLocks noChangeAspect="1"/>
          </p:cNvPicPr>
          <p:nvPr/>
        </p:nvPicPr>
        <p:blipFill>
          <a:blip r:embed="rId4"/>
          <a:stretch>
            <a:fillRect/>
          </a:stretch>
        </p:blipFill>
        <p:spPr>
          <a:xfrm>
            <a:off x="5303520" y="344280"/>
            <a:ext cx="2157151" cy="2005681"/>
          </a:xfrm>
          <a:prstGeom prst="rect">
            <a:avLst/>
          </a:prstGeom>
          <a:noFill/>
          <a:ln cap="flat">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F586523F-1233-A604-A0CB-6AFC4F338BAE}"/>
              </a:ext>
            </a:extLst>
          </p:cNvPr>
          <p:cNvSpPr/>
          <p:nvPr/>
        </p:nvSpPr>
        <p:spPr>
          <a:xfrm>
            <a:off x="0" y="0"/>
            <a:ext cx="12191996" cy="1097280"/>
          </a:xfrm>
          <a:prstGeom prst="rect">
            <a:avLst/>
          </a:prstGeom>
          <a:solidFill>
            <a:srgbClr val="0A3D6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86A88A29-5B65-D86A-D53A-BAFC7BA0E5A0}"/>
              </a:ext>
            </a:extLst>
          </p:cNvPr>
          <p:cNvSpPr/>
          <p:nvPr/>
        </p:nvSpPr>
        <p:spPr>
          <a:xfrm>
            <a:off x="487676" y="0"/>
            <a:ext cx="11216643" cy="109728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1" i="0" u="none" strike="noStrike" kern="1200" cap="none" spc="0" baseline="0">
                <a:solidFill>
                  <a:srgbClr val="FFFFFF"/>
                </a:solidFill>
                <a:uFillTx/>
                <a:latin typeface="Trebuchet MS" pitchFamily="34"/>
                <a:ea typeface="Trebuchet MS" pitchFamily="34"/>
                <a:cs typeface="Trebuchet MS" pitchFamily="34"/>
              </a:rPr>
              <a:t>Introduction — Riverdale Nursing Home</a:t>
            </a:r>
            <a:endParaRPr lang="en-US" sz="3200"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12DD9E1C-6B7D-AB42-ED65-154CBB0CADA3}"/>
              </a:ext>
            </a:extLst>
          </p:cNvPr>
          <p:cNvSpPr/>
          <p:nvPr/>
        </p:nvSpPr>
        <p:spPr>
          <a:xfrm>
            <a:off x="365760" y="1219196"/>
            <a:ext cx="4267203" cy="426723"/>
          </a:xfrm>
          <a:prstGeom prst="rect">
            <a:avLst/>
          </a:prstGeom>
          <a:solidFill>
            <a:srgbClr val="028090"/>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 name="Text 3">
            <a:extLst>
              <a:ext uri="{FF2B5EF4-FFF2-40B4-BE49-F238E27FC236}">
                <a16:creationId xmlns:a16="http://schemas.microsoft.com/office/drawing/2014/main" id="{117FEEEB-4E49-A785-264A-C0CEF62C852E}"/>
              </a:ext>
            </a:extLst>
          </p:cNvPr>
          <p:cNvSpPr/>
          <p:nvPr/>
        </p:nvSpPr>
        <p:spPr>
          <a:xfrm>
            <a:off x="426723" y="1219196"/>
            <a:ext cx="4145276" cy="426723"/>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FFFFFF"/>
                </a:solidFill>
                <a:uFillTx/>
                <a:latin typeface="Calibri" pitchFamily="34"/>
                <a:ea typeface="Calibri" pitchFamily="34"/>
                <a:cs typeface="Calibri" pitchFamily="34"/>
              </a:rPr>
              <a:t>Riverdale Nursing Home</a:t>
            </a:r>
            <a:endParaRPr lang="en-US" sz="1467" b="0" i="0" u="none" strike="noStrike" kern="1200" cap="none" spc="0" baseline="0">
              <a:solidFill>
                <a:srgbClr val="FFFFFF"/>
              </a:solidFill>
              <a:uFillTx/>
              <a:latin typeface="Corbel"/>
            </a:endParaRPr>
          </a:p>
        </p:txBody>
      </p:sp>
      <p:sp>
        <p:nvSpPr>
          <p:cNvPr id="6" name="Shape 4">
            <a:extLst>
              <a:ext uri="{FF2B5EF4-FFF2-40B4-BE49-F238E27FC236}">
                <a16:creationId xmlns:a16="http://schemas.microsoft.com/office/drawing/2014/main" id="{D09CE7E7-CDF9-538F-9FD6-3FD3F6C9654D}"/>
              </a:ext>
            </a:extLst>
          </p:cNvPr>
          <p:cNvSpPr/>
          <p:nvPr/>
        </p:nvSpPr>
        <p:spPr>
          <a:xfrm>
            <a:off x="365760" y="4450083"/>
            <a:ext cx="4267203" cy="2072643"/>
          </a:xfrm>
          <a:prstGeom prst="rect">
            <a:avLst/>
          </a:prstGeom>
          <a:solidFill>
            <a:srgbClr val="FFFFFF"/>
          </a:solidFill>
          <a:ln cap="flat">
            <a:noFill/>
            <a:prstDash val="solid"/>
          </a:ln>
          <a:effectLst>
            <a:outerShdw dist="253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 name="Shape 5">
            <a:extLst>
              <a:ext uri="{FF2B5EF4-FFF2-40B4-BE49-F238E27FC236}">
                <a16:creationId xmlns:a16="http://schemas.microsoft.com/office/drawing/2014/main" id="{3F15B6AC-4FB7-0FA9-4AB5-4E073D26F1B7}"/>
              </a:ext>
            </a:extLst>
          </p:cNvPr>
          <p:cNvSpPr/>
          <p:nvPr/>
        </p:nvSpPr>
        <p:spPr>
          <a:xfrm>
            <a:off x="365760" y="4450083"/>
            <a:ext cx="121916" cy="2072643"/>
          </a:xfrm>
          <a:prstGeom prst="rect">
            <a:avLst/>
          </a:prstGeom>
          <a:solidFill>
            <a:srgbClr val="028090"/>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 name="Text 6">
            <a:extLst>
              <a:ext uri="{FF2B5EF4-FFF2-40B4-BE49-F238E27FC236}">
                <a16:creationId xmlns:a16="http://schemas.microsoft.com/office/drawing/2014/main" id="{3F54E7A6-D979-3F16-8007-63B7022F858C}"/>
              </a:ext>
            </a:extLst>
          </p:cNvPr>
          <p:cNvSpPr/>
          <p:nvPr/>
        </p:nvSpPr>
        <p:spPr>
          <a:xfrm>
            <a:off x="609603" y="4572000"/>
            <a:ext cx="3779516" cy="182880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4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1E293B"/>
                </a:solidFill>
                <a:uFillTx/>
                <a:latin typeface="Calibri" pitchFamily="34"/>
                <a:ea typeface="Calibri" pitchFamily="34"/>
                <a:cs typeface="Calibri" pitchFamily="34"/>
              </a:rPr>
              <a:t>Staff work across two buildings in shifts:</a:t>
            </a:r>
            <a:endParaRPr lang="en-US" sz="1600" b="0" i="0" u="none" strike="noStrike" kern="1200" cap="none" spc="0" baseline="0">
              <a:solidFill>
                <a:srgbClr val="FFFFFF"/>
              </a:solidFill>
              <a:uFillTx/>
              <a:latin typeface="Corbel"/>
            </a:endParaRPr>
          </a:p>
          <a:p>
            <a:pPr marL="0" marR="0" lvl="0" indent="0" algn="l" defTabSz="457200" rtl="0" fontAlgn="auto" hangingPunct="1">
              <a:lnSpc>
                <a:spcPct val="14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233028"/>
                </a:solidFill>
                <a:uFillTx/>
                <a:latin typeface="Calibri" pitchFamily="34"/>
                <a:ea typeface="Calibri" pitchFamily="34"/>
                <a:cs typeface="Calibri" pitchFamily="34"/>
              </a:rPr>
              <a:t>Carers • Senior Carers • Nurses • Admin Staff</a:t>
            </a:r>
            <a:endParaRPr lang="en-US" sz="1600" b="0" i="0" u="none" strike="noStrike" kern="1200" cap="none" spc="0" baseline="0">
              <a:solidFill>
                <a:srgbClr val="233028"/>
              </a:solidFill>
              <a:uFillTx/>
              <a:latin typeface="Corbel"/>
            </a:endParaRPr>
          </a:p>
          <a:p>
            <a:pPr marL="0" marR="0" lvl="0" indent="0" algn="l" defTabSz="457200" rtl="0" fontAlgn="auto" hangingPunct="1">
              <a:lnSpc>
                <a:spcPct val="14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233028"/>
                </a:solidFill>
                <a:uFillTx/>
                <a:latin typeface="Calibri" pitchFamily="34"/>
                <a:ea typeface="Calibri" pitchFamily="34"/>
                <a:cs typeface="Calibri" pitchFamily="34"/>
              </a:rPr>
              <a:t>(</a:t>
            </a:r>
            <a:r>
              <a:rPr lang="it-IT" sz="1600" b="0" i="0" u="none" strike="noStrike" kern="1200" cap="none" spc="0" baseline="0">
                <a:solidFill>
                  <a:srgbClr val="233028"/>
                </a:solidFill>
                <a:uFillTx/>
                <a:latin typeface="Calibri" pitchFamily="34"/>
                <a:ea typeface="Calibri" pitchFamily="34"/>
                <a:cs typeface="Calibri" pitchFamily="34"/>
              </a:rPr>
              <a:t>Mauro et al.,  2024</a:t>
            </a:r>
            <a:r>
              <a:rPr lang="en-US" sz="1600" b="0" i="0" u="none" strike="noStrike" kern="1200" cap="none" spc="0" baseline="0">
                <a:solidFill>
                  <a:srgbClr val="233028"/>
                </a:solidFill>
                <a:uFillTx/>
                <a:latin typeface="Calibri" pitchFamily="34"/>
                <a:ea typeface="Calibri" pitchFamily="34"/>
                <a:cs typeface="Calibri" pitchFamily="34"/>
              </a:rPr>
              <a:t>)</a:t>
            </a:r>
            <a:endParaRPr lang="en-US" sz="1600" b="0" i="0" u="none" strike="noStrike" kern="1200" cap="none" spc="0" baseline="0">
              <a:solidFill>
                <a:srgbClr val="233028"/>
              </a:solidFill>
              <a:uFillTx/>
              <a:latin typeface="Corbel"/>
            </a:endParaRPr>
          </a:p>
        </p:txBody>
      </p:sp>
      <p:sp>
        <p:nvSpPr>
          <p:cNvPr id="9" name="Shape 8">
            <a:extLst>
              <a:ext uri="{FF2B5EF4-FFF2-40B4-BE49-F238E27FC236}">
                <a16:creationId xmlns:a16="http://schemas.microsoft.com/office/drawing/2014/main" id="{433A7308-6862-547D-0D38-D839D248CDED}"/>
              </a:ext>
            </a:extLst>
          </p:cNvPr>
          <p:cNvSpPr/>
          <p:nvPr/>
        </p:nvSpPr>
        <p:spPr>
          <a:xfrm>
            <a:off x="4998723" y="1219196"/>
            <a:ext cx="146304" cy="5242556"/>
          </a:xfrm>
          <a:prstGeom prst="rect">
            <a:avLst/>
          </a:prstGeom>
          <a:solidFill>
            <a:srgbClr val="02C39A"/>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 name="Text 9">
            <a:extLst>
              <a:ext uri="{FF2B5EF4-FFF2-40B4-BE49-F238E27FC236}">
                <a16:creationId xmlns:a16="http://schemas.microsoft.com/office/drawing/2014/main" id="{596678F0-44C1-44EA-816E-AE892E2E4EB6}"/>
              </a:ext>
            </a:extLst>
          </p:cNvPr>
          <p:cNvSpPr/>
          <p:nvPr/>
        </p:nvSpPr>
        <p:spPr>
          <a:xfrm>
            <a:off x="5303520" y="1341123"/>
            <a:ext cx="6217920" cy="48767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133" b="1" i="0" u="none" strike="noStrike" kern="1200" cap="none" spc="0" baseline="0">
                <a:solidFill>
                  <a:srgbClr val="0A3D62"/>
                </a:solidFill>
                <a:uFillTx/>
                <a:latin typeface="Trebuchet MS" pitchFamily="34"/>
                <a:ea typeface="Trebuchet MS" pitchFamily="34"/>
                <a:cs typeface="Trebuchet MS" pitchFamily="34"/>
              </a:rPr>
              <a:t>The Communication Problem</a:t>
            </a:r>
            <a:endParaRPr lang="en-US" sz="2133" b="0" i="0" u="none" strike="noStrike" kern="1200" cap="none" spc="0" baseline="0">
              <a:solidFill>
                <a:srgbClr val="FFFFFF"/>
              </a:solidFill>
              <a:uFillTx/>
              <a:latin typeface="Corbel"/>
            </a:endParaRPr>
          </a:p>
        </p:txBody>
      </p:sp>
      <p:sp>
        <p:nvSpPr>
          <p:cNvPr id="11" name="Text 10">
            <a:extLst>
              <a:ext uri="{FF2B5EF4-FFF2-40B4-BE49-F238E27FC236}">
                <a16:creationId xmlns:a16="http://schemas.microsoft.com/office/drawing/2014/main" id="{C3C6A547-37A8-28D7-D3A9-D40C2D37C0DF}"/>
              </a:ext>
            </a:extLst>
          </p:cNvPr>
          <p:cNvSpPr/>
          <p:nvPr/>
        </p:nvSpPr>
        <p:spPr>
          <a:xfrm>
            <a:off x="5303520" y="1889763"/>
            <a:ext cx="6217920" cy="73152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3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orbel"/>
              </a:rPr>
              <a:t>The poor adoption of Microsoft 365 has resulted in confusion and ineffectiveness (</a:t>
            </a:r>
            <a:r>
              <a:rPr lang="en-US" sz="1600" b="0" i="0" u="none" strike="noStrike" kern="1200" cap="none" spc="0" baseline="0">
                <a:solidFill>
                  <a:srgbClr val="1E293B"/>
                </a:solidFill>
                <a:uFillTx/>
                <a:latin typeface="Calibri" pitchFamily="34"/>
                <a:ea typeface="Calibri" pitchFamily="34"/>
                <a:cs typeface="Calibri" pitchFamily="34"/>
              </a:rPr>
              <a:t>Stoumpos </a:t>
            </a:r>
            <a:r>
              <a:rPr lang="en-US" sz="1600" b="0" i="1" u="none" strike="noStrike" kern="1200" cap="none" spc="0" baseline="0">
                <a:solidFill>
                  <a:srgbClr val="FFFFFF"/>
                </a:solidFill>
                <a:uFillTx/>
                <a:latin typeface="Corbel"/>
              </a:rPr>
              <a:t>et al.,</a:t>
            </a:r>
            <a:r>
              <a:rPr lang="en-US" sz="1600" b="0" i="0" u="none" strike="noStrike" kern="1200" cap="none" spc="0" baseline="0">
                <a:solidFill>
                  <a:srgbClr val="FFFFFF"/>
                </a:solidFill>
                <a:uFillTx/>
                <a:latin typeface="Calibri" pitchFamily="34"/>
                <a:ea typeface="Calibri" pitchFamily="34"/>
                <a:cs typeface="Calibri" pitchFamily="34"/>
              </a:rPr>
              <a:t> </a:t>
            </a:r>
            <a:r>
              <a:rPr lang="en-US" sz="1600" b="0" i="0" u="none" strike="noStrike" kern="1200" cap="none" spc="0" baseline="0">
                <a:solidFill>
                  <a:srgbClr val="1E293B"/>
                </a:solidFill>
                <a:uFillTx/>
                <a:latin typeface="Calibri" pitchFamily="34"/>
                <a:ea typeface="Calibri" pitchFamily="34"/>
                <a:cs typeface="Calibri" pitchFamily="34"/>
              </a:rPr>
              <a:t>2023 </a:t>
            </a:r>
            <a:r>
              <a:rPr lang="en-US" sz="1600" b="0" i="0" u="none" strike="noStrike" kern="1200" cap="none" spc="0" baseline="0">
                <a:solidFill>
                  <a:srgbClr val="FFFFFF"/>
                </a:solidFill>
                <a:uFillTx/>
                <a:latin typeface="Corbel"/>
              </a:rPr>
              <a:t>):</a:t>
            </a:r>
          </a:p>
        </p:txBody>
      </p:sp>
      <p:sp>
        <p:nvSpPr>
          <p:cNvPr id="12" name="Text 11">
            <a:extLst>
              <a:ext uri="{FF2B5EF4-FFF2-40B4-BE49-F238E27FC236}">
                <a16:creationId xmlns:a16="http://schemas.microsoft.com/office/drawing/2014/main" id="{CB3C72D3-702F-AFAC-81C4-068C0A9AEE15}"/>
              </a:ext>
            </a:extLst>
          </p:cNvPr>
          <p:cNvSpPr/>
          <p:nvPr/>
        </p:nvSpPr>
        <p:spPr>
          <a:xfrm>
            <a:off x="5303520" y="2743200"/>
            <a:ext cx="6217920" cy="463299"/>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67" b="0" i="0" u="none" strike="noStrike" kern="1200" cap="none" spc="0" baseline="0">
                <a:solidFill>
                  <a:srgbClr val="C0392B"/>
                </a:solidFill>
                <a:uFillTx/>
                <a:latin typeface="Calibri" pitchFamily="34"/>
                <a:ea typeface="Calibri" pitchFamily="34"/>
                <a:cs typeface="Calibri" pitchFamily="34"/>
              </a:rPr>
              <a:t>❌  </a:t>
            </a:r>
            <a:r>
              <a:rPr lang="en-US" sz="1867" b="0" i="0" u="none" strike="noStrike" kern="1200" cap="none" spc="0" baseline="0">
                <a:solidFill>
                  <a:srgbClr val="C00000"/>
                </a:solidFill>
                <a:uFillTx/>
                <a:latin typeface="Corbel"/>
              </a:rPr>
              <a:t>Missed messages between shifts</a:t>
            </a:r>
          </a:p>
        </p:txBody>
      </p:sp>
      <p:sp>
        <p:nvSpPr>
          <p:cNvPr id="13" name="Text 12">
            <a:extLst>
              <a:ext uri="{FF2B5EF4-FFF2-40B4-BE49-F238E27FC236}">
                <a16:creationId xmlns:a16="http://schemas.microsoft.com/office/drawing/2014/main" id="{22138446-5461-53A0-41D3-A01BD5B4DAD4}"/>
              </a:ext>
            </a:extLst>
          </p:cNvPr>
          <p:cNvSpPr/>
          <p:nvPr/>
        </p:nvSpPr>
        <p:spPr>
          <a:xfrm>
            <a:off x="5303520" y="3206499"/>
            <a:ext cx="6217920" cy="463299"/>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0" i="0" u="none" strike="noStrike" kern="1200" cap="none" spc="0" baseline="0">
                <a:solidFill>
                  <a:srgbClr val="C0392B"/>
                </a:solidFill>
                <a:uFillTx/>
                <a:latin typeface="Calibri" pitchFamily="34"/>
                <a:ea typeface="Calibri" pitchFamily="34"/>
                <a:cs typeface="Calibri" pitchFamily="34"/>
              </a:rPr>
              <a:t>❌  </a:t>
            </a:r>
            <a:r>
              <a:rPr lang="en-US" sz="1867" b="0" i="0" u="none" strike="noStrike" kern="1200" cap="none" spc="0" baseline="0">
                <a:solidFill>
                  <a:srgbClr val="C00000"/>
                </a:solidFill>
                <a:uFillTx/>
                <a:latin typeface="Corbel"/>
              </a:rPr>
              <a:t>Duplicate work and confusion</a:t>
            </a:r>
          </a:p>
        </p:txBody>
      </p:sp>
      <p:sp>
        <p:nvSpPr>
          <p:cNvPr id="14" name="Text 13">
            <a:extLst>
              <a:ext uri="{FF2B5EF4-FFF2-40B4-BE49-F238E27FC236}">
                <a16:creationId xmlns:a16="http://schemas.microsoft.com/office/drawing/2014/main" id="{AEED57DE-CF1F-9C1D-8216-536F2DD32BAD}"/>
              </a:ext>
            </a:extLst>
          </p:cNvPr>
          <p:cNvSpPr/>
          <p:nvPr/>
        </p:nvSpPr>
        <p:spPr>
          <a:xfrm>
            <a:off x="5303520" y="3767327"/>
            <a:ext cx="6217920" cy="463299"/>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0" i="0" u="none" strike="noStrike" kern="1200" cap="none" spc="0" baseline="0">
                <a:solidFill>
                  <a:srgbClr val="C0392B"/>
                </a:solidFill>
                <a:uFillTx/>
                <a:latin typeface="Calibri" pitchFamily="34"/>
                <a:ea typeface="Calibri" pitchFamily="34"/>
                <a:cs typeface="Calibri" pitchFamily="34"/>
              </a:rPr>
              <a:t>❌  </a:t>
            </a:r>
            <a:r>
              <a:rPr lang="en-US" sz="1867" b="0" i="0" u="none" strike="noStrike" kern="1200" cap="none" spc="0" baseline="0">
                <a:solidFill>
                  <a:srgbClr val="C00000"/>
                </a:solidFill>
                <a:uFillTx/>
                <a:latin typeface="Corbel"/>
              </a:rPr>
              <a:t>Inefficient sharing of information</a:t>
            </a:r>
          </a:p>
        </p:txBody>
      </p:sp>
      <p:sp>
        <p:nvSpPr>
          <p:cNvPr id="15" name="Text 14">
            <a:extLst>
              <a:ext uri="{FF2B5EF4-FFF2-40B4-BE49-F238E27FC236}">
                <a16:creationId xmlns:a16="http://schemas.microsoft.com/office/drawing/2014/main" id="{EB1F789B-E6FE-4449-DA66-300641D6D159}"/>
              </a:ext>
            </a:extLst>
          </p:cNvPr>
          <p:cNvSpPr/>
          <p:nvPr/>
        </p:nvSpPr>
        <p:spPr>
          <a:xfrm>
            <a:off x="5303520" y="4279392"/>
            <a:ext cx="6217920" cy="463299"/>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0" i="0" u="none" strike="noStrike" kern="1200" cap="none" spc="0" baseline="0">
                <a:solidFill>
                  <a:srgbClr val="C0392B"/>
                </a:solidFill>
                <a:uFillTx/>
                <a:latin typeface="Calibri" pitchFamily="34"/>
                <a:ea typeface="Calibri" pitchFamily="34"/>
                <a:cs typeface="Calibri" pitchFamily="34"/>
              </a:rPr>
              <a:t>❌  </a:t>
            </a:r>
            <a:r>
              <a:rPr lang="en-US" sz="1867" b="0" i="0" u="none" strike="noStrike" kern="1200" cap="none" spc="0" baseline="0">
                <a:solidFill>
                  <a:srgbClr val="C00000"/>
                </a:solidFill>
                <a:uFillTx/>
                <a:latin typeface="Corbel"/>
              </a:rPr>
              <a:t>Delayed responses to care requests</a:t>
            </a:r>
          </a:p>
        </p:txBody>
      </p:sp>
      <p:sp>
        <p:nvSpPr>
          <p:cNvPr id="16" name="Shape 15">
            <a:extLst>
              <a:ext uri="{FF2B5EF4-FFF2-40B4-BE49-F238E27FC236}">
                <a16:creationId xmlns:a16="http://schemas.microsoft.com/office/drawing/2014/main" id="{36AA5F2C-4E95-6895-B9FC-0AEC7C558FFC}"/>
              </a:ext>
            </a:extLst>
          </p:cNvPr>
          <p:cNvSpPr/>
          <p:nvPr/>
        </p:nvSpPr>
        <p:spPr>
          <a:xfrm>
            <a:off x="5231474" y="5809676"/>
            <a:ext cx="6583680" cy="1097280"/>
          </a:xfrm>
          <a:prstGeom prst="rect">
            <a:avLst/>
          </a:prstGeom>
          <a:solidFill>
            <a:srgbClr val="028090"/>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 name="Text 16">
            <a:extLst>
              <a:ext uri="{FF2B5EF4-FFF2-40B4-BE49-F238E27FC236}">
                <a16:creationId xmlns:a16="http://schemas.microsoft.com/office/drawing/2014/main" id="{AD5B2029-6D80-CC13-EC5D-A3E5035C17C6}"/>
              </a:ext>
            </a:extLst>
          </p:cNvPr>
          <p:cNvSpPr/>
          <p:nvPr/>
        </p:nvSpPr>
        <p:spPr>
          <a:xfrm>
            <a:off x="5475317" y="5870630"/>
            <a:ext cx="6096003" cy="97536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3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FFFFFF"/>
                </a:solidFill>
                <a:uFillTx/>
                <a:latin typeface="Calibri" pitchFamily="34"/>
                <a:ea typeface="Calibri" pitchFamily="34"/>
                <a:cs typeface="Calibri" pitchFamily="34"/>
              </a:rPr>
              <a:t>Workplace Task: </a:t>
            </a:r>
            <a:r>
              <a:rPr lang="en-US" sz="1733" b="0" i="0" u="none" strike="noStrike" kern="1200" cap="none" spc="0" baseline="0">
                <a:solidFill>
                  <a:srgbClr val="FFFFFF"/>
                </a:solidFill>
                <a:uFillTx/>
                <a:latin typeface="Calibri" pitchFamily="34"/>
                <a:ea typeface="Calibri" pitchFamily="34"/>
                <a:cs typeface="Calibri" pitchFamily="34"/>
              </a:rPr>
              <a:t>Staff Communication</a:t>
            </a:r>
            <a:endParaRPr lang="en-US" sz="1733" b="0" i="0" u="none" strike="noStrike" kern="1200" cap="none" spc="0" baseline="0">
              <a:solidFill>
                <a:srgbClr val="FFFFFF"/>
              </a:solidFill>
              <a:uFillTx/>
              <a:latin typeface="Corbel"/>
            </a:endParaRPr>
          </a:p>
          <a:p>
            <a:pPr marL="0" marR="0" lvl="0" indent="0" algn="l" defTabSz="457200" rtl="0" fontAlgn="auto" hangingPunct="1">
              <a:lnSpc>
                <a:spcPct val="13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FFFFFF"/>
                </a:solidFill>
                <a:uFillTx/>
                <a:latin typeface="Calibri" pitchFamily="34"/>
                <a:ea typeface="Calibri" pitchFamily="34"/>
                <a:cs typeface="Calibri" pitchFamily="34"/>
              </a:rPr>
              <a:t>Recommended Tool: </a:t>
            </a:r>
            <a:r>
              <a:rPr lang="en-US" sz="1733" b="0" i="0" u="none" strike="noStrike" kern="1200" cap="none" spc="0" baseline="0">
                <a:solidFill>
                  <a:srgbClr val="FFFFFF"/>
                </a:solidFill>
                <a:uFillTx/>
                <a:latin typeface="Calibri" pitchFamily="34"/>
                <a:ea typeface="Calibri" pitchFamily="34"/>
                <a:cs typeface="Calibri" pitchFamily="34"/>
              </a:rPr>
              <a:t>Microsoft Teams</a:t>
            </a:r>
            <a:endParaRPr lang="en-US" sz="1733" b="0" i="0" u="none" strike="noStrike" kern="1200" cap="none" spc="0" baseline="0">
              <a:solidFill>
                <a:srgbClr val="FFFFFF"/>
              </a:solidFill>
              <a:uFillTx/>
              <a:latin typeface="Corbel"/>
            </a:endParaRPr>
          </a:p>
        </p:txBody>
      </p:sp>
      <p:pic>
        <p:nvPicPr>
          <p:cNvPr id="18" name="Picture 19">
            <a:extLst>
              <a:ext uri="{FF2B5EF4-FFF2-40B4-BE49-F238E27FC236}">
                <a16:creationId xmlns:a16="http://schemas.microsoft.com/office/drawing/2014/main" id="{CFF20078-102C-D20A-482B-B2B43DC697D9}"/>
              </a:ext>
            </a:extLst>
          </p:cNvPr>
          <p:cNvPicPr>
            <a:picLocks noChangeAspect="1"/>
          </p:cNvPicPr>
          <p:nvPr/>
        </p:nvPicPr>
        <p:blipFill>
          <a:blip r:embed="rId3"/>
          <a:srcRect l="34784" t="10438" r="50994" b="83877"/>
          <a:stretch>
            <a:fillRect/>
          </a:stretch>
        </p:blipFill>
        <p:spPr>
          <a:xfrm>
            <a:off x="289435" y="2090162"/>
            <a:ext cx="4489832" cy="1196336"/>
          </a:xfrm>
          <a:prstGeom prst="rect">
            <a:avLst/>
          </a:prstGeom>
          <a:noFill/>
          <a:ln cap="flat">
            <a:noFill/>
          </a:ln>
        </p:spPr>
      </p:pic>
      <p:pic>
        <p:nvPicPr>
          <p:cNvPr id="19" name="Picture 20">
            <a:extLst>
              <a:ext uri="{FF2B5EF4-FFF2-40B4-BE49-F238E27FC236}">
                <a16:creationId xmlns:a16="http://schemas.microsoft.com/office/drawing/2014/main" id="{7673C448-0B73-14F3-6C53-E271AFC755DE}"/>
              </a:ext>
            </a:extLst>
          </p:cNvPr>
          <p:cNvPicPr>
            <a:picLocks noChangeAspect="1"/>
          </p:cNvPicPr>
          <p:nvPr/>
        </p:nvPicPr>
        <p:blipFill>
          <a:blip r:embed="rId3"/>
          <a:srcRect l="34071" t="21109" r="34862" b="72157"/>
          <a:stretch>
            <a:fillRect/>
          </a:stretch>
        </p:blipFill>
        <p:spPr>
          <a:xfrm>
            <a:off x="5432093" y="4756306"/>
            <a:ext cx="6057945" cy="875428"/>
          </a:xfrm>
          <a:prstGeom prst="rect">
            <a:avLst/>
          </a:prstGeom>
          <a:noFill/>
          <a:ln cap="flat">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Shape 12">
            <a:extLst>
              <a:ext uri="{FF2B5EF4-FFF2-40B4-BE49-F238E27FC236}">
                <a16:creationId xmlns:a16="http://schemas.microsoft.com/office/drawing/2014/main" id="{5FFE704E-C3AA-1AA6-9088-98EEAD93D6F2}"/>
              </a:ext>
            </a:extLst>
          </p:cNvPr>
          <p:cNvSpPr/>
          <p:nvPr/>
        </p:nvSpPr>
        <p:spPr>
          <a:xfrm>
            <a:off x="6278883" y="5506717"/>
            <a:ext cx="5608316" cy="1351282"/>
          </a:xfrm>
          <a:prstGeom prst="rect">
            <a:avLst/>
          </a:prstGeom>
          <a:solidFill>
            <a:srgbClr val="FFFFFF"/>
          </a:solidFill>
          <a:ln cap="flat">
            <a:noFill/>
            <a:prstDash val="solid"/>
          </a:ln>
          <a:effectLst>
            <a:outerShdw dist="12698"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orbe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orbel"/>
            </a:endParaRPr>
          </a:p>
        </p:txBody>
      </p:sp>
      <p:sp>
        <p:nvSpPr>
          <p:cNvPr id="3" name="Shape 0">
            <a:extLst>
              <a:ext uri="{FF2B5EF4-FFF2-40B4-BE49-F238E27FC236}">
                <a16:creationId xmlns:a16="http://schemas.microsoft.com/office/drawing/2014/main" id="{627D4110-624B-C9E9-13F4-B96A5AF4BB8E}"/>
              </a:ext>
            </a:extLst>
          </p:cNvPr>
          <p:cNvSpPr/>
          <p:nvPr/>
        </p:nvSpPr>
        <p:spPr>
          <a:xfrm>
            <a:off x="0" y="0"/>
            <a:ext cx="12191996" cy="1097280"/>
          </a:xfrm>
          <a:prstGeom prst="rect">
            <a:avLst/>
          </a:prstGeom>
          <a:solidFill>
            <a:srgbClr val="028090"/>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4" name="Text 1">
            <a:extLst>
              <a:ext uri="{FF2B5EF4-FFF2-40B4-BE49-F238E27FC236}">
                <a16:creationId xmlns:a16="http://schemas.microsoft.com/office/drawing/2014/main" id="{FB0D1B66-8A0D-C259-C777-378247BF73D4}"/>
              </a:ext>
            </a:extLst>
          </p:cNvPr>
          <p:cNvSpPr/>
          <p:nvPr/>
        </p:nvSpPr>
        <p:spPr>
          <a:xfrm>
            <a:off x="487676" y="0"/>
            <a:ext cx="11216643" cy="109728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067" b="1" i="0" u="none" strike="noStrike" kern="1200" cap="none" spc="0" baseline="0">
                <a:solidFill>
                  <a:srgbClr val="FFFFFF"/>
                </a:solidFill>
                <a:uFillTx/>
                <a:latin typeface="Trebuchet MS" pitchFamily="34"/>
                <a:ea typeface="Trebuchet MS" pitchFamily="34"/>
                <a:cs typeface="Trebuchet MS" pitchFamily="34"/>
              </a:rPr>
              <a:t>Step 1 — What Does Staff Communication Involve?</a:t>
            </a:r>
            <a:endParaRPr lang="en-US" sz="3067" b="0" i="0" u="none" strike="noStrike" kern="1200" cap="none" spc="0" baseline="0">
              <a:solidFill>
                <a:srgbClr val="FFFFFF"/>
              </a:solidFill>
              <a:uFillTx/>
              <a:latin typeface="Corbel"/>
            </a:endParaRPr>
          </a:p>
        </p:txBody>
      </p:sp>
      <p:sp>
        <p:nvSpPr>
          <p:cNvPr id="5" name="Shape 2">
            <a:extLst>
              <a:ext uri="{FF2B5EF4-FFF2-40B4-BE49-F238E27FC236}">
                <a16:creationId xmlns:a16="http://schemas.microsoft.com/office/drawing/2014/main" id="{7F7C7E6F-36B5-91D1-CB89-CD6EEA026ED1}"/>
              </a:ext>
            </a:extLst>
          </p:cNvPr>
          <p:cNvSpPr/>
          <p:nvPr/>
        </p:nvSpPr>
        <p:spPr>
          <a:xfrm>
            <a:off x="6339836" y="1158243"/>
            <a:ext cx="5608316" cy="365760"/>
          </a:xfrm>
          <a:prstGeom prst="rect">
            <a:avLst/>
          </a:prstGeom>
          <a:solidFill>
            <a:srgbClr val="0A3D6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 name="Text 3">
            <a:extLst>
              <a:ext uri="{FF2B5EF4-FFF2-40B4-BE49-F238E27FC236}">
                <a16:creationId xmlns:a16="http://schemas.microsoft.com/office/drawing/2014/main" id="{4A16E719-CA9A-A206-8991-8F43F94BDECD}"/>
              </a:ext>
            </a:extLst>
          </p:cNvPr>
          <p:cNvSpPr/>
          <p:nvPr/>
        </p:nvSpPr>
        <p:spPr>
          <a:xfrm>
            <a:off x="6400800" y="1158243"/>
            <a:ext cx="5486400"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0" i="1" u="none" strike="noStrike" kern="1200" cap="none" spc="0" baseline="0">
                <a:solidFill>
                  <a:srgbClr val="FFFFFF"/>
                </a:solidFill>
                <a:uFillTx/>
                <a:latin typeface="Calibri" pitchFamily="34"/>
                <a:ea typeface="Calibri" pitchFamily="34"/>
                <a:cs typeface="Calibri" pitchFamily="34"/>
              </a:rPr>
              <a:t>Shift Handover Scenario at Riverdale</a:t>
            </a:r>
            <a:endParaRPr lang="en-US" sz="1333" b="0" i="0" u="none" strike="noStrike" kern="1200" cap="none" spc="0" baseline="0">
              <a:solidFill>
                <a:srgbClr val="FFFFFF"/>
              </a:solidFill>
              <a:uFillTx/>
              <a:latin typeface="Corbel"/>
            </a:endParaRPr>
          </a:p>
        </p:txBody>
      </p:sp>
      <p:sp>
        <p:nvSpPr>
          <p:cNvPr id="7" name="Shape 4">
            <a:extLst>
              <a:ext uri="{FF2B5EF4-FFF2-40B4-BE49-F238E27FC236}">
                <a16:creationId xmlns:a16="http://schemas.microsoft.com/office/drawing/2014/main" id="{E18BD642-5477-3C31-2F59-F0E22B6F123B}"/>
              </a:ext>
            </a:extLst>
          </p:cNvPr>
          <p:cNvSpPr/>
          <p:nvPr/>
        </p:nvSpPr>
        <p:spPr>
          <a:xfrm>
            <a:off x="365760" y="1219196"/>
            <a:ext cx="5730243" cy="2438403"/>
          </a:xfrm>
          <a:prstGeom prst="rect">
            <a:avLst/>
          </a:prstGeom>
          <a:solidFill>
            <a:srgbClr val="FFFFFF"/>
          </a:solidFill>
          <a:ln cap="flat">
            <a:noFill/>
            <a:prstDash val="solid"/>
          </a:ln>
          <a:effectLst>
            <a:outerShdw dist="253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 name="Shape 5">
            <a:extLst>
              <a:ext uri="{FF2B5EF4-FFF2-40B4-BE49-F238E27FC236}">
                <a16:creationId xmlns:a16="http://schemas.microsoft.com/office/drawing/2014/main" id="{88657B50-8814-F5EF-FEA3-28F17E3D6F7C}"/>
              </a:ext>
            </a:extLst>
          </p:cNvPr>
          <p:cNvSpPr/>
          <p:nvPr/>
        </p:nvSpPr>
        <p:spPr>
          <a:xfrm>
            <a:off x="487676" y="1402076"/>
            <a:ext cx="670556" cy="67055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8EB89"/>
          </a:solidFill>
          <a:ln w="12701" cap="flat">
            <a:solidFill>
              <a:srgbClr val="02809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pic>
        <p:nvPicPr>
          <p:cNvPr id="9" name="Image 1" descr="preencoded.png">
            <a:extLst>
              <a:ext uri="{FF2B5EF4-FFF2-40B4-BE49-F238E27FC236}">
                <a16:creationId xmlns:a16="http://schemas.microsoft.com/office/drawing/2014/main" id="{79F6FCC6-394B-E68F-C614-C3DC9EB4F06C}"/>
              </a:ext>
            </a:extLst>
          </p:cNvPr>
          <p:cNvPicPr>
            <a:picLocks noChangeAspect="1"/>
          </p:cNvPicPr>
          <p:nvPr/>
        </p:nvPicPr>
        <p:blipFill>
          <a:blip r:embed="rId3"/>
          <a:stretch>
            <a:fillRect/>
          </a:stretch>
        </p:blipFill>
        <p:spPr>
          <a:xfrm>
            <a:off x="560828" y="1463040"/>
            <a:ext cx="524252" cy="524252"/>
          </a:xfrm>
          <a:prstGeom prst="rect">
            <a:avLst/>
          </a:prstGeom>
          <a:noFill/>
          <a:ln cap="flat">
            <a:noFill/>
          </a:ln>
        </p:spPr>
      </p:pic>
      <p:sp>
        <p:nvSpPr>
          <p:cNvPr id="10" name="Text 6">
            <a:extLst>
              <a:ext uri="{FF2B5EF4-FFF2-40B4-BE49-F238E27FC236}">
                <a16:creationId xmlns:a16="http://schemas.microsoft.com/office/drawing/2014/main" id="{B435E873-1304-5238-6E82-36F0AAC560AF}"/>
              </a:ext>
            </a:extLst>
          </p:cNvPr>
          <p:cNvSpPr/>
          <p:nvPr/>
        </p:nvSpPr>
        <p:spPr>
          <a:xfrm>
            <a:off x="1341123" y="1438652"/>
            <a:ext cx="4511036" cy="463299"/>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1" i="0" u="none" strike="noStrike" kern="1200" cap="none" spc="0" baseline="0">
                <a:solidFill>
                  <a:srgbClr val="0A3D62"/>
                </a:solidFill>
                <a:uFillTx/>
                <a:latin typeface="Trebuchet MS" pitchFamily="34"/>
                <a:ea typeface="Trebuchet MS" pitchFamily="34"/>
                <a:cs typeface="Trebuchet MS" pitchFamily="34"/>
              </a:rPr>
              <a:t>Shift Handovers</a:t>
            </a:r>
            <a:endParaRPr lang="en-US" sz="1867" b="0" i="0" u="none" strike="noStrike" kern="1200" cap="none" spc="0" baseline="0">
              <a:solidFill>
                <a:srgbClr val="FFFFFF"/>
              </a:solidFill>
              <a:uFillTx/>
              <a:latin typeface="Corbel"/>
            </a:endParaRPr>
          </a:p>
        </p:txBody>
      </p:sp>
      <p:sp>
        <p:nvSpPr>
          <p:cNvPr id="11" name="Text 7">
            <a:extLst>
              <a:ext uri="{FF2B5EF4-FFF2-40B4-BE49-F238E27FC236}">
                <a16:creationId xmlns:a16="http://schemas.microsoft.com/office/drawing/2014/main" id="{D828F27C-6156-7DEE-EB3F-A91EEB63EEF2}"/>
              </a:ext>
            </a:extLst>
          </p:cNvPr>
          <p:cNvSpPr/>
          <p:nvPr/>
        </p:nvSpPr>
        <p:spPr>
          <a:xfrm>
            <a:off x="548640" y="2133596"/>
            <a:ext cx="5364483" cy="134112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3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orbel"/>
              </a:rPr>
              <a:t>Care team members and nursing team members share changes in patients’ medications, updates on patients' health, and care notes during the morning, afternoon, and night shifts (NHS England, 2021).</a:t>
            </a:r>
          </a:p>
        </p:txBody>
      </p:sp>
      <p:sp>
        <p:nvSpPr>
          <p:cNvPr id="12" name="Shape 8">
            <a:extLst>
              <a:ext uri="{FF2B5EF4-FFF2-40B4-BE49-F238E27FC236}">
                <a16:creationId xmlns:a16="http://schemas.microsoft.com/office/drawing/2014/main" id="{7D5B902A-0F0E-E72C-AA20-73257A4AADB0}"/>
              </a:ext>
            </a:extLst>
          </p:cNvPr>
          <p:cNvSpPr/>
          <p:nvPr/>
        </p:nvSpPr>
        <p:spPr>
          <a:xfrm>
            <a:off x="365760" y="3901443"/>
            <a:ext cx="5730243" cy="2438403"/>
          </a:xfrm>
          <a:prstGeom prst="rect">
            <a:avLst/>
          </a:prstGeom>
          <a:solidFill>
            <a:srgbClr val="FFFFFF"/>
          </a:solidFill>
          <a:ln cap="flat">
            <a:noFill/>
            <a:prstDash val="solid"/>
          </a:ln>
          <a:effectLst>
            <a:outerShdw dist="253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 name="Shape 9">
            <a:extLst>
              <a:ext uri="{FF2B5EF4-FFF2-40B4-BE49-F238E27FC236}">
                <a16:creationId xmlns:a16="http://schemas.microsoft.com/office/drawing/2014/main" id="{B570A766-EBED-9C74-5CBE-D5BDEA742DA5}"/>
              </a:ext>
            </a:extLst>
          </p:cNvPr>
          <p:cNvSpPr/>
          <p:nvPr/>
        </p:nvSpPr>
        <p:spPr>
          <a:xfrm>
            <a:off x="487676" y="4084323"/>
            <a:ext cx="670556" cy="67055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B0F0"/>
          </a:solidFill>
          <a:ln w="12701" cap="flat">
            <a:solidFill>
              <a:srgbClr val="02809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pic>
        <p:nvPicPr>
          <p:cNvPr id="14" name="Image 2" descr="preencoded.png">
            <a:extLst>
              <a:ext uri="{FF2B5EF4-FFF2-40B4-BE49-F238E27FC236}">
                <a16:creationId xmlns:a16="http://schemas.microsoft.com/office/drawing/2014/main" id="{D92135ED-4A96-3155-2481-8F594E6AFD7C}"/>
              </a:ext>
            </a:extLst>
          </p:cNvPr>
          <p:cNvPicPr>
            <a:picLocks noChangeAspect="1"/>
          </p:cNvPicPr>
          <p:nvPr/>
        </p:nvPicPr>
        <p:blipFill>
          <a:blip r:embed="rId4"/>
          <a:stretch>
            <a:fillRect/>
          </a:stretch>
        </p:blipFill>
        <p:spPr>
          <a:xfrm>
            <a:off x="560828" y="4145276"/>
            <a:ext cx="524252" cy="524252"/>
          </a:xfrm>
          <a:prstGeom prst="rect">
            <a:avLst/>
          </a:prstGeom>
          <a:noFill/>
          <a:ln cap="flat">
            <a:noFill/>
          </a:ln>
        </p:spPr>
      </p:pic>
      <p:sp>
        <p:nvSpPr>
          <p:cNvPr id="15" name="Text 10">
            <a:extLst>
              <a:ext uri="{FF2B5EF4-FFF2-40B4-BE49-F238E27FC236}">
                <a16:creationId xmlns:a16="http://schemas.microsoft.com/office/drawing/2014/main" id="{16A67713-EF16-2546-F7D5-1428A7277155}"/>
              </a:ext>
            </a:extLst>
          </p:cNvPr>
          <p:cNvSpPr/>
          <p:nvPr/>
        </p:nvSpPr>
        <p:spPr>
          <a:xfrm>
            <a:off x="1341123" y="4120899"/>
            <a:ext cx="4511036" cy="463299"/>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1" i="0" u="none" strike="noStrike" kern="1200" cap="none" spc="0" baseline="0">
                <a:solidFill>
                  <a:srgbClr val="0A3D62"/>
                </a:solidFill>
                <a:uFillTx/>
                <a:latin typeface="Trebuchet MS" pitchFamily="34"/>
                <a:ea typeface="Trebuchet MS" pitchFamily="34"/>
                <a:cs typeface="Trebuchet MS" pitchFamily="34"/>
              </a:rPr>
              <a:t>Urgent Alerts</a:t>
            </a:r>
            <a:endParaRPr lang="en-US" sz="1867" b="0" i="0" u="none" strike="noStrike" kern="1200" cap="none" spc="0" baseline="0">
              <a:solidFill>
                <a:srgbClr val="FFFFFF"/>
              </a:solidFill>
              <a:uFillTx/>
              <a:latin typeface="Corbel"/>
            </a:endParaRPr>
          </a:p>
        </p:txBody>
      </p:sp>
      <p:sp>
        <p:nvSpPr>
          <p:cNvPr id="16" name="Text 11">
            <a:extLst>
              <a:ext uri="{FF2B5EF4-FFF2-40B4-BE49-F238E27FC236}">
                <a16:creationId xmlns:a16="http://schemas.microsoft.com/office/drawing/2014/main" id="{4A220D98-78D3-17DD-FB6E-96DF73274D5F}"/>
              </a:ext>
            </a:extLst>
          </p:cNvPr>
          <p:cNvSpPr/>
          <p:nvPr/>
        </p:nvSpPr>
        <p:spPr>
          <a:xfrm>
            <a:off x="548640" y="4815843"/>
            <a:ext cx="5364483" cy="134112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3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orbel"/>
              </a:rPr>
              <a:t>Employees need efficient and effective means to alert their coworkers about patient incidents occurring within both buildings. This will include, but not be limited to, falls, sudden shifts in health, etc.</a:t>
            </a:r>
          </a:p>
        </p:txBody>
      </p:sp>
      <p:sp>
        <p:nvSpPr>
          <p:cNvPr id="17" name="Shape 12">
            <a:extLst>
              <a:ext uri="{FF2B5EF4-FFF2-40B4-BE49-F238E27FC236}">
                <a16:creationId xmlns:a16="http://schemas.microsoft.com/office/drawing/2014/main" id="{1AD282EC-4CB0-118F-C212-2078FC995E0E}"/>
              </a:ext>
            </a:extLst>
          </p:cNvPr>
          <p:cNvSpPr/>
          <p:nvPr/>
        </p:nvSpPr>
        <p:spPr>
          <a:xfrm>
            <a:off x="6278883" y="4165604"/>
            <a:ext cx="5608316" cy="1215137"/>
          </a:xfrm>
          <a:prstGeom prst="rect">
            <a:avLst/>
          </a:prstGeom>
          <a:solidFill>
            <a:srgbClr val="FFFFFF"/>
          </a:solidFill>
          <a:ln cap="flat">
            <a:noFill/>
            <a:prstDash val="solid"/>
          </a:ln>
          <a:effectLst>
            <a:outerShdw dist="12698"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orbe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orbel"/>
            </a:endParaRPr>
          </a:p>
        </p:txBody>
      </p:sp>
      <p:sp>
        <p:nvSpPr>
          <p:cNvPr id="18" name="Shape 13">
            <a:extLst>
              <a:ext uri="{FF2B5EF4-FFF2-40B4-BE49-F238E27FC236}">
                <a16:creationId xmlns:a16="http://schemas.microsoft.com/office/drawing/2014/main" id="{4565106B-C673-B4D0-E23C-F1FF50222F89}"/>
              </a:ext>
            </a:extLst>
          </p:cNvPr>
          <p:cNvSpPr/>
          <p:nvPr/>
        </p:nvSpPr>
        <p:spPr>
          <a:xfrm>
            <a:off x="6461763" y="4338315"/>
            <a:ext cx="609603" cy="6096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B0F0"/>
          </a:solidFill>
          <a:ln w="12701" cap="flat">
            <a:solidFill>
              <a:srgbClr val="00A89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pic>
        <p:nvPicPr>
          <p:cNvPr id="19" name="Image 3" descr="preencoded.png">
            <a:extLst>
              <a:ext uri="{FF2B5EF4-FFF2-40B4-BE49-F238E27FC236}">
                <a16:creationId xmlns:a16="http://schemas.microsoft.com/office/drawing/2014/main" id="{A65D3581-1460-272A-42AE-E63A02A31A33}"/>
              </a:ext>
            </a:extLst>
          </p:cNvPr>
          <p:cNvPicPr>
            <a:picLocks noChangeAspect="1"/>
          </p:cNvPicPr>
          <p:nvPr/>
        </p:nvPicPr>
        <p:blipFill>
          <a:blip r:embed="rId5"/>
          <a:stretch>
            <a:fillRect/>
          </a:stretch>
        </p:blipFill>
        <p:spPr>
          <a:xfrm>
            <a:off x="6522716" y="4374891"/>
            <a:ext cx="487676" cy="487676"/>
          </a:xfrm>
          <a:prstGeom prst="rect">
            <a:avLst/>
          </a:prstGeom>
          <a:noFill/>
          <a:ln cap="flat">
            <a:noFill/>
          </a:ln>
        </p:spPr>
      </p:pic>
      <p:sp>
        <p:nvSpPr>
          <p:cNvPr id="20" name="Text 14">
            <a:extLst>
              <a:ext uri="{FF2B5EF4-FFF2-40B4-BE49-F238E27FC236}">
                <a16:creationId xmlns:a16="http://schemas.microsoft.com/office/drawing/2014/main" id="{C1FD99EC-3266-92F2-3858-0FD25390A251}"/>
              </a:ext>
            </a:extLst>
          </p:cNvPr>
          <p:cNvSpPr/>
          <p:nvPr/>
        </p:nvSpPr>
        <p:spPr>
          <a:xfrm>
            <a:off x="7254236" y="4192011"/>
            <a:ext cx="4511036"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0A3D62"/>
                </a:solidFill>
                <a:uFillTx/>
                <a:latin typeface="Trebuchet MS" pitchFamily="34"/>
                <a:ea typeface="Trebuchet MS" pitchFamily="34"/>
                <a:cs typeface="Trebuchet MS" pitchFamily="34"/>
              </a:rPr>
              <a:t>Team Coordination</a:t>
            </a:r>
            <a:endParaRPr lang="en-US" sz="1733" b="0" i="0" u="none" strike="noStrike" kern="1200" cap="none" spc="0" baseline="0">
              <a:solidFill>
                <a:srgbClr val="FFFFFF"/>
              </a:solidFill>
              <a:uFillTx/>
              <a:latin typeface="Corbel"/>
            </a:endParaRPr>
          </a:p>
        </p:txBody>
      </p:sp>
      <p:sp>
        <p:nvSpPr>
          <p:cNvPr id="21" name="Text 15">
            <a:extLst>
              <a:ext uri="{FF2B5EF4-FFF2-40B4-BE49-F238E27FC236}">
                <a16:creationId xmlns:a16="http://schemas.microsoft.com/office/drawing/2014/main" id="{1C2F235D-2A0B-0ECF-9128-A4C0C50898DF}"/>
              </a:ext>
            </a:extLst>
          </p:cNvPr>
          <p:cNvSpPr/>
          <p:nvPr/>
        </p:nvSpPr>
        <p:spPr>
          <a:xfrm>
            <a:off x="7152637" y="4678344"/>
            <a:ext cx="4572000" cy="536451"/>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1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FFFFFF"/>
                </a:solidFill>
                <a:uFillTx/>
                <a:latin typeface="Corbel"/>
              </a:rPr>
              <a:t>The manager is responsible for coordinating rotas, delegating work/responsibilities, and ensuring that there are enough employees in the right location during the time a shift becomes vacant.</a:t>
            </a:r>
          </a:p>
        </p:txBody>
      </p:sp>
      <p:sp>
        <p:nvSpPr>
          <p:cNvPr id="22" name="Shape 17">
            <a:extLst>
              <a:ext uri="{FF2B5EF4-FFF2-40B4-BE49-F238E27FC236}">
                <a16:creationId xmlns:a16="http://schemas.microsoft.com/office/drawing/2014/main" id="{93598E47-1050-07C9-2ACB-ECAE5184D808}"/>
              </a:ext>
            </a:extLst>
          </p:cNvPr>
          <p:cNvSpPr/>
          <p:nvPr/>
        </p:nvSpPr>
        <p:spPr>
          <a:xfrm>
            <a:off x="6461763" y="5724144"/>
            <a:ext cx="609603" cy="6096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B0F0"/>
          </a:solidFill>
          <a:ln w="12701" cap="flat">
            <a:solidFill>
              <a:srgbClr val="00A89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pic>
        <p:nvPicPr>
          <p:cNvPr id="23" name="Image 4" descr="preencoded.png">
            <a:extLst>
              <a:ext uri="{FF2B5EF4-FFF2-40B4-BE49-F238E27FC236}">
                <a16:creationId xmlns:a16="http://schemas.microsoft.com/office/drawing/2014/main" id="{3D33F2DE-3EBD-778E-C425-1AB27E04B6A3}"/>
              </a:ext>
            </a:extLst>
          </p:cNvPr>
          <p:cNvPicPr>
            <a:picLocks noChangeAspect="1"/>
          </p:cNvPicPr>
          <p:nvPr/>
        </p:nvPicPr>
        <p:blipFill>
          <a:blip r:embed="rId6"/>
          <a:stretch>
            <a:fillRect/>
          </a:stretch>
        </p:blipFill>
        <p:spPr>
          <a:xfrm>
            <a:off x="6553203" y="5852160"/>
            <a:ext cx="414863" cy="355601"/>
          </a:xfrm>
          <a:prstGeom prst="rect">
            <a:avLst/>
          </a:prstGeom>
          <a:noFill/>
          <a:ln cap="flat">
            <a:noFill/>
          </a:ln>
        </p:spPr>
      </p:pic>
      <p:sp>
        <p:nvSpPr>
          <p:cNvPr id="24" name="Text 18">
            <a:extLst>
              <a:ext uri="{FF2B5EF4-FFF2-40B4-BE49-F238E27FC236}">
                <a16:creationId xmlns:a16="http://schemas.microsoft.com/office/drawing/2014/main" id="{F5B28C08-FB0C-60F8-BF7A-AC04457A83B7}"/>
              </a:ext>
            </a:extLst>
          </p:cNvPr>
          <p:cNvSpPr/>
          <p:nvPr/>
        </p:nvSpPr>
        <p:spPr>
          <a:xfrm>
            <a:off x="7193283" y="5527904"/>
            <a:ext cx="4511036"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0A3D62"/>
                </a:solidFill>
                <a:uFillTx/>
                <a:latin typeface="Trebuchet MS" pitchFamily="34"/>
                <a:ea typeface="Trebuchet MS" pitchFamily="34"/>
                <a:cs typeface="Trebuchet MS" pitchFamily="34"/>
              </a:rPr>
              <a:t>Confidential Updates</a:t>
            </a:r>
            <a:endParaRPr lang="en-US" sz="1733" b="0" i="0" u="none" strike="noStrike" kern="1200" cap="none" spc="0" baseline="0">
              <a:solidFill>
                <a:srgbClr val="FFFFFF"/>
              </a:solidFill>
              <a:uFillTx/>
              <a:latin typeface="Corbel"/>
            </a:endParaRPr>
          </a:p>
        </p:txBody>
      </p:sp>
      <p:sp>
        <p:nvSpPr>
          <p:cNvPr id="25" name="Text 19">
            <a:extLst>
              <a:ext uri="{FF2B5EF4-FFF2-40B4-BE49-F238E27FC236}">
                <a16:creationId xmlns:a16="http://schemas.microsoft.com/office/drawing/2014/main" id="{F1596310-A8E0-599F-FE54-AB81186ABBEC}"/>
              </a:ext>
            </a:extLst>
          </p:cNvPr>
          <p:cNvSpPr/>
          <p:nvPr/>
        </p:nvSpPr>
        <p:spPr>
          <a:xfrm>
            <a:off x="7104604" y="6043169"/>
            <a:ext cx="4856478" cy="536451"/>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1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FFFFFF"/>
                </a:solidFill>
                <a:uFillTx/>
                <a:latin typeface="Corbel"/>
              </a:rPr>
              <a:t>Any care-related communications must remain secure and legal by meeting both the expectations of GDPR and complying with the requirements for confidentiality mandated by professional regulation (ICO, 2023).</a:t>
            </a:r>
          </a:p>
        </p:txBody>
      </p:sp>
      <p:pic>
        <p:nvPicPr>
          <p:cNvPr id="26" name="Picture 28">
            <a:extLst>
              <a:ext uri="{FF2B5EF4-FFF2-40B4-BE49-F238E27FC236}">
                <a16:creationId xmlns:a16="http://schemas.microsoft.com/office/drawing/2014/main" id="{4A81C934-DCFD-20C7-5AE6-1477E6749428}"/>
              </a:ext>
            </a:extLst>
          </p:cNvPr>
          <p:cNvPicPr>
            <a:picLocks noChangeAspect="1"/>
          </p:cNvPicPr>
          <p:nvPr/>
        </p:nvPicPr>
        <p:blipFill>
          <a:blip r:embed="rId7"/>
          <a:srcRect l="40000" t="25112"/>
          <a:stretch>
            <a:fillRect/>
          </a:stretch>
        </p:blipFill>
        <p:spPr>
          <a:xfrm>
            <a:off x="6539340" y="1533119"/>
            <a:ext cx="5043053" cy="2610493"/>
          </a:xfrm>
          <a:prstGeom prst="rect">
            <a:avLst/>
          </a:prstGeom>
          <a:noFill/>
          <a:ln cap="flat">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363D843E-A306-D1EC-2E9C-143B9E0C6E59}"/>
              </a:ext>
            </a:extLst>
          </p:cNvPr>
          <p:cNvSpPr/>
          <p:nvPr/>
        </p:nvSpPr>
        <p:spPr>
          <a:xfrm>
            <a:off x="0" y="0"/>
            <a:ext cx="12191996" cy="1097280"/>
          </a:xfrm>
          <a:prstGeom prst="rect">
            <a:avLst/>
          </a:prstGeom>
          <a:solidFill>
            <a:srgbClr val="0A3D6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3745D05E-4AC2-DF0F-0D81-B055D2250D5F}"/>
              </a:ext>
            </a:extLst>
          </p:cNvPr>
          <p:cNvSpPr/>
          <p:nvPr/>
        </p:nvSpPr>
        <p:spPr>
          <a:xfrm>
            <a:off x="487676" y="0"/>
            <a:ext cx="11216643" cy="109728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1" i="0" u="none" strike="noStrike" kern="1200" cap="none" spc="0" baseline="0">
                <a:solidFill>
                  <a:srgbClr val="FFFFFF"/>
                </a:solidFill>
                <a:uFillTx/>
                <a:latin typeface="Trebuchet MS" pitchFamily="34"/>
                <a:ea typeface="Trebuchet MS" pitchFamily="34"/>
                <a:cs typeface="Trebuchet MS" pitchFamily="34"/>
              </a:rPr>
              <a:t>Step 2 — Microsoft Teams: The Selected Tool</a:t>
            </a:r>
            <a:endParaRPr lang="en-US" sz="3200" b="0" i="0" u="none" strike="noStrike" kern="1200" cap="none" spc="0" baseline="0">
              <a:solidFill>
                <a:srgbClr val="FFFFFF"/>
              </a:solidFill>
              <a:uFillTx/>
              <a:latin typeface="Corbel"/>
            </a:endParaRPr>
          </a:p>
        </p:txBody>
      </p:sp>
      <p:pic>
        <p:nvPicPr>
          <p:cNvPr id="4" name="Image 0" descr="/home/claude/imgs/teams_ui.png">
            <a:extLst>
              <a:ext uri="{FF2B5EF4-FFF2-40B4-BE49-F238E27FC236}">
                <a16:creationId xmlns:a16="http://schemas.microsoft.com/office/drawing/2014/main" id="{2F393EB8-2C39-0F54-1F1A-B69FA45D15FD}"/>
              </a:ext>
            </a:extLst>
          </p:cNvPr>
          <p:cNvPicPr>
            <a:picLocks noChangeAspect="1"/>
          </p:cNvPicPr>
          <p:nvPr/>
        </p:nvPicPr>
        <p:blipFill>
          <a:blip r:embed="rId3"/>
          <a:srcRect r="29835" b="32086"/>
          <a:stretch>
            <a:fillRect/>
          </a:stretch>
        </p:blipFill>
        <p:spPr>
          <a:xfrm>
            <a:off x="365760" y="1471169"/>
            <a:ext cx="6278883" cy="2763517"/>
          </a:xfrm>
          <a:prstGeom prst="rect">
            <a:avLst/>
          </a:prstGeom>
          <a:noFill/>
          <a:ln cap="flat">
            <a:noFill/>
          </a:ln>
        </p:spPr>
      </p:pic>
      <p:sp>
        <p:nvSpPr>
          <p:cNvPr id="5" name="Shape 2">
            <a:extLst>
              <a:ext uri="{FF2B5EF4-FFF2-40B4-BE49-F238E27FC236}">
                <a16:creationId xmlns:a16="http://schemas.microsoft.com/office/drawing/2014/main" id="{7B168AB2-B5AF-D559-D949-096C3E1BFD1C}"/>
              </a:ext>
            </a:extLst>
          </p:cNvPr>
          <p:cNvSpPr/>
          <p:nvPr/>
        </p:nvSpPr>
        <p:spPr>
          <a:xfrm>
            <a:off x="365760" y="1105409"/>
            <a:ext cx="6705596" cy="365760"/>
          </a:xfrm>
          <a:prstGeom prst="rect">
            <a:avLst/>
          </a:prstGeom>
          <a:solidFill>
            <a:srgbClr val="5C2D91"/>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 name="Text 3">
            <a:extLst>
              <a:ext uri="{FF2B5EF4-FFF2-40B4-BE49-F238E27FC236}">
                <a16:creationId xmlns:a16="http://schemas.microsoft.com/office/drawing/2014/main" id="{D5682084-F3FA-9989-41B7-994A19C4DCC0}"/>
              </a:ext>
            </a:extLst>
          </p:cNvPr>
          <p:cNvSpPr/>
          <p:nvPr/>
        </p:nvSpPr>
        <p:spPr>
          <a:xfrm>
            <a:off x="426723" y="1072892"/>
            <a:ext cx="6583680"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0" i="1" u="none" strike="noStrike" kern="1200" cap="none" spc="0" baseline="0">
                <a:solidFill>
                  <a:srgbClr val="FFFFFF"/>
                </a:solidFill>
                <a:uFillTx/>
                <a:latin typeface="Calibri" pitchFamily="34"/>
                <a:ea typeface="Calibri" pitchFamily="34"/>
                <a:cs typeface="Calibri" pitchFamily="34"/>
              </a:rPr>
              <a:t>Microsoft Teams Interface - Channels for Riverdale Buildings</a:t>
            </a:r>
            <a:endParaRPr lang="en-US" sz="1333" b="0" i="0" u="none" strike="noStrike" kern="1200" cap="none" spc="0" baseline="0">
              <a:solidFill>
                <a:srgbClr val="FFFFFF"/>
              </a:solidFill>
              <a:uFillTx/>
              <a:latin typeface="Corbel"/>
            </a:endParaRPr>
          </a:p>
        </p:txBody>
      </p:sp>
      <p:sp>
        <p:nvSpPr>
          <p:cNvPr id="7" name="Shape 4">
            <a:extLst>
              <a:ext uri="{FF2B5EF4-FFF2-40B4-BE49-F238E27FC236}">
                <a16:creationId xmlns:a16="http://schemas.microsoft.com/office/drawing/2014/main" id="{5A6CE654-BEF0-F0D3-1F50-7EE9A221A72E}"/>
              </a:ext>
            </a:extLst>
          </p:cNvPr>
          <p:cNvSpPr/>
          <p:nvPr/>
        </p:nvSpPr>
        <p:spPr>
          <a:xfrm>
            <a:off x="365760" y="4608576"/>
            <a:ext cx="6705596" cy="1950716"/>
          </a:xfrm>
          <a:prstGeom prst="rect">
            <a:avLst/>
          </a:prstGeom>
          <a:solidFill>
            <a:srgbClr val="FFFFFF"/>
          </a:solidFill>
          <a:ln cap="flat">
            <a:noFill/>
            <a:prstDash val="solid"/>
          </a:ln>
          <a:effectLst>
            <a:outerShdw dist="12698" dir="8100000" algn="tl">
              <a:srgbClr val="000000">
                <a:alpha val="8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 name="Shape 5">
            <a:extLst>
              <a:ext uri="{FF2B5EF4-FFF2-40B4-BE49-F238E27FC236}">
                <a16:creationId xmlns:a16="http://schemas.microsoft.com/office/drawing/2014/main" id="{2FA174DF-297C-7DDE-B838-ACF50C88D3A8}"/>
              </a:ext>
            </a:extLst>
          </p:cNvPr>
          <p:cNvSpPr/>
          <p:nvPr/>
        </p:nvSpPr>
        <p:spPr>
          <a:xfrm>
            <a:off x="365760" y="4608576"/>
            <a:ext cx="121916" cy="1950716"/>
          </a:xfrm>
          <a:prstGeom prst="rect">
            <a:avLst/>
          </a:prstGeom>
          <a:solidFill>
            <a:srgbClr val="5C2D91"/>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9" name="Text 6">
            <a:extLst>
              <a:ext uri="{FF2B5EF4-FFF2-40B4-BE49-F238E27FC236}">
                <a16:creationId xmlns:a16="http://schemas.microsoft.com/office/drawing/2014/main" id="{2AE5D145-5E91-C59A-ADD7-F65C8863A3DD}"/>
              </a:ext>
            </a:extLst>
          </p:cNvPr>
          <p:cNvSpPr/>
          <p:nvPr/>
        </p:nvSpPr>
        <p:spPr>
          <a:xfrm>
            <a:off x="609603" y="4693916"/>
            <a:ext cx="6217920" cy="176783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30000"/>
              </a:lnSpc>
              <a:spcBef>
                <a:spcPts val="0"/>
              </a:spcBef>
              <a:spcAft>
                <a:spcPts val="0"/>
              </a:spcAft>
              <a:buNone/>
              <a:tabLst/>
              <a:defRPr sz="1800" b="0" i="0" u="none" strike="noStrike" kern="0" cap="none" spc="0" baseline="0">
                <a:solidFill>
                  <a:srgbClr val="000000"/>
                </a:solidFill>
                <a:uFillTx/>
              </a:defRPr>
            </a:pPr>
            <a:r>
              <a:rPr lang="en-US" sz="1533" b="0" i="0" u="none" strike="noStrike" kern="1200" cap="none" spc="0" baseline="0">
                <a:solidFill>
                  <a:srgbClr val="1E293B"/>
                </a:solidFill>
                <a:uFillTx/>
                <a:latin typeface="Calibri" pitchFamily="34"/>
                <a:ea typeface="Calibri" pitchFamily="34"/>
                <a:cs typeface="Calibri" pitchFamily="34"/>
              </a:rPr>
              <a:t>Microsoft Teams is a cloud-based collaboration platform integrated within Microsoft 365. It brings together instant messaging, video calling, file sharing, and task management in one secure environment (Microsoft, 2024).</a:t>
            </a:r>
            <a:endParaRPr lang="en-US" sz="1533" b="0" i="0" u="none" strike="noStrike" kern="1200" cap="none" spc="0" baseline="0">
              <a:solidFill>
                <a:srgbClr val="FFFFFF"/>
              </a:solidFill>
              <a:uFillTx/>
              <a:latin typeface="Corbel"/>
            </a:endParaRPr>
          </a:p>
          <a:p>
            <a:pPr marL="0" marR="0" lvl="0" indent="0" algn="l" defTabSz="457200" rtl="0" fontAlgn="auto" hangingPunct="1">
              <a:lnSpc>
                <a:spcPct val="13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By having separate Teams channels for each of the groups at Riverdale's two buildings with multiple shift teams, Team can support the separate groups.</a:t>
            </a:r>
            <a:br>
              <a:rPr lang="en-US" sz="2400" b="0" i="0" u="none" strike="noStrike" kern="1200" cap="none" spc="0" baseline="0">
                <a:solidFill>
                  <a:srgbClr val="FFFFFF"/>
                </a:solidFill>
                <a:uFillTx/>
                <a:latin typeface="Corbel"/>
              </a:rPr>
            </a:br>
            <a:endParaRPr lang="en-US" sz="1533" b="0" i="0" u="none" strike="noStrike" kern="1200" cap="none" spc="0" baseline="0">
              <a:solidFill>
                <a:srgbClr val="FFFFFF"/>
              </a:solidFill>
              <a:uFillTx/>
              <a:latin typeface="Corbel"/>
            </a:endParaRPr>
          </a:p>
        </p:txBody>
      </p:sp>
      <p:sp>
        <p:nvSpPr>
          <p:cNvPr id="10" name="Shape 7">
            <a:extLst>
              <a:ext uri="{FF2B5EF4-FFF2-40B4-BE49-F238E27FC236}">
                <a16:creationId xmlns:a16="http://schemas.microsoft.com/office/drawing/2014/main" id="{307E6132-5E70-A33F-0825-81753F8ACC43}"/>
              </a:ext>
            </a:extLst>
          </p:cNvPr>
          <p:cNvSpPr/>
          <p:nvPr/>
        </p:nvSpPr>
        <p:spPr>
          <a:xfrm>
            <a:off x="7437116" y="1219196"/>
            <a:ext cx="4389120" cy="5486400"/>
          </a:xfrm>
          <a:prstGeom prst="rect">
            <a:avLst/>
          </a:prstGeom>
          <a:solidFill>
            <a:srgbClr val="028090"/>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1" name="Text 8">
            <a:extLst>
              <a:ext uri="{FF2B5EF4-FFF2-40B4-BE49-F238E27FC236}">
                <a16:creationId xmlns:a16="http://schemas.microsoft.com/office/drawing/2014/main" id="{42263F73-F47C-44DA-6D9A-5659B111201B}"/>
              </a:ext>
            </a:extLst>
          </p:cNvPr>
          <p:cNvSpPr/>
          <p:nvPr/>
        </p:nvSpPr>
        <p:spPr>
          <a:xfrm>
            <a:off x="7680960" y="1341123"/>
            <a:ext cx="3901443" cy="48767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a:solidFill>
                  <a:srgbClr val="FFFFFF"/>
                </a:solidFill>
                <a:uFillTx/>
                <a:latin typeface="Trebuchet MS" pitchFamily="34"/>
                <a:ea typeface="Trebuchet MS" pitchFamily="34"/>
                <a:cs typeface="Trebuchet MS" pitchFamily="34"/>
              </a:rPr>
              <a:t>Key Features</a:t>
            </a:r>
            <a:endParaRPr lang="en-US" sz="2000" b="0" i="0" u="none" strike="noStrike" kern="1200" cap="none" spc="0" baseline="0">
              <a:solidFill>
                <a:srgbClr val="FFFFFF"/>
              </a:solidFill>
              <a:uFillTx/>
              <a:latin typeface="Corbel"/>
            </a:endParaRPr>
          </a:p>
        </p:txBody>
      </p:sp>
      <p:pic>
        <p:nvPicPr>
          <p:cNvPr id="12" name="Image 1" descr="preencoded.png">
            <a:extLst>
              <a:ext uri="{FF2B5EF4-FFF2-40B4-BE49-F238E27FC236}">
                <a16:creationId xmlns:a16="http://schemas.microsoft.com/office/drawing/2014/main" id="{ED871980-A85E-125D-E5BA-208EF9FC4F7D}"/>
              </a:ext>
            </a:extLst>
          </p:cNvPr>
          <p:cNvPicPr>
            <a:picLocks noChangeAspect="1"/>
          </p:cNvPicPr>
          <p:nvPr/>
        </p:nvPicPr>
        <p:blipFill>
          <a:blip r:embed="rId4"/>
          <a:stretch>
            <a:fillRect/>
          </a:stretch>
        </p:blipFill>
        <p:spPr>
          <a:xfrm>
            <a:off x="7559043" y="2048256"/>
            <a:ext cx="426723" cy="426723"/>
          </a:xfrm>
          <a:prstGeom prst="rect">
            <a:avLst/>
          </a:prstGeom>
          <a:noFill/>
          <a:ln cap="flat">
            <a:noFill/>
          </a:ln>
        </p:spPr>
      </p:pic>
      <p:sp>
        <p:nvSpPr>
          <p:cNvPr id="13" name="Text 9">
            <a:extLst>
              <a:ext uri="{FF2B5EF4-FFF2-40B4-BE49-F238E27FC236}">
                <a16:creationId xmlns:a16="http://schemas.microsoft.com/office/drawing/2014/main" id="{9F5D7E87-4963-4BDE-1BCC-2C419B38B670}"/>
              </a:ext>
            </a:extLst>
          </p:cNvPr>
          <p:cNvSpPr/>
          <p:nvPr/>
        </p:nvSpPr>
        <p:spPr>
          <a:xfrm>
            <a:off x="8107683" y="2011680"/>
            <a:ext cx="3535683" cy="463299"/>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0" i="0" u="none" strike="noStrike" kern="1200" cap="none" spc="0" baseline="0">
                <a:solidFill>
                  <a:srgbClr val="000000"/>
                </a:solidFill>
                <a:uFillTx/>
                <a:latin typeface="Corbel"/>
              </a:rPr>
              <a:t>Instant Messaging and Channels</a:t>
            </a:r>
          </a:p>
        </p:txBody>
      </p:sp>
      <p:pic>
        <p:nvPicPr>
          <p:cNvPr id="14" name="Image 2" descr="preencoded.png">
            <a:extLst>
              <a:ext uri="{FF2B5EF4-FFF2-40B4-BE49-F238E27FC236}">
                <a16:creationId xmlns:a16="http://schemas.microsoft.com/office/drawing/2014/main" id="{27A788FD-0485-DA28-A30B-2082635F218D}"/>
              </a:ext>
            </a:extLst>
          </p:cNvPr>
          <p:cNvPicPr>
            <a:picLocks noChangeAspect="1"/>
          </p:cNvPicPr>
          <p:nvPr/>
        </p:nvPicPr>
        <p:blipFill>
          <a:blip r:embed="rId5"/>
          <a:stretch>
            <a:fillRect/>
          </a:stretch>
        </p:blipFill>
        <p:spPr>
          <a:xfrm>
            <a:off x="7559043" y="2718812"/>
            <a:ext cx="426723" cy="426723"/>
          </a:xfrm>
          <a:prstGeom prst="rect">
            <a:avLst/>
          </a:prstGeom>
          <a:noFill/>
          <a:ln cap="flat">
            <a:noFill/>
          </a:ln>
        </p:spPr>
      </p:pic>
      <p:sp>
        <p:nvSpPr>
          <p:cNvPr id="15" name="Text 10">
            <a:extLst>
              <a:ext uri="{FF2B5EF4-FFF2-40B4-BE49-F238E27FC236}">
                <a16:creationId xmlns:a16="http://schemas.microsoft.com/office/drawing/2014/main" id="{438E89E6-E39D-0410-6ACB-4602501CCBE6}"/>
              </a:ext>
            </a:extLst>
          </p:cNvPr>
          <p:cNvSpPr/>
          <p:nvPr/>
        </p:nvSpPr>
        <p:spPr>
          <a:xfrm>
            <a:off x="8107683" y="2682236"/>
            <a:ext cx="3535683" cy="463299"/>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0" i="0" u="none" strike="noStrike" kern="1200" cap="none" spc="0" baseline="0">
                <a:solidFill>
                  <a:srgbClr val="FFFFFF"/>
                </a:solidFill>
                <a:uFillTx/>
                <a:latin typeface="Calibri" pitchFamily="34"/>
                <a:ea typeface="Calibri" pitchFamily="34"/>
                <a:cs typeface="Calibri" pitchFamily="34"/>
              </a:rPr>
              <a:t>V</a:t>
            </a:r>
            <a:r>
              <a:rPr lang="en-US" sz="1867" b="0" i="0" u="none" strike="noStrike" kern="1200" cap="none" spc="0" baseline="0">
                <a:solidFill>
                  <a:srgbClr val="000000"/>
                </a:solidFill>
                <a:uFillTx/>
                <a:latin typeface="Corbel"/>
              </a:rPr>
              <a:t>ideo Conferencing</a:t>
            </a:r>
            <a:endParaRPr lang="en-US" sz="1867" b="0" i="0" u="none" strike="noStrike" kern="1200" cap="none" spc="0" baseline="0">
              <a:solidFill>
                <a:srgbClr val="FFFFFF"/>
              </a:solidFill>
              <a:uFillTx/>
              <a:latin typeface="Corbel"/>
            </a:endParaRPr>
          </a:p>
        </p:txBody>
      </p:sp>
      <p:pic>
        <p:nvPicPr>
          <p:cNvPr id="16" name="Image 3" descr="preencoded.png">
            <a:extLst>
              <a:ext uri="{FF2B5EF4-FFF2-40B4-BE49-F238E27FC236}">
                <a16:creationId xmlns:a16="http://schemas.microsoft.com/office/drawing/2014/main" id="{4A0CB30C-62A9-F62A-BD6C-44CA14FA5CFD}"/>
              </a:ext>
            </a:extLst>
          </p:cNvPr>
          <p:cNvPicPr>
            <a:picLocks noChangeAspect="1"/>
          </p:cNvPicPr>
          <p:nvPr/>
        </p:nvPicPr>
        <p:blipFill>
          <a:blip r:embed="rId6"/>
          <a:stretch>
            <a:fillRect/>
          </a:stretch>
        </p:blipFill>
        <p:spPr>
          <a:xfrm>
            <a:off x="7559043" y="3389379"/>
            <a:ext cx="426723" cy="426723"/>
          </a:xfrm>
          <a:prstGeom prst="rect">
            <a:avLst/>
          </a:prstGeom>
          <a:noFill/>
          <a:ln cap="flat">
            <a:noFill/>
          </a:ln>
        </p:spPr>
      </p:pic>
      <p:sp>
        <p:nvSpPr>
          <p:cNvPr id="17" name="Text 11">
            <a:extLst>
              <a:ext uri="{FF2B5EF4-FFF2-40B4-BE49-F238E27FC236}">
                <a16:creationId xmlns:a16="http://schemas.microsoft.com/office/drawing/2014/main" id="{C4DC87EE-0729-B997-E7AF-009C7C8E248C}"/>
              </a:ext>
            </a:extLst>
          </p:cNvPr>
          <p:cNvSpPr/>
          <p:nvPr/>
        </p:nvSpPr>
        <p:spPr>
          <a:xfrm>
            <a:off x="8107683" y="3352803"/>
            <a:ext cx="3535683" cy="463299"/>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0" i="0" u="none" strike="noStrike" kern="1200" cap="none" spc="0" baseline="0">
                <a:solidFill>
                  <a:srgbClr val="000000"/>
                </a:solidFill>
                <a:uFillTx/>
                <a:latin typeface="Corbel"/>
              </a:rPr>
              <a:t>Ability to Share Screens</a:t>
            </a:r>
            <a:endParaRPr lang="en-US" sz="1667" b="0" i="0" u="none" strike="noStrike" kern="1200" cap="none" spc="0" baseline="0">
              <a:solidFill>
                <a:srgbClr val="FFFFFF"/>
              </a:solidFill>
              <a:uFillTx/>
              <a:latin typeface="Corbel"/>
            </a:endParaRPr>
          </a:p>
        </p:txBody>
      </p:sp>
      <p:pic>
        <p:nvPicPr>
          <p:cNvPr id="18" name="Image 4" descr="preencoded.png">
            <a:extLst>
              <a:ext uri="{FF2B5EF4-FFF2-40B4-BE49-F238E27FC236}">
                <a16:creationId xmlns:a16="http://schemas.microsoft.com/office/drawing/2014/main" id="{9A9E3F6C-0728-6DB9-2201-3FE3210F1BB4}"/>
              </a:ext>
            </a:extLst>
          </p:cNvPr>
          <p:cNvPicPr>
            <a:picLocks noChangeAspect="1"/>
          </p:cNvPicPr>
          <p:nvPr/>
        </p:nvPicPr>
        <p:blipFill>
          <a:blip r:embed="rId7"/>
          <a:stretch>
            <a:fillRect/>
          </a:stretch>
        </p:blipFill>
        <p:spPr>
          <a:xfrm>
            <a:off x="7559043" y="4059936"/>
            <a:ext cx="426723" cy="426723"/>
          </a:xfrm>
          <a:prstGeom prst="rect">
            <a:avLst/>
          </a:prstGeom>
          <a:noFill/>
          <a:ln cap="flat">
            <a:noFill/>
          </a:ln>
        </p:spPr>
      </p:pic>
      <p:sp>
        <p:nvSpPr>
          <p:cNvPr id="19" name="Text 12">
            <a:extLst>
              <a:ext uri="{FF2B5EF4-FFF2-40B4-BE49-F238E27FC236}">
                <a16:creationId xmlns:a16="http://schemas.microsoft.com/office/drawing/2014/main" id="{ED60E468-0E1B-CCEE-E245-49035380B303}"/>
              </a:ext>
            </a:extLst>
          </p:cNvPr>
          <p:cNvSpPr/>
          <p:nvPr/>
        </p:nvSpPr>
        <p:spPr>
          <a:xfrm>
            <a:off x="8107683" y="4023360"/>
            <a:ext cx="3535683" cy="463299"/>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0" i="0" u="none" strike="noStrike" kern="1200" cap="none" spc="0" baseline="0">
                <a:solidFill>
                  <a:srgbClr val="000000"/>
                </a:solidFill>
                <a:uFillTx/>
                <a:latin typeface="Corbel"/>
              </a:rPr>
              <a:t>Access and Share Files</a:t>
            </a:r>
            <a:endParaRPr lang="en-US" sz="1867" b="0" i="0" u="none" strike="noStrike" kern="1200" cap="none" spc="0" baseline="0">
              <a:solidFill>
                <a:srgbClr val="FFFFFF"/>
              </a:solidFill>
              <a:uFillTx/>
              <a:latin typeface="Corbel"/>
            </a:endParaRPr>
          </a:p>
        </p:txBody>
      </p:sp>
      <p:pic>
        <p:nvPicPr>
          <p:cNvPr id="20" name="Image 5" descr="preencoded.png">
            <a:extLst>
              <a:ext uri="{FF2B5EF4-FFF2-40B4-BE49-F238E27FC236}">
                <a16:creationId xmlns:a16="http://schemas.microsoft.com/office/drawing/2014/main" id="{D1A87DE3-C471-1772-68A7-437E17B202AB}"/>
              </a:ext>
            </a:extLst>
          </p:cNvPr>
          <p:cNvPicPr>
            <a:picLocks noChangeAspect="1"/>
          </p:cNvPicPr>
          <p:nvPr/>
        </p:nvPicPr>
        <p:blipFill>
          <a:blip r:embed="rId8"/>
          <a:stretch>
            <a:fillRect/>
          </a:stretch>
        </p:blipFill>
        <p:spPr>
          <a:xfrm>
            <a:off x="7559043" y="4730492"/>
            <a:ext cx="426723" cy="426723"/>
          </a:xfrm>
          <a:prstGeom prst="rect">
            <a:avLst/>
          </a:prstGeom>
          <a:noFill/>
          <a:ln cap="flat">
            <a:noFill/>
          </a:ln>
        </p:spPr>
      </p:pic>
      <p:sp>
        <p:nvSpPr>
          <p:cNvPr id="21" name="Text 13">
            <a:extLst>
              <a:ext uri="{FF2B5EF4-FFF2-40B4-BE49-F238E27FC236}">
                <a16:creationId xmlns:a16="http://schemas.microsoft.com/office/drawing/2014/main" id="{68A10E55-6F73-983D-F9AC-302793F0135E}"/>
              </a:ext>
            </a:extLst>
          </p:cNvPr>
          <p:cNvSpPr/>
          <p:nvPr/>
        </p:nvSpPr>
        <p:spPr>
          <a:xfrm>
            <a:off x="8107683" y="4693916"/>
            <a:ext cx="3718563" cy="463299"/>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0" i="0" u="none" strike="noStrike" kern="1200" cap="none" spc="0" baseline="0">
                <a:solidFill>
                  <a:srgbClr val="000000"/>
                </a:solidFill>
                <a:uFillTx/>
                <a:latin typeface="Corbel"/>
              </a:rPr>
              <a:t>Tasking and Calendar Synchronization</a:t>
            </a:r>
            <a:endParaRPr lang="en-US" sz="1667" b="0" i="0" u="none" strike="noStrike" kern="1200" cap="none" spc="0" baseline="0">
              <a:solidFill>
                <a:srgbClr val="FFFFFF"/>
              </a:solidFill>
              <a:uFillTx/>
              <a:latin typeface="Corbel"/>
            </a:endParaRPr>
          </a:p>
        </p:txBody>
      </p:sp>
      <p:pic>
        <p:nvPicPr>
          <p:cNvPr id="22" name="Image 6" descr="preencoded.png">
            <a:extLst>
              <a:ext uri="{FF2B5EF4-FFF2-40B4-BE49-F238E27FC236}">
                <a16:creationId xmlns:a16="http://schemas.microsoft.com/office/drawing/2014/main" id="{1F034E5A-9F2D-B93C-62FE-1C3E3DA26EA2}"/>
              </a:ext>
            </a:extLst>
          </p:cNvPr>
          <p:cNvPicPr>
            <a:picLocks noChangeAspect="1"/>
          </p:cNvPicPr>
          <p:nvPr/>
        </p:nvPicPr>
        <p:blipFill>
          <a:blip r:embed="rId9"/>
          <a:stretch>
            <a:fillRect/>
          </a:stretch>
        </p:blipFill>
        <p:spPr>
          <a:xfrm>
            <a:off x="7559043" y="5401059"/>
            <a:ext cx="426723" cy="426723"/>
          </a:xfrm>
          <a:prstGeom prst="rect">
            <a:avLst/>
          </a:prstGeom>
          <a:noFill/>
          <a:ln cap="flat">
            <a:noFill/>
          </a:ln>
        </p:spPr>
      </p:pic>
      <p:sp>
        <p:nvSpPr>
          <p:cNvPr id="23" name="Text 14">
            <a:extLst>
              <a:ext uri="{FF2B5EF4-FFF2-40B4-BE49-F238E27FC236}">
                <a16:creationId xmlns:a16="http://schemas.microsoft.com/office/drawing/2014/main" id="{738D7784-81FE-3A4F-80D4-39433F3B4CEF}"/>
              </a:ext>
            </a:extLst>
          </p:cNvPr>
          <p:cNvSpPr/>
          <p:nvPr/>
        </p:nvSpPr>
        <p:spPr>
          <a:xfrm>
            <a:off x="8107683" y="5364483"/>
            <a:ext cx="3718563" cy="463299"/>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0" i="0" u="none" strike="noStrike" kern="1200" cap="none" spc="0" baseline="0">
                <a:solidFill>
                  <a:srgbClr val="000000"/>
                </a:solidFill>
                <a:uFillTx/>
                <a:latin typeface="Corbel"/>
              </a:rPr>
              <a:t>Use of Encryption for communication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0F4D571F-6899-58F5-33C3-9214DCD16A38}"/>
              </a:ext>
            </a:extLst>
          </p:cNvPr>
          <p:cNvSpPr/>
          <p:nvPr/>
        </p:nvSpPr>
        <p:spPr>
          <a:xfrm>
            <a:off x="0" y="0"/>
            <a:ext cx="12191996" cy="1097280"/>
          </a:xfrm>
          <a:prstGeom prst="rect">
            <a:avLst/>
          </a:prstGeom>
          <a:solidFill>
            <a:srgbClr val="00A896"/>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36857063-C2D6-C91E-DE56-D00D42C1580F}"/>
              </a:ext>
            </a:extLst>
          </p:cNvPr>
          <p:cNvSpPr/>
          <p:nvPr/>
        </p:nvSpPr>
        <p:spPr>
          <a:xfrm>
            <a:off x="487676" y="0"/>
            <a:ext cx="11216643" cy="109728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1" i="0" u="none" strike="noStrike" kern="1200" cap="none" spc="0" baseline="0">
                <a:solidFill>
                  <a:srgbClr val="FFFFFF"/>
                </a:solidFill>
                <a:uFillTx/>
                <a:latin typeface="Trebuchet MS" pitchFamily="34"/>
                <a:ea typeface="Trebuchet MS" pitchFamily="34"/>
                <a:cs typeface="Trebuchet MS" pitchFamily="34"/>
              </a:rPr>
              <a:t>Step 3 - Why Microsoft Teams is Suitable for Staff Communication</a:t>
            </a:r>
            <a:endParaRPr lang="en-US" sz="2800"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8711B9DE-8B1C-6725-5D2A-AA742EFCE32A}"/>
              </a:ext>
            </a:extLst>
          </p:cNvPr>
          <p:cNvSpPr/>
          <p:nvPr/>
        </p:nvSpPr>
        <p:spPr>
          <a:xfrm>
            <a:off x="6705596" y="1158243"/>
            <a:ext cx="5120640" cy="341372"/>
          </a:xfrm>
          <a:prstGeom prst="rect">
            <a:avLst/>
          </a:prstGeom>
          <a:solidFill>
            <a:srgbClr val="0A3D6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 name="Text 3">
            <a:extLst>
              <a:ext uri="{FF2B5EF4-FFF2-40B4-BE49-F238E27FC236}">
                <a16:creationId xmlns:a16="http://schemas.microsoft.com/office/drawing/2014/main" id="{DED2AD9D-3FFA-E90C-A7BB-03A58553235A}"/>
              </a:ext>
            </a:extLst>
          </p:cNvPr>
          <p:cNvSpPr/>
          <p:nvPr/>
        </p:nvSpPr>
        <p:spPr>
          <a:xfrm>
            <a:off x="6766560" y="1158243"/>
            <a:ext cx="4998723" cy="341372"/>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67" b="0" i="1" u="none" strike="noStrike" kern="1200" cap="none" spc="0" baseline="0">
                <a:solidFill>
                  <a:srgbClr val="FFFFFF"/>
                </a:solidFill>
                <a:uFillTx/>
                <a:latin typeface="Calibri" pitchFamily="34"/>
                <a:ea typeface="Calibri" pitchFamily="34"/>
                <a:cs typeface="Calibri" pitchFamily="34"/>
              </a:rPr>
              <a:t>M365 Ecosystem — Teams at the Centre</a:t>
            </a:r>
            <a:endParaRPr lang="en-US" sz="1267" b="0" i="0" u="none" strike="noStrike" kern="1200" cap="none" spc="0" baseline="0">
              <a:solidFill>
                <a:srgbClr val="FFFFFF"/>
              </a:solidFill>
              <a:uFillTx/>
              <a:latin typeface="Corbel"/>
            </a:endParaRPr>
          </a:p>
        </p:txBody>
      </p:sp>
      <p:sp>
        <p:nvSpPr>
          <p:cNvPr id="6" name="Shape 4">
            <a:extLst>
              <a:ext uri="{FF2B5EF4-FFF2-40B4-BE49-F238E27FC236}">
                <a16:creationId xmlns:a16="http://schemas.microsoft.com/office/drawing/2014/main" id="{E32D78DE-522B-F7EE-2A2F-7918C40B4458}"/>
              </a:ext>
            </a:extLst>
          </p:cNvPr>
          <p:cNvSpPr/>
          <p:nvPr/>
        </p:nvSpPr>
        <p:spPr>
          <a:xfrm>
            <a:off x="365760" y="1219196"/>
            <a:ext cx="5974076" cy="1584956"/>
          </a:xfrm>
          <a:prstGeom prst="rect">
            <a:avLst/>
          </a:prstGeom>
          <a:solidFill>
            <a:srgbClr val="FFFFFF"/>
          </a:solidFill>
          <a:ln cap="flat">
            <a:noFill/>
            <a:prstDash val="solid"/>
          </a:ln>
          <a:effectLst>
            <a:outerShdw dist="253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 name="Shape 5">
            <a:extLst>
              <a:ext uri="{FF2B5EF4-FFF2-40B4-BE49-F238E27FC236}">
                <a16:creationId xmlns:a16="http://schemas.microsoft.com/office/drawing/2014/main" id="{3DE63432-E4A5-49F6-DFD3-4E59DE690AC2}"/>
              </a:ext>
            </a:extLst>
          </p:cNvPr>
          <p:cNvSpPr/>
          <p:nvPr/>
        </p:nvSpPr>
        <p:spPr>
          <a:xfrm>
            <a:off x="365760" y="1219196"/>
            <a:ext cx="670556" cy="609603"/>
          </a:xfrm>
          <a:prstGeom prst="rect">
            <a:avLst/>
          </a:prstGeom>
          <a:solidFill>
            <a:srgbClr val="00A896"/>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 name="Text 6">
            <a:extLst>
              <a:ext uri="{FF2B5EF4-FFF2-40B4-BE49-F238E27FC236}">
                <a16:creationId xmlns:a16="http://schemas.microsoft.com/office/drawing/2014/main" id="{E7DD2DE8-B123-250E-EF7E-14FB0FA33C7F}"/>
              </a:ext>
            </a:extLst>
          </p:cNvPr>
          <p:cNvSpPr/>
          <p:nvPr/>
        </p:nvSpPr>
        <p:spPr>
          <a:xfrm>
            <a:off x="365760" y="1219196"/>
            <a:ext cx="670556" cy="609603"/>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1" i="0" u="none" strike="noStrike" kern="1200" cap="none" spc="0" baseline="0">
                <a:solidFill>
                  <a:srgbClr val="FFFFFF"/>
                </a:solidFill>
                <a:uFillTx/>
                <a:latin typeface="Trebuchet MS" pitchFamily="34"/>
                <a:ea typeface="Trebuchet MS" pitchFamily="34"/>
                <a:cs typeface="Trebuchet MS" pitchFamily="34"/>
              </a:rPr>
              <a:t>01</a:t>
            </a:r>
            <a:endParaRPr lang="en-US" sz="1867" b="0" i="0" u="none" strike="noStrike" kern="1200" cap="none" spc="0" baseline="0">
              <a:solidFill>
                <a:srgbClr val="FFFFFF"/>
              </a:solidFill>
              <a:uFillTx/>
              <a:latin typeface="Corbel"/>
            </a:endParaRPr>
          </a:p>
        </p:txBody>
      </p:sp>
      <p:sp>
        <p:nvSpPr>
          <p:cNvPr id="9" name="Text 7">
            <a:extLst>
              <a:ext uri="{FF2B5EF4-FFF2-40B4-BE49-F238E27FC236}">
                <a16:creationId xmlns:a16="http://schemas.microsoft.com/office/drawing/2014/main" id="{6FB06821-E4D7-5951-CA52-DC88A1A301EB}"/>
              </a:ext>
            </a:extLst>
          </p:cNvPr>
          <p:cNvSpPr/>
          <p:nvPr/>
        </p:nvSpPr>
        <p:spPr>
          <a:xfrm>
            <a:off x="1158243" y="1280160"/>
            <a:ext cx="5059676" cy="463299"/>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0A3D62"/>
                </a:solidFill>
                <a:uFillTx/>
                <a:latin typeface="Trebuchet MS" pitchFamily="34"/>
                <a:ea typeface="Trebuchet MS" pitchFamily="34"/>
                <a:cs typeface="Trebuchet MS" pitchFamily="34"/>
              </a:rPr>
              <a:t>Real-Time Communication</a:t>
            </a:r>
            <a:endParaRPr lang="en-US" sz="1733" b="0" i="0" u="none" strike="noStrike" kern="1200" cap="none" spc="0" baseline="0">
              <a:solidFill>
                <a:srgbClr val="FFFFFF"/>
              </a:solidFill>
              <a:uFillTx/>
              <a:latin typeface="Corbel"/>
            </a:endParaRPr>
          </a:p>
        </p:txBody>
      </p:sp>
      <p:sp>
        <p:nvSpPr>
          <p:cNvPr id="10" name="Text 8">
            <a:extLst>
              <a:ext uri="{FF2B5EF4-FFF2-40B4-BE49-F238E27FC236}">
                <a16:creationId xmlns:a16="http://schemas.microsoft.com/office/drawing/2014/main" id="{00F5258B-C654-8519-731A-A0B5A6C0B755}"/>
              </a:ext>
            </a:extLst>
          </p:cNvPr>
          <p:cNvSpPr/>
          <p:nvPr/>
        </p:nvSpPr>
        <p:spPr>
          <a:xfrm>
            <a:off x="487676" y="1853187"/>
            <a:ext cx="5730243" cy="85343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2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Using instant messaging to provide updates from night careers to day careers during shift changes has eliminated the possibility of mistakes in care (</a:t>
            </a:r>
            <a:r>
              <a:rPr lang="de-DE" sz="1467" b="0" i="0" u="none" strike="noStrike" kern="1200" cap="none" spc="0" baseline="0">
                <a:solidFill>
                  <a:srgbClr val="FFFFFF"/>
                </a:solidFill>
                <a:uFillTx/>
                <a:latin typeface="Calibri" pitchFamily="34"/>
                <a:ea typeface="Calibri" pitchFamily="34"/>
                <a:cs typeface="Calibri" pitchFamily="34"/>
              </a:rPr>
              <a:t>Williams </a:t>
            </a:r>
            <a:r>
              <a:rPr lang="en-US" sz="1467" b="0" i="1" u="none" strike="noStrike" kern="1200" cap="none" spc="0" baseline="0">
                <a:solidFill>
                  <a:srgbClr val="FFFFFF"/>
                </a:solidFill>
                <a:uFillTx/>
                <a:latin typeface="Corbel"/>
              </a:rPr>
              <a:t>et al.,</a:t>
            </a:r>
            <a:r>
              <a:rPr lang="de-DE" sz="1467" b="0" i="0" u="none" strike="noStrike" kern="1200" cap="none" spc="0" baseline="0">
                <a:solidFill>
                  <a:srgbClr val="FFFFFF"/>
                </a:solidFill>
                <a:uFillTx/>
                <a:latin typeface="Calibri" pitchFamily="34"/>
                <a:ea typeface="Calibri" pitchFamily="34"/>
                <a:cs typeface="Calibri" pitchFamily="34"/>
              </a:rPr>
              <a:t> 2014</a:t>
            </a:r>
            <a:r>
              <a:rPr lang="en-US" sz="1467" b="0" i="0" u="none" strike="noStrike" kern="1200" cap="none" spc="0" baseline="0">
                <a:solidFill>
                  <a:srgbClr val="FFFFFF"/>
                </a:solidFill>
                <a:uFillTx/>
                <a:latin typeface="Calibri" pitchFamily="34"/>
                <a:ea typeface="Calibri" pitchFamily="34"/>
                <a:cs typeface="Calibri" pitchFamily="34"/>
              </a:rPr>
              <a:t> </a:t>
            </a:r>
            <a:r>
              <a:rPr lang="en-US" sz="1467" b="0" i="0" u="none" strike="noStrike" kern="1200" cap="none" spc="0" baseline="0">
                <a:solidFill>
                  <a:srgbClr val="FFFFFF"/>
                </a:solidFill>
                <a:uFillTx/>
                <a:latin typeface="Corbel"/>
              </a:rPr>
              <a:t>).</a:t>
            </a:r>
          </a:p>
        </p:txBody>
      </p:sp>
      <p:sp>
        <p:nvSpPr>
          <p:cNvPr id="11" name="Shape 9">
            <a:extLst>
              <a:ext uri="{FF2B5EF4-FFF2-40B4-BE49-F238E27FC236}">
                <a16:creationId xmlns:a16="http://schemas.microsoft.com/office/drawing/2014/main" id="{A767A0B6-3C9B-6CFB-6B6B-3754BABB9A78}"/>
              </a:ext>
            </a:extLst>
          </p:cNvPr>
          <p:cNvSpPr/>
          <p:nvPr/>
        </p:nvSpPr>
        <p:spPr>
          <a:xfrm>
            <a:off x="365760" y="2987043"/>
            <a:ext cx="5974076" cy="1584956"/>
          </a:xfrm>
          <a:prstGeom prst="rect">
            <a:avLst/>
          </a:prstGeom>
          <a:solidFill>
            <a:srgbClr val="FFFFFF"/>
          </a:solidFill>
          <a:ln cap="flat">
            <a:noFill/>
            <a:prstDash val="solid"/>
          </a:ln>
          <a:effectLst>
            <a:outerShdw dist="253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2" name="Shape 10">
            <a:extLst>
              <a:ext uri="{FF2B5EF4-FFF2-40B4-BE49-F238E27FC236}">
                <a16:creationId xmlns:a16="http://schemas.microsoft.com/office/drawing/2014/main" id="{AFBCF860-3772-C158-CF60-1DC30542F64A}"/>
              </a:ext>
            </a:extLst>
          </p:cNvPr>
          <p:cNvSpPr/>
          <p:nvPr/>
        </p:nvSpPr>
        <p:spPr>
          <a:xfrm>
            <a:off x="365760" y="2987043"/>
            <a:ext cx="670556" cy="609603"/>
          </a:xfrm>
          <a:prstGeom prst="rect">
            <a:avLst/>
          </a:prstGeom>
          <a:solidFill>
            <a:srgbClr val="00A896"/>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 name="Text 11">
            <a:extLst>
              <a:ext uri="{FF2B5EF4-FFF2-40B4-BE49-F238E27FC236}">
                <a16:creationId xmlns:a16="http://schemas.microsoft.com/office/drawing/2014/main" id="{7F33D666-B239-D9FC-E70C-C8E7198CCFC3}"/>
              </a:ext>
            </a:extLst>
          </p:cNvPr>
          <p:cNvSpPr/>
          <p:nvPr/>
        </p:nvSpPr>
        <p:spPr>
          <a:xfrm>
            <a:off x="365760" y="2987043"/>
            <a:ext cx="670556" cy="609603"/>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1" i="0" u="none" strike="noStrike" kern="1200" cap="none" spc="0" baseline="0">
                <a:solidFill>
                  <a:srgbClr val="FFFFFF"/>
                </a:solidFill>
                <a:uFillTx/>
                <a:latin typeface="Trebuchet MS" pitchFamily="34"/>
                <a:ea typeface="Trebuchet MS" pitchFamily="34"/>
                <a:cs typeface="Trebuchet MS" pitchFamily="34"/>
              </a:rPr>
              <a:t>02</a:t>
            </a:r>
            <a:endParaRPr lang="en-US" sz="1867" b="0" i="0" u="none" strike="noStrike" kern="1200" cap="none" spc="0" baseline="0">
              <a:solidFill>
                <a:srgbClr val="FFFFFF"/>
              </a:solidFill>
              <a:uFillTx/>
              <a:latin typeface="Corbel"/>
            </a:endParaRPr>
          </a:p>
        </p:txBody>
      </p:sp>
      <p:sp>
        <p:nvSpPr>
          <p:cNvPr id="14" name="Text 12">
            <a:extLst>
              <a:ext uri="{FF2B5EF4-FFF2-40B4-BE49-F238E27FC236}">
                <a16:creationId xmlns:a16="http://schemas.microsoft.com/office/drawing/2014/main" id="{86D4503B-516C-7C0D-F0E3-2C56D3E87B06}"/>
              </a:ext>
            </a:extLst>
          </p:cNvPr>
          <p:cNvSpPr/>
          <p:nvPr/>
        </p:nvSpPr>
        <p:spPr>
          <a:xfrm>
            <a:off x="1158243" y="3047996"/>
            <a:ext cx="5059676" cy="463299"/>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0A3D62"/>
                </a:solidFill>
                <a:uFillTx/>
                <a:latin typeface="Trebuchet MS" pitchFamily="34"/>
                <a:ea typeface="Trebuchet MS" pitchFamily="34"/>
                <a:cs typeface="Trebuchet MS" pitchFamily="34"/>
              </a:rPr>
              <a:t>Dedicated Building Channels</a:t>
            </a:r>
            <a:endParaRPr lang="en-US" sz="1733" b="0" i="0" u="none" strike="noStrike" kern="1200" cap="none" spc="0" baseline="0">
              <a:solidFill>
                <a:srgbClr val="FFFFFF"/>
              </a:solidFill>
              <a:uFillTx/>
              <a:latin typeface="Corbel"/>
            </a:endParaRPr>
          </a:p>
        </p:txBody>
      </p:sp>
      <p:sp>
        <p:nvSpPr>
          <p:cNvPr id="15" name="Text 13">
            <a:extLst>
              <a:ext uri="{FF2B5EF4-FFF2-40B4-BE49-F238E27FC236}">
                <a16:creationId xmlns:a16="http://schemas.microsoft.com/office/drawing/2014/main" id="{638C1E56-F2B3-8A7D-94C6-FB3B46252092}"/>
              </a:ext>
            </a:extLst>
          </p:cNvPr>
          <p:cNvSpPr/>
          <p:nvPr/>
        </p:nvSpPr>
        <p:spPr>
          <a:xfrm>
            <a:off x="487676" y="3621024"/>
            <a:ext cx="5730243" cy="85343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2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The Teams channels for each building A and B (for example: 'Building B- Nurses') provide the infrastructure necessary to allow for organized and coordinated communication between buildings.</a:t>
            </a:r>
            <a:r>
              <a:rPr lang="en-US" sz="1467" b="0" i="0" u="none" strike="noStrike" kern="1200" cap="none" spc="0" baseline="0">
                <a:solidFill>
                  <a:srgbClr val="1E293B"/>
                </a:solidFill>
                <a:uFillTx/>
                <a:latin typeface="Calibri" pitchFamily="34"/>
                <a:ea typeface="Calibri" pitchFamily="34"/>
                <a:cs typeface="Calibri" pitchFamily="34"/>
              </a:rPr>
              <a:t>.</a:t>
            </a:r>
            <a:endParaRPr lang="en-US" sz="1467" b="0" i="0" u="none" strike="noStrike" kern="1200" cap="none" spc="0" baseline="0">
              <a:solidFill>
                <a:srgbClr val="FFFFFF"/>
              </a:solidFill>
              <a:uFillTx/>
              <a:latin typeface="Corbel"/>
            </a:endParaRPr>
          </a:p>
        </p:txBody>
      </p:sp>
      <p:sp>
        <p:nvSpPr>
          <p:cNvPr id="16" name="Shape 14">
            <a:extLst>
              <a:ext uri="{FF2B5EF4-FFF2-40B4-BE49-F238E27FC236}">
                <a16:creationId xmlns:a16="http://schemas.microsoft.com/office/drawing/2014/main" id="{0BFF7694-DBB1-B765-BE8A-C868EB7E39D1}"/>
              </a:ext>
            </a:extLst>
          </p:cNvPr>
          <p:cNvSpPr/>
          <p:nvPr/>
        </p:nvSpPr>
        <p:spPr>
          <a:xfrm>
            <a:off x="365760" y="4730492"/>
            <a:ext cx="5974076" cy="1584956"/>
          </a:xfrm>
          <a:prstGeom prst="rect">
            <a:avLst/>
          </a:prstGeom>
          <a:solidFill>
            <a:srgbClr val="FFFFFF"/>
          </a:solidFill>
          <a:ln cap="flat">
            <a:noFill/>
            <a:prstDash val="solid"/>
          </a:ln>
          <a:effectLst>
            <a:outerShdw dist="253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7" name="Shape 15">
            <a:extLst>
              <a:ext uri="{FF2B5EF4-FFF2-40B4-BE49-F238E27FC236}">
                <a16:creationId xmlns:a16="http://schemas.microsoft.com/office/drawing/2014/main" id="{74B37487-03A9-9CD5-7D5B-3A937747B6B0}"/>
              </a:ext>
            </a:extLst>
          </p:cNvPr>
          <p:cNvSpPr/>
          <p:nvPr/>
        </p:nvSpPr>
        <p:spPr>
          <a:xfrm>
            <a:off x="365760" y="4754880"/>
            <a:ext cx="670556" cy="609603"/>
          </a:xfrm>
          <a:prstGeom prst="rect">
            <a:avLst/>
          </a:prstGeom>
          <a:solidFill>
            <a:srgbClr val="00A896"/>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8" name="Text 16">
            <a:extLst>
              <a:ext uri="{FF2B5EF4-FFF2-40B4-BE49-F238E27FC236}">
                <a16:creationId xmlns:a16="http://schemas.microsoft.com/office/drawing/2014/main" id="{32B52236-4732-896B-DC64-B6CCB61C36A0}"/>
              </a:ext>
            </a:extLst>
          </p:cNvPr>
          <p:cNvSpPr/>
          <p:nvPr/>
        </p:nvSpPr>
        <p:spPr>
          <a:xfrm>
            <a:off x="365760" y="4754880"/>
            <a:ext cx="670556" cy="609603"/>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1" i="0" u="none" strike="noStrike" kern="1200" cap="none" spc="0" baseline="0">
                <a:solidFill>
                  <a:srgbClr val="FFFFFF"/>
                </a:solidFill>
                <a:uFillTx/>
                <a:latin typeface="Trebuchet MS" pitchFamily="34"/>
                <a:ea typeface="Trebuchet MS" pitchFamily="34"/>
                <a:cs typeface="Trebuchet MS" pitchFamily="34"/>
              </a:rPr>
              <a:t>03</a:t>
            </a:r>
            <a:endParaRPr lang="en-US" sz="1867" b="0" i="0" u="none" strike="noStrike" kern="1200" cap="none" spc="0" baseline="0">
              <a:solidFill>
                <a:srgbClr val="FFFFFF"/>
              </a:solidFill>
              <a:uFillTx/>
              <a:latin typeface="Corbel"/>
            </a:endParaRPr>
          </a:p>
        </p:txBody>
      </p:sp>
      <p:sp>
        <p:nvSpPr>
          <p:cNvPr id="19" name="Text 17">
            <a:extLst>
              <a:ext uri="{FF2B5EF4-FFF2-40B4-BE49-F238E27FC236}">
                <a16:creationId xmlns:a16="http://schemas.microsoft.com/office/drawing/2014/main" id="{45E2DBD2-B9E7-D99A-8082-2E3F598E1846}"/>
              </a:ext>
            </a:extLst>
          </p:cNvPr>
          <p:cNvSpPr/>
          <p:nvPr/>
        </p:nvSpPr>
        <p:spPr>
          <a:xfrm>
            <a:off x="1158243" y="4815843"/>
            <a:ext cx="5059676" cy="463299"/>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0A3D62"/>
                </a:solidFill>
                <a:uFillTx/>
                <a:latin typeface="Trebuchet MS" pitchFamily="34"/>
                <a:ea typeface="Trebuchet MS" pitchFamily="34"/>
                <a:cs typeface="Trebuchet MS" pitchFamily="34"/>
              </a:rPr>
              <a:t>Video Calls Save Time</a:t>
            </a:r>
            <a:endParaRPr lang="en-US" sz="1733" b="0" i="0" u="none" strike="noStrike" kern="1200" cap="none" spc="0" baseline="0">
              <a:solidFill>
                <a:srgbClr val="FFFFFF"/>
              </a:solidFill>
              <a:uFillTx/>
              <a:latin typeface="Corbel"/>
            </a:endParaRPr>
          </a:p>
        </p:txBody>
      </p:sp>
      <p:sp>
        <p:nvSpPr>
          <p:cNvPr id="20" name="Text 18">
            <a:extLst>
              <a:ext uri="{FF2B5EF4-FFF2-40B4-BE49-F238E27FC236}">
                <a16:creationId xmlns:a16="http://schemas.microsoft.com/office/drawing/2014/main" id="{60DE1EAD-0E5B-6670-0097-D081F652C760}"/>
              </a:ext>
            </a:extLst>
          </p:cNvPr>
          <p:cNvSpPr/>
          <p:nvPr/>
        </p:nvSpPr>
        <p:spPr>
          <a:xfrm>
            <a:off x="487676" y="5388860"/>
            <a:ext cx="5730243" cy="85343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2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Managers can utilize Teams video conferencing to hold necessary meetings without requiring their entire staff to travel between buildings (Microsoft, 2024).</a:t>
            </a:r>
          </a:p>
        </p:txBody>
      </p:sp>
      <p:sp>
        <p:nvSpPr>
          <p:cNvPr id="21" name="Shape 19">
            <a:extLst>
              <a:ext uri="{FF2B5EF4-FFF2-40B4-BE49-F238E27FC236}">
                <a16:creationId xmlns:a16="http://schemas.microsoft.com/office/drawing/2014/main" id="{6054C541-4099-0881-D64D-21F9C9F8F9BD}"/>
              </a:ext>
            </a:extLst>
          </p:cNvPr>
          <p:cNvSpPr/>
          <p:nvPr/>
        </p:nvSpPr>
        <p:spPr>
          <a:xfrm>
            <a:off x="6705596" y="4389120"/>
            <a:ext cx="5120640" cy="2194560"/>
          </a:xfrm>
          <a:prstGeom prst="rect">
            <a:avLst/>
          </a:prstGeom>
          <a:solidFill>
            <a:srgbClr val="FFFFFF"/>
          </a:solidFill>
          <a:ln cap="flat">
            <a:noFill/>
            <a:prstDash val="solid"/>
          </a:ln>
          <a:effectLst>
            <a:outerShdw dist="253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 name="Shape 20">
            <a:extLst>
              <a:ext uri="{FF2B5EF4-FFF2-40B4-BE49-F238E27FC236}">
                <a16:creationId xmlns:a16="http://schemas.microsoft.com/office/drawing/2014/main" id="{92F20DF1-4FC3-3188-C85A-B68A2023F37D}"/>
              </a:ext>
            </a:extLst>
          </p:cNvPr>
          <p:cNvSpPr/>
          <p:nvPr/>
        </p:nvSpPr>
        <p:spPr>
          <a:xfrm>
            <a:off x="6705596" y="4389120"/>
            <a:ext cx="670556" cy="609603"/>
          </a:xfrm>
          <a:prstGeom prst="rect">
            <a:avLst/>
          </a:prstGeom>
          <a:solidFill>
            <a:srgbClr val="00A896"/>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 name="Text 21">
            <a:extLst>
              <a:ext uri="{FF2B5EF4-FFF2-40B4-BE49-F238E27FC236}">
                <a16:creationId xmlns:a16="http://schemas.microsoft.com/office/drawing/2014/main" id="{14BF18F5-2513-E140-FD6E-D631863FBEE3}"/>
              </a:ext>
            </a:extLst>
          </p:cNvPr>
          <p:cNvSpPr/>
          <p:nvPr/>
        </p:nvSpPr>
        <p:spPr>
          <a:xfrm>
            <a:off x="6705596" y="4389120"/>
            <a:ext cx="670556" cy="609603"/>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1" i="0" u="none" strike="noStrike" kern="1200" cap="none" spc="0" baseline="0">
                <a:solidFill>
                  <a:srgbClr val="FFFFFF"/>
                </a:solidFill>
                <a:uFillTx/>
                <a:latin typeface="Trebuchet MS" pitchFamily="34"/>
                <a:ea typeface="Trebuchet MS" pitchFamily="34"/>
                <a:cs typeface="Trebuchet MS" pitchFamily="34"/>
              </a:rPr>
              <a:t>04</a:t>
            </a:r>
            <a:endParaRPr lang="en-US" sz="1867" b="0" i="0" u="none" strike="noStrike" kern="1200" cap="none" spc="0" baseline="0">
              <a:solidFill>
                <a:srgbClr val="FFFFFF"/>
              </a:solidFill>
              <a:uFillTx/>
              <a:latin typeface="Corbel"/>
            </a:endParaRPr>
          </a:p>
        </p:txBody>
      </p:sp>
      <p:sp>
        <p:nvSpPr>
          <p:cNvPr id="24" name="Text 22">
            <a:extLst>
              <a:ext uri="{FF2B5EF4-FFF2-40B4-BE49-F238E27FC236}">
                <a16:creationId xmlns:a16="http://schemas.microsoft.com/office/drawing/2014/main" id="{2EAB3F75-A84A-F049-B671-80AE9B64C5B4}"/>
              </a:ext>
            </a:extLst>
          </p:cNvPr>
          <p:cNvSpPr/>
          <p:nvPr/>
        </p:nvSpPr>
        <p:spPr>
          <a:xfrm>
            <a:off x="7498079" y="4450083"/>
            <a:ext cx="4206240" cy="463299"/>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0A3D62"/>
                </a:solidFill>
                <a:uFillTx/>
                <a:latin typeface="Trebuchet MS" pitchFamily="34"/>
                <a:ea typeface="Trebuchet MS" pitchFamily="34"/>
                <a:cs typeface="Trebuchet MS" pitchFamily="34"/>
              </a:rPr>
              <a:t>GDPR-Compliant &amp; Secure</a:t>
            </a:r>
            <a:endParaRPr lang="en-US" sz="1733" b="0" i="0" u="none" strike="noStrike" kern="1200" cap="none" spc="0" baseline="0">
              <a:solidFill>
                <a:srgbClr val="FFFFFF"/>
              </a:solidFill>
              <a:uFillTx/>
              <a:latin typeface="Corbel"/>
            </a:endParaRPr>
          </a:p>
        </p:txBody>
      </p:sp>
      <p:sp>
        <p:nvSpPr>
          <p:cNvPr id="25" name="Text 23">
            <a:extLst>
              <a:ext uri="{FF2B5EF4-FFF2-40B4-BE49-F238E27FC236}">
                <a16:creationId xmlns:a16="http://schemas.microsoft.com/office/drawing/2014/main" id="{808A7118-A398-FEFF-394E-767419D73870}"/>
              </a:ext>
            </a:extLst>
          </p:cNvPr>
          <p:cNvSpPr/>
          <p:nvPr/>
        </p:nvSpPr>
        <p:spPr>
          <a:xfrm>
            <a:off x="6827523" y="5023100"/>
            <a:ext cx="4876796" cy="146304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20000"/>
              </a:lnSpc>
              <a:spcBef>
                <a:spcPts val="0"/>
              </a:spcBef>
              <a:spcAft>
                <a:spcPts val="0"/>
              </a:spcAft>
              <a:buNone/>
              <a:tabLst/>
              <a:defRPr sz="1800" b="0" i="0" u="none" strike="noStrike" kern="0" cap="none" spc="0" baseline="0">
                <a:solidFill>
                  <a:srgbClr val="000000"/>
                </a:solidFill>
                <a:uFillTx/>
              </a:defRPr>
            </a:pPr>
            <a:r>
              <a:rPr lang="en-US" sz="1533" b="0" i="0" u="none" strike="noStrike" kern="1200" cap="none" spc="0" baseline="0">
                <a:solidFill>
                  <a:srgbClr val="1E293B"/>
                </a:solidFill>
                <a:uFillTx/>
                <a:latin typeface="Calibri" pitchFamily="34"/>
                <a:ea typeface="Calibri" pitchFamily="34"/>
                <a:cs typeface="Calibri" pitchFamily="34"/>
              </a:rPr>
              <a:t>All messages are encrypted in transit and at rest, ensuring full compliance with NHS data and GDPR obligations (ICO, 2023).</a:t>
            </a:r>
            <a:endParaRPr lang="en-US" sz="1533" b="0" i="0" u="none" strike="noStrike" kern="1200" cap="none" spc="0" baseline="0">
              <a:solidFill>
                <a:srgbClr val="FFFFFF"/>
              </a:solidFill>
              <a:uFillTx/>
              <a:latin typeface="Corbel"/>
            </a:endParaRPr>
          </a:p>
        </p:txBody>
      </p:sp>
      <p:pic>
        <p:nvPicPr>
          <p:cNvPr id="26" name="Picture 26">
            <a:extLst>
              <a:ext uri="{FF2B5EF4-FFF2-40B4-BE49-F238E27FC236}">
                <a16:creationId xmlns:a16="http://schemas.microsoft.com/office/drawing/2014/main" id="{3042DA0B-E257-077F-16C1-8F09C972985D}"/>
              </a:ext>
            </a:extLst>
          </p:cNvPr>
          <p:cNvPicPr>
            <a:picLocks noChangeAspect="1"/>
          </p:cNvPicPr>
          <p:nvPr/>
        </p:nvPicPr>
        <p:blipFill>
          <a:blip r:embed="rId3"/>
          <a:stretch>
            <a:fillRect/>
          </a:stretch>
        </p:blipFill>
        <p:spPr>
          <a:xfrm>
            <a:off x="7843522" y="1530092"/>
            <a:ext cx="2550161" cy="2638098"/>
          </a:xfrm>
          <a:prstGeom prst="rect">
            <a:avLst/>
          </a:prstGeom>
          <a:noFill/>
          <a:ln cap="flat">
            <a:noFill/>
          </a:ln>
        </p:spPr>
      </p:pic>
      <p:pic>
        <p:nvPicPr>
          <p:cNvPr id="27" name="Picture 28">
            <a:extLst>
              <a:ext uri="{FF2B5EF4-FFF2-40B4-BE49-F238E27FC236}">
                <a16:creationId xmlns:a16="http://schemas.microsoft.com/office/drawing/2014/main" id="{1C243E6D-621D-2D8F-D4D2-4E8A82908E4E}"/>
              </a:ext>
            </a:extLst>
          </p:cNvPr>
          <p:cNvPicPr>
            <a:picLocks noChangeAspect="1"/>
          </p:cNvPicPr>
          <p:nvPr/>
        </p:nvPicPr>
        <p:blipFill>
          <a:blip r:embed="rId4"/>
          <a:stretch>
            <a:fillRect/>
          </a:stretch>
        </p:blipFill>
        <p:spPr>
          <a:xfrm>
            <a:off x="10839416" y="1660879"/>
            <a:ext cx="665774" cy="619021"/>
          </a:xfrm>
          <a:prstGeom prst="rect">
            <a:avLst/>
          </a:prstGeom>
          <a:noFill/>
          <a:ln cap="flat">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629D7AC5-9115-081B-2E1C-8D3C8EBEDFAB}"/>
              </a:ext>
            </a:extLst>
          </p:cNvPr>
          <p:cNvSpPr/>
          <p:nvPr/>
        </p:nvSpPr>
        <p:spPr>
          <a:xfrm>
            <a:off x="0" y="0"/>
            <a:ext cx="12191996" cy="1097280"/>
          </a:xfrm>
          <a:prstGeom prst="rect">
            <a:avLst/>
          </a:prstGeom>
          <a:solidFill>
            <a:srgbClr val="0A3D6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87E922C2-FE33-0CD9-91F9-19A6C89D5EAA}"/>
              </a:ext>
            </a:extLst>
          </p:cNvPr>
          <p:cNvSpPr/>
          <p:nvPr/>
        </p:nvSpPr>
        <p:spPr>
          <a:xfrm>
            <a:off x="487676" y="0"/>
            <a:ext cx="11216643" cy="109728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933" b="1" i="0" u="none" strike="noStrike" kern="1200" cap="none" spc="0" baseline="0">
                <a:solidFill>
                  <a:srgbClr val="FFFFFF"/>
                </a:solidFill>
                <a:uFillTx/>
                <a:latin typeface="Trebuchet MS" pitchFamily="34"/>
                <a:ea typeface="Trebuchet MS" pitchFamily="34"/>
                <a:cs typeface="Trebuchet MS" pitchFamily="34"/>
              </a:rPr>
              <a:t>How Microsoft Teams Improves Efficiency &amp; Communication</a:t>
            </a:r>
            <a:endParaRPr lang="en-US" sz="2933"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1B9CCAAC-04F8-0EBD-4D13-583FD97522B9}"/>
              </a:ext>
            </a:extLst>
          </p:cNvPr>
          <p:cNvSpPr/>
          <p:nvPr/>
        </p:nvSpPr>
        <p:spPr>
          <a:xfrm>
            <a:off x="365760" y="1194819"/>
            <a:ext cx="7315200" cy="341372"/>
          </a:xfrm>
          <a:prstGeom prst="rect">
            <a:avLst/>
          </a:prstGeom>
          <a:solidFill>
            <a:srgbClr val="0A3D6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 name="Text 3">
            <a:extLst>
              <a:ext uri="{FF2B5EF4-FFF2-40B4-BE49-F238E27FC236}">
                <a16:creationId xmlns:a16="http://schemas.microsoft.com/office/drawing/2014/main" id="{D1861AEA-6E12-BB92-3FF3-DFFB43D6317C}"/>
              </a:ext>
            </a:extLst>
          </p:cNvPr>
          <p:cNvSpPr/>
          <p:nvPr/>
        </p:nvSpPr>
        <p:spPr>
          <a:xfrm>
            <a:off x="426723" y="1194819"/>
            <a:ext cx="7193283" cy="341372"/>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67" b="0" i="1" u="none" strike="noStrike" kern="1200" cap="none" spc="0" baseline="0">
                <a:solidFill>
                  <a:srgbClr val="FFFFFF"/>
                </a:solidFill>
                <a:uFillTx/>
                <a:latin typeface="Calibri" pitchFamily="34"/>
                <a:ea typeface="Calibri" pitchFamily="34"/>
                <a:cs typeface="Calibri" pitchFamily="34"/>
              </a:rPr>
              <a:t>Communication at Riverdale: Before vs After Microsoft Teams</a:t>
            </a:r>
            <a:endParaRPr lang="en-US" sz="1267" b="0" i="0" u="none" strike="noStrike" kern="1200" cap="none" spc="0" baseline="0">
              <a:solidFill>
                <a:srgbClr val="FFFFFF"/>
              </a:solidFill>
              <a:uFillTx/>
              <a:latin typeface="Corbel"/>
            </a:endParaRPr>
          </a:p>
        </p:txBody>
      </p:sp>
      <p:sp>
        <p:nvSpPr>
          <p:cNvPr id="6" name="Shape 4">
            <a:extLst>
              <a:ext uri="{FF2B5EF4-FFF2-40B4-BE49-F238E27FC236}">
                <a16:creationId xmlns:a16="http://schemas.microsoft.com/office/drawing/2014/main" id="{6C98E8DE-9851-3280-3E24-06533011A63B}"/>
              </a:ext>
            </a:extLst>
          </p:cNvPr>
          <p:cNvSpPr/>
          <p:nvPr/>
        </p:nvSpPr>
        <p:spPr>
          <a:xfrm>
            <a:off x="8046720" y="1219196"/>
            <a:ext cx="3535683" cy="1487427"/>
          </a:xfrm>
          <a:prstGeom prst="rect">
            <a:avLst/>
          </a:prstGeom>
          <a:solidFill>
            <a:srgbClr val="028090"/>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 name="Text 5">
            <a:extLst>
              <a:ext uri="{FF2B5EF4-FFF2-40B4-BE49-F238E27FC236}">
                <a16:creationId xmlns:a16="http://schemas.microsoft.com/office/drawing/2014/main" id="{7E8184A3-2824-4BF9-95FB-FAB948C6DCA8}"/>
              </a:ext>
            </a:extLst>
          </p:cNvPr>
          <p:cNvSpPr/>
          <p:nvPr/>
        </p:nvSpPr>
        <p:spPr>
          <a:xfrm>
            <a:off x="8046720" y="1280160"/>
            <a:ext cx="3779516" cy="975363"/>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867" b="1" i="0" u="none" strike="noStrike" kern="1200" cap="none" spc="0" baseline="0">
                <a:solidFill>
                  <a:srgbClr val="FFFFFF"/>
                </a:solidFill>
                <a:uFillTx/>
                <a:latin typeface="Trebuchet MS" pitchFamily="34"/>
                <a:ea typeface="Trebuchet MS" pitchFamily="34"/>
                <a:cs typeface="Trebuchet MS" pitchFamily="34"/>
              </a:rPr>
              <a:t>40%</a:t>
            </a:r>
            <a:endParaRPr lang="en-US" sz="5867" b="0" i="0" u="none" strike="noStrike" kern="1200" cap="none" spc="0" baseline="0">
              <a:solidFill>
                <a:srgbClr val="FFFFFF"/>
              </a:solidFill>
              <a:uFillTx/>
              <a:latin typeface="Corbel"/>
            </a:endParaRPr>
          </a:p>
        </p:txBody>
      </p:sp>
      <p:sp>
        <p:nvSpPr>
          <p:cNvPr id="8" name="Text 6">
            <a:extLst>
              <a:ext uri="{FF2B5EF4-FFF2-40B4-BE49-F238E27FC236}">
                <a16:creationId xmlns:a16="http://schemas.microsoft.com/office/drawing/2014/main" id="{B034FD1C-7CD1-3227-BCD6-BF9353474758}"/>
              </a:ext>
            </a:extLst>
          </p:cNvPr>
          <p:cNvSpPr/>
          <p:nvPr/>
        </p:nvSpPr>
        <p:spPr>
          <a:xfrm>
            <a:off x="8046720" y="2054355"/>
            <a:ext cx="3779516" cy="609603"/>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alibri" pitchFamily="34"/>
                <a:ea typeface="Calibri" pitchFamily="34"/>
                <a:cs typeface="Calibri" pitchFamily="34"/>
              </a:rPr>
              <a:t>Reduction in</a:t>
            </a:r>
            <a:endParaRPr lang="en-US" sz="1467" b="0" i="0" u="none" strike="noStrike" kern="1200" cap="none" spc="0" baseline="0">
              <a:solidFill>
                <a:srgbClr val="FFFFFF"/>
              </a:solidFill>
              <a:uFillTx/>
              <a:latin typeface="Corbel"/>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alibri" pitchFamily="34"/>
                <a:ea typeface="Calibri" pitchFamily="34"/>
                <a:cs typeface="Calibri" pitchFamily="34"/>
              </a:rPr>
              <a:t>missed messages</a:t>
            </a:r>
            <a:endParaRPr lang="en-US" sz="1467" b="0" i="0" u="none" strike="noStrike" kern="1200" cap="none" spc="0" baseline="0">
              <a:solidFill>
                <a:srgbClr val="FFFFFF"/>
              </a:solidFill>
              <a:uFillTx/>
              <a:latin typeface="Corbel"/>
            </a:endParaRPr>
          </a:p>
        </p:txBody>
      </p:sp>
      <p:sp>
        <p:nvSpPr>
          <p:cNvPr id="9" name="Shape 7">
            <a:extLst>
              <a:ext uri="{FF2B5EF4-FFF2-40B4-BE49-F238E27FC236}">
                <a16:creationId xmlns:a16="http://schemas.microsoft.com/office/drawing/2014/main" id="{DF8AFD13-965A-E08C-2B28-BF14AFBE4803}"/>
              </a:ext>
            </a:extLst>
          </p:cNvPr>
          <p:cNvSpPr/>
          <p:nvPr/>
        </p:nvSpPr>
        <p:spPr>
          <a:xfrm>
            <a:off x="8046720" y="2747259"/>
            <a:ext cx="3535683" cy="1479298"/>
          </a:xfrm>
          <a:prstGeom prst="rect">
            <a:avLst/>
          </a:prstGeom>
          <a:solidFill>
            <a:srgbClr val="00A896"/>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0" name="Text 8">
            <a:extLst>
              <a:ext uri="{FF2B5EF4-FFF2-40B4-BE49-F238E27FC236}">
                <a16:creationId xmlns:a16="http://schemas.microsoft.com/office/drawing/2014/main" id="{F40513CC-C456-80BF-2252-7FD05110C310}"/>
              </a:ext>
            </a:extLst>
          </p:cNvPr>
          <p:cNvSpPr/>
          <p:nvPr/>
        </p:nvSpPr>
        <p:spPr>
          <a:xfrm>
            <a:off x="7924803" y="2751329"/>
            <a:ext cx="3779516" cy="975363"/>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867" b="1" i="0" u="none" strike="noStrike" kern="1200" cap="none" spc="0" baseline="0">
                <a:solidFill>
                  <a:srgbClr val="FFFFFF"/>
                </a:solidFill>
                <a:uFillTx/>
                <a:latin typeface="Trebuchet MS" pitchFamily="34"/>
                <a:ea typeface="Trebuchet MS" pitchFamily="34"/>
                <a:cs typeface="Trebuchet MS" pitchFamily="34"/>
              </a:rPr>
              <a:t>3×</a:t>
            </a:r>
            <a:endParaRPr lang="en-US" sz="5867" b="0" i="0" u="none" strike="noStrike" kern="1200" cap="none" spc="0" baseline="0">
              <a:solidFill>
                <a:srgbClr val="FFFFFF"/>
              </a:solidFill>
              <a:uFillTx/>
              <a:latin typeface="Corbel"/>
            </a:endParaRPr>
          </a:p>
        </p:txBody>
      </p:sp>
      <p:sp>
        <p:nvSpPr>
          <p:cNvPr id="11" name="Text 9">
            <a:extLst>
              <a:ext uri="{FF2B5EF4-FFF2-40B4-BE49-F238E27FC236}">
                <a16:creationId xmlns:a16="http://schemas.microsoft.com/office/drawing/2014/main" id="{9E00D863-DC5B-83A9-7D16-617EC546F753}"/>
              </a:ext>
            </a:extLst>
          </p:cNvPr>
          <p:cNvSpPr/>
          <p:nvPr/>
        </p:nvSpPr>
        <p:spPr>
          <a:xfrm>
            <a:off x="8046720" y="3580388"/>
            <a:ext cx="3779516" cy="609603"/>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alibri" pitchFamily="34"/>
                <a:ea typeface="Calibri" pitchFamily="34"/>
                <a:cs typeface="Calibri" pitchFamily="34"/>
              </a:rPr>
              <a:t>Faster cross-building</a:t>
            </a:r>
            <a:endParaRPr lang="en-US" sz="1467" b="0" i="0" u="none" strike="noStrike" kern="1200" cap="none" spc="0" baseline="0">
              <a:solidFill>
                <a:srgbClr val="FFFFFF"/>
              </a:solidFill>
              <a:uFillTx/>
              <a:latin typeface="Corbel"/>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alibri" pitchFamily="34"/>
                <a:ea typeface="Calibri" pitchFamily="34"/>
                <a:cs typeface="Calibri" pitchFamily="34"/>
              </a:rPr>
              <a:t>communication</a:t>
            </a:r>
            <a:endParaRPr lang="en-US" sz="1467" b="0" i="0" u="none" strike="noStrike" kern="1200" cap="none" spc="0" baseline="0">
              <a:solidFill>
                <a:srgbClr val="FFFFFF"/>
              </a:solidFill>
              <a:uFillTx/>
              <a:latin typeface="Corbel"/>
            </a:endParaRPr>
          </a:p>
        </p:txBody>
      </p:sp>
      <p:sp>
        <p:nvSpPr>
          <p:cNvPr id="12" name="Shape 10">
            <a:extLst>
              <a:ext uri="{FF2B5EF4-FFF2-40B4-BE49-F238E27FC236}">
                <a16:creationId xmlns:a16="http://schemas.microsoft.com/office/drawing/2014/main" id="{8DF60DD8-0F55-EFC7-237F-49B5F00D79B6}"/>
              </a:ext>
            </a:extLst>
          </p:cNvPr>
          <p:cNvSpPr/>
          <p:nvPr/>
        </p:nvSpPr>
        <p:spPr>
          <a:xfrm>
            <a:off x="8046720" y="4261103"/>
            <a:ext cx="3535683" cy="1493516"/>
          </a:xfrm>
          <a:prstGeom prst="rect">
            <a:avLst/>
          </a:prstGeom>
          <a:solidFill>
            <a:srgbClr val="5C2D91"/>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3" name="Text 11">
            <a:extLst>
              <a:ext uri="{FF2B5EF4-FFF2-40B4-BE49-F238E27FC236}">
                <a16:creationId xmlns:a16="http://schemas.microsoft.com/office/drawing/2014/main" id="{2E67B969-B406-18BA-EC5F-3660CF3C5FA5}"/>
              </a:ext>
            </a:extLst>
          </p:cNvPr>
          <p:cNvSpPr/>
          <p:nvPr/>
        </p:nvSpPr>
        <p:spPr>
          <a:xfrm>
            <a:off x="7924803" y="4226557"/>
            <a:ext cx="3779516" cy="975363"/>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867" b="1" i="0" u="none" strike="noStrike" kern="1200" cap="none" spc="0" baseline="0">
                <a:solidFill>
                  <a:srgbClr val="FFFFFF"/>
                </a:solidFill>
                <a:uFillTx/>
                <a:latin typeface="Trebuchet MS" pitchFamily="34"/>
                <a:ea typeface="Trebuchet MS" pitchFamily="34"/>
                <a:cs typeface="Trebuchet MS" pitchFamily="34"/>
              </a:rPr>
              <a:t>1</a:t>
            </a:r>
            <a:endParaRPr lang="en-US" sz="5867" b="0" i="0" u="none" strike="noStrike" kern="1200" cap="none" spc="0" baseline="0">
              <a:solidFill>
                <a:srgbClr val="FFFFFF"/>
              </a:solidFill>
              <a:uFillTx/>
              <a:latin typeface="Corbel"/>
            </a:endParaRPr>
          </a:p>
        </p:txBody>
      </p:sp>
      <p:sp>
        <p:nvSpPr>
          <p:cNvPr id="14" name="Text 12">
            <a:extLst>
              <a:ext uri="{FF2B5EF4-FFF2-40B4-BE49-F238E27FC236}">
                <a16:creationId xmlns:a16="http://schemas.microsoft.com/office/drawing/2014/main" id="{40FC45A8-112E-951F-0BAA-DFFF55F7BF60}"/>
              </a:ext>
            </a:extLst>
          </p:cNvPr>
          <p:cNvSpPr/>
          <p:nvPr/>
        </p:nvSpPr>
        <p:spPr>
          <a:xfrm>
            <a:off x="8046720" y="4998723"/>
            <a:ext cx="3779516" cy="609603"/>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alibri" pitchFamily="34"/>
                <a:ea typeface="Calibri" pitchFamily="34"/>
                <a:cs typeface="Calibri" pitchFamily="34"/>
              </a:rPr>
              <a:t>Unified platform:</a:t>
            </a:r>
            <a:endParaRPr lang="en-US" sz="1467" b="0" i="0" u="none" strike="noStrike" kern="1200" cap="none" spc="0" baseline="0">
              <a:solidFill>
                <a:srgbClr val="FFFFFF"/>
              </a:solidFill>
              <a:uFillTx/>
              <a:latin typeface="Corbel"/>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alibri" pitchFamily="34"/>
                <a:ea typeface="Calibri" pitchFamily="34"/>
                <a:cs typeface="Calibri" pitchFamily="34"/>
              </a:rPr>
              <a:t>chat + calls + files</a:t>
            </a:r>
            <a:endParaRPr lang="en-US" sz="1467" b="0" i="0" u="none" strike="noStrike" kern="1200" cap="none" spc="0" baseline="0">
              <a:solidFill>
                <a:srgbClr val="FFFFFF"/>
              </a:solidFill>
              <a:uFillTx/>
              <a:latin typeface="Corbel"/>
            </a:endParaRPr>
          </a:p>
        </p:txBody>
      </p:sp>
      <p:sp>
        <p:nvSpPr>
          <p:cNvPr id="15" name="Shape 13">
            <a:extLst>
              <a:ext uri="{FF2B5EF4-FFF2-40B4-BE49-F238E27FC236}">
                <a16:creationId xmlns:a16="http://schemas.microsoft.com/office/drawing/2014/main" id="{5C12503A-74BB-B7CA-3157-DDE074A269AD}"/>
              </a:ext>
            </a:extLst>
          </p:cNvPr>
          <p:cNvSpPr/>
          <p:nvPr/>
        </p:nvSpPr>
        <p:spPr>
          <a:xfrm>
            <a:off x="211326" y="5815583"/>
            <a:ext cx="11460476" cy="670556"/>
          </a:xfrm>
          <a:prstGeom prst="rect">
            <a:avLst/>
          </a:prstGeom>
          <a:solidFill>
            <a:srgbClr val="0A3D6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16" name="Text 14">
            <a:extLst>
              <a:ext uri="{FF2B5EF4-FFF2-40B4-BE49-F238E27FC236}">
                <a16:creationId xmlns:a16="http://schemas.microsoft.com/office/drawing/2014/main" id="{2CA6CFDD-ADE8-BFEA-B50B-040E81E92A90}"/>
              </a:ext>
            </a:extLst>
          </p:cNvPr>
          <p:cNvSpPr/>
          <p:nvPr/>
        </p:nvSpPr>
        <p:spPr>
          <a:xfrm>
            <a:off x="609603" y="5791196"/>
            <a:ext cx="10972800" cy="67055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1" u="none" strike="noStrike" kern="1200" cap="none" spc="0" baseline="0">
                <a:solidFill>
                  <a:srgbClr val="8DCFD8"/>
                </a:solidFill>
                <a:uFillTx/>
                <a:latin typeface="Calibri" pitchFamily="34"/>
                <a:ea typeface="Calibri" pitchFamily="34"/>
                <a:cs typeface="Calibri" pitchFamily="34"/>
              </a:rPr>
              <a:t>Sources: </a:t>
            </a:r>
            <a:r>
              <a:rPr lang="de-DE" sz="1467" b="0" i="0" u="none" strike="noStrike" kern="1200" cap="none" spc="0" baseline="0">
                <a:solidFill>
                  <a:srgbClr val="8DCFD8"/>
                </a:solidFill>
                <a:uFillTx/>
                <a:latin typeface="Calibri" pitchFamily="34"/>
                <a:ea typeface="Calibri" pitchFamily="34"/>
                <a:cs typeface="Calibri" pitchFamily="34"/>
              </a:rPr>
              <a:t>Williams </a:t>
            </a:r>
            <a:r>
              <a:rPr lang="en-US" sz="1467" b="0" i="1" u="none" strike="noStrike" kern="1200" cap="none" spc="0" baseline="0">
                <a:solidFill>
                  <a:srgbClr val="8DCFD8"/>
                </a:solidFill>
                <a:uFillTx/>
                <a:latin typeface="Corbel"/>
              </a:rPr>
              <a:t>et al., </a:t>
            </a:r>
            <a:r>
              <a:rPr lang="de-DE" sz="1467" b="0" i="0" u="none" strike="noStrike" kern="1200" cap="none" spc="0" baseline="0">
                <a:solidFill>
                  <a:srgbClr val="8DCFD8"/>
                </a:solidFill>
                <a:uFillTx/>
                <a:latin typeface="Calibri" pitchFamily="34"/>
                <a:ea typeface="Calibri" pitchFamily="34"/>
                <a:cs typeface="Calibri" pitchFamily="34"/>
              </a:rPr>
              <a:t>2014</a:t>
            </a:r>
            <a:r>
              <a:rPr lang="en-US" sz="1467" b="0" i="0" u="none" strike="noStrike" kern="1200" cap="none" spc="0" baseline="0">
                <a:solidFill>
                  <a:srgbClr val="8DCFD8"/>
                </a:solidFill>
                <a:uFillTx/>
                <a:latin typeface="Calibri" pitchFamily="34"/>
                <a:ea typeface="Calibri" pitchFamily="34"/>
                <a:cs typeface="Calibri" pitchFamily="34"/>
              </a:rPr>
              <a:t>; Stoumpos </a:t>
            </a:r>
            <a:r>
              <a:rPr lang="en-US" sz="1467" b="0" i="1" u="none" strike="noStrike" kern="1200" cap="none" spc="0" baseline="0">
                <a:solidFill>
                  <a:srgbClr val="8DCFD8"/>
                </a:solidFill>
                <a:uFillTx/>
                <a:latin typeface="Corbel"/>
              </a:rPr>
              <a:t>et al.,</a:t>
            </a:r>
            <a:r>
              <a:rPr lang="en-US" sz="1467" b="0" i="0" u="none" strike="noStrike" kern="1200" cap="none" spc="0" baseline="0">
                <a:solidFill>
                  <a:srgbClr val="8DCFD8"/>
                </a:solidFill>
                <a:uFillTx/>
                <a:latin typeface="Calibri" pitchFamily="34"/>
                <a:ea typeface="Calibri" pitchFamily="34"/>
                <a:cs typeface="Calibri" pitchFamily="34"/>
              </a:rPr>
              <a:t> 2023; </a:t>
            </a:r>
            <a:r>
              <a:rPr lang="en-US" sz="1467" b="0" i="1" u="none" strike="noStrike" kern="1200" cap="none" spc="0" baseline="0">
                <a:solidFill>
                  <a:srgbClr val="8DCFD8"/>
                </a:solidFill>
                <a:uFillTx/>
                <a:latin typeface="Calibri" pitchFamily="34"/>
                <a:ea typeface="Calibri" pitchFamily="34"/>
                <a:cs typeface="Calibri" pitchFamily="34"/>
              </a:rPr>
              <a:t>ICO (2023); Microsoft (2024)</a:t>
            </a:r>
            <a:endParaRPr lang="en-US" sz="1467" b="0" i="0" u="none" strike="noStrike" kern="1200" cap="none" spc="0" baseline="0">
              <a:solidFill>
                <a:srgbClr val="8DCFD8"/>
              </a:solidFill>
              <a:uFillTx/>
              <a:latin typeface="Corbel"/>
            </a:endParaRPr>
          </a:p>
        </p:txBody>
      </p:sp>
      <p:sp>
        <p:nvSpPr>
          <p:cNvPr id="17" name="Rectangle 17">
            <a:extLst>
              <a:ext uri="{FF2B5EF4-FFF2-40B4-BE49-F238E27FC236}">
                <a16:creationId xmlns:a16="http://schemas.microsoft.com/office/drawing/2014/main" id="{20EA6ACE-4266-78C4-5AF8-5D65E794F629}"/>
              </a:ext>
            </a:extLst>
          </p:cNvPr>
          <p:cNvSpPr/>
          <p:nvPr/>
        </p:nvSpPr>
        <p:spPr>
          <a:xfrm>
            <a:off x="365760" y="1633731"/>
            <a:ext cx="3657600" cy="420624"/>
          </a:xfrm>
          <a:prstGeom prst="rect">
            <a:avLst/>
          </a:prstGeom>
          <a:solidFill>
            <a:srgbClr val="C00000"/>
          </a:solidFill>
          <a:ln w="12701" cap="flat">
            <a:solidFill>
              <a:srgbClr val="C00000"/>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FFFFFF"/>
                </a:solidFill>
                <a:uFillTx/>
                <a:latin typeface="Corbel"/>
              </a:rPr>
              <a:t>BEFORE Teams</a:t>
            </a:r>
          </a:p>
        </p:txBody>
      </p:sp>
      <p:sp>
        <p:nvSpPr>
          <p:cNvPr id="18" name="Rectangle 18">
            <a:extLst>
              <a:ext uri="{FF2B5EF4-FFF2-40B4-BE49-F238E27FC236}">
                <a16:creationId xmlns:a16="http://schemas.microsoft.com/office/drawing/2014/main" id="{B31C26C3-C4B9-29E6-28A9-42D0147E824C}"/>
              </a:ext>
            </a:extLst>
          </p:cNvPr>
          <p:cNvSpPr/>
          <p:nvPr/>
        </p:nvSpPr>
        <p:spPr>
          <a:xfrm>
            <a:off x="4068065" y="1626617"/>
            <a:ext cx="3657600" cy="420624"/>
          </a:xfrm>
          <a:prstGeom prst="rect">
            <a:avLst/>
          </a:prstGeom>
          <a:solidFill>
            <a:srgbClr val="00B050"/>
          </a:solidFill>
          <a:ln w="12701" cap="flat">
            <a:solidFill>
              <a:srgbClr val="00B050"/>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FFFFFF"/>
                </a:solidFill>
                <a:uFillTx/>
                <a:latin typeface="Corbel"/>
              </a:rPr>
              <a:t>AFTER Teams</a:t>
            </a:r>
          </a:p>
        </p:txBody>
      </p:sp>
      <p:sp>
        <p:nvSpPr>
          <p:cNvPr id="19" name="Rectangle 19">
            <a:extLst>
              <a:ext uri="{FF2B5EF4-FFF2-40B4-BE49-F238E27FC236}">
                <a16:creationId xmlns:a16="http://schemas.microsoft.com/office/drawing/2014/main" id="{1167E559-1073-9BF0-B184-B425AF93E8EA}"/>
              </a:ext>
            </a:extLst>
          </p:cNvPr>
          <p:cNvSpPr/>
          <p:nvPr/>
        </p:nvSpPr>
        <p:spPr>
          <a:xfrm>
            <a:off x="365760" y="2047241"/>
            <a:ext cx="3657600" cy="3476100"/>
          </a:xfrm>
          <a:prstGeom prst="rect">
            <a:avLst/>
          </a:prstGeom>
          <a:noFill/>
          <a:ln w="12701" cap="flat">
            <a:solidFill>
              <a:srgbClr val="C00000"/>
            </a:solidFill>
            <a:prstDash val="solid"/>
            <a:miter/>
          </a:ln>
        </p:spPr>
        <p:txBody>
          <a:bodyPr vert="horz" wrap="square" lIns="91440" tIns="45720" rIns="91440" bIns="45720" anchor="ctr" anchorCtr="0" compatLnSpc="1">
            <a:noAutofit/>
          </a:bodyPr>
          <a:lstStyle/>
          <a:p>
            <a:pPr marL="228590" marR="0" lvl="0" indent="-22859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Handovers occurred verbally.</a:t>
            </a:r>
          </a:p>
          <a:p>
            <a:pPr marL="228590" marR="0" lvl="0" indent="-22859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Staff used personal phones to send messages.</a:t>
            </a:r>
          </a:p>
          <a:p>
            <a:pPr marL="228590" marR="0" lvl="0" indent="-22859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No audits were conducted to trace messages sent.</a:t>
            </a:r>
          </a:p>
          <a:p>
            <a:pPr marL="228590" marR="0" lvl="0" indent="-22859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Reports of incidents to be responded to were often delayed.</a:t>
            </a:r>
          </a:p>
          <a:p>
            <a:pPr marL="228590" marR="0" lvl="0" indent="-22859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Information regarding a person’s care was often lost between shifts. </a:t>
            </a:r>
          </a:p>
          <a:p>
            <a:pPr marL="228590" marR="0" lvl="0" indent="-22859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There were no regularly scheduled updates regarding clients between buildings.</a:t>
            </a:r>
          </a:p>
        </p:txBody>
      </p:sp>
      <p:sp>
        <p:nvSpPr>
          <p:cNvPr id="20" name="Rectangle 20">
            <a:extLst>
              <a:ext uri="{FF2B5EF4-FFF2-40B4-BE49-F238E27FC236}">
                <a16:creationId xmlns:a16="http://schemas.microsoft.com/office/drawing/2014/main" id="{2A78B142-BC33-72AF-23DF-337FD4BE42B9}"/>
              </a:ext>
            </a:extLst>
          </p:cNvPr>
          <p:cNvSpPr/>
          <p:nvPr/>
        </p:nvSpPr>
        <p:spPr>
          <a:xfrm>
            <a:off x="4068065" y="2056476"/>
            <a:ext cx="3657600" cy="3466865"/>
          </a:xfrm>
          <a:prstGeom prst="rect">
            <a:avLst/>
          </a:prstGeom>
          <a:noFill/>
          <a:ln w="12701" cap="flat">
            <a:solidFill>
              <a:srgbClr val="FCB11C"/>
            </a:solidFill>
            <a:prstDash val="solid"/>
            <a:miter/>
          </a:ln>
        </p:spPr>
        <p:txBody>
          <a:bodyPr vert="horz" wrap="square" lIns="91440" tIns="45720" rIns="91440" bIns="45720" anchor="ctr" anchorCtr="0" compatLnSpc="1">
            <a:noAutofit/>
          </a:bodyPr>
          <a:lstStyle/>
          <a:p>
            <a:pPr marL="228590" marR="0" lvl="0" indent="-22859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Instantaneous Teams channel messages.</a:t>
            </a:r>
          </a:p>
          <a:p>
            <a:pPr marL="228590" marR="0" lvl="0" indent="-22859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Allows staff to search previous messages</a:t>
            </a:r>
          </a:p>
          <a:p>
            <a:pPr marL="228590" marR="0" lvl="0" indent="-22859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Provides a complete audit trail of messages - necessary for compliance with regulations</a:t>
            </a:r>
          </a:p>
          <a:p>
            <a:pPr marL="228590" marR="0" lvl="0" indent="-22859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Urgent messages are sent out in real-time,</a:t>
            </a:r>
          </a:p>
          <a:p>
            <a:pPr marL="228590" marR="0" lvl="0" indent="-22859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Allows staff to develop a shift note at beginning of shift that is kept in the channel</a:t>
            </a:r>
          </a:p>
          <a:p>
            <a:pPr marL="228590" marR="0" lvl="0" indent="-22859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Allows staff to use video to provide briefings to other staff in a different building.</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B00295EB-0161-F412-C4E2-2FB7514E0655}"/>
              </a:ext>
            </a:extLst>
          </p:cNvPr>
          <p:cNvSpPr/>
          <p:nvPr/>
        </p:nvSpPr>
        <p:spPr>
          <a:xfrm>
            <a:off x="0" y="0"/>
            <a:ext cx="12191996" cy="1097280"/>
          </a:xfrm>
          <a:prstGeom prst="rect">
            <a:avLst/>
          </a:prstGeom>
          <a:solidFill>
            <a:srgbClr val="028090"/>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1CA17D41-1444-411F-83A5-AB3F90455924}"/>
              </a:ext>
            </a:extLst>
          </p:cNvPr>
          <p:cNvSpPr/>
          <p:nvPr/>
        </p:nvSpPr>
        <p:spPr>
          <a:xfrm>
            <a:off x="487676" y="0"/>
            <a:ext cx="11216643" cy="109728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1" i="0" u="none" strike="noStrike" kern="1200" cap="none" spc="0" baseline="0">
                <a:solidFill>
                  <a:srgbClr val="FFFFFF"/>
                </a:solidFill>
                <a:uFillTx/>
                <a:latin typeface="Trebuchet MS" pitchFamily="34"/>
                <a:ea typeface="Trebuchet MS" pitchFamily="34"/>
                <a:cs typeface="Trebuchet MS" pitchFamily="34"/>
              </a:rPr>
              <a:t>Advantages &amp; Limitations of Microsoft Teams</a:t>
            </a:r>
            <a:endParaRPr lang="en-US" sz="3200"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11C9C5F5-39EB-6704-D0D3-E4BAE7EF8900}"/>
              </a:ext>
            </a:extLst>
          </p:cNvPr>
          <p:cNvSpPr/>
          <p:nvPr/>
        </p:nvSpPr>
        <p:spPr>
          <a:xfrm>
            <a:off x="6217920" y="1126833"/>
            <a:ext cx="5730243" cy="341372"/>
          </a:xfrm>
          <a:prstGeom prst="rect">
            <a:avLst/>
          </a:prstGeom>
          <a:solidFill>
            <a:srgbClr val="0A3D6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 name="Text 3">
            <a:extLst>
              <a:ext uri="{FF2B5EF4-FFF2-40B4-BE49-F238E27FC236}">
                <a16:creationId xmlns:a16="http://schemas.microsoft.com/office/drawing/2014/main" id="{D6CDC2EC-E22F-D8F0-476A-F10CB0131141}"/>
              </a:ext>
            </a:extLst>
          </p:cNvPr>
          <p:cNvSpPr/>
          <p:nvPr/>
        </p:nvSpPr>
        <p:spPr>
          <a:xfrm>
            <a:off x="6278883" y="1126842"/>
            <a:ext cx="5608316" cy="341372"/>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67" b="0" i="1" u="none" strike="noStrike" kern="1200" cap="none" spc="0" baseline="0">
                <a:solidFill>
                  <a:srgbClr val="FFFFFF"/>
                </a:solidFill>
                <a:uFillTx/>
                <a:latin typeface="Calibri" pitchFamily="34"/>
                <a:ea typeface="Calibri" pitchFamily="34"/>
                <a:cs typeface="Calibri" pitchFamily="34"/>
              </a:rPr>
              <a:t>Teams: Enterprise-Grade Security &amp; GDPR Compliance</a:t>
            </a:r>
            <a:endParaRPr lang="en-US" sz="1267" b="0" i="0" u="none" strike="noStrike" kern="1200" cap="none" spc="0" baseline="0">
              <a:solidFill>
                <a:srgbClr val="FFFFFF"/>
              </a:solidFill>
              <a:uFillTx/>
              <a:latin typeface="Corbel"/>
            </a:endParaRPr>
          </a:p>
        </p:txBody>
      </p:sp>
      <p:sp>
        <p:nvSpPr>
          <p:cNvPr id="6" name="Shape 4">
            <a:extLst>
              <a:ext uri="{FF2B5EF4-FFF2-40B4-BE49-F238E27FC236}">
                <a16:creationId xmlns:a16="http://schemas.microsoft.com/office/drawing/2014/main" id="{0ACF42EE-6E02-B4B0-D152-F1FEE691524F}"/>
              </a:ext>
            </a:extLst>
          </p:cNvPr>
          <p:cNvSpPr/>
          <p:nvPr/>
        </p:nvSpPr>
        <p:spPr>
          <a:xfrm>
            <a:off x="365760" y="1219196"/>
            <a:ext cx="5608316" cy="5303520"/>
          </a:xfrm>
          <a:prstGeom prst="rect">
            <a:avLst/>
          </a:prstGeom>
          <a:solidFill>
            <a:srgbClr val="D5F5E3"/>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7" name="Shape 5">
            <a:extLst>
              <a:ext uri="{FF2B5EF4-FFF2-40B4-BE49-F238E27FC236}">
                <a16:creationId xmlns:a16="http://schemas.microsoft.com/office/drawing/2014/main" id="{6B753CDC-AB3E-64E7-C5FB-A60BFA373B0D}"/>
              </a:ext>
            </a:extLst>
          </p:cNvPr>
          <p:cNvSpPr/>
          <p:nvPr/>
        </p:nvSpPr>
        <p:spPr>
          <a:xfrm>
            <a:off x="365760" y="1219196"/>
            <a:ext cx="5608316" cy="548640"/>
          </a:xfrm>
          <a:prstGeom prst="rect">
            <a:avLst/>
          </a:prstGeom>
          <a:solidFill>
            <a:srgbClr val="02C39A"/>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8" name="Text 6">
            <a:extLst>
              <a:ext uri="{FF2B5EF4-FFF2-40B4-BE49-F238E27FC236}">
                <a16:creationId xmlns:a16="http://schemas.microsoft.com/office/drawing/2014/main" id="{7835B425-2E7A-9FBC-8F68-2B397FB5324E}"/>
              </a:ext>
            </a:extLst>
          </p:cNvPr>
          <p:cNvSpPr/>
          <p:nvPr/>
        </p:nvSpPr>
        <p:spPr>
          <a:xfrm>
            <a:off x="487676" y="1219196"/>
            <a:ext cx="5364483" cy="54864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1" i="0" u="none" strike="noStrike" kern="1200" cap="none" spc="0" baseline="0">
                <a:solidFill>
                  <a:srgbClr val="FFFFFF"/>
                </a:solidFill>
                <a:uFillTx/>
                <a:latin typeface="Trebuchet MS" pitchFamily="34"/>
                <a:ea typeface="Trebuchet MS" pitchFamily="34"/>
                <a:cs typeface="Trebuchet MS" pitchFamily="34"/>
              </a:rPr>
              <a:t>✓  ADVANTAGES</a:t>
            </a:r>
            <a:endParaRPr lang="en-US" sz="1867" b="0" i="0" u="none" strike="noStrike" kern="1200" cap="none" spc="0" baseline="0">
              <a:solidFill>
                <a:srgbClr val="FFFFFF"/>
              </a:solidFill>
              <a:uFillTx/>
              <a:latin typeface="Corbel"/>
            </a:endParaRPr>
          </a:p>
        </p:txBody>
      </p:sp>
      <p:pic>
        <p:nvPicPr>
          <p:cNvPr id="9" name="Image 1" descr="preencoded.png">
            <a:extLst>
              <a:ext uri="{FF2B5EF4-FFF2-40B4-BE49-F238E27FC236}">
                <a16:creationId xmlns:a16="http://schemas.microsoft.com/office/drawing/2014/main" id="{4F185520-28DC-6EBD-2B5E-B2F4717995DC}"/>
              </a:ext>
            </a:extLst>
          </p:cNvPr>
          <p:cNvPicPr>
            <a:picLocks noChangeAspect="1"/>
          </p:cNvPicPr>
          <p:nvPr/>
        </p:nvPicPr>
        <p:blipFill>
          <a:blip r:embed="rId3"/>
          <a:stretch>
            <a:fillRect/>
          </a:stretch>
        </p:blipFill>
        <p:spPr>
          <a:xfrm>
            <a:off x="487676" y="1914140"/>
            <a:ext cx="365760" cy="365760"/>
          </a:xfrm>
          <a:prstGeom prst="rect">
            <a:avLst/>
          </a:prstGeom>
          <a:noFill/>
          <a:ln cap="flat">
            <a:noFill/>
          </a:ln>
        </p:spPr>
      </p:pic>
      <p:sp>
        <p:nvSpPr>
          <p:cNvPr id="10" name="Text 7">
            <a:extLst>
              <a:ext uri="{FF2B5EF4-FFF2-40B4-BE49-F238E27FC236}">
                <a16:creationId xmlns:a16="http://schemas.microsoft.com/office/drawing/2014/main" id="{45756D7D-52EC-A8C0-B7CE-8377A12A6800}"/>
              </a:ext>
            </a:extLst>
          </p:cNvPr>
          <p:cNvSpPr/>
          <p:nvPr/>
        </p:nvSpPr>
        <p:spPr>
          <a:xfrm>
            <a:off x="975363" y="1889763"/>
            <a:ext cx="4815843"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67" b="1" i="0" u="none" strike="noStrike" kern="1200" cap="none" spc="0" baseline="0">
                <a:solidFill>
                  <a:srgbClr val="1A7A4A"/>
                </a:solidFill>
                <a:uFillTx/>
                <a:latin typeface="Trebuchet MS" pitchFamily="34"/>
                <a:ea typeface="Trebuchet MS" pitchFamily="34"/>
                <a:cs typeface="Trebuchet MS" pitchFamily="34"/>
              </a:rPr>
              <a:t>All-in-one platform</a:t>
            </a:r>
            <a:endParaRPr lang="en-US" sz="1667" b="0" i="0" u="none" strike="noStrike" kern="1200" cap="none" spc="0" baseline="0">
              <a:solidFill>
                <a:srgbClr val="FFFFFF"/>
              </a:solidFill>
              <a:uFillTx/>
              <a:latin typeface="Corbel"/>
            </a:endParaRPr>
          </a:p>
        </p:txBody>
      </p:sp>
      <p:sp>
        <p:nvSpPr>
          <p:cNvPr id="11" name="Text 8">
            <a:extLst>
              <a:ext uri="{FF2B5EF4-FFF2-40B4-BE49-F238E27FC236}">
                <a16:creationId xmlns:a16="http://schemas.microsoft.com/office/drawing/2014/main" id="{E9CDE84D-E3DC-5C83-730C-F5D10AB0AF2A}"/>
              </a:ext>
            </a:extLst>
          </p:cNvPr>
          <p:cNvSpPr/>
          <p:nvPr/>
        </p:nvSpPr>
        <p:spPr>
          <a:xfrm>
            <a:off x="975363" y="2267712"/>
            <a:ext cx="4815843" cy="67055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2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Combines chatting/calling/file sharing/tasking into a single platform - no longer need to use multiple platforms to do these functions (</a:t>
            </a:r>
            <a:r>
              <a:rPr lang="de-DE" sz="1467" b="0" i="0" u="none" strike="noStrike" kern="1200" cap="none" spc="0" baseline="0">
                <a:solidFill>
                  <a:srgbClr val="FFFFFF"/>
                </a:solidFill>
                <a:uFillTx/>
                <a:latin typeface="Calibri" pitchFamily="34"/>
                <a:ea typeface="Calibri" pitchFamily="34"/>
                <a:cs typeface="Calibri" pitchFamily="34"/>
              </a:rPr>
              <a:t>Williams </a:t>
            </a:r>
            <a:r>
              <a:rPr lang="en-US" sz="1467" b="0" i="1" u="none" strike="noStrike" kern="1200" cap="none" spc="0" baseline="0">
                <a:solidFill>
                  <a:srgbClr val="FFFFFF"/>
                </a:solidFill>
                <a:uFillTx/>
                <a:latin typeface="Corbel"/>
              </a:rPr>
              <a:t>et al., </a:t>
            </a:r>
            <a:r>
              <a:rPr lang="de-DE" sz="1467" b="0" i="0" u="none" strike="noStrike" kern="1200" cap="none" spc="0" baseline="0">
                <a:solidFill>
                  <a:srgbClr val="FFFFFF"/>
                </a:solidFill>
                <a:uFillTx/>
                <a:latin typeface="Calibri" pitchFamily="34"/>
                <a:ea typeface="Calibri" pitchFamily="34"/>
                <a:cs typeface="Calibri" pitchFamily="34"/>
              </a:rPr>
              <a:t>2014</a:t>
            </a:r>
            <a:r>
              <a:rPr lang="en-US" sz="1467" b="0" i="0" u="none" strike="noStrike" kern="1200" cap="none" spc="0" baseline="0">
                <a:solidFill>
                  <a:srgbClr val="FFFFFF"/>
                </a:solidFill>
                <a:uFillTx/>
                <a:latin typeface="Calibri" pitchFamily="34"/>
                <a:ea typeface="Calibri" pitchFamily="34"/>
                <a:cs typeface="Calibri" pitchFamily="34"/>
              </a:rPr>
              <a:t> </a:t>
            </a:r>
            <a:r>
              <a:rPr lang="en-US" sz="1467" b="0" i="0" u="none" strike="noStrike" kern="1200" cap="none" spc="0" baseline="0">
                <a:solidFill>
                  <a:srgbClr val="FFFFFF"/>
                </a:solidFill>
                <a:uFillTx/>
                <a:latin typeface="Corbel"/>
              </a:rPr>
              <a:t>)</a:t>
            </a:r>
          </a:p>
        </p:txBody>
      </p:sp>
      <p:pic>
        <p:nvPicPr>
          <p:cNvPr id="12" name="Image 2" descr="preencoded.png">
            <a:extLst>
              <a:ext uri="{FF2B5EF4-FFF2-40B4-BE49-F238E27FC236}">
                <a16:creationId xmlns:a16="http://schemas.microsoft.com/office/drawing/2014/main" id="{D081DE05-008B-E883-07CF-C9A89E39A591}"/>
              </a:ext>
            </a:extLst>
          </p:cNvPr>
          <p:cNvPicPr>
            <a:picLocks noChangeAspect="1"/>
          </p:cNvPicPr>
          <p:nvPr/>
        </p:nvPicPr>
        <p:blipFill>
          <a:blip r:embed="rId3"/>
          <a:stretch>
            <a:fillRect/>
          </a:stretch>
        </p:blipFill>
        <p:spPr>
          <a:xfrm>
            <a:off x="487676" y="3047996"/>
            <a:ext cx="365760" cy="365760"/>
          </a:xfrm>
          <a:prstGeom prst="rect">
            <a:avLst/>
          </a:prstGeom>
          <a:noFill/>
          <a:ln cap="flat">
            <a:noFill/>
          </a:ln>
        </p:spPr>
      </p:pic>
      <p:sp>
        <p:nvSpPr>
          <p:cNvPr id="13" name="Text 9">
            <a:extLst>
              <a:ext uri="{FF2B5EF4-FFF2-40B4-BE49-F238E27FC236}">
                <a16:creationId xmlns:a16="http://schemas.microsoft.com/office/drawing/2014/main" id="{D77DAD41-DB3D-83FD-09CB-DC18E15A971A}"/>
              </a:ext>
            </a:extLst>
          </p:cNvPr>
          <p:cNvSpPr/>
          <p:nvPr/>
        </p:nvSpPr>
        <p:spPr>
          <a:xfrm>
            <a:off x="975363" y="3023619"/>
            <a:ext cx="4815843"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67" b="1" i="0" u="none" strike="noStrike" kern="1200" cap="none" spc="0" baseline="0">
                <a:solidFill>
                  <a:srgbClr val="1A7A4A"/>
                </a:solidFill>
                <a:uFillTx/>
                <a:latin typeface="Trebuchet MS" pitchFamily="34"/>
                <a:ea typeface="Trebuchet MS" pitchFamily="34"/>
                <a:cs typeface="Trebuchet MS" pitchFamily="34"/>
              </a:rPr>
              <a:t>Secure &amp; compliant</a:t>
            </a:r>
            <a:endParaRPr lang="en-US" sz="1667" b="0" i="0" u="none" strike="noStrike" kern="1200" cap="none" spc="0" baseline="0">
              <a:solidFill>
                <a:srgbClr val="FFFFFF"/>
              </a:solidFill>
              <a:uFillTx/>
              <a:latin typeface="Corbel"/>
            </a:endParaRPr>
          </a:p>
        </p:txBody>
      </p:sp>
      <p:sp>
        <p:nvSpPr>
          <p:cNvPr id="14" name="Text 10">
            <a:extLst>
              <a:ext uri="{FF2B5EF4-FFF2-40B4-BE49-F238E27FC236}">
                <a16:creationId xmlns:a16="http://schemas.microsoft.com/office/drawing/2014/main" id="{17C82D9C-4A32-ABD3-7907-6C24928070FF}"/>
              </a:ext>
            </a:extLst>
          </p:cNvPr>
          <p:cNvSpPr/>
          <p:nvPr/>
        </p:nvSpPr>
        <p:spPr>
          <a:xfrm>
            <a:off x="975363" y="3401568"/>
            <a:ext cx="4815843" cy="67055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2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Is secure and compliant with regulations, ISO 27001 and NHS data standards - critical for protecting patient information</a:t>
            </a:r>
          </a:p>
        </p:txBody>
      </p:sp>
      <p:pic>
        <p:nvPicPr>
          <p:cNvPr id="15" name="Image 3" descr="preencoded.png">
            <a:extLst>
              <a:ext uri="{FF2B5EF4-FFF2-40B4-BE49-F238E27FC236}">
                <a16:creationId xmlns:a16="http://schemas.microsoft.com/office/drawing/2014/main" id="{4AA12522-7ECE-2CD1-EF42-7E4D29695596}"/>
              </a:ext>
            </a:extLst>
          </p:cNvPr>
          <p:cNvPicPr>
            <a:picLocks noChangeAspect="1"/>
          </p:cNvPicPr>
          <p:nvPr/>
        </p:nvPicPr>
        <p:blipFill>
          <a:blip r:embed="rId3"/>
          <a:stretch>
            <a:fillRect/>
          </a:stretch>
        </p:blipFill>
        <p:spPr>
          <a:xfrm>
            <a:off x="487676" y="4181852"/>
            <a:ext cx="365760" cy="365760"/>
          </a:xfrm>
          <a:prstGeom prst="rect">
            <a:avLst/>
          </a:prstGeom>
          <a:noFill/>
          <a:ln cap="flat">
            <a:noFill/>
          </a:ln>
        </p:spPr>
      </p:pic>
      <p:sp>
        <p:nvSpPr>
          <p:cNvPr id="16" name="Text 11">
            <a:extLst>
              <a:ext uri="{FF2B5EF4-FFF2-40B4-BE49-F238E27FC236}">
                <a16:creationId xmlns:a16="http://schemas.microsoft.com/office/drawing/2014/main" id="{1CD53FDF-8FDC-A309-8114-88D0A58AAC2D}"/>
              </a:ext>
            </a:extLst>
          </p:cNvPr>
          <p:cNvSpPr/>
          <p:nvPr/>
        </p:nvSpPr>
        <p:spPr>
          <a:xfrm>
            <a:off x="975363" y="4157475"/>
            <a:ext cx="4815843"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67" b="1" i="0" u="none" strike="noStrike" kern="1200" cap="none" spc="0" baseline="0">
                <a:solidFill>
                  <a:srgbClr val="1A7A4A"/>
                </a:solidFill>
                <a:uFillTx/>
                <a:latin typeface="Trebuchet MS" pitchFamily="34"/>
                <a:ea typeface="Trebuchet MS" pitchFamily="34"/>
                <a:cs typeface="Trebuchet MS" pitchFamily="34"/>
              </a:rPr>
              <a:t>M365 integration</a:t>
            </a:r>
            <a:endParaRPr lang="en-US" sz="1667" b="0" i="0" u="none" strike="noStrike" kern="1200" cap="none" spc="0" baseline="0">
              <a:solidFill>
                <a:srgbClr val="FFFFFF"/>
              </a:solidFill>
              <a:uFillTx/>
              <a:latin typeface="Corbel"/>
            </a:endParaRPr>
          </a:p>
        </p:txBody>
      </p:sp>
      <p:sp>
        <p:nvSpPr>
          <p:cNvPr id="17" name="Text 12">
            <a:extLst>
              <a:ext uri="{FF2B5EF4-FFF2-40B4-BE49-F238E27FC236}">
                <a16:creationId xmlns:a16="http://schemas.microsoft.com/office/drawing/2014/main" id="{4549EB50-6601-4592-4252-4F460B4B3F28}"/>
              </a:ext>
            </a:extLst>
          </p:cNvPr>
          <p:cNvSpPr/>
          <p:nvPr/>
        </p:nvSpPr>
        <p:spPr>
          <a:xfrm>
            <a:off x="975363" y="4535424"/>
            <a:ext cx="4815843" cy="67055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2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1E293B"/>
                </a:solidFill>
                <a:uFillTx/>
                <a:latin typeface="Calibri" pitchFamily="34"/>
                <a:ea typeface="Calibri" pitchFamily="34"/>
                <a:cs typeface="Calibri" pitchFamily="34"/>
              </a:rPr>
              <a:t>Connects with Outlook, Word, Excel, OneDrive - maximises existing Riverdale licenses (Microsoft, 2024).</a:t>
            </a:r>
            <a:endParaRPr lang="en-US" sz="1467" b="0" i="0" u="none" strike="noStrike" kern="1200" cap="none" spc="0" baseline="0">
              <a:solidFill>
                <a:srgbClr val="FFFFFF"/>
              </a:solidFill>
              <a:uFillTx/>
              <a:latin typeface="Corbel"/>
            </a:endParaRPr>
          </a:p>
        </p:txBody>
      </p:sp>
      <p:pic>
        <p:nvPicPr>
          <p:cNvPr id="18" name="Image 4" descr="preencoded.png">
            <a:extLst>
              <a:ext uri="{FF2B5EF4-FFF2-40B4-BE49-F238E27FC236}">
                <a16:creationId xmlns:a16="http://schemas.microsoft.com/office/drawing/2014/main" id="{2C80D917-9B20-0C72-9AE2-667327A7A2A6}"/>
              </a:ext>
            </a:extLst>
          </p:cNvPr>
          <p:cNvPicPr>
            <a:picLocks noChangeAspect="1"/>
          </p:cNvPicPr>
          <p:nvPr/>
        </p:nvPicPr>
        <p:blipFill>
          <a:blip r:embed="rId3"/>
          <a:stretch>
            <a:fillRect/>
          </a:stretch>
        </p:blipFill>
        <p:spPr>
          <a:xfrm>
            <a:off x="487676" y="5315708"/>
            <a:ext cx="365760" cy="365760"/>
          </a:xfrm>
          <a:prstGeom prst="rect">
            <a:avLst/>
          </a:prstGeom>
          <a:noFill/>
          <a:ln cap="flat">
            <a:noFill/>
          </a:ln>
        </p:spPr>
      </p:pic>
      <p:sp>
        <p:nvSpPr>
          <p:cNvPr id="19" name="Text 13">
            <a:extLst>
              <a:ext uri="{FF2B5EF4-FFF2-40B4-BE49-F238E27FC236}">
                <a16:creationId xmlns:a16="http://schemas.microsoft.com/office/drawing/2014/main" id="{94682990-5C62-E1BB-382C-3E2A707AA3D3}"/>
              </a:ext>
            </a:extLst>
          </p:cNvPr>
          <p:cNvSpPr/>
          <p:nvPr/>
        </p:nvSpPr>
        <p:spPr>
          <a:xfrm>
            <a:off x="975363" y="5291331"/>
            <a:ext cx="4815843"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67" b="1" i="0" u="none" strike="noStrike" kern="1200" cap="none" spc="0" baseline="0">
                <a:solidFill>
                  <a:srgbClr val="1A7A4A"/>
                </a:solidFill>
                <a:uFillTx/>
                <a:latin typeface="Trebuchet MS" pitchFamily="34"/>
                <a:ea typeface="Trebuchet MS" pitchFamily="34"/>
                <a:cs typeface="Trebuchet MS" pitchFamily="34"/>
              </a:rPr>
              <a:t>Searchable history</a:t>
            </a:r>
            <a:endParaRPr lang="en-US" sz="1667" b="0" i="0" u="none" strike="noStrike" kern="1200" cap="none" spc="0" baseline="0">
              <a:solidFill>
                <a:srgbClr val="FFFFFF"/>
              </a:solidFill>
              <a:uFillTx/>
              <a:latin typeface="Corbel"/>
            </a:endParaRPr>
          </a:p>
        </p:txBody>
      </p:sp>
      <p:sp>
        <p:nvSpPr>
          <p:cNvPr id="20" name="Text 14">
            <a:extLst>
              <a:ext uri="{FF2B5EF4-FFF2-40B4-BE49-F238E27FC236}">
                <a16:creationId xmlns:a16="http://schemas.microsoft.com/office/drawing/2014/main" id="{F33AFE6C-A063-0926-DDA5-229D71AF6B61}"/>
              </a:ext>
            </a:extLst>
          </p:cNvPr>
          <p:cNvSpPr/>
          <p:nvPr/>
        </p:nvSpPr>
        <p:spPr>
          <a:xfrm>
            <a:off x="975363" y="5669280"/>
            <a:ext cx="4815843" cy="67055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2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Provides a full audit trail of messages sent, allowing for accountability and an audit trail for care decisions.</a:t>
            </a:r>
            <a:r>
              <a:rPr lang="en-US" sz="1467" b="0" i="0" u="none" strike="noStrike" kern="1200" cap="none" spc="0" baseline="0">
                <a:solidFill>
                  <a:srgbClr val="1E293B"/>
                </a:solidFill>
                <a:uFillTx/>
                <a:latin typeface="Calibri" pitchFamily="34"/>
                <a:ea typeface="Calibri" pitchFamily="34"/>
                <a:cs typeface="Calibri" pitchFamily="34"/>
              </a:rPr>
              <a:t>.</a:t>
            </a:r>
            <a:endParaRPr lang="en-US" sz="1467" b="0" i="0" u="none" strike="noStrike" kern="1200" cap="none" spc="0" baseline="0">
              <a:solidFill>
                <a:srgbClr val="FFFFFF"/>
              </a:solidFill>
              <a:uFillTx/>
              <a:latin typeface="Corbel"/>
            </a:endParaRPr>
          </a:p>
        </p:txBody>
      </p:sp>
      <p:sp>
        <p:nvSpPr>
          <p:cNvPr id="21" name="Shape 15">
            <a:extLst>
              <a:ext uri="{FF2B5EF4-FFF2-40B4-BE49-F238E27FC236}">
                <a16:creationId xmlns:a16="http://schemas.microsoft.com/office/drawing/2014/main" id="{F3402E99-1353-EEA7-6689-B37F253ECFC9}"/>
              </a:ext>
            </a:extLst>
          </p:cNvPr>
          <p:cNvSpPr/>
          <p:nvPr/>
        </p:nvSpPr>
        <p:spPr>
          <a:xfrm>
            <a:off x="6217920" y="3657600"/>
            <a:ext cx="5730243" cy="2865116"/>
          </a:xfrm>
          <a:prstGeom prst="rect">
            <a:avLst/>
          </a:prstGeom>
          <a:solidFill>
            <a:srgbClr val="FDEDEC"/>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2" name="Shape 16">
            <a:extLst>
              <a:ext uri="{FF2B5EF4-FFF2-40B4-BE49-F238E27FC236}">
                <a16:creationId xmlns:a16="http://schemas.microsoft.com/office/drawing/2014/main" id="{4D3D3FF4-3796-7562-9141-56ED4391018E}"/>
              </a:ext>
            </a:extLst>
          </p:cNvPr>
          <p:cNvSpPr/>
          <p:nvPr/>
        </p:nvSpPr>
        <p:spPr>
          <a:xfrm>
            <a:off x="6217920" y="3657600"/>
            <a:ext cx="5730243" cy="512064"/>
          </a:xfrm>
          <a:prstGeom prst="rect">
            <a:avLst/>
          </a:prstGeom>
          <a:solidFill>
            <a:srgbClr val="E74C3C"/>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23" name="Text 17">
            <a:extLst>
              <a:ext uri="{FF2B5EF4-FFF2-40B4-BE49-F238E27FC236}">
                <a16:creationId xmlns:a16="http://schemas.microsoft.com/office/drawing/2014/main" id="{CBE1D2C6-9A88-4486-49D5-06C999BDF751}"/>
              </a:ext>
            </a:extLst>
          </p:cNvPr>
          <p:cNvSpPr/>
          <p:nvPr/>
        </p:nvSpPr>
        <p:spPr>
          <a:xfrm>
            <a:off x="6339836" y="3657600"/>
            <a:ext cx="5486400" cy="512064"/>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1" i="0" u="none" strike="noStrike" kern="1200" cap="none" spc="0" baseline="0">
                <a:solidFill>
                  <a:srgbClr val="FFFFFF"/>
                </a:solidFill>
                <a:uFillTx/>
                <a:latin typeface="Trebuchet MS" pitchFamily="34"/>
                <a:ea typeface="Trebuchet MS" pitchFamily="34"/>
                <a:cs typeface="Trebuchet MS" pitchFamily="34"/>
              </a:rPr>
              <a:t>✗  LIMITATIONS</a:t>
            </a:r>
            <a:endParaRPr lang="en-US" sz="1867" b="0" i="0" u="none" strike="noStrike" kern="1200" cap="none" spc="0" baseline="0">
              <a:solidFill>
                <a:srgbClr val="FFFFFF"/>
              </a:solidFill>
              <a:uFillTx/>
              <a:latin typeface="Corbel"/>
            </a:endParaRPr>
          </a:p>
        </p:txBody>
      </p:sp>
      <p:pic>
        <p:nvPicPr>
          <p:cNvPr id="24" name="Image 5" descr="preencoded.png">
            <a:extLst>
              <a:ext uri="{FF2B5EF4-FFF2-40B4-BE49-F238E27FC236}">
                <a16:creationId xmlns:a16="http://schemas.microsoft.com/office/drawing/2014/main" id="{B0436896-04AD-F738-060D-6DBD6723AF73}"/>
              </a:ext>
            </a:extLst>
          </p:cNvPr>
          <p:cNvPicPr>
            <a:picLocks noChangeAspect="1"/>
          </p:cNvPicPr>
          <p:nvPr/>
        </p:nvPicPr>
        <p:blipFill>
          <a:blip r:embed="rId4"/>
          <a:stretch>
            <a:fillRect/>
          </a:stretch>
        </p:blipFill>
        <p:spPr>
          <a:xfrm>
            <a:off x="6339836" y="4156359"/>
            <a:ext cx="341372" cy="341372"/>
          </a:xfrm>
          <a:prstGeom prst="rect">
            <a:avLst/>
          </a:prstGeom>
          <a:noFill/>
          <a:ln cap="flat">
            <a:noFill/>
          </a:ln>
        </p:spPr>
      </p:pic>
      <p:sp>
        <p:nvSpPr>
          <p:cNvPr id="25" name="Text 18">
            <a:extLst>
              <a:ext uri="{FF2B5EF4-FFF2-40B4-BE49-F238E27FC236}">
                <a16:creationId xmlns:a16="http://schemas.microsoft.com/office/drawing/2014/main" id="{B6277533-3644-7899-126A-44803CB7EEB0}"/>
              </a:ext>
            </a:extLst>
          </p:cNvPr>
          <p:cNvSpPr/>
          <p:nvPr/>
        </p:nvSpPr>
        <p:spPr>
          <a:xfrm>
            <a:off x="6766560" y="4178167"/>
            <a:ext cx="4998723" cy="341372"/>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C0392B"/>
                </a:solidFill>
                <a:uFillTx/>
                <a:latin typeface="Trebuchet MS" pitchFamily="34"/>
                <a:ea typeface="Trebuchet MS" pitchFamily="34"/>
                <a:cs typeface="Trebuchet MS" pitchFamily="34"/>
              </a:rPr>
              <a:t>Learning curve</a:t>
            </a:r>
            <a:endParaRPr lang="en-US" sz="1600" b="0" i="0" u="none" strike="noStrike" kern="1200" cap="none" spc="0" baseline="0">
              <a:solidFill>
                <a:srgbClr val="FFFFFF"/>
              </a:solidFill>
              <a:uFillTx/>
              <a:latin typeface="Corbel"/>
            </a:endParaRPr>
          </a:p>
        </p:txBody>
      </p:sp>
      <p:sp>
        <p:nvSpPr>
          <p:cNvPr id="26" name="Text 19">
            <a:extLst>
              <a:ext uri="{FF2B5EF4-FFF2-40B4-BE49-F238E27FC236}">
                <a16:creationId xmlns:a16="http://schemas.microsoft.com/office/drawing/2014/main" id="{B256B15B-896B-033E-0F62-BD9DA780DEA0}"/>
              </a:ext>
            </a:extLst>
          </p:cNvPr>
          <p:cNvSpPr/>
          <p:nvPr/>
        </p:nvSpPr>
        <p:spPr>
          <a:xfrm>
            <a:off x="6628010" y="4472623"/>
            <a:ext cx="5259189" cy="329184"/>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10000"/>
              </a:lnSpc>
              <a:spcBef>
                <a:spcPts val="0"/>
              </a:spcBef>
              <a:spcAft>
                <a:spcPts val="0"/>
              </a:spcAft>
              <a:buNone/>
              <a:tabLst/>
              <a:defRPr sz="1800" b="0" i="0" u="none" strike="noStrike" kern="0" cap="none" spc="0" baseline="0">
                <a:solidFill>
                  <a:srgbClr val="000000"/>
                </a:solidFill>
                <a:uFillTx/>
              </a:defRPr>
            </a:pPr>
            <a:r>
              <a:rPr lang="en-US" sz="1333" b="0" i="0" u="none" strike="noStrike" kern="1200" cap="none" spc="0" baseline="0">
                <a:solidFill>
                  <a:srgbClr val="FFFFFF"/>
                </a:solidFill>
                <a:uFillTx/>
                <a:latin typeface="Corbel"/>
              </a:rPr>
              <a:t>Older staff or staff that are not comfortable with technology will require training on how to use the Teams app (</a:t>
            </a:r>
            <a:r>
              <a:rPr lang="en-US" sz="1333" b="0" i="0" u="none" strike="noStrike" kern="1200" cap="none" spc="0" baseline="0">
                <a:solidFill>
                  <a:srgbClr val="1E293B"/>
                </a:solidFill>
                <a:uFillTx/>
                <a:latin typeface="Calibri" pitchFamily="34"/>
                <a:ea typeface="Calibri" pitchFamily="34"/>
                <a:cs typeface="Calibri" pitchFamily="34"/>
              </a:rPr>
              <a:t>Stoumpos </a:t>
            </a:r>
            <a:r>
              <a:rPr lang="en-US" sz="1333" b="0" i="1" u="none" strike="noStrike" kern="1200" cap="none" spc="0" baseline="0">
                <a:solidFill>
                  <a:srgbClr val="FFFFFF"/>
                </a:solidFill>
                <a:uFillTx/>
                <a:latin typeface="Corbel"/>
              </a:rPr>
              <a:t>et al.,</a:t>
            </a:r>
            <a:r>
              <a:rPr lang="en-US" sz="1333" b="0" i="0" u="none" strike="noStrike" kern="1200" cap="none" spc="0" baseline="0">
                <a:solidFill>
                  <a:srgbClr val="1E293B"/>
                </a:solidFill>
                <a:uFillTx/>
                <a:latin typeface="Calibri" pitchFamily="34"/>
                <a:ea typeface="Calibri" pitchFamily="34"/>
                <a:cs typeface="Calibri" pitchFamily="34"/>
              </a:rPr>
              <a:t> 2023 </a:t>
            </a:r>
            <a:r>
              <a:rPr lang="en-US" sz="1333" b="0" i="0" u="none" strike="noStrike" kern="1200" cap="none" spc="0" baseline="0">
                <a:solidFill>
                  <a:srgbClr val="FFFFFF"/>
                </a:solidFill>
                <a:uFillTx/>
                <a:latin typeface="Corbel"/>
              </a:rPr>
              <a:t>)</a:t>
            </a:r>
          </a:p>
        </p:txBody>
      </p:sp>
      <p:pic>
        <p:nvPicPr>
          <p:cNvPr id="27" name="Image 6" descr="preencoded.png">
            <a:extLst>
              <a:ext uri="{FF2B5EF4-FFF2-40B4-BE49-F238E27FC236}">
                <a16:creationId xmlns:a16="http://schemas.microsoft.com/office/drawing/2014/main" id="{9798720F-CB38-C87C-6360-F83335856CD6}"/>
              </a:ext>
            </a:extLst>
          </p:cNvPr>
          <p:cNvPicPr>
            <a:picLocks noChangeAspect="1"/>
          </p:cNvPicPr>
          <p:nvPr/>
        </p:nvPicPr>
        <p:blipFill>
          <a:blip r:embed="rId4"/>
          <a:stretch>
            <a:fillRect/>
          </a:stretch>
        </p:blipFill>
        <p:spPr>
          <a:xfrm>
            <a:off x="6339836" y="4760055"/>
            <a:ext cx="341372" cy="341372"/>
          </a:xfrm>
          <a:prstGeom prst="rect">
            <a:avLst/>
          </a:prstGeom>
          <a:noFill/>
          <a:ln cap="flat">
            <a:noFill/>
          </a:ln>
        </p:spPr>
      </p:pic>
      <p:sp>
        <p:nvSpPr>
          <p:cNvPr id="28" name="Text 20">
            <a:extLst>
              <a:ext uri="{FF2B5EF4-FFF2-40B4-BE49-F238E27FC236}">
                <a16:creationId xmlns:a16="http://schemas.microsoft.com/office/drawing/2014/main" id="{7AD0ECC3-3A40-9D6F-A623-7A00AE355515}"/>
              </a:ext>
            </a:extLst>
          </p:cNvPr>
          <p:cNvSpPr/>
          <p:nvPr/>
        </p:nvSpPr>
        <p:spPr>
          <a:xfrm>
            <a:off x="6757324" y="4772619"/>
            <a:ext cx="4998723" cy="341372"/>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C0392B"/>
                </a:solidFill>
                <a:uFillTx/>
                <a:latin typeface="Trebuchet MS" pitchFamily="34"/>
                <a:ea typeface="Trebuchet MS" pitchFamily="34"/>
                <a:cs typeface="Trebuchet MS" pitchFamily="34"/>
              </a:rPr>
              <a:t>Notification overload</a:t>
            </a:r>
            <a:endParaRPr lang="en-US" sz="1600" b="0" i="0" u="none" strike="noStrike" kern="1200" cap="none" spc="0" baseline="0">
              <a:solidFill>
                <a:srgbClr val="FFFFFF"/>
              </a:solidFill>
              <a:uFillTx/>
              <a:latin typeface="Corbel"/>
            </a:endParaRPr>
          </a:p>
        </p:txBody>
      </p:sp>
      <p:sp>
        <p:nvSpPr>
          <p:cNvPr id="29" name="Text 21">
            <a:extLst>
              <a:ext uri="{FF2B5EF4-FFF2-40B4-BE49-F238E27FC236}">
                <a16:creationId xmlns:a16="http://schemas.microsoft.com/office/drawing/2014/main" id="{BF68A591-5E88-B3D8-C687-DDE1FD7EF310}"/>
              </a:ext>
            </a:extLst>
          </p:cNvPr>
          <p:cNvSpPr/>
          <p:nvPr/>
        </p:nvSpPr>
        <p:spPr>
          <a:xfrm>
            <a:off x="6622468" y="5062447"/>
            <a:ext cx="5133569" cy="384605"/>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10000"/>
              </a:lnSpc>
              <a:spcBef>
                <a:spcPts val="0"/>
              </a:spcBef>
              <a:spcAft>
                <a:spcPts val="0"/>
              </a:spcAft>
              <a:buNone/>
              <a:tabLst/>
              <a:defRPr sz="1800" b="0" i="0" u="none" strike="noStrike" kern="0" cap="none" spc="0" baseline="0">
                <a:solidFill>
                  <a:srgbClr val="000000"/>
                </a:solidFill>
                <a:uFillTx/>
              </a:defRPr>
            </a:pPr>
            <a:r>
              <a:rPr lang="en-US" sz="1333" b="0" i="0" u="none" strike="noStrike" kern="1200" cap="none" spc="0" baseline="0">
                <a:solidFill>
                  <a:srgbClr val="FFFFFF"/>
                </a:solidFill>
                <a:uFillTx/>
                <a:latin typeface="Corbel"/>
              </a:rPr>
              <a:t>High number of messages may create a possibility that important alerts will be missed by staff if notification settings are not monitored.</a:t>
            </a:r>
            <a:r>
              <a:rPr lang="en-US" sz="1333" b="0" i="0" u="none" strike="noStrike" kern="1200" cap="none" spc="0" baseline="0">
                <a:solidFill>
                  <a:srgbClr val="1E293B"/>
                </a:solidFill>
                <a:uFillTx/>
                <a:latin typeface="Calibri" pitchFamily="34"/>
                <a:ea typeface="Calibri" pitchFamily="34"/>
                <a:cs typeface="Calibri" pitchFamily="34"/>
              </a:rPr>
              <a:t>.</a:t>
            </a:r>
            <a:endParaRPr lang="en-US" sz="1333" b="0" i="0" u="none" strike="noStrike" kern="1200" cap="none" spc="0" baseline="0">
              <a:solidFill>
                <a:srgbClr val="FFFFFF"/>
              </a:solidFill>
              <a:uFillTx/>
              <a:latin typeface="Corbel"/>
            </a:endParaRPr>
          </a:p>
        </p:txBody>
      </p:sp>
      <p:pic>
        <p:nvPicPr>
          <p:cNvPr id="30" name="Image 7" descr="preencoded.png">
            <a:extLst>
              <a:ext uri="{FF2B5EF4-FFF2-40B4-BE49-F238E27FC236}">
                <a16:creationId xmlns:a16="http://schemas.microsoft.com/office/drawing/2014/main" id="{91E08B8D-36E3-D280-1097-11DED654B083}"/>
              </a:ext>
            </a:extLst>
          </p:cNvPr>
          <p:cNvPicPr>
            <a:picLocks noChangeAspect="1"/>
          </p:cNvPicPr>
          <p:nvPr/>
        </p:nvPicPr>
        <p:blipFill>
          <a:blip r:embed="rId4"/>
          <a:stretch>
            <a:fillRect/>
          </a:stretch>
        </p:blipFill>
        <p:spPr>
          <a:xfrm>
            <a:off x="6339836" y="5437635"/>
            <a:ext cx="341372" cy="341372"/>
          </a:xfrm>
          <a:prstGeom prst="rect">
            <a:avLst/>
          </a:prstGeom>
          <a:noFill/>
          <a:ln cap="flat">
            <a:noFill/>
          </a:ln>
        </p:spPr>
      </p:pic>
      <p:sp>
        <p:nvSpPr>
          <p:cNvPr id="31" name="Text 22">
            <a:extLst>
              <a:ext uri="{FF2B5EF4-FFF2-40B4-BE49-F238E27FC236}">
                <a16:creationId xmlns:a16="http://schemas.microsoft.com/office/drawing/2014/main" id="{37C8EF84-4896-F600-8925-9398E54D9E79}"/>
              </a:ext>
            </a:extLst>
          </p:cNvPr>
          <p:cNvSpPr/>
          <p:nvPr/>
        </p:nvSpPr>
        <p:spPr>
          <a:xfrm>
            <a:off x="6766560" y="5413248"/>
            <a:ext cx="4998723" cy="341372"/>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C0392B"/>
                </a:solidFill>
                <a:uFillTx/>
                <a:latin typeface="Trebuchet MS" pitchFamily="34"/>
                <a:ea typeface="Trebuchet MS" pitchFamily="34"/>
                <a:cs typeface="Trebuchet MS" pitchFamily="34"/>
              </a:rPr>
              <a:t>Requires internet</a:t>
            </a:r>
            <a:endParaRPr lang="en-US" sz="1600" b="0" i="0" u="none" strike="noStrike" kern="1200" cap="none" spc="0" baseline="0">
              <a:solidFill>
                <a:srgbClr val="FFFFFF"/>
              </a:solidFill>
              <a:uFillTx/>
              <a:latin typeface="Corbel"/>
            </a:endParaRPr>
          </a:p>
        </p:txBody>
      </p:sp>
      <p:sp>
        <p:nvSpPr>
          <p:cNvPr id="32" name="Text 23">
            <a:extLst>
              <a:ext uri="{FF2B5EF4-FFF2-40B4-BE49-F238E27FC236}">
                <a16:creationId xmlns:a16="http://schemas.microsoft.com/office/drawing/2014/main" id="{008DB1AB-B2D2-F6EB-8079-075E9C858399}"/>
              </a:ext>
            </a:extLst>
          </p:cNvPr>
          <p:cNvSpPr/>
          <p:nvPr/>
        </p:nvSpPr>
        <p:spPr>
          <a:xfrm>
            <a:off x="6628010" y="5753697"/>
            <a:ext cx="4998723" cy="258244"/>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10000"/>
              </a:lnSpc>
              <a:spcBef>
                <a:spcPts val="0"/>
              </a:spcBef>
              <a:spcAft>
                <a:spcPts val="0"/>
              </a:spcAft>
              <a:buNone/>
              <a:tabLst/>
              <a:defRPr sz="1800" b="0" i="0" u="none" strike="noStrike" kern="0" cap="none" spc="0" baseline="0">
                <a:solidFill>
                  <a:srgbClr val="000000"/>
                </a:solidFill>
                <a:uFillTx/>
              </a:defRPr>
            </a:pPr>
            <a:r>
              <a:rPr lang="en-US" sz="1333" b="0" i="0" u="none" strike="noStrike" kern="1200" cap="none" spc="0" baseline="0">
                <a:solidFill>
                  <a:srgbClr val="1E293B"/>
                </a:solidFill>
                <a:uFillTx/>
                <a:latin typeface="Calibri" pitchFamily="34"/>
                <a:ea typeface="Calibri" pitchFamily="34"/>
                <a:cs typeface="Calibri" pitchFamily="34"/>
              </a:rPr>
              <a:t>Depends on stable Wi-Fi — connectivity issues in either building could disrupt communication.</a:t>
            </a:r>
            <a:endParaRPr lang="en-US" sz="1333" b="0" i="0" u="none" strike="noStrike" kern="1200" cap="none" spc="0" baseline="0">
              <a:solidFill>
                <a:srgbClr val="FFFFFF"/>
              </a:solidFill>
              <a:uFillTx/>
              <a:latin typeface="Corbel"/>
            </a:endParaRPr>
          </a:p>
        </p:txBody>
      </p:sp>
      <p:pic>
        <p:nvPicPr>
          <p:cNvPr id="33" name="Image 8" descr="preencoded.png">
            <a:extLst>
              <a:ext uri="{FF2B5EF4-FFF2-40B4-BE49-F238E27FC236}">
                <a16:creationId xmlns:a16="http://schemas.microsoft.com/office/drawing/2014/main" id="{E8E45803-BCFB-37C2-032C-F50E37658992}"/>
              </a:ext>
            </a:extLst>
          </p:cNvPr>
          <p:cNvPicPr>
            <a:picLocks noChangeAspect="1"/>
          </p:cNvPicPr>
          <p:nvPr/>
        </p:nvPicPr>
        <p:blipFill>
          <a:blip r:embed="rId4"/>
          <a:stretch>
            <a:fillRect/>
          </a:stretch>
        </p:blipFill>
        <p:spPr>
          <a:xfrm>
            <a:off x="6339836" y="6022851"/>
            <a:ext cx="341372" cy="341372"/>
          </a:xfrm>
          <a:prstGeom prst="rect">
            <a:avLst/>
          </a:prstGeom>
          <a:noFill/>
          <a:ln cap="flat">
            <a:noFill/>
          </a:ln>
        </p:spPr>
      </p:pic>
      <p:sp>
        <p:nvSpPr>
          <p:cNvPr id="34" name="Text 24">
            <a:extLst>
              <a:ext uri="{FF2B5EF4-FFF2-40B4-BE49-F238E27FC236}">
                <a16:creationId xmlns:a16="http://schemas.microsoft.com/office/drawing/2014/main" id="{51360896-09ED-675E-1E3A-A43B94F53763}"/>
              </a:ext>
            </a:extLst>
          </p:cNvPr>
          <p:cNvSpPr/>
          <p:nvPr/>
        </p:nvSpPr>
        <p:spPr>
          <a:xfrm>
            <a:off x="6766560" y="5998464"/>
            <a:ext cx="4998723" cy="341372"/>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C0392B"/>
                </a:solidFill>
                <a:uFillTx/>
                <a:latin typeface="Trebuchet MS" pitchFamily="34"/>
                <a:ea typeface="Trebuchet MS" pitchFamily="34"/>
                <a:cs typeface="Trebuchet MS" pitchFamily="34"/>
              </a:rPr>
              <a:t>Subscription cost</a:t>
            </a:r>
            <a:endParaRPr lang="en-US" sz="1600" b="0" i="0" u="none" strike="noStrike" kern="1200" cap="none" spc="0" baseline="0">
              <a:solidFill>
                <a:srgbClr val="FFFFFF"/>
              </a:solidFill>
              <a:uFillTx/>
              <a:latin typeface="Corbel"/>
            </a:endParaRPr>
          </a:p>
        </p:txBody>
      </p:sp>
      <p:sp>
        <p:nvSpPr>
          <p:cNvPr id="35" name="Text 25">
            <a:extLst>
              <a:ext uri="{FF2B5EF4-FFF2-40B4-BE49-F238E27FC236}">
                <a16:creationId xmlns:a16="http://schemas.microsoft.com/office/drawing/2014/main" id="{6E5FAD79-F4B4-659D-1042-B9BB01F30817}"/>
              </a:ext>
            </a:extLst>
          </p:cNvPr>
          <p:cNvSpPr/>
          <p:nvPr/>
        </p:nvSpPr>
        <p:spPr>
          <a:xfrm>
            <a:off x="6628010" y="6357484"/>
            <a:ext cx="4998723" cy="21945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10000"/>
              </a:lnSpc>
              <a:spcBef>
                <a:spcPts val="0"/>
              </a:spcBef>
              <a:spcAft>
                <a:spcPts val="0"/>
              </a:spcAft>
              <a:buNone/>
              <a:tabLst/>
              <a:defRPr sz="1800" b="0" i="0" u="none" strike="noStrike" kern="0" cap="none" spc="0" baseline="0">
                <a:solidFill>
                  <a:srgbClr val="000000"/>
                </a:solidFill>
                <a:uFillTx/>
              </a:defRPr>
            </a:pPr>
            <a:r>
              <a:rPr lang="en-US" sz="1333" b="0" i="0" u="none" strike="noStrike" kern="1200" cap="none" spc="0" baseline="0">
                <a:solidFill>
                  <a:srgbClr val="1E293B"/>
                </a:solidFill>
                <a:uFillTx/>
                <a:latin typeface="Calibri" pitchFamily="34"/>
                <a:ea typeface="Calibri" pitchFamily="34"/>
                <a:cs typeface="Calibri" pitchFamily="34"/>
              </a:rPr>
              <a:t>Full Teams features require Microsoft 365 licensing, representing an ongoing cost.</a:t>
            </a:r>
            <a:endParaRPr lang="en-US" sz="1333" b="0" i="0" u="none" strike="noStrike" kern="1200" cap="none" spc="0" baseline="0">
              <a:solidFill>
                <a:srgbClr val="FFFFFF"/>
              </a:solidFill>
              <a:uFillTx/>
              <a:latin typeface="Corbel"/>
            </a:endParaRPr>
          </a:p>
        </p:txBody>
      </p:sp>
      <p:pic>
        <p:nvPicPr>
          <p:cNvPr id="36" name="Picture 36">
            <a:extLst>
              <a:ext uri="{FF2B5EF4-FFF2-40B4-BE49-F238E27FC236}">
                <a16:creationId xmlns:a16="http://schemas.microsoft.com/office/drawing/2014/main" id="{834E6C72-B4E3-F695-ABEA-E94A85D46043}"/>
              </a:ext>
            </a:extLst>
          </p:cNvPr>
          <p:cNvPicPr>
            <a:picLocks noChangeAspect="1"/>
          </p:cNvPicPr>
          <p:nvPr/>
        </p:nvPicPr>
        <p:blipFill>
          <a:blip r:embed="rId5"/>
          <a:srcRect t="26934" r="73712" b="14937"/>
          <a:stretch>
            <a:fillRect/>
          </a:stretch>
        </p:blipFill>
        <p:spPr>
          <a:xfrm>
            <a:off x="6982687" y="1468215"/>
            <a:ext cx="4336313" cy="2180889"/>
          </a:xfrm>
          <a:prstGeom prst="rect">
            <a:avLst/>
          </a:prstGeom>
          <a:noFill/>
          <a:ln cap="flat">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7709AC88-E4B7-C002-9F88-C7CCE93FA4C5}"/>
              </a:ext>
            </a:extLst>
          </p:cNvPr>
          <p:cNvSpPr/>
          <p:nvPr/>
        </p:nvSpPr>
        <p:spPr>
          <a:xfrm>
            <a:off x="0" y="5303520"/>
            <a:ext cx="12191996" cy="1554480"/>
          </a:xfrm>
          <a:prstGeom prst="rect">
            <a:avLst/>
          </a:prstGeom>
          <a:solidFill>
            <a:srgbClr val="028090"/>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 name="Text 6">
            <a:extLst>
              <a:ext uri="{FF2B5EF4-FFF2-40B4-BE49-F238E27FC236}">
                <a16:creationId xmlns:a16="http://schemas.microsoft.com/office/drawing/2014/main" id="{521852E5-6E6B-C8C9-9682-265AF0F65A50}"/>
              </a:ext>
            </a:extLst>
          </p:cNvPr>
          <p:cNvSpPr/>
          <p:nvPr/>
        </p:nvSpPr>
        <p:spPr>
          <a:xfrm>
            <a:off x="609603" y="304796"/>
            <a:ext cx="6705596" cy="73152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733" b="1" i="0" u="none" strike="noStrike" kern="1200" cap="none" spc="0" baseline="0">
                <a:solidFill>
                  <a:srgbClr val="02C39A"/>
                </a:solidFill>
                <a:uFillTx/>
                <a:latin typeface="Trebuchet MS" pitchFamily="34"/>
                <a:ea typeface="Trebuchet MS" pitchFamily="34"/>
                <a:cs typeface="Trebuchet MS" pitchFamily="34"/>
              </a:rPr>
              <a:t>Conclusion &amp; Recommendation</a:t>
            </a:r>
            <a:endParaRPr lang="en-US" sz="3733" b="0" i="0" u="none" strike="noStrike" kern="1200" cap="none" spc="0" baseline="0">
              <a:solidFill>
                <a:srgbClr val="FFFFFF"/>
              </a:solidFill>
              <a:uFillTx/>
              <a:latin typeface="Corbel"/>
            </a:endParaRPr>
          </a:p>
        </p:txBody>
      </p:sp>
      <p:sp>
        <p:nvSpPr>
          <p:cNvPr id="4" name="Text 7">
            <a:extLst>
              <a:ext uri="{FF2B5EF4-FFF2-40B4-BE49-F238E27FC236}">
                <a16:creationId xmlns:a16="http://schemas.microsoft.com/office/drawing/2014/main" id="{5D0AC2D3-7E49-93B0-AFEC-9F31C0C2D5F4}"/>
              </a:ext>
            </a:extLst>
          </p:cNvPr>
          <p:cNvSpPr/>
          <p:nvPr/>
        </p:nvSpPr>
        <p:spPr>
          <a:xfrm>
            <a:off x="609603" y="1158243"/>
            <a:ext cx="6461763" cy="218846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45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000000"/>
                </a:solidFill>
                <a:uFillTx/>
                <a:latin typeface="Corbel"/>
              </a:rPr>
              <a:t>The Riverdale Nursing Home staff are not receiving adequate methods to communicate with each other leading to lost or duplicate messages, as well as something being done twice because it is not clearly communicated. The best Microsoft 365 tool for this situation is likely Microsoft Teams. Microsoft Teams is secure, in real-time, and fully integrated with all other Microsoft 365 tools which make it an ideal solution.</a:t>
            </a:r>
          </a:p>
        </p:txBody>
      </p:sp>
      <p:sp>
        <p:nvSpPr>
          <p:cNvPr id="5" name="Shape 8">
            <a:extLst>
              <a:ext uri="{FF2B5EF4-FFF2-40B4-BE49-F238E27FC236}">
                <a16:creationId xmlns:a16="http://schemas.microsoft.com/office/drawing/2014/main" id="{055DBF42-308F-389A-5E65-9903956E23EF}"/>
              </a:ext>
            </a:extLst>
          </p:cNvPr>
          <p:cNvSpPr/>
          <p:nvPr/>
        </p:nvSpPr>
        <p:spPr>
          <a:xfrm>
            <a:off x="609603" y="3291840"/>
            <a:ext cx="6339836" cy="1621532"/>
          </a:xfrm>
          <a:prstGeom prst="rect">
            <a:avLst/>
          </a:prstGeom>
          <a:solidFill>
            <a:srgbClr val="028090"/>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 name="Text 9">
            <a:extLst>
              <a:ext uri="{FF2B5EF4-FFF2-40B4-BE49-F238E27FC236}">
                <a16:creationId xmlns:a16="http://schemas.microsoft.com/office/drawing/2014/main" id="{BD028216-679F-DA8E-DC1A-0C9BA12773A9}"/>
              </a:ext>
            </a:extLst>
          </p:cNvPr>
          <p:cNvSpPr/>
          <p:nvPr/>
        </p:nvSpPr>
        <p:spPr>
          <a:xfrm>
            <a:off x="788788" y="3505196"/>
            <a:ext cx="5852160" cy="121919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35000"/>
              </a:lnSpc>
              <a:spcBef>
                <a:spcPts val="0"/>
              </a:spcBef>
              <a:spcAft>
                <a:spcPts val="0"/>
              </a:spcAft>
              <a:buNone/>
              <a:tabLst/>
              <a:defRPr sz="1800" b="0" i="0" u="none" strike="noStrike" kern="0" cap="none" spc="0" baseline="0">
                <a:solidFill>
                  <a:srgbClr val="000000"/>
                </a:solidFill>
                <a:uFillTx/>
              </a:defRPr>
            </a:pPr>
            <a:r>
              <a:rPr lang="en-US" sz="1667" b="1" i="0" u="none" strike="noStrike" kern="1200" cap="none" spc="0" baseline="0">
                <a:solidFill>
                  <a:srgbClr val="FFFFFF"/>
                </a:solidFill>
                <a:uFillTx/>
                <a:latin typeface="Calibri" pitchFamily="34"/>
                <a:ea typeface="Calibri" pitchFamily="34"/>
                <a:cs typeface="Calibri" pitchFamily="34"/>
              </a:rPr>
              <a:t>Key Recommendation: </a:t>
            </a:r>
            <a:r>
              <a:rPr lang="en-US" sz="1467" b="0" i="0" u="none" strike="noStrike" kern="1200" cap="none" spc="0" baseline="0">
                <a:solidFill>
                  <a:srgbClr val="000000"/>
                </a:solidFill>
                <a:uFillTx/>
                <a:latin typeface="Corbel"/>
              </a:rPr>
              <a:t>Riverdale Nursing Home should implement Microsoft Teams with dedicated channels for each ward/building. Staff should receive required training in the use of the app as well as set guidelines notifying staff of the protocols for communicating information through the app to ensure time-sensitive care information is not missed.</a:t>
            </a:r>
          </a:p>
        </p:txBody>
      </p:sp>
      <p:sp>
        <p:nvSpPr>
          <p:cNvPr id="7" name="Text 11">
            <a:extLst>
              <a:ext uri="{FF2B5EF4-FFF2-40B4-BE49-F238E27FC236}">
                <a16:creationId xmlns:a16="http://schemas.microsoft.com/office/drawing/2014/main" id="{A5AA1DB8-5536-0906-DFD1-4C761454D2CF}"/>
              </a:ext>
            </a:extLst>
          </p:cNvPr>
          <p:cNvSpPr/>
          <p:nvPr/>
        </p:nvSpPr>
        <p:spPr>
          <a:xfrm>
            <a:off x="365760" y="5425436"/>
            <a:ext cx="11460476" cy="853436"/>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467" b="1" i="0" u="none" strike="noStrike" kern="1200" cap="none" spc="0" baseline="0">
                <a:solidFill>
                  <a:srgbClr val="FFFFFF"/>
                </a:solidFill>
                <a:uFillTx/>
                <a:latin typeface="Trebuchet MS" pitchFamily="34"/>
                <a:ea typeface="Trebuchet MS" pitchFamily="34"/>
                <a:cs typeface="Trebuchet MS" pitchFamily="34"/>
              </a:rPr>
              <a:t>Thank you</a:t>
            </a:r>
            <a:endParaRPr lang="en-US" sz="3467" b="0" i="0" u="none" strike="noStrike" kern="1200" cap="none" spc="0" baseline="0">
              <a:solidFill>
                <a:srgbClr val="FFFFFF"/>
              </a:solidFill>
              <a:uFillTx/>
              <a:latin typeface="Corbel"/>
            </a:endParaRPr>
          </a:p>
        </p:txBody>
      </p:sp>
      <p:pic>
        <p:nvPicPr>
          <p:cNvPr id="8" name="Picture 13">
            <a:extLst>
              <a:ext uri="{FF2B5EF4-FFF2-40B4-BE49-F238E27FC236}">
                <a16:creationId xmlns:a16="http://schemas.microsoft.com/office/drawing/2014/main" id="{13921EE1-3D02-6C60-2C2E-A17D75D62872}"/>
              </a:ext>
            </a:extLst>
          </p:cNvPr>
          <p:cNvPicPr>
            <a:picLocks noChangeAspect="1"/>
          </p:cNvPicPr>
          <p:nvPr/>
        </p:nvPicPr>
        <p:blipFill>
          <a:blip r:embed="rId3"/>
          <a:srcRect l="50054" t="70168" r="34234" b="5993"/>
          <a:stretch>
            <a:fillRect/>
          </a:stretch>
        </p:blipFill>
        <p:spPr>
          <a:xfrm>
            <a:off x="7262548" y="340824"/>
            <a:ext cx="4906624" cy="4962695"/>
          </a:xfrm>
          <a:prstGeom prst="rect">
            <a:avLst/>
          </a:prstGeom>
          <a:noFill/>
          <a:ln cap="flat">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12EA3B48-3EF7-2996-8DF9-D31835B2DBBA}"/>
              </a:ext>
            </a:extLst>
          </p:cNvPr>
          <p:cNvSpPr/>
          <p:nvPr/>
        </p:nvSpPr>
        <p:spPr>
          <a:xfrm>
            <a:off x="0" y="0"/>
            <a:ext cx="12191996" cy="1097280"/>
          </a:xfrm>
          <a:prstGeom prst="rect">
            <a:avLst/>
          </a:prstGeom>
          <a:solidFill>
            <a:srgbClr val="0A3D62"/>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2EC3ACC4-13F8-AA20-9B0A-61C9589AC1AA}"/>
              </a:ext>
            </a:extLst>
          </p:cNvPr>
          <p:cNvSpPr/>
          <p:nvPr/>
        </p:nvSpPr>
        <p:spPr>
          <a:xfrm>
            <a:off x="487676" y="0"/>
            <a:ext cx="11216643" cy="109728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467" b="1" i="0" u="none" strike="noStrike" kern="1200" cap="none" spc="0" baseline="0">
                <a:solidFill>
                  <a:srgbClr val="FFFFFF"/>
                </a:solidFill>
                <a:uFillTx/>
                <a:latin typeface="Trebuchet MS" pitchFamily="34"/>
                <a:ea typeface="Trebuchet MS" pitchFamily="34"/>
                <a:cs typeface="Trebuchet MS" pitchFamily="34"/>
              </a:rPr>
              <a:t>Reference List</a:t>
            </a:r>
            <a:endParaRPr lang="en-US" sz="3467"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484A8ED5-6C36-84E7-D8CE-CEABE7B45367}"/>
              </a:ext>
            </a:extLst>
          </p:cNvPr>
          <p:cNvSpPr/>
          <p:nvPr/>
        </p:nvSpPr>
        <p:spPr>
          <a:xfrm>
            <a:off x="365760" y="1219196"/>
            <a:ext cx="11460476" cy="5303520"/>
          </a:xfrm>
          <a:prstGeom prst="rect">
            <a:avLst/>
          </a:prstGeom>
          <a:solidFill>
            <a:srgbClr val="FFFFFF"/>
          </a:solidFill>
          <a:ln cap="flat">
            <a:noFill/>
            <a:prstDash val="solid"/>
          </a:ln>
          <a:effectLst>
            <a:outerShdw dist="25396" dir="8100000" algn="tl">
              <a:srgbClr val="000000">
                <a:alpha val="8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5" name="Shape 3">
            <a:extLst>
              <a:ext uri="{FF2B5EF4-FFF2-40B4-BE49-F238E27FC236}">
                <a16:creationId xmlns:a16="http://schemas.microsoft.com/office/drawing/2014/main" id="{30CD5D35-DCCF-2918-B6F2-85FF63243D71}"/>
              </a:ext>
            </a:extLst>
          </p:cNvPr>
          <p:cNvSpPr/>
          <p:nvPr/>
        </p:nvSpPr>
        <p:spPr>
          <a:xfrm>
            <a:off x="365760" y="1219196"/>
            <a:ext cx="121916" cy="5303520"/>
          </a:xfrm>
          <a:prstGeom prst="rect">
            <a:avLst/>
          </a:prstGeom>
          <a:solidFill>
            <a:srgbClr val="02C39A"/>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orbel"/>
            </a:endParaRPr>
          </a:p>
        </p:txBody>
      </p:sp>
      <p:sp>
        <p:nvSpPr>
          <p:cNvPr id="6" name="Text 4">
            <a:extLst>
              <a:ext uri="{FF2B5EF4-FFF2-40B4-BE49-F238E27FC236}">
                <a16:creationId xmlns:a16="http://schemas.microsoft.com/office/drawing/2014/main" id="{B2D7ED0F-909C-4666-818A-3F1AFDA3E443}"/>
              </a:ext>
            </a:extLst>
          </p:cNvPr>
          <p:cNvSpPr/>
          <p:nvPr/>
        </p:nvSpPr>
        <p:spPr>
          <a:xfrm>
            <a:off x="670556" y="1171629"/>
            <a:ext cx="11253584" cy="5398654"/>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35000"/>
              </a:lnSpc>
              <a:spcBef>
                <a:spcPts val="0"/>
              </a:spcBef>
              <a:spcAft>
                <a:spcPts val="0"/>
              </a:spcAft>
              <a:buNone/>
              <a:tabLst/>
              <a:defRPr sz="1800" b="0" i="0" u="none" strike="noStrike" kern="0" cap="none" spc="0" baseline="0">
                <a:solidFill>
                  <a:srgbClr val="000000"/>
                </a:solidFill>
                <a:uFillTx/>
              </a:defRPr>
            </a:pPr>
            <a:r>
              <a:rPr lang="en-US" sz="1533" b="1" i="0" u="none" strike="noStrike" kern="1200" cap="none" spc="0" baseline="0">
                <a:solidFill>
                  <a:srgbClr val="1E293B"/>
                </a:solidFill>
                <a:uFillTx/>
                <a:latin typeface="Calibri" pitchFamily="34"/>
                <a:ea typeface="Calibri" pitchFamily="34"/>
                <a:cs typeface="Calibri" pitchFamily="34"/>
              </a:rPr>
              <a:t>Information Commissioner's Office (ICO) (2023) </a:t>
            </a:r>
            <a:r>
              <a:rPr lang="en-US" sz="1533" b="0" i="0" u="none" strike="noStrike" kern="1200" cap="none" spc="0" baseline="0">
                <a:solidFill>
                  <a:srgbClr val="1E293B"/>
                </a:solidFill>
                <a:uFillTx/>
                <a:latin typeface="Calibri" pitchFamily="34"/>
                <a:ea typeface="Calibri" pitchFamily="34"/>
                <a:cs typeface="Calibri" pitchFamily="34"/>
              </a:rPr>
              <a:t>UK General Data Protection Regulation (UK GDPR). Available at: </a:t>
            </a:r>
            <a:r>
              <a:rPr lang="en-US" sz="1533" b="0" i="0" u="none" strike="noStrike" kern="1200" cap="none" spc="0" baseline="0">
                <a:solidFill>
                  <a:srgbClr val="1E293B"/>
                </a:solidFill>
                <a:uFillTx/>
                <a:latin typeface="Calibri" pitchFamily="34"/>
                <a:ea typeface="Calibri" pitchFamily="34"/>
                <a:cs typeface="Calibri" pitchFamily="34"/>
                <a:hlinkClick r:id="rId3">
                  <a:extLst>
                    <a:ext uri="{A12FA001-AC4F-418D-AE19-62706E023703}">
                      <ahyp:hlinkClr xmlns:ahyp="http://schemas.microsoft.com/office/drawing/2018/hyperlinkcolor" val="tx"/>
                    </a:ext>
                  </a:extLst>
                </a:hlinkClick>
              </a:rPr>
              <a:t>https://ico.org.uk/about-the-ico/what-we-do/legislation-we-cover/general-data-protection-regulation/</a:t>
            </a:r>
            <a:r>
              <a:rPr lang="en-US" sz="1533" b="0" i="0" u="none" strike="noStrike" kern="1200" cap="none" spc="0" baseline="0">
                <a:solidFill>
                  <a:srgbClr val="1E293B"/>
                </a:solidFill>
                <a:uFillTx/>
                <a:latin typeface="Calibri" pitchFamily="34"/>
                <a:ea typeface="Calibri" pitchFamily="34"/>
                <a:cs typeface="Calibri" pitchFamily="34"/>
              </a:rPr>
              <a:t>  [Accessed 1 June 2026].</a:t>
            </a:r>
            <a:endParaRPr lang="en-US" sz="1533" b="0" i="0" u="none" strike="noStrike" kern="1200" cap="none" spc="0" baseline="0">
              <a:solidFill>
                <a:srgbClr val="FFFFFF"/>
              </a:solidFill>
              <a:uFillTx/>
              <a:latin typeface="Corbel"/>
            </a:endParaRPr>
          </a:p>
          <a:p>
            <a:pPr marL="0" marR="0" lvl="0" indent="0" algn="l" defTabSz="457200" rtl="0" fontAlgn="auto" hangingPunct="1">
              <a:lnSpc>
                <a:spcPct val="135000"/>
              </a:lnSpc>
              <a:spcBef>
                <a:spcPts val="0"/>
              </a:spcBef>
              <a:spcAft>
                <a:spcPts val="0"/>
              </a:spcAft>
              <a:buNone/>
              <a:tabLst/>
              <a:defRPr sz="1800" b="0" i="0" u="none" strike="noStrike" kern="0" cap="none" spc="0" baseline="0">
                <a:solidFill>
                  <a:srgbClr val="000000"/>
                </a:solidFill>
                <a:uFillTx/>
              </a:defRPr>
            </a:pPr>
            <a:endParaRPr lang="en-US" sz="1533" b="0" i="0" u="none" strike="noStrike" kern="1200" cap="none" spc="0" baseline="0">
              <a:solidFill>
                <a:srgbClr val="FFFFFF"/>
              </a:solidFill>
              <a:uFillTx/>
              <a:latin typeface="Corbel"/>
            </a:endParaRPr>
          </a:p>
          <a:p>
            <a:pPr marL="0" marR="0" lvl="0" indent="0" algn="l" defTabSz="457200" rtl="0" fontAlgn="auto" hangingPunct="1">
              <a:lnSpc>
                <a:spcPct val="135000"/>
              </a:lnSpc>
              <a:spcBef>
                <a:spcPts val="0"/>
              </a:spcBef>
              <a:spcAft>
                <a:spcPts val="0"/>
              </a:spcAft>
              <a:buNone/>
              <a:tabLst/>
              <a:defRPr sz="1800" b="0" i="0" u="none" strike="noStrike" kern="0" cap="none" spc="0" baseline="0">
                <a:solidFill>
                  <a:srgbClr val="000000"/>
                </a:solidFill>
                <a:uFillTx/>
              </a:defRPr>
            </a:pPr>
            <a:r>
              <a:rPr lang="en-US" sz="1533" b="1" i="0" u="none" strike="noStrike" kern="1200" cap="none" spc="0" baseline="0">
                <a:solidFill>
                  <a:srgbClr val="1E293B"/>
                </a:solidFill>
                <a:uFillTx/>
                <a:latin typeface="Calibri" pitchFamily="34"/>
                <a:ea typeface="Calibri" pitchFamily="34"/>
                <a:cs typeface="Calibri" pitchFamily="34"/>
              </a:rPr>
              <a:t>Stoumpos, A. I.,  Kitsios, F. C., &amp; Talias, M. A. (2023) ‘</a:t>
            </a:r>
            <a:r>
              <a:rPr lang="en-US" sz="1467" b="0" i="0" u="none" strike="noStrike" kern="1200" cap="none" spc="0" baseline="0">
                <a:solidFill>
                  <a:srgbClr val="FFFFFF"/>
                </a:solidFill>
                <a:uFillTx/>
                <a:latin typeface="Corbel"/>
              </a:rPr>
              <a:t>Digital Transformation in Healthcare: Technology Acceptance and Its Applications’</a:t>
            </a:r>
            <a:r>
              <a:rPr lang="en-US" sz="1467" b="0" i="0" u="none" strike="noStrike" kern="1200" cap="none" spc="0" baseline="0">
                <a:solidFill>
                  <a:srgbClr val="1E293B"/>
                </a:solidFill>
                <a:uFillTx/>
                <a:latin typeface="Calibri" pitchFamily="34"/>
                <a:ea typeface="Calibri" pitchFamily="34"/>
                <a:cs typeface="Calibri" pitchFamily="34"/>
              </a:rPr>
              <a:t>. </a:t>
            </a:r>
            <a:r>
              <a:rPr lang="en-US" sz="1533" b="0" i="0" u="none" strike="noStrike" kern="1200" cap="none" spc="0" baseline="0">
                <a:solidFill>
                  <a:srgbClr val="1E293B"/>
                </a:solidFill>
                <a:uFillTx/>
                <a:latin typeface="Calibri" pitchFamily="34"/>
                <a:ea typeface="Calibri" pitchFamily="34"/>
                <a:cs typeface="Calibri" pitchFamily="34"/>
              </a:rPr>
              <a:t>International Journal of Environmental Research and Public Health (IJERPH), </a:t>
            </a:r>
            <a:r>
              <a:rPr lang="en-US" sz="1467" b="0" i="0" u="none" strike="noStrike" kern="1200" cap="none" spc="0" baseline="0">
                <a:solidFill>
                  <a:srgbClr val="FFFFFF"/>
                </a:solidFill>
                <a:uFillTx/>
                <a:latin typeface="Corbel"/>
              </a:rPr>
              <a:t>20(4).</a:t>
            </a:r>
          </a:p>
          <a:p>
            <a:pPr marL="0" marR="0" lvl="0" indent="0" algn="l" defTabSz="457200" rtl="0" fontAlgn="auto" hangingPunct="1">
              <a:lnSpc>
                <a:spcPct val="135000"/>
              </a:lnSpc>
              <a:spcBef>
                <a:spcPts val="0"/>
              </a:spcBef>
              <a:spcAft>
                <a:spcPts val="0"/>
              </a:spcAft>
              <a:buNone/>
              <a:tabLst/>
              <a:defRPr sz="1800" b="0" i="0" u="none" strike="noStrike" kern="0" cap="none" spc="0" baseline="0">
                <a:solidFill>
                  <a:srgbClr val="000000"/>
                </a:solidFill>
                <a:uFillTx/>
              </a:defRPr>
            </a:pPr>
            <a:endParaRPr lang="en-US" sz="1533" b="0" i="0" u="none" strike="noStrike" kern="1200" cap="none" spc="0" baseline="0">
              <a:solidFill>
                <a:srgbClr val="FFFFFF"/>
              </a:solidFill>
              <a:uFillTx/>
              <a:latin typeface="Corbel"/>
            </a:endParaRPr>
          </a:p>
          <a:p>
            <a:pPr marL="0" marR="0" lvl="0" indent="0" algn="l" defTabSz="457200" rtl="0" fontAlgn="auto" hangingPunct="1">
              <a:lnSpc>
                <a:spcPct val="135000"/>
              </a:lnSpc>
              <a:spcBef>
                <a:spcPts val="0"/>
              </a:spcBef>
              <a:spcAft>
                <a:spcPts val="0"/>
              </a:spcAft>
              <a:buNone/>
              <a:tabLst/>
              <a:defRPr sz="1800" b="0" i="0" u="none" strike="noStrike" kern="0" cap="none" spc="0" baseline="0">
                <a:solidFill>
                  <a:srgbClr val="000000"/>
                </a:solidFill>
                <a:uFillTx/>
              </a:defRPr>
            </a:pPr>
            <a:r>
              <a:rPr lang="en-US" sz="1533" b="1" i="0" u="none" strike="noStrike" kern="1200" cap="none" spc="0" baseline="0">
                <a:solidFill>
                  <a:srgbClr val="1E293B"/>
                </a:solidFill>
                <a:uFillTx/>
                <a:latin typeface="Calibri" pitchFamily="34"/>
                <a:ea typeface="Calibri" pitchFamily="34"/>
                <a:cs typeface="Calibri" pitchFamily="34"/>
              </a:rPr>
              <a:t>Microsoft (2024) </a:t>
            </a:r>
            <a:r>
              <a:rPr lang="en-US" sz="1533" b="0" i="0" u="none" strike="noStrike" kern="1200" cap="none" spc="0" baseline="0">
                <a:solidFill>
                  <a:srgbClr val="1E293B"/>
                </a:solidFill>
                <a:uFillTx/>
                <a:latin typeface="Calibri" pitchFamily="34"/>
                <a:ea typeface="Calibri" pitchFamily="34"/>
                <a:cs typeface="Calibri" pitchFamily="34"/>
              </a:rPr>
              <a:t>Microsoft Teams: features and capabilities. Available at: </a:t>
            </a:r>
            <a:r>
              <a:rPr lang="en-US" sz="1533" b="0" i="0" u="none" strike="noStrike" kern="1200" cap="none" spc="0" baseline="0">
                <a:solidFill>
                  <a:srgbClr val="1E293B"/>
                </a:solidFill>
                <a:uFillTx/>
                <a:latin typeface="Calibri" pitchFamily="34"/>
                <a:ea typeface="Calibri" pitchFamily="34"/>
                <a:cs typeface="Calibri" pitchFamily="34"/>
                <a:hlinkClick r:id="rId4">
                  <a:extLst>
                    <a:ext uri="{A12FA001-AC4F-418D-AE19-62706E023703}">
                      <ahyp:hlinkClr xmlns:ahyp="http://schemas.microsoft.com/office/drawing/2018/hyperlinkcolor" val="tx"/>
                    </a:ext>
                  </a:extLst>
                </a:hlinkClick>
              </a:rPr>
              <a:t>https://www.microsoft.com/en-gb/microsoft-teams</a:t>
            </a:r>
            <a:r>
              <a:rPr lang="en-US" sz="1533" b="0" i="0" u="none" strike="noStrike" kern="1200" cap="none" spc="0" baseline="0">
                <a:solidFill>
                  <a:srgbClr val="1E293B"/>
                </a:solidFill>
                <a:uFillTx/>
                <a:latin typeface="Calibri" pitchFamily="34"/>
                <a:ea typeface="Calibri" pitchFamily="34"/>
                <a:cs typeface="Calibri" pitchFamily="34"/>
              </a:rPr>
              <a:t>  [Accessed 1 June 2026].</a:t>
            </a:r>
            <a:endParaRPr lang="en-US" sz="1533" b="0" i="0" u="none" strike="noStrike" kern="1200" cap="none" spc="0" baseline="0">
              <a:solidFill>
                <a:srgbClr val="FFFFFF"/>
              </a:solidFill>
              <a:uFillTx/>
              <a:latin typeface="Corbel"/>
            </a:endParaRPr>
          </a:p>
          <a:p>
            <a:pPr marL="0" marR="0" lvl="0" indent="0" algn="l" defTabSz="457200" rtl="0" fontAlgn="auto" hangingPunct="1">
              <a:lnSpc>
                <a:spcPct val="135000"/>
              </a:lnSpc>
              <a:spcBef>
                <a:spcPts val="0"/>
              </a:spcBef>
              <a:spcAft>
                <a:spcPts val="0"/>
              </a:spcAft>
              <a:buNone/>
              <a:tabLst/>
              <a:defRPr sz="1800" b="0" i="0" u="none" strike="noStrike" kern="0" cap="none" spc="0" baseline="0">
                <a:solidFill>
                  <a:srgbClr val="000000"/>
                </a:solidFill>
                <a:uFillTx/>
              </a:defRPr>
            </a:pPr>
            <a:r>
              <a:rPr lang="en-US" sz="1533" b="1" i="0" u="none" strike="noStrike" kern="1200" cap="none" spc="0" baseline="0">
                <a:solidFill>
                  <a:srgbClr val="1E293B"/>
                </a:solidFill>
                <a:uFillTx/>
                <a:latin typeface="Calibri" pitchFamily="34"/>
                <a:ea typeface="Calibri" pitchFamily="34"/>
                <a:cs typeface="Calibri" pitchFamily="34"/>
              </a:rPr>
              <a:t>NHS England (2021) </a:t>
            </a:r>
            <a:r>
              <a:rPr lang="en-US" sz="1467" b="0" i="0" u="none" strike="noStrike" kern="1200" cap="none" spc="0" baseline="0">
                <a:solidFill>
                  <a:srgbClr val="FFFFFF"/>
                </a:solidFill>
                <a:uFillTx/>
                <a:latin typeface="Corbel"/>
              </a:rPr>
              <a:t>Communication by healthcare staff</a:t>
            </a:r>
            <a:r>
              <a:rPr lang="en-US" sz="1467" b="0" i="0" u="none" strike="noStrike" kern="1200" cap="none" spc="0" baseline="0">
                <a:solidFill>
                  <a:srgbClr val="1E293B"/>
                </a:solidFill>
                <a:uFillTx/>
                <a:latin typeface="Calibri" pitchFamily="34"/>
                <a:ea typeface="Calibri" pitchFamily="34"/>
                <a:cs typeface="Calibri" pitchFamily="34"/>
              </a:rPr>
              <a:t>.</a:t>
            </a:r>
            <a:r>
              <a:rPr lang="en-US" sz="1533" b="0" i="0" u="none" strike="noStrike" kern="1200" cap="none" spc="0" baseline="0">
                <a:solidFill>
                  <a:srgbClr val="1E293B"/>
                </a:solidFill>
                <a:uFillTx/>
                <a:latin typeface="Calibri" pitchFamily="34"/>
                <a:ea typeface="Calibri" pitchFamily="34"/>
                <a:cs typeface="Calibri" pitchFamily="34"/>
              </a:rPr>
              <a:t> London: NHS England. Available at: </a:t>
            </a:r>
            <a:r>
              <a:rPr lang="en-US" sz="1533" b="0" i="0" u="none" strike="noStrike" kern="1200" cap="none" spc="0" baseline="0">
                <a:solidFill>
                  <a:srgbClr val="1E293B"/>
                </a:solidFill>
                <a:uFillTx/>
                <a:latin typeface="Calibri" pitchFamily="34"/>
                <a:ea typeface="Calibri" pitchFamily="34"/>
                <a:cs typeface="Calibri" pitchFamily="34"/>
                <a:hlinkClick r:id="rId5">
                  <a:extLst>
                    <a:ext uri="{A12FA001-AC4F-418D-AE19-62706E023703}">
                      <ahyp:hlinkClr xmlns:ahyp="http://schemas.microsoft.com/office/drawing/2018/hyperlinkcolor" val="tx"/>
                    </a:ext>
                  </a:extLst>
                </a:hlinkClick>
              </a:rPr>
              <a:t>https://www.ncbi.nlm.nih.gov/books/NBK574976/</a:t>
            </a:r>
            <a:r>
              <a:rPr lang="en-US" sz="1533" b="0" i="0" u="none" strike="noStrike" kern="1200" cap="none" spc="0" baseline="0">
                <a:solidFill>
                  <a:srgbClr val="1E293B"/>
                </a:solidFill>
                <a:uFillTx/>
                <a:latin typeface="Calibri" pitchFamily="34"/>
                <a:ea typeface="Calibri" pitchFamily="34"/>
                <a:cs typeface="Calibri" pitchFamily="34"/>
              </a:rPr>
              <a:t> [ Accessed 2 June 2026].</a:t>
            </a:r>
            <a:endParaRPr lang="en-US" sz="1533" b="0" i="0" u="none" strike="noStrike" kern="1200" cap="none" spc="0" baseline="0">
              <a:solidFill>
                <a:srgbClr val="FFFFFF"/>
              </a:solidFill>
              <a:uFillTx/>
              <a:latin typeface="Corbel"/>
            </a:endParaRPr>
          </a:p>
          <a:p>
            <a:pPr marL="0" marR="0" lvl="0" indent="0" algn="l" defTabSz="457200" rtl="0" fontAlgn="auto" hangingPunct="1">
              <a:lnSpc>
                <a:spcPct val="135000"/>
              </a:lnSpc>
              <a:spcBef>
                <a:spcPts val="0"/>
              </a:spcBef>
              <a:spcAft>
                <a:spcPts val="0"/>
              </a:spcAft>
              <a:buNone/>
              <a:tabLst/>
              <a:defRPr sz="1800" b="0" i="0" u="none" strike="noStrike" kern="0" cap="none" spc="0" baseline="0">
                <a:solidFill>
                  <a:srgbClr val="000000"/>
                </a:solidFill>
                <a:uFillTx/>
              </a:defRPr>
            </a:pPr>
            <a:r>
              <a:rPr lang="en-US" sz="1533" b="0" i="0" u="none" strike="noStrike" kern="1200" cap="none" spc="0" baseline="0">
                <a:solidFill>
                  <a:srgbClr val="1E293B"/>
                </a:solidFill>
                <a:uFillTx/>
                <a:latin typeface="Calibri" pitchFamily="34"/>
                <a:ea typeface="Calibri" pitchFamily="34"/>
                <a:cs typeface="Calibri" pitchFamily="34"/>
              </a:rPr>
              <a:t> </a:t>
            </a:r>
            <a:endParaRPr lang="en-US" sz="1533" b="0" i="0" u="none" strike="noStrike" kern="1200" cap="none" spc="0" baseline="0">
              <a:solidFill>
                <a:srgbClr val="FFFFFF"/>
              </a:solidFill>
              <a:uFillTx/>
              <a:latin typeface="Corbel"/>
            </a:endParaRPr>
          </a:p>
          <a:p>
            <a:pPr marL="0" marR="0" lvl="0" indent="0" algn="l" defTabSz="457200" rtl="0" fontAlgn="auto" hangingPunct="1">
              <a:lnSpc>
                <a:spcPct val="135000"/>
              </a:lnSpc>
              <a:spcBef>
                <a:spcPts val="0"/>
              </a:spcBef>
              <a:spcAft>
                <a:spcPts val="0"/>
              </a:spcAft>
              <a:buNone/>
              <a:tabLst/>
              <a:defRPr sz="1800" b="0" i="0" u="none" strike="noStrike" kern="0" cap="none" spc="0" baseline="0">
                <a:solidFill>
                  <a:srgbClr val="000000"/>
                </a:solidFill>
                <a:uFillTx/>
              </a:defRPr>
            </a:pPr>
            <a:r>
              <a:rPr lang="de-DE" sz="1533" b="1" i="0" u="none" strike="noStrike" kern="1200" cap="none" spc="0" baseline="0">
                <a:solidFill>
                  <a:srgbClr val="1E293B"/>
                </a:solidFill>
                <a:uFillTx/>
                <a:latin typeface="Calibri" pitchFamily="34"/>
                <a:ea typeface="Calibri" pitchFamily="34"/>
                <a:cs typeface="Calibri" pitchFamily="34"/>
              </a:rPr>
              <a:t>Williams, J., Erisman, A. M., LaBrie, R. C., &amp; Steinke, G. (2014)</a:t>
            </a:r>
            <a:r>
              <a:rPr lang="en-US" sz="1533" b="1" i="0" u="none" strike="noStrike" kern="1200" cap="none" spc="0" baseline="0">
                <a:solidFill>
                  <a:srgbClr val="1E293B"/>
                </a:solidFill>
                <a:uFillTx/>
                <a:latin typeface="Calibri" pitchFamily="34"/>
                <a:ea typeface="Calibri" pitchFamily="34"/>
                <a:cs typeface="Calibri" pitchFamily="34"/>
              </a:rPr>
              <a:t> ‘</a:t>
            </a:r>
            <a:r>
              <a:rPr lang="en-US" sz="1533" b="0" i="0" u="none" strike="noStrike" kern="1200" cap="none" spc="0" baseline="0">
                <a:solidFill>
                  <a:srgbClr val="1E293B"/>
                </a:solidFill>
                <a:uFillTx/>
                <a:latin typeface="Calibri" pitchFamily="34"/>
                <a:ea typeface="Calibri" pitchFamily="34"/>
                <a:cs typeface="Calibri" pitchFamily="34"/>
              </a:rPr>
              <a:t>Impacts of Unified Communications on Work (Best Paper Award)', 2014 Performance Management Association Conference. Aarhus: Denmark.</a:t>
            </a:r>
          </a:p>
          <a:p>
            <a:pPr marL="0" marR="0" lvl="0" indent="0" algn="l" defTabSz="457200" rtl="0" fontAlgn="auto" hangingPunct="1">
              <a:lnSpc>
                <a:spcPct val="135000"/>
              </a:lnSpc>
              <a:spcBef>
                <a:spcPts val="0"/>
              </a:spcBef>
              <a:spcAft>
                <a:spcPts val="0"/>
              </a:spcAft>
              <a:buNone/>
              <a:tabLst/>
              <a:defRPr sz="1800" b="0" i="0" u="none" strike="noStrike" kern="0" cap="none" spc="0" baseline="0">
                <a:solidFill>
                  <a:srgbClr val="000000"/>
                </a:solidFill>
                <a:uFillTx/>
              </a:defRPr>
            </a:pPr>
            <a:endParaRPr lang="en-US" sz="1533" b="0" i="0" u="none" strike="noStrike" kern="1200" cap="none" spc="0" baseline="0">
              <a:solidFill>
                <a:srgbClr val="FFFFFF"/>
              </a:solidFill>
              <a:uFillTx/>
              <a:latin typeface="Corbel"/>
            </a:endParaRPr>
          </a:p>
          <a:p>
            <a:pPr marL="0" marR="0" lvl="0" indent="0" algn="l" defTabSz="457200" rtl="0" fontAlgn="auto" hangingPunct="1">
              <a:lnSpc>
                <a:spcPct val="135000"/>
              </a:lnSpc>
              <a:spcBef>
                <a:spcPts val="0"/>
              </a:spcBef>
              <a:spcAft>
                <a:spcPts val="0"/>
              </a:spcAft>
              <a:buNone/>
              <a:tabLst/>
              <a:defRPr sz="1800" b="0" i="0" u="none" strike="noStrike" kern="0" cap="none" spc="0" baseline="0">
                <a:solidFill>
                  <a:srgbClr val="000000"/>
                </a:solidFill>
                <a:uFillTx/>
              </a:defRPr>
            </a:pPr>
            <a:r>
              <a:rPr lang="it-IT" sz="1533" b="1" i="0" u="none" strike="noStrike" kern="1200" cap="none" spc="0" baseline="0">
                <a:solidFill>
                  <a:srgbClr val="1E293B"/>
                </a:solidFill>
                <a:uFillTx/>
                <a:latin typeface="Calibri" pitchFamily="34"/>
                <a:ea typeface="Calibri" pitchFamily="34"/>
                <a:cs typeface="Calibri" pitchFamily="34"/>
              </a:rPr>
              <a:t>Mauro, M., Noto, G., Prenestini, A., &amp; Sarto, F. (2024) </a:t>
            </a:r>
            <a:r>
              <a:rPr lang="en-US" sz="1533" b="0" i="0" u="none" strike="noStrike" kern="1200" cap="none" spc="0" baseline="0">
                <a:solidFill>
                  <a:srgbClr val="1E293B"/>
                </a:solidFill>
                <a:uFillTx/>
                <a:latin typeface="Calibri" pitchFamily="34"/>
                <a:ea typeface="Calibri" pitchFamily="34"/>
                <a:cs typeface="Calibri" pitchFamily="34"/>
              </a:rPr>
              <a:t>Digital transformation in healthcare: Assessing the role of digital technologies for managerial support processes. Available at: </a:t>
            </a:r>
            <a:r>
              <a:rPr lang="en-US" sz="1533" b="0" i="0" u="none" strike="noStrike" kern="1200" cap="none" spc="0" baseline="0">
                <a:solidFill>
                  <a:srgbClr val="1E293B"/>
                </a:solidFill>
                <a:uFillTx/>
                <a:latin typeface="Calibri" pitchFamily="34"/>
                <a:ea typeface="Calibri" pitchFamily="34"/>
                <a:cs typeface="Calibri" pitchFamily="34"/>
                <a:hlinkClick r:id="rId6">
                  <a:extLst>
                    <a:ext uri="{A12FA001-AC4F-418D-AE19-62706E023703}">
                      <ahyp:hlinkClr xmlns:ahyp="http://schemas.microsoft.com/office/drawing/2018/hyperlinkcolor" val="tx"/>
                    </a:ext>
                  </a:extLst>
                </a:hlinkClick>
              </a:rPr>
              <a:t>https://www.sciencedirect.com/science/article/pii/S0040162524005791</a:t>
            </a:r>
            <a:r>
              <a:rPr lang="en-US" sz="1533" b="0" i="0" u="none" strike="noStrike" kern="1200" cap="none" spc="0" baseline="0">
                <a:solidFill>
                  <a:srgbClr val="1E293B"/>
                </a:solidFill>
                <a:uFillTx/>
                <a:latin typeface="Calibri" pitchFamily="34"/>
                <a:ea typeface="Calibri" pitchFamily="34"/>
                <a:cs typeface="Calibri" pitchFamily="34"/>
              </a:rPr>
              <a:t> [Accessed: 2 June 2026]</a:t>
            </a:r>
            <a:endParaRPr lang="en-US" sz="1533" b="0" i="0" u="none" strike="noStrike" kern="1200" cap="none" spc="0" baseline="0">
              <a:solidFill>
                <a:srgbClr val="FFFFFF"/>
              </a:solidFill>
              <a:uFillTx/>
              <a:latin typeface="Corbe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4E199097-8DBB-8D6E-F1D0-2FE273D9A447}"/>
              </a:ext>
            </a:extLst>
          </p:cNvPr>
          <p:cNvSpPr/>
          <p:nvPr/>
        </p:nvSpPr>
        <p:spPr>
          <a:xfrm>
            <a:off x="0" y="0"/>
            <a:ext cx="426723" cy="6858000"/>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 name="Shape 1">
            <a:extLst>
              <a:ext uri="{FF2B5EF4-FFF2-40B4-BE49-F238E27FC236}">
                <a16:creationId xmlns:a16="http://schemas.microsoft.com/office/drawing/2014/main" id="{F7ABBBA9-7B95-0B4E-D04F-21C9D689335F}"/>
              </a:ext>
            </a:extLst>
          </p:cNvPr>
          <p:cNvSpPr/>
          <p:nvPr/>
        </p:nvSpPr>
        <p:spPr>
          <a:xfrm>
            <a:off x="426723" y="4267203"/>
            <a:ext cx="11765283" cy="73152"/>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4" name="Shape 4">
            <a:extLst>
              <a:ext uri="{FF2B5EF4-FFF2-40B4-BE49-F238E27FC236}">
                <a16:creationId xmlns:a16="http://schemas.microsoft.com/office/drawing/2014/main" id="{0FF95550-D97C-58C3-EC94-E9EEDB3976E6}"/>
              </a:ext>
            </a:extLst>
          </p:cNvPr>
          <p:cNvSpPr/>
          <p:nvPr/>
        </p:nvSpPr>
        <p:spPr>
          <a:xfrm>
            <a:off x="731520" y="365760"/>
            <a:ext cx="2926080" cy="463299"/>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5" name="Text 5">
            <a:extLst>
              <a:ext uri="{FF2B5EF4-FFF2-40B4-BE49-F238E27FC236}">
                <a16:creationId xmlns:a16="http://schemas.microsoft.com/office/drawing/2014/main" id="{16506870-3969-AC4E-CD25-4F42C4AAC5D9}"/>
              </a:ext>
            </a:extLst>
          </p:cNvPr>
          <p:cNvSpPr/>
          <p:nvPr/>
        </p:nvSpPr>
        <p:spPr>
          <a:xfrm>
            <a:off x="731520" y="365760"/>
            <a:ext cx="2926080" cy="463299"/>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0D3D56"/>
                </a:solidFill>
                <a:uFillTx/>
                <a:latin typeface="Corbel"/>
              </a:rPr>
              <a:t>LCHS4007</a:t>
            </a:r>
            <a:endParaRPr lang="en-US" sz="1467" b="0" i="0" u="none" strike="noStrike" kern="1200" cap="none" spc="0" baseline="0">
              <a:solidFill>
                <a:srgbClr val="FFFFFF"/>
              </a:solidFill>
              <a:uFillTx/>
              <a:latin typeface="Corbel"/>
            </a:endParaRPr>
          </a:p>
        </p:txBody>
      </p:sp>
      <p:sp>
        <p:nvSpPr>
          <p:cNvPr id="6" name="Text 6">
            <a:extLst>
              <a:ext uri="{FF2B5EF4-FFF2-40B4-BE49-F238E27FC236}">
                <a16:creationId xmlns:a16="http://schemas.microsoft.com/office/drawing/2014/main" id="{F0517E47-3945-E995-EC09-42F30D781FF5}"/>
              </a:ext>
            </a:extLst>
          </p:cNvPr>
          <p:cNvSpPr/>
          <p:nvPr/>
        </p:nvSpPr>
        <p:spPr>
          <a:xfrm>
            <a:off x="670556" y="1036316"/>
            <a:ext cx="6339836" cy="146304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6133" b="1" i="0" u="none" strike="noStrike" kern="1200" cap="none" spc="0" baseline="0">
                <a:solidFill>
                  <a:srgbClr val="FFFFFF"/>
                </a:solidFill>
                <a:uFillTx/>
                <a:latin typeface="Trebuchet MS" pitchFamily="34"/>
                <a:ea typeface="Trebuchet MS" pitchFamily="34"/>
                <a:cs typeface="Trebuchet MS" pitchFamily="34"/>
              </a:rPr>
              <a:t>Staff Training</a:t>
            </a:r>
            <a:endParaRPr lang="en-US" sz="6133" b="0" i="0" u="none" strike="noStrike" kern="1200" cap="none" spc="0" baseline="0">
              <a:solidFill>
                <a:srgbClr val="FFFFFF"/>
              </a:solidFill>
              <a:uFillTx/>
              <a:latin typeface="Corbel"/>
            </a:endParaRPr>
          </a:p>
        </p:txBody>
      </p:sp>
      <p:sp>
        <p:nvSpPr>
          <p:cNvPr id="7" name="Text 7">
            <a:extLst>
              <a:ext uri="{FF2B5EF4-FFF2-40B4-BE49-F238E27FC236}">
                <a16:creationId xmlns:a16="http://schemas.microsoft.com/office/drawing/2014/main" id="{A3896FC1-5372-0FDC-D673-4165CB82F394}"/>
              </a:ext>
            </a:extLst>
          </p:cNvPr>
          <p:cNvSpPr/>
          <p:nvPr/>
        </p:nvSpPr>
        <p:spPr>
          <a:xfrm>
            <a:off x="670556" y="2499356"/>
            <a:ext cx="6705596" cy="79248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667" b="0" i="1" u="none" strike="noStrike" kern="1200" cap="none" spc="0" baseline="0">
                <a:solidFill>
                  <a:srgbClr val="D4A843"/>
                </a:solidFill>
                <a:uFillTx/>
                <a:latin typeface="Calibri" pitchFamily="34"/>
                <a:ea typeface="Calibri" pitchFamily="34"/>
                <a:cs typeface="Calibri" pitchFamily="34"/>
              </a:rPr>
              <a:t>Using Microsoft PowerPoint</a:t>
            </a:r>
            <a:endParaRPr lang="en-US" sz="2667" b="0" i="0" u="none" strike="noStrike" kern="1200" cap="none" spc="0" baseline="0">
              <a:solidFill>
                <a:srgbClr val="FFFFFF"/>
              </a:solidFill>
              <a:uFillTx/>
              <a:latin typeface="Corbel"/>
            </a:endParaRPr>
          </a:p>
        </p:txBody>
      </p:sp>
      <p:sp>
        <p:nvSpPr>
          <p:cNvPr id="8" name="Text 8">
            <a:extLst>
              <a:ext uri="{FF2B5EF4-FFF2-40B4-BE49-F238E27FC236}">
                <a16:creationId xmlns:a16="http://schemas.microsoft.com/office/drawing/2014/main" id="{E1E42E50-C0A3-9CBE-0706-7CA0CF3E484A}"/>
              </a:ext>
            </a:extLst>
          </p:cNvPr>
          <p:cNvSpPr/>
          <p:nvPr/>
        </p:nvSpPr>
        <p:spPr>
          <a:xfrm>
            <a:off x="670556" y="3474720"/>
            <a:ext cx="6461763" cy="60960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A8D5E2"/>
                </a:solidFill>
                <a:uFillTx/>
                <a:latin typeface="Calibri" pitchFamily="34"/>
                <a:ea typeface="Calibri" pitchFamily="34"/>
                <a:cs typeface="Calibri" pitchFamily="34"/>
              </a:rPr>
              <a:t>Riverdale Nursing Home — Digital Skills &amp; Research Methods</a:t>
            </a:r>
            <a:endParaRPr lang="en-US" sz="1600" b="0" i="0" u="none" strike="noStrike" kern="1200" cap="none" spc="0" baseline="0">
              <a:solidFill>
                <a:srgbClr val="FFFFFF"/>
              </a:solidFill>
              <a:uFillTx/>
              <a:latin typeface="Corbel"/>
            </a:endParaRPr>
          </a:p>
        </p:txBody>
      </p:sp>
      <p:sp>
        <p:nvSpPr>
          <p:cNvPr id="9" name="Shape 9">
            <a:extLst>
              <a:ext uri="{FF2B5EF4-FFF2-40B4-BE49-F238E27FC236}">
                <a16:creationId xmlns:a16="http://schemas.microsoft.com/office/drawing/2014/main" id="{36EBDAFB-AA21-4F85-7E89-C957B76B8AC7}"/>
              </a:ext>
            </a:extLst>
          </p:cNvPr>
          <p:cNvSpPr/>
          <p:nvPr/>
        </p:nvSpPr>
        <p:spPr>
          <a:xfrm>
            <a:off x="670556" y="4572000"/>
            <a:ext cx="5852160" cy="1889763"/>
          </a:xfrm>
          <a:prstGeom prst="rect">
            <a:avLst/>
          </a:prstGeom>
          <a:solidFill>
            <a:srgbClr val="FFFFFF">
              <a:alpha val="8000"/>
            </a:srgbClr>
          </a:solidFill>
          <a:ln w="12701" cap="flat">
            <a:solidFill>
              <a:srgbClr val="D4A843">
                <a:alpha val="70000"/>
              </a:srgbClr>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FFFFFF"/>
                </a:solidFill>
                <a:uFillTx/>
                <a:latin typeface="Corbel"/>
              </a:rPr>
              <a:t> </a:t>
            </a:r>
          </a:p>
        </p:txBody>
      </p:sp>
      <p:sp>
        <p:nvSpPr>
          <p:cNvPr id="10" name="Text 10">
            <a:extLst>
              <a:ext uri="{FF2B5EF4-FFF2-40B4-BE49-F238E27FC236}">
                <a16:creationId xmlns:a16="http://schemas.microsoft.com/office/drawing/2014/main" id="{D78DDF8C-DE22-E859-6B81-3B968476B70A}"/>
              </a:ext>
            </a:extLst>
          </p:cNvPr>
          <p:cNvSpPr/>
          <p:nvPr/>
        </p:nvSpPr>
        <p:spPr>
          <a:xfrm>
            <a:off x="914400" y="4693916"/>
            <a:ext cx="5364483" cy="158495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D4A843"/>
                </a:solidFill>
                <a:uFillTx/>
                <a:latin typeface="Calibri" pitchFamily="34"/>
                <a:ea typeface="Calibri" pitchFamily="34"/>
                <a:cs typeface="Calibri" pitchFamily="34"/>
              </a:rPr>
              <a:t>Student Name: </a:t>
            </a:r>
            <a:r>
              <a:rPr lang="en-US" sz="1467" b="0" i="0" u="none" strike="noStrike" kern="1200" cap="none" spc="0" baseline="0">
                <a:solidFill>
                  <a:srgbClr val="FFFFFF"/>
                </a:solidFill>
                <a:uFillTx/>
                <a:latin typeface="Calibri" pitchFamily="34"/>
                <a:ea typeface="Calibri" pitchFamily="34"/>
                <a:cs typeface="Calibri" pitchFamily="34"/>
              </a:rPr>
              <a:t>Komal Yasmin </a:t>
            </a:r>
            <a:r>
              <a:rPr lang="en-US" sz="1467" b="1" i="0" u="none" strike="noStrike" kern="1200" cap="none" spc="0" baseline="0">
                <a:solidFill>
                  <a:srgbClr val="D4A843"/>
                </a:solidFill>
                <a:uFillTx/>
                <a:latin typeface="Calibri" pitchFamily="34"/>
                <a:ea typeface="Calibri" pitchFamily="34"/>
                <a:cs typeface="Calibri" pitchFamily="34"/>
              </a:rPr>
              <a:t>Module: </a:t>
            </a:r>
            <a:r>
              <a:rPr lang="en-US" sz="1467" b="0" i="0" u="none" strike="noStrike" kern="1200" cap="none" spc="0" baseline="0">
                <a:solidFill>
                  <a:srgbClr val="FFFFFF"/>
                </a:solidFill>
                <a:uFillTx/>
                <a:latin typeface="Calibri" pitchFamily="34"/>
                <a:ea typeface="Calibri" pitchFamily="34"/>
                <a:cs typeface="Calibri" pitchFamily="34"/>
              </a:rPr>
              <a:t>Digital Skills &amp; Research Methods </a:t>
            </a:r>
            <a:r>
              <a:rPr lang="en-US" sz="1467" b="1" i="0" u="none" strike="noStrike" kern="1200" cap="none" spc="0" baseline="0">
                <a:solidFill>
                  <a:srgbClr val="D4A843"/>
                </a:solidFill>
                <a:uFillTx/>
                <a:latin typeface="Calibri" pitchFamily="34"/>
                <a:ea typeface="Calibri" pitchFamily="34"/>
                <a:cs typeface="Calibri" pitchFamily="34"/>
              </a:rPr>
              <a:t>Lecturer: </a:t>
            </a:r>
            <a:r>
              <a:rPr lang="en-US" sz="1467" b="0" i="0" u="none" strike="noStrike" kern="1200" cap="none" spc="0" baseline="0">
                <a:solidFill>
                  <a:srgbClr val="FFFFFF"/>
                </a:solidFill>
                <a:uFillTx/>
                <a:latin typeface="Calibri" pitchFamily="34"/>
                <a:ea typeface="Calibri" pitchFamily="34"/>
                <a:cs typeface="Calibri" pitchFamily="34"/>
              </a:rPr>
              <a:t>Hajra Mustasim  |  June 2026</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486B2E"/>
                </a:solidFill>
                <a:uFillTx/>
                <a:latin typeface="Calibri" pitchFamily="34"/>
                <a:ea typeface="Calibri" pitchFamily="34"/>
                <a:cs typeface="Calibri" pitchFamily="34"/>
              </a:rPr>
              <a:t>Student number: </a:t>
            </a:r>
            <a:r>
              <a:rPr lang="en-US" sz="1467" b="0" i="0" u="none" strike="noStrike" kern="1200" cap="none" spc="0" baseline="0">
                <a:solidFill>
                  <a:srgbClr val="000000"/>
                </a:solidFill>
                <a:uFillTx/>
                <a:latin typeface="Calibri" pitchFamily="34"/>
                <a:ea typeface="Calibri" pitchFamily="34"/>
                <a:cs typeface="Calibri" pitchFamily="34"/>
              </a:rPr>
              <a:t>2540524</a:t>
            </a:r>
            <a:endParaRPr lang="en-US" sz="1467" b="0" i="0" u="none" strike="noStrike" kern="1200" cap="none" spc="0" baseline="0">
              <a:solidFill>
                <a:srgbClr val="000000"/>
              </a:solidFill>
              <a:uFillTx/>
              <a:latin typeface="Corbel"/>
            </a:endParaRPr>
          </a:p>
        </p:txBody>
      </p:sp>
      <p:pic>
        <p:nvPicPr>
          <p:cNvPr id="11" name="Picture 14">
            <a:extLst>
              <a:ext uri="{FF2B5EF4-FFF2-40B4-BE49-F238E27FC236}">
                <a16:creationId xmlns:a16="http://schemas.microsoft.com/office/drawing/2014/main" id="{36F9117D-39E6-6E67-D2CF-F9EA3EEEBF51}"/>
              </a:ext>
            </a:extLst>
          </p:cNvPr>
          <p:cNvPicPr>
            <a:picLocks noChangeAspect="1"/>
          </p:cNvPicPr>
          <p:nvPr/>
        </p:nvPicPr>
        <p:blipFill>
          <a:blip r:embed="rId3"/>
          <a:srcRect l="8834" t="57384" r="75965" b="23370"/>
          <a:stretch>
            <a:fillRect/>
          </a:stretch>
        </p:blipFill>
        <p:spPr>
          <a:xfrm>
            <a:off x="6656210" y="365760"/>
            <a:ext cx="5291943" cy="4466926"/>
          </a:xfrm>
          <a:prstGeom prst="rect">
            <a:avLst/>
          </a:prstGeom>
          <a:noFill/>
          <a:ln cap="flat">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D8B8D535-D41C-1102-3AE5-D9F862069630}"/>
              </a:ext>
            </a:extLst>
          </p:cNvPr>
          <p:cNvSpPr/>
          <p:nvPr/>
        </p:nvSpPr>
        <p:spPr>
          <a:xfrm>
            <a:off x="0" y="0"/>
            <a:ext cx="3169923" cy="6858000"/>
          </a:xfrm>
          <a:prstGeom prst="rect">
            <a:avLst/>
          </a:prstGeom>
          <a:solidFill>
            <a:srgbClr val="0D3D56"/>
          </a:solidFill>
          <a:ln w="12701" cap="flat">
            <a:solidFill>
              <a:srgbClr val="0D3D5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27E8F892-3885-82E9-5659-D45DED17DC44}"/>
              </a:ext>
            </a:extLst>
          </p:cNvPr>
          <p:cNvSpPr/>
          <p:nvPr/>
        </p:nvSpPr>
        <p:spPr>
          <a:xfrm>
            <a:off x="182880" y="1828800"/>
            <a:ext cx="2804163" cy="975363"/>
          </a:xfrm>
          <a:prstGeom prst="rect">
            <a:avLst/>
          </a:prstGeom>
          <a:no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933" b="1" i="0" u="none" strike="noStrike" kern="1200" cap="none" spc="0" baseline="0">
                <a:solidFill>
                  <a:srgbClr val="FFFFFF"/>
                </a:solidFill>
                <a:uFillTx/>
                <a:latin typeface="Trebuchet MS" pitchFamily="34"/>
                <a:ea typeface="Trebuchet MS" pitchFamily="34"/>
                <a:cs typeface="Trebuchet MS" pitchFamily="34"/>
              </a:rPr>
              <a:t>Contents</a:t>
            </a:r>
            <a:endParaRPr lang="en-US" sz="2933"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8730178E-E17A-5D8E-5E6E-AE6AC58AF089}"/>
              </a:ext>
            </a:extLst>
          </p:cNvPr>
          <p:cNvSpPr/>
          <p:nvPr/>
        </p:nvSpPr>
        <p:spPr>
          <a:xfrm>
            <a:off x="487676" y="2804163"/>
            <a:ext cx="2194560" cy="60963"/>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5" name="Shape 3">
            <a:extLst>
              <a:ext uri="{FF2B5EF4-FFF2-40B4-BE49-F238E27FC236}">
                <a16:creationId xmlns:a16="http://schemas.microsoft.com/office/drawing/2014/main" id="{8C303BA2-9CD1-3193-D32C-5E6AE261213A}"/>
              </a:ext>
            </a:extLst>
          </p:cNvPr>
          <p:cNvSpPr/>
          <p:nvPr/>
        </p:nvSpPr>
        <p:spPr>
          <a:xfrm>
            <a:off x="3474720" y="268220"/>
            <a:ext cx="4023360" cy="1341123"/>
          </a:xfrm>
          <a:prstGeom prst="rect">
            <a:avLst/>
          </a:prstGeom>
          <a:solidFill>
            <a:srgbClr val="FFFFFF"/>
          </a:solidFill>
          <a:ln w="12701" cap="flat">
            <a:solidFill>
              <a:srgbClr val="D8ECF3"/>
            </a:solidFill>
            <a:prstDash val="solid"/>
            <a:miter/>
          </a:ln>
          <a:effectLst>
            <a:outerShdw dist="253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6" name="Shape 4">
            <a:extLst>
              <a:ext uri="{FF2B5EF4-FFF2-40B4-BE49-F238E27FC236}">
                <a16:creationId xmlns:a16="http://schemas.microsoft.com/office/drawing/2014/main" id="{25ABB2BC-DDB3-B982-B073-A62E3F9B61B2}"/>
              </a:ext>
            </a:extLst>
          </p:cNvPr>
          <p:cNvSpPr/>
          <p:nvPr/>
        </p:nvSpPr>
        <p:spPr>
          <a:xfrm>
            <a:off x="3474720" y="268220"/>
            <a:ext cx="85340" cy="1341123"/>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7" name="Text 5">
            <a:extLst>
              <a:ext uri="{FF2B5EF4-FFF2-40B4-BE49-F238E27FC236}">
                <a16:creationId xmlns:a16="http://schemas.microsoft.com/office/drawing/2014/main" id="{ED653A7C-588E-ACC0-6028-08EE05895D98}"/>
              </a:ext>
            </a:extLst>
          </p:cNvPr>
          <p:cNvSpPr/>
          <p:nvPr/>
        </p:nvSpPr>
        <p:spPr>
          <a:xfrm>
            <a:off x="3657600" y="390147"/>
            <a:ext cx="670556" cy="48767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D4A843"/>
                </a:solidFill>
                <a:uFillTx/>
                <a:latin typeface="Trebuchet MS" pitchFamily="34"/>
                <a:ea typeface="Trebuchet MS" pitchFamily="34"/>
                <a:cs typeface="Trebuchet MS" pitchFamily="34"/>
              </a:rPr>
              <a:t>01</a:t>
            </a:r>
            <a:endParaRPr lang="en-US" sz="2400" b="0" i="0" u="none" strike="noStrike" kern="1200" cap="none" spc="0" baseline="0">
              <a:solidFill>
                <a:srgbClr val="FFFFFF"/>
              </a:solidFill>
              <a:uFillTx/>
              <a:latin typeface="Corbel"/>
            </a:endParaRPr>
          </a:p>
        </p:txBody>
      </p:sp>
      <p:sp>
        <p:nvSpPr>
          <p:cNvPr id="8" name="Text 6">
            <a:extLst>
              <a:ext uri="{FF2B5EF4-FFF2-40B4-BE49-F238E27FC236}">
                <a16:creationId xmlns:a16="http://schemas.microsoft.com/office/drawing/2014/main" id="{A754D76B-AAA3-B6D7-C3BA-E32F9066C7F8}"/>
              </a:ext>
            </a:extLst>
          </p:cNvPr>
          <p:cNvSpPr/>
          <p:nvPr/>
        </p:nvSpPr>
        <p:spPr>
          <a:xfrm>
            <a:off x="3657600" y="816860"/>
            <a:ext cx="3718563" cy="390147"/>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D3D56"/>
                </a:solidFill>
                <a:uFillTx/>
                <a:latin typeface="Calibri" pitchFamily="34"/>
                <a:ea typeface="Calibri" pitchFamily="34"/>
                <a:cs typeface="Calibri" pitchFamily="34"/>
              </a:rPr>
              <a:t>Case Study Overview</a:t>
            </a:r>
            <a:endParaRPr lang="en-US" sz="1600" b="0" i="0" u="none" strike="noStrike" kern="1200" cap="none" spc="0" baseline="0">
              <a:solidFill>
                <a:srgbClr val="FFFFFF"/>
              </a:solidFill>
              <a:uFillTx/>
              <a:latin typeface="Corbel"/>
            </a:endParaRPr>
          </a:p>
        </p:txBody>
      </p:sp>
      <p:sp>
        <p:nvSpPr>
          <p:cNvPr id="9" name="Text 7">
            <a:extLst>
              <a:ext uri="{FF2B5EF4-FFF2-40B4-BE49-F238E27FC236}">
                <a16:creationId xmlns:a16="http://schemas.microsoft.com/office/drawing/2014/main" id="{1EA2C2DE-B2D3-5A7A-DB61-7282681AD33C}"/>
              </a:ext>
            </a:extLst>
          </p:cNvPr>
          <p:cNvSpPr/>
          <p:nvPr/>
        </p:nvSpPr>
        <p:spPr>
          <a:xfrm>
            <a:off x="3657600" y="1182620"/>
            <a:ext cx="3718563" cy="30479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5A7F8F"/>
                </a:solidFill>
                <a:uFillTx/>
                <a:latin typeface="Calibri" pitchFamily="34"/>
                <a:ea typeface="Calibri" pitchFamily="34"/>
                <a:cs typeface="Calibri" pitchFamily="34"/>
              </a:rPr>
              <a:t>Riverdale Nursing Home context</a:t>
            </a:r>
            <a:endParaRPr lang="en-US" sz="1200" b="0" i="0" u="none" strike="noStrike" kern="1200" cap="none" spc="0" baseline="0">
              <a:solidFill>
                <a:srgbClr val="FFFFFF"/>
              </a:solidFill>
              <a:uFillTx/>
              <a:latin typeface="Corbel"/>
            </a:endParaRPr>
          </a:p>
        </p:txBody>
      </p:sp>
      <p:sp>
        <p:nvSpPr>
          <p:cNvPr id="10" name="Shape 8">
            <a:extLst>
              <a:ext uri="{FF2B5EF4-FFF2-40B4-BE49-F238E27FC236}">
                <a16:creationId xmlns:a16="http://schemas.microsoft.com/office/drawing/2014/main" id="{B804781B-FA6F-AC64-1C7B-87EE2F58014D}"/>
              </a:ext>
            </a:extLst>
          </p:cNvPr>
          <p:cNvSpPr/>
          <p:nvPr/>
        </p:nvSpPr>
        <p:spPr>
          <a:xfrm>
            <a:off x="3474720" y="1853187"/>
            <a:ext cx="4023360" cy="1341123"/>
          </a:xfrm>
          <a:prstGeom prst="rect">
            <a:avLst/>
          </a:prstGeom>
          <a:solidFill>
            <a:srgbClr val="FFFFFF"/>
          </a:solidFill>
          <a:ln w="12701" cap="flat">
            <a:solidFill>
              <a:srgbClr val="D8ECF3"/>
            </a:solidFill>
            <a:prstDash val="solid"/>
            <a:miter/>
          </a:ln>
          <a:effectLst>
            <a:outerShdw dist="253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1" name="Shape 9">
            <a:extLst>
              <a:ext uri="{FF2B5EF4-FFF2-40B4-BE49-F238E27FC236}">
                <a16:creationId xmlns:a16="http://schemas.microsoft.com/office/drawing/2014/main" id="{BF33C763-52B6-E755-685B-FC9B45410A72}"/>
              </a:ext>
            </a:extLst>
          </p:cNvPr>
          <p:cNvSpPr/>
          <p:nvPr/>
        </p:nvSpPr>
        <p:spPr>
          <a:xfrm>
            <a:off x="3474720" y="1853187"/>
            <a:ext cx="85340" cy="1341123"/>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2" name="Text 10">
            <a:extLst>
              <a:ext uri="{FF2B5EF4-FFF2-40B4-BE49-F238E27FC236}">
                <a16:creationId xmlns:a16="http://schemas.microsoft.com/office/drawing/2014/main" id="{9EA6978D-7534-6956-DF0A-E5C97C1BB6EF}"/>
              </a:ext>
            </a:extLst>
          </p:cNvPr>
          <p:cNvSpPr/>
          <p:nvPr/>
        </p:nvSpPr>
        <p:spPr>
          <a:xfrm>
            <a:off x="3657600" y="1975104"/>
            <a:ext cx="670556" cy="48767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D4A843"/>
                </a:solidFill>
                <a:uFillTx/>
                <a:latin typeface="Trebuchet MS" pitchFamily="34"/>
                <a:ea typeface="Trebuchet MS" pitchFamily="34"/>
                <a:cs typeface="Trebuchet MS" pitchFamily="34"/>
              </a:rPr>
              <a:t>02</a:t>
            </a:r>
            <a:endParaRPr lang="en-US" sz="2400" b="0" i="0" u="none" strike="noStrike" kern="1200" cap="none" spc="0" baseline="0">
              <a:solidFill>
                <a:srgbClr val="FFFFFF"/>
              </a:solidFill>
              <a:uFillTx/>
              <a:latin typeface="Corbel"/>
            </a:endParaRPr>
          </a:p>
        </p:txBody>
      </p:sp>
      <p:sp>
        <p:nvSpPr>
          <p:cNvPr id="13" name="Text 11">
            <a:extLst>
              <a:ext uri="{FF2B5EF4-FFF2-40B4-BE49-F238E27FC236}">
                <a16:creationId xmlns:a16="http://schemas.microsoft.com/office/drawing/2014/main" id="{C97CDE37-FC02-2820-C05F-ED7DCDBD061C}"/>
              </a:ext>
            </a:extLst>
          </p:cNvPr>
          <p:cNvSpPr/>
          <p:nvPr/>
        </p:nvSpPr>
        <p:spPr>
          <a:xfrm>
            <a:off x="3657600" y="2401827"/>
            <a:ext cx="3718563" cy="390147"/>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D3D56"/>
                </a:solidFill>
                <a:uFillTx/>
                <a:latin typeface="Calibri" pitchFamily="34"/>
                <a:ea typeface="Calibri" pitchFamily="34"/>
                <a:cs typeface="Calibri" pitchFamily="34"/>
              </a:rPr>
              <a:t>Workplace Task: Staff Training</a:t>
            </a:r>
            <a:endParaRPr lang="en-US" sz="1600" b="0" i="0" u="none" strike="noStrike" kern="1200" cap="none" spc="0" baseline="0">
              <a:solidFill>
                <a:srgbClr val="FFFFFF"/>
              </a:solidFill>
              <a:uFillTx/>
              <a:latin typeface="Corbel"/>
            </a:endParaRPr>
          </a:p>
        </p:txBody>
      </p:sp>
      <p:sp>
        <p:nvSpPr>
          <p:cNvPr id="14" name="Text 12">
            <a:extLst>
              <a:ext uri="{FF2B5EF4-FFF2-40B4-BE49-F238E27FC236}">
                <a16:creationId xmlns:a16="http://schemas.microsoft.com/office/drawing/2014/main" id="{5F15DCD2-8D52-5450-BA76-E38DFEF9FAAB}"/>
              </a:ext>
            </a:extLst>
          </p:cNvPr>
          <p:cNvSpPr/>
          <p:nvPr/>
        </p:nvSpPr>
        <p:spPr>
          <a:xfrm>
            <a:off x="3657600" y="2767587"/>
            <a:ext cx="3718563" cy="30479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5A7F8F"/>
                </a:solidFill>
                <a:uFillTx/>
                <a:latin typeface="Calibri" pitchFamily="34"/>
                <a:ea typeface="Calibri" pitchFamily="34"/>
                <a:cs typeface="Calibri" pitchFamily="34"/>
              </a:rPr>
              <a:t>What it involves</a:t>
            </a:r>
            <a:endParaRPr lang="en-US" sz="1200" b="0" i="0" u="none" strike="noStrike" kern="1200" cap="none" spc="0" baseline="0">
              <a:solidFill>
                <a:srgbClr val="FFFFFF"/>
              </a:solidFill>
              <a:uFillTx/>
              <a:latin typeface="Corbel"/>
            </a:endParaRPr>
          </a:p>
        </p:txBody>
      </p:sp>
      <p:sp>
        <p:nvSpPr>
          <p:cNvPr id="15" name="Shape 13">
            <a:extLst>
              <a:ext uri="{FF2B5EF4-FFF2-40B4-BE49-F238E27FC236}">
                <a16:creationId xmlns:a16="http://schemas.microsoft.com/office/drawing/2014/main" id="{A6F5BD05-AF2E-9C34-9FCD-1F26B7F79125}"/>
              </a:ext>
            </a:extLst>
          </p:cNvPr>
          <p:cNvSpPr/>
          <p:nvPr/>
        </p:nvSpPr>
        <p:spPr>
          <a:xfrm>
            <a:off x="3474720" y="3438144"/>
            <a:ext cx="4023360" cy="1341123"/>
          </a:xfrm>
          <a:prstGeom prst="rect">
            <a:avLst/>
          </a:prstGeom>
          <a:solidFill>
            <a:srgbClr val="FFFFFF"/>
          </a:solidFill>
          <a:ln w="12701" cap="flat">
            <a:solidFill>
              <a:srgbClr val="D8ECF3"/>
            </a:solidFill>
            <a:prstDash val="solid"/>
            <a:miter/>
          </a:ln>
          <a:effectLst>
            <a:outerShdw dist="253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6" name="Shape 14">
            <a:extLst>
              <a:ext uri="{FF2B5EF4-FFF2-40B4-BE49-F238E27FC236}">
                <a16:creationId xmlns:a16="http://schemas.microsoft.com/office/drawing/2014/main" id="{70CD9A5E-E440-DDBB-DD39-8F7A08A6F59B}"/>
              </a:ext>
            </a:extLst>
          </p:cNvPr>
          <p:cNvSpPr/>
          <p:nvPr/>
        </p:nvSpPr>
        <p:spPr>
          <a:xfrm>
            <a:off x="3474720" y="3438144"/>
            <a:ext cx="85340" cy="1341123"/>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7" name="Text 15">
            <a:extLst>
              <a:ext uri="{FF2B5EF4-FFF2-40B4-BE49-F238E27FC236}">
                <a16:creationId xmlns:a16="http://schemas.microsoft.com/office/drawing/2014/main" id="{7D04C3FF-0EAD-43C1-CD03-B39A4E7CA3D0}"/>
              </a:ext>
            </a:extLst>
          </p:cNvPr>
          <p:cNvSpPr/>
          <p:nvPr/>
        </p:nvSpPr>
        <p:spPr>
          <a:xfrm>
            <a:off x="3657600" y="3560060"/>
            <a:ext cx="670556" cy="48767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D4A843"/>
                </a:solidFill>
                <a:uFillTx/>
                <a:latin typeface="Trebuchet MS" pitchFamily="34"/>
                <a:ea typeface="Trebuchet MS" pitchFamily="34"/>
                <a:cs typeface="Trebuchet MS" pitchFamily="34"/>
              </a:rPr>
              <a:t>03</a:t>
            </a:r>
            <a:endParaRPr lang="en-US" sz="2400" b="0" i="0" u="none" strike="noStrike" kern="1200" cap="none" spc="0" baseline="0">
              <a:solidFill>
                <a:srgbClr val="FFFFFF"/>
              </a:solidFill>
              <a:uFillTx/>
              <a:latin typeface="Corbel"/>
            </a:endParaRPr>
          </a:p>
        </p:txBody>
      </p:sp>
      <p:sp>
        <p:nvSpPr>
          <p:cNvPr id="18" name="Text 16">
            <a:extLst>
              <a:ext uri="{FF2B5EF4-FFF2-40B4-BE49-F238E27FC236}">
                <a16:creationId xmlns:a16="http://schemas.microsoft.com/office/drawing/2014/main" id="{27A8F03C-9FAE-C004-F87D-E6443A011279}"/>
              </a:ext>
            </a:extLst>
          </p:cNvPr>
          <p:cNvSpPr/>
          <p:nvPr/>
        </p:nvSpPr>
        <p:spPr>
          <a:xfrm>
            <a:off x="3657600" y="3986783"/>
            <a:ext cx="3718563" cy="390147"/>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D3D56"/>
                </a:solidFill>
                <a:uFillTx/>
                <a:latin typeface="Calibri" pitchFamily="34"/>
                <a:ea typeface="Calibri" pitchFamily="34"/>
                <a:cs typeface="Calibri" pitchFamily="34"/>
              </a:rPr>
              <a:t>Microsoft PowerPoint as a Tool</a:t>
            </a:r>
            <a:endParaRPr lang="en-US" sz="1600" b="0" i="0" u="none" strike="noStrike" kern="1200" cap="none" spc="0" baseline="0">
              <a:solidFill>
                <a:srgbClr val="FFFFFF"/>
              </a:solidFill>
              <a:uFillTx/>
              <a:latin typeface="Corbel"/>
            </a:endParaRPr>
          </a:p>
        </p:txBody>
      </p:sp>
      <p:sp>
        <p:nvSpPr>
          <p:cNvPr id="19" name="Text 17">
            <a:extLst>
              <a:ext uri="{FF2B5EF4-FFF2-40B4-BE49-F238E27FC236}">
                <a16:creationId xmlns:a16="http://schemas.microsoft.com/office/drawing/2014/main" id="{B354BC93-02E8-3F35-D9EC-4BBEAB17DD70}"/>
              </a:ext>
            </a:extLst>
          </p:cNvPr>
          <p:cNvSpPr/>
          <p:nvPr/>
        </p:nvSpPr>
        <p:spPr>
          <a:xfrm>
            <a:off x="3657600" y="4352544"/>
            <a:ext cx="3718563" cy="30479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5A7F8F"/>
                </a:solidFill>
                <a:uFillTx/>
                <a:latin typeface="Calibri" pitchFamily="34"/>
                <a:ea typeface="Calibri" pitchFamily="34"/>
                <a:cs typeface="Calibri" pitchFamily="34"/>
              </a:rPr>
              <a:t>Features &amp; suitability</a:t>
            </a:r>
            <a:endParaRPr lang="en-US" sz="1200" b="0" i="0" u="none" strike="noStrike" kern="1200" cap="none" spc="0" baseline="0">
              <a:solidFill>
                <a:srgbClr val="FFFFFF"/>
              </a:solidFill>
              <a:uFillTx/>
              <a:latin typeface="Corbel"/>
            </a:endParaRPr>
          </a:p>
        </p:txBody>
      </p:sp>
      <p:sp>
        <p:nvSpPr>
          <p:cNvPr id="20" name="Shape 18">
            <a:extLst>
              <a:ext uri="{FF2B5EF4-FFF2-40B4-BE49-F238E27FC236}">
                <a16:creationId xmlns:a16="http://schemas.microsoft.com/office/drawing/2014/main" id="{015C57AF-F926-EAA6-C4C9-AF150404372A}"/>
              </a:ext>
            </a:extLst>
          </p:cNvPr>
          <p:cNvSpPr/>
          <p:nvPr/>
        </p:nvSpPr>
        <p:spPr>
          <a:xfrm>
            <a:off x="3474720" y="5023100"/>
            <a:ext cx="4023360" cy="1341123"/>
          </a:xfrm>
          <a:prstGeom prst="rect">
            <a:avLst/>
          </a:prstGeom>
          <a:solidFill>
            <a:srgbClr val="FFFFFF"/>
          </a:solidFill>
          <a:ln w="12701" cap="flat">
            <a:solidFill>
              <a:srgbClr val="D8ECF3"/>
            </a:solidFill>
            <a:prstDash val="solid"/>
            <a:miter/>
          </a:ln>
          <a:effectLst>
            <a:outerShdw dist="253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1" name="Shape 19">
            <a:extLst>
              <a:ext uri="{FF2B5EF4-FFF2-40B4-BE49-F238E27FC236}">
                <a16:creationId xmlns:a16="http://schemas.microsoft.com/office/drawing/2014/main" id="{4F5F22F6-CA68-8CC0-87BC-08991F805F66}"/>
              </a:ext>
            </a:extLst>
          </p:cNvPr>
          <p:cNvSpPr/>
          <p:nvPr/>
        </p:nvSpPr>
        <p:spPr>
          <a:xfrm>
            <a:off x="3474720" y="5023100"/>
            <a:ext cx="85340" cy="1341123"/>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2" name="Text 20">
            <a:extLst>
              <a:ext uri="{FF2B5EF4-FFF2-40B4-BE49-F238E27FC236}">
                <a16:creationId xmlns:a16="http://schemas.microsoft.com/office/drawing/2014/main" id="{9D7E5A81-CF2F-CE97-148A-670C38C13DBD}"/>
              </a:ext>
            </a:extLst>
          </p:cNvPr>
          <p:cNvSpPr/>
          <p:nvPr/>
        </p:nvSpPr>
        <p:spPr>
          <a:xfrm>
            <a:off x="3657600" y="5145027"/>
            <a:ext cx="670556" cy="48767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D4A843"/>
                </a:solidFill>
                <a:uFillTx/>
                <a:latin typeface="Trebuchet MS" pitchFamily="34"/>
                <a:ea typeface="Trebuchet MS" pitchFamily="34"/>
                <a:cs typeface="Trebuchet MS" pitchFamily="34"/>
              </a:rPr>
              <a:t>04</a:t>
            </a:r>
            <a:endParaRPr lang="en-US" sz="2400" b="0" i="0" u="none" strike="noStrike" kern="1200" cap="none" spc="0" baseline="0">
              <a:solidFill>
                <a:srgbClr val="FFFFFF"/>
              </a:solidFill>
              <a:uFillTx/>
              <a:latin typeface="Corbel"/>
            </a:endParaRPr>
          </a:p>
        </p:txBody>
      </p:sp>
      <p:sp>
        <p:nvSpPr>
          <p:cNvPr id="23" name="Text 21">
            <a:extLst>
              <a:ext uri="{FF2B5EF4-FFF2-40B4-BE49-F238E27FC236}">
                <a16:creationId xmlns:a16="http://schemas.microsoft.com/office/drawing/2014/main" id="{B5034D0F-17A2-F769-852D-3F79C18F0C62}"/>
              </a:ext>
            </a:extLst>
          </p:cNvPr>
          <p:cNvSpPr/>
          <p:nvPr/>
        </p:nvSpPr>
        <p:spPr>
          <a:xfrm>
            <a:off x="3657600" y="5571740"/>
            <a:ext cx="3718563" cy="390147"/>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D3D56"/>
                </a:solidFill>
                <a:uFillTx/>
                <a:latin typeface="Calibri" pitchFamily="34"/>
                <a:ea typeface="Calibri" pitchFamily="34"/>
                <a:cs typeface="Calibri" pitchFamily="34"/>
              </a:rPr>
              <a:t>How PowerPoint Improves Training</a:t>
            </a:r>
            <a:endParaRPr lang="en-US" sz="1600" b="0" i="0" u="none" strike="noStrike" kern="1200" cap="none" spc="0" baseline="0">
              <a:solidFill>
                <a:srgbClr val="FFFFFF"/>
              </a:solidFill>
              <a:uFillTx/>
              <a:latin typeface="Corbel"/>
            </a:endParaRPr>
          </a:p>
        </p:txBody>
      </p:sp>
      <p:sp>
        <p:nvSpPr>
          <p:cNvPr id="24" name="Text 22">
            <a:extLst>
              <a:ext uri="{FF2B5EF4-FFF2-40B4-BE49-F238E27FC236}">
                <a16:creationId xmlns:a16="http://schemas.microsoft.com/office/drawing/2014/main" id="{9C089BCC-D1F5-D7F1-C2C1-0F710C1FD690}"/>
              </a:ext>
            </a:extLst>
          </p:cNvPr>
          <p:cNvSpPr/>
          <p:nvPr/>
        </p:nvSpPr>
        <p:spPr>
          <a:xfrm>
            <a:off x="3657600" y="5937500"/>
            <a:ext cx="3718563" cy="30479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5A7F8F"/>
                </a:solidFill>
                <a:uFillTx/>
                <a:latin typeface="Calibri" pitchFamily="34"/>
                <a:ea typeface="Calibri" pitchFamily="34"/>
                <a:cs typeface="Calibri" pitchFamily="34"/>
              </a:rPr>
              <a:t>Efficiency &amp; communication</a:t>
            </a:r>
            <a:endParaRPr lang="en-US" sz="1200" b="0" i="0" u="none" strike="noStrike" kern="1200" cap="none" spc="0" baseline="0">
              <a:solidFill>
                <a:srgbClr val="FFFFFF"/>
              </a:solidFill>
              <a:uFillTx/>
              <a:latin typeface="Corbel"/>
            </a:endParaRPr>
          </a:p>
        </p:txBody>
      </p:sp>
      <p:sp>
        <p:nvSpPr>
          <p:cNvPr id="25" name="Shape 23">
            <a:extLst>
              <a:ext uri="{FF2B5EF4-FFF2-40B4-BE49-F238E27FC236}">
                <a16:creationId xmlns:a16="http://schemas.microsoft.com/office/drawing/2014/main" id="{2D017186-913D-55CA-4D36-EFC2347D20BE}"/>
              </a:ext>
            </a:extLst>
          </p:cNvPr>
          <p:cNvSpPr/>
          <p:nvPr/>
        </p:nvSpPr>
        <p:spPr>
          <a:xfrm>
            <a:off x="7741923" y="268220"/>
            <a:ext cx="4023360" cy="1341123"/>
          </a:xfrm>
          <a:prstGeom prst="rect">
            <a:avLst/>
          </a:prstGeom>
          <a:solidFill>
            <a:srgbClr val="FFFFFF"/>
          </a:solidFill>
          <a:ln w="12701" cap="flat">
            <a:solidFill>
              <a:srgbClr val="D8ECF3"/>
            </a:solidFill>
            <a:prstDash val="solid"/>
            <a:miter/>
          </a:ln>
          <a:effectLst>
            <a:outerShdw dist="253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6" name="Shape 24">
            <a:extLst>
              <a:ext uri="{FF2B5EF4-FFF2-40B4-BE49-F238E27FC236}">
                <a16:creationId xmlns:a16="http://schemas.microsoft.com/office/drawing/2014/main" id="{75FF527E-7549-72AD-D756-4D03EA47A726}"/>
              </a:ext>
            </a:extLst>
          </p:cNvPr>
          <p:cNvSpPr/>
          <p:nvPr/>
        </p:nvSpPr>
        <p:spPr>
          <a:xfrm>
            <a:off x="7741923" y="268220"/>
            <a:ext cx="85340" cy="1341123"/>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7" name="Text 25">
            <a:extLst>
              <a:ext uri="{FF2B5EF4-FFF2-40B4-BE49-F238E27FC236}">
                <a16:creationId xmlns:a16="http://schemas.microsoft.com/office/drawing/2014/main" id="{D77222FB-0E1C-C128-207A-DAA3D147868B}"/>
              </a:ext>
            </a:extLst>
          </p:cNvPr>
          <p:cNvSpPr/>
          <p:nvPr/>
        </p:nvSpPr>
        <p:spPr>
          <a:xfrm>
            <a:off x="7924803" y="390147"/>
            <a:ext cx="670556" cy="48767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D4A843"/>
                </a:solidFill>
                <a:uFillTx/>
                <a:latin typeface="Trebuchet MS" pitchFamily="34"/>
                <a:ea typeface="Trebuchet MS" pitchFamily="34"/>
                <a:cs typeface="Trebuchet MS" pitchFamily="34"/>
              </a:rPr>
              <a:t>05</a:t>
            </a:r>
            <a:endParaRPr lang="en-US" sz="2400" b="0" i="0" u="none" strike="noStrike" kern="1200" cap="none" spc="0" baseline="0">
              <a:solidFill>
                <a:srgbClr val="FFFFFF"/>
              </a:solidFill>
              <a:uFillTx/>
              <a:latin typeface="Corbel"/>
            </a:endParaRPr>
          </a:p>
        </p:txBody>
      </p:sp>
      <p:sp>
        <p:nvSpPr>
          <p:cNvPr id="28" name="Text 26">
            <a:extLst>
              <a:ext uri="{FF2B5EF4-FFF2-40B4-BE49-F238E27FC236}">
                <a16:creationId xmlns:a16="http://schemas.microsoft.com/office/drawing/2014/main" id="{3C2350F0-A09F-D8D4-2B3A-F0CBC657D56B}"/>
              </a:ext>
            </a:extLst>
          </p:cNvPr>
          <p:cNvSpPr/>
          <p:nvPr/>
        </p:nvSpPr>
        <p:spPr>
          <a:xfrm>
            <a:off x="7924803" y="816860"/>
            <a:ext cx="3718563" cy="390147"/>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D3D56"/>
                </a:solidFill>
                <a:uFillTx/>
                <a:latin typeface="Calibri" pitchFamily="34"/>
                <a:ea typeface="Calibri" pitchFamily="34"/>
                <a:cs typeface="Calibri" pitchFamily="34"/>
              </a:rPr>
              <a:t>Advantages</a:t>
            </a:r>
            <a:endParaRPr lang="en-US" sz="1600" b="0" i="0" u="none" strike="noStrike" kern="1200" cap="none" spc="0" baseline="0">
              <a:solidFill>
                <a:srgbClr val="FFFFFF"/>
              </a:solidFill>
              <a:uFillTx/>
              <a:latin typeface="Corbel"/>
            </a:endParaRPr>
          </a:p>
        </p:txBody>
      </p:sp>
      <p:sp>
        <p:nvSpPr>
          <p:cNvPr id="29" name="Text 27">
            <a:extLst>
              <a:ext uri="{FF2B5EF4-FFF2-40B4-BE49-F238E27FC236}">
                <a16:creationId xmlns:a16="http://schemas.microsoft.com/office/drawing/2014/main" id="{8BEB7034-7C16-A60F-ACA8-A93D0D6541E7}"/>
              </a:ext>
            </a:extLst>
          </p:cNvPr>
          <p:cNvSpPr/>
          <p:nvPr/>
        </p:nvSpPr>
        <p:spPr>
          <a:xfrm>
            <a:off x="7924803" y="1182620"/>
            <a:ext cx="3718563" cy="30479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5A7F8F"/>
                </a:solidFill>
                <a:uFillTx/>
                <a:latin typeface="Calibri" pitchFamily="34"/>
                <a:ea typeface="Calibri" pitchFamily="34"/>
                <a:cs typeface="Calibri" pitchFamily="34"/>
              </a:rPr>
              <a:t>Evidence-based benefits</a:t>
            </a:r>
            <a:endParaRPr lang="en-US" sz="1200" b="0" i="0" u="none" strike="noStrike" kern="1200" cap="none" spc="0" baseline="0">
              <a:solidFill>
                <a:srgbClr val="FFFFFF"/>
              </a:solidFill>
              <a:uFillTx/>
              <a:latin typeface="Corbel"/>
            </a:endParaRPr>
          </a:p>
        </p:txBody>
      </p:sp>
      <p:sp>
        <p:nvSpPr>
          <p:cNvPr id="30" name="Shape 28">
            <a:extLst>
              <a:ext uri="{FF2B5EF4-FFF2-40B4-BE49-F238E27FC236}">
                <a16:creationId xmlns:a16="http://schemas.microsoft.com/office/drawing/2014/main" id="{264C355A-1C59-E184-E86C-328A11DCC06F}"/>
              </a:ext>
            </a:extLst>
          </p:cNvPr>
          <p:cNvSpPr/>
          <p:nvPr/>
        </p:nvSpPr>
        <p:spPr>
          <a:xfrm>
            <a:off x="7741923" y="1853187"/>
            <a:ext cx="4023360" cy="1341123"/>
          </a:xfrm>
          <a:prstGeom prst="rect">
            <a:avLst/>
          </a:prstGeom>
          <a:solidFill>
            <a:srgbClr val="FFFFFF"/>
          </a:solidFill>
          <a:ln w="12701" cap="flat">
            <a:solidFill>
              <a:srgbClr val="D8ECF3"/>
            </a:solidFill>
            <a:prstDash val="solid"/>
            <a:miter/>
          </a:ln>
          <a:effectLst>
            <a:outerShdw dist="253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1" name="Shape 29">
            <a:extLst>
              <a:ext uri="{FF2B5EF4-FFF2-40B4-BE49-F238E27FC236}">
                <a16:creationId xmlns:a16="http://schemas.microsoft.com/office/drawing/2014/main" id="{419E0A63-BA0D-86F1-832B-0A21F91FE4F1}"/>
              </a:ext>
            </a:extLst>
          </p:cNvPr>
          <p:cNvSpPr/>
          <p:nvPr/>
        </p:nvSpPr>
        <p:spPr>
          <a:xfrm>
            <a:off x="7741923" y="1853187"/>
            <a:ext cx="85340" cy="1341123"/>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2" name="Text 30">
            <a:extLst>
              <a:ext uri="{FF2B5EF4-FFF2-40B4-BE49-F238E27FC236}">
                <a16:creationId xmlns:a16="http://schemas.microsoft.com/office/drawing/2014/main" id="{3266E73F-4125-B454-5D77-2E6DC10164EA}"/>
              </a:ext>
            </a:extLst>
          </p:cNvPr>
          <p:cNvSpPr/>
          <p:nvPr/>
        </p:nvSpPr>
        <p:spPr>
          <a:xfrm>
            <a:off x="7924803" y="1975104"/>
            <a:ext cx="670556" cy="48767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D4A843"/>
                </a:solidFill>
                <a:uFillTx/>
                <a:latin typeface="Trebuchet MS" pitchFamily="34"/>
                <a:ea typeface="Trebuchet MS" pitchFamily="34"/>
                <a:cs typeface="Trebuchet MS" pitchFamily="34"/>
              </a:rPr>
              <a:t>06</a:t>
            </a:r>
            <a:endParaRPr lang="en-US" sz="2400" b="0" i="0" u="none" strike="noStrike" kern="1200" cap="none" spc="0" baseline="0">
              <a:solidFill>
                <a:srgbClr val="FFFFFF"/>
              </a:solidFill>
              <a:uFillTx/>
              <a:latin typeface="Corbel"/>
            </a:endParaRPr>
          </a:p>
        </p:txBody>
      </p:sp>
      <p:sp>
        <p:nvSpPr>
          <p:cNvPr id="33" name="Text 31">
            <a:extLst>
              <a:ext uri="{FF2B5EF4-FFF2-40B4-BE49-F238E27FC236}">
                <a16:creationId xmlns:a16="http://schemas.microsoft.com/office/drawing/2014/main" id="{828BB402-75F8-BF14-2059-0F1B89656C41}"/>
              </a:ext>
            </a:extLst>
          </p:cNvPr>
          <p:cNvSpPr/>
          <p:nvPr/>
        </p:nvSpPr>
        <p:spPr>
          <a:xfrm>
            <a:off x="7924803" y="2401827"/>
            <a:ext cx="3718563" cy="390147"/>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D3D56"/>
                </a:solidFill>
                <a:uFillTx/>
                <a:latin typeface="Calibri" pitchFamily="34"/>
                <a:ea typeface="Calibri" pitchFamily="34"/>
                <a:cs typeface="Calibri" pitchFamily="34"/>
              </a:rPr>
              <a:t>Limitations</a:t>
            </a:r>
            <a:endParaRPr lang="en-US" sz="1600" b="0" i="0" u="none" strike="noStrike" kern="1200" cap="none" spc="0" baseline="0">
              <a:solidFill>
                <a:srgbClr val="FFFFFF"/>
              </a:solidFill>
              <a:uFillTx/>
              <a:latin typeface="Corbel"/>
            </a:endParaRPr>
          </a:p>
        </p:txBody>
      </p:sp>
      <p:sp>
        <p:nvSpPr>
          <p:cNvPr id="34" name="Text 32">
            <a:extLst>
              <a:ext uri="{FF2B5EF4-FFF2-40B4-BE49-F238E27FC236}">
                <a16:creationId xmlns:a16="http://schemas.microsoft.com/office/drawing/2014/main" id="{91C8EF45-6410-2253-F21D-510327F7A05B}"/>
              </a:ext>
            </a:extLst>
          </p:cNvPr>
          <p:cNvSpPr/>
          <p:nvPr/>
        </p:nvSpPr>
        <p:spPr>
          <a:xfrm>
            <a:off x="7924803" y="2767587"/>
            <a:ext cx="3718563" cy="30479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5A7F8F"/>
                </a:solidFill>
                <a:uFillTx/>
                <a:latin typeface="Calibri" pitchFamily="34"/>
                <a:ea typeface="Calibri" pitchFamily="34"/>
                <a:cs typeface="Calibri" pitchFamily="34"/>
              </a:rPr>
              <a:t>Challenges &amp; mitigation</a:t>
            </a:r>
            <a:endParaRPr lang="en-US" sz="1200" b="0" i="0" u="none" strike="noStrike" kern="1200" cap="none" spc="0" baseline="0">
              <a:solidFill>
                <a:srgbClr val="FFFFFF"/>
              </a:solidFill>
              <a:uFillTx/>
              <a:latin typeface="Corbel"/>
            </a:endParaRPr>
          </a:p>
        </p:txBody>
      </p:sp>
      <p:sp>
        <p:nvSpPr>
          <p:cNvPr id="35" name="Shape 33">
            <a:extLst>
              <a:ext uri="{FF2B5EF4-FFF2-40B4-BE49-F238E27FC236}">
                <a16:creationId xmlns:a16="http://schemas.microsoft.com/office/drawing/2014/main" id="{4F2D6AC4-BAA9-6BA9-C337-20C6413902AC}"/>
              </a:ext>
            </a:extLst>
          </p:cNvPr>
          <p:cNvSpPr/>
          <p:nvPr/>
        </p:nvSpPr>
        <p:spPr>
          <a:xfrm>
            <a:off x="7741923" y="5072981"/>
            <a:ext cx="4023360" cy="1341123"/>
          </a:xfrm>
          <a:prstGeom prst="rect">
            <a:avLst/>
          </a:prstGeom>
          <a:solidFill>
            <a:srgbClr val="FFFFFF"/>
          </a:solidFill>
          <a:ln w="12701" cap="flat">
            <a:solidFill>
              <a:srgbClr val="D8ECF3"/>
            </a:solidFill>
            <a:prstDash val="solid"/>
            <a:miter/>
          </a:ln>
          <a:effectLst>
            <a:outerShdw dist="253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6" name="Shape 34">
            <a:extLst>
              <a:ext uri="{FF2B5EF4-FFF2-40B4-BE49-F238E27FC236}">
                <a16:creationId xmlns:a16="http://schemas.microsoft.com/office/drawing/2014/main" id="{B0207B24-69E9-F286-4452-2C126F5F8ADA}"/>
              </a:ext>
            </a:extLst>
          </p:cNvPr>
          <p:cNvSpPr/>
          <p:nvPr/>
        </p:nvSpPr>
        <p:spPr>
          <a:xfrm>
            <a:off x="7741923" y="5072981"/>
            <a:ext cx="85340" cy="1341123"/>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7" name="Text 35">
            <a:extLst>
              <a:ext uri="{FF2B5EF4-FFF2-40B4-BE49-F238E27FC236}">
                <a16:creationId xmlns:a16="http://schemas.microsoft.com/office/drawing/2014/main" id="{F7C82C75-DFFB-D3F9-0066-FA0A7C2E8DE2}"/>
              </a:ext>
            </a:extLst>
          </p:cNvPr>
          <p:cNvSpPr/>
          <p:nvPr/>
        </p:nvSpPr>
        <p:spPr>
          <a:xfrm>
            <a:off x="7924803" y="5194898"/>
            <a:ext cx="670556" cy="48767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D4A843"/>
                </a:solidFill>
                <a:uFillTx/>
                <a:latin typeface="Trebuchet MS" pitchFamily="34"/>
                <a:ea typeface="Trebuchet MS" pitchFamily="34"/>
                <a:cs typeface="Trebuchet MS" pitchFamily="34"/>
              </a:rPr>
              <a:t>08</a:t>
            </a:r>
            <a:endParaRPr lang="en-US" sz="2400" b="0" i="0" u="none" strike="noStrike" kern="1200" cap="none" spc="0" baseline="0">
              <a:solidFill>
                <a:srgbClr val="FFFFFF"/>
              </a:solidFill>
              <a:uFillTx/>
              <a:latin typeface="Corbel"/>
            </a:endParaRPr>
          </a:p>
        </p:txBody>
      </p:sp>
      <p:sp>
        <p:nvSpPr>
          <p:cNvPr id="38" name="Text 36">
            <a:extLst>
              <a:ext uri="{FF2B5EF4-FFF2-40B4-BE49-F238E27FC236}">
                <a16:creationId xmlns:a16="http://schemas.microsoft.com/office/drawing/2014/main" id="{F7C5D891-8046-D6F0-FA77-52C2C450D9F0}"/>
              </a:ext>
            </a:extLst>
          </p:cNvPr>
          <p:cNvSpPr/>
          <p:nvPr/>
        </p:nvSpPr>
        <p:spPr>
          <a:xfrm>
            <a:off x="7924803" y="5621621"/>
            <a:ext cx="3718563" cy="390147"/>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D3D56"/>
                </a:solidFill>
                <a:uFillTx/>
                <a:latin typeface="Calibri" pitchFamily="34"/>
                <a:ea typeface="Calibri" pitchFamily="34"/>
                <a:cs typeface="Calibri" pitchFamily="34"/>
              </a:rPr>
              <a:t>References</a:t>
            </a:r>
            <a:endParaRPr lang="en-US" sz="1600" b="0" i="0" u="none" strike="noStrike" kern="1200" cap="none" spc="0" baseline="0">
              <a:solidFill>
                <a:srgbClr val="FFFFFF"/>
              </a:solidFill>
              <a:uFillTx/>
              <a:latin typeface="Corbel"/>
            </a:endParaRPr>
          </a:p>
        </p:txBody>
      </p:sp>
      <p:sp>
        <p:nvSpPr>
          <p:cNvPr id="39" name="Text 37">
            <a:extLst>
              <a:ext uri="{FF2B5EF4-FFF2-40B4-BE49-F238E27FC236}">
                <a16:creationId xmlns:a16="http://schemas.microsoft.com/office/drawing/2014/main" id="{81C2A076-80F5-08B5-DC28-B54CFCCBB622}"/>
              </a:ext>
            </a:extLst>
          </p:cNvPr>
          <p:cNvSpPr/>
          <p:nvPr/>
        </p:nvSpPr>
        <p:spPr>
          <a:xfrm>
            <a:off x="7924803" y="5987381"/>
            <a:ext cx="3718563" cy="30479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5A7F8F"/>
                </a:solidFill>
                <a:uFillTx/>
                <a:latin typeface="Calibri" pitchFamily="34"/>
                <a:ea typeface="Calibri" pitchFamily="34"/>
                <a:cs typeface="Calibri" pitchFamily="34"/>
              </a:rPr>
              <a:t>Harvard citations</a:t>
            </a:r>
            <a:endParaRPr lang="en-US" sz="1200" b="0" i="0" u="none" strike="noStrike" kern="1200" cap="none" spc="0" baseline="0">
              <a:solidFill>
                <a:srgbClr val="FFFFFF"/>
              </a:solidFill>
              <a:uFillTx/>
              <a:latin typeface="Corbel"/>
            </a:endParaRPr>
          </a:p>
        </p:txBody>
      </p:sp>
      <p:sp>
        <p:nvSpPr>
          <p:cNvPr id="40" name="Shape 33">
            <a:extLst>
              <a:ext uri="{FF2B5EF4-FFF2-40B4-BE49-F238E27FC236}">
                <a16:creationId xmlns:a16="http://schemas.microsoft.com/office/drawing/2014/main" id="{AF5BE753-CFB2-3A85-3077-4A9A35A92285}"/>
              </a:ext>
            </a:extLst>
          </p:cNvPr>
          <p:cNvSpPr/>
          <p:nvPr/>
        </p:nvSpPr>
        <p:spPr>
          <a:xfrm>
            <a:off x="7741923" y="3475085"/>
            <a:ext cx="4023360" cy="1341123"/>
          </a:xfrm>
          <a:prstGeom prst="rect">
            <a:avLst/>
          </a:prstGeom>
          <a:solidFill>
            <a:srgbClr val="FFFFFF"/>
          </a:solidFill>
          <a:ln w="12701" cap="flat">
            <a:solidFill>
              <a:srgbClr val="D8ECF3"/>
            </a:solidFill>
            <a:prstDash val="solid"/>
            <a:miter/>
          </a:ln>
          <a:effectLst>
            <a:outerShdw dist="253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41" name="Shape 34">
            <a:extLst>
              <a:ext uri="{FF2B5EF4-FFF2-40B4-BE49-F238E27FC236}">
                <a16:creationId xmlns:a16="http://schemas.microsoft.com/office/drawing/2014/main" id="{D3B729EF-8B88-0772-CFD8-6A951239F9C6}"/>
              </a:ext>
            </a:extLst>
          </p:cNvPr>
          <p:cNvSpPr/>
          <p:nvPr/>
        </p:nvSpPr>
        <p:spPr>
          <a:xfrm>
            <a:off x="7741923" y="3475085"/>
            <a:ext cx="85340" cy="1341123"/>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42" name="Text 35">
            <a:extLst>
              <a:ext uri="{FF2B5EF4-FFF2-40B4-BE49-F238E27FC236}">
                <a16:creationId xmlns:a16="http://schemas.microsoft.com/office/drawing/2014/main" id="{803CDCD4-11D3-9FEE-1495-B53EB37E974D}"/>
              </a:ext>
            </a:extLst>
          </p:cNvPr>
          <p:cNvSpPr/>
          <p:nvPr/>
        </p:nvSpPr>
        <p:spPr>
          <a:xfrm>
            <a:off x="7924803" y="3597011"/>
            <a:ext cx="670556" cy="48767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D4A843"/>
                </a:solidFill>
                <a:uFillTx/>
                <a:latin typeface="Trebuchet MS" pitchFamily="34"/>
                <a:ea typeface="Trebuchet MS" pitchFamily="34"/>
                <a:cs typeface="Trebuchet MS" pitchFamily="34"/>
              </a:rPr>
              <a:t>07</a:t>
            </a:r>
            <a:endParaRPr lang="en-US" sz="2400" b="0" i="0" u="none" strike="noStrike" kern="1200" cap="none" spc="0" baseline="0">
              <a:solidFill>
                <a:srgbClr val="FFFFFF"/>
              </a:solidFill>
              <a:uFillTx/>
              <a:latin typeface="Corbel"/>
            </a:endParaRPr>
          </a:p>
        </p:txBody>
      </p:sp>
      <p:sp>
        <p:nvSpPr>
          <p:cNvPr id="43" name="Text 36">
            <a:extLst>
              <a:ext uri="{FF2B5EF4-FFF2-40B4-BE49-F238E27FC236}">
                <a16:creationId xmlns:a16="http://schemas.microsoft.com/office/drawing/2014/main" id="{E414A7E2-D661-456B-46EA-0D7E03B0F781}"/>
              </a:ext>
            </a:extLst>
          </p:cNvPr>
          <p:cNvSpPr/>
          <p:nvPr/>
        </p:nvSpPr>
        <p:spPr>
          <a:xfrm>
            <a:off x="7924803" y="4023725"/>
            <a:ext cx="3718563" cy="390147"/>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D3D56"/>
                </a:solidFill>
                <a:uFillTx/>
                <a:latin typeface="Calibri" pitchFamily="34"/>
                <a:ea typeface="Calibri" pitchFamily="34"/>
                <a:cs typeface="Calibri" pitchFamily="34"/>
              </a:rPr>
              <a:t>Conclusion</a:t>
            </a:r>
            <a:endParaRPr lang="en-US" sz="1600" b="0" i="0" u="none" strike="noStrike" kern="1200" cap="none" spc="0" baseline="0">
              <a:solidFill>
                <a:srgbClr val="FFFFFF"/>
              </a:solidFill>
              <a:uFillTx/>
              <a:latin typeface="Corbel"/>
            </a:endParaRPr>
          </a:p>
        </p:txBody>
      </p:sp>
      <p:sp>
        <p:nvSpPr>
          <p:cNvPr id="44" name="Text 37">
            <a:extLst>
              <a:ext uri="{FF2B5EF4-FFF2-40B4-BE49-F238E27FC236}">
                <a16:creationId xmlns:a16="http://schemas.microsoft.com/office/drawing/2014/main" id="{40E197FE-FDCD-7827-CE0E-42DDE1A45E3A}"/>
              </a:ext>
            </a:extLst>
          </p:cNvPr>
          <p:cNvSpPr/>
          <p:nvPr/>
        </p:nvSpPr>
        <p:spPr>
          <a:xfrm>
            <a:off x="7924803" y="4389485"/>
            <a:ext cx="3718563" cy="30479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200" b="0" i="0" u="none" strike="noStrike" kern="1200" cap="none" spc="0" baseline="0">
              <a:solidFill>
                <a:srgbClr val="FFFFFF"/>
              </a:solidFill>
              <a:uFillTx/>
              <a:latin typeface="Corbe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FE6535FF-2915-3C1C-C7FA-E2CF9F0881B7}"/>
              </a:ext>
            </a:extLst>
          </p:cNvPr>
          <p:cNvSpPr/>
          <p:nvPr/>
        </p:nvSpPr>
        <p:spPr>
          <a:xfrm>
            <a:off x="0" y="0"/>
            <a:ext cx="12191996" cy="1280160"/>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83D717D5-0851-5F74-BA95-C056A6762F5F}"/>
              </a:ext>
            </a:extLst>
          </p:cNvPr>
          <p:cNvSpPr/>
          <p:nvPr/>
        </p:nvSpPr>
        <p:spPr>
          <a:xfrm>
            <a:off x="487676" y="0"/>
            <a:ext cx="9753603" cy="128016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733" b="1" i="0" u="none" strike="noStrike" kern="1200" cap="none" spc="0" baseline="0">
                <a:solidFill>
                  <a:srgbClr val="FFFFFF"/>
                </a:solidFill>
                <a:uFillTx/>
                <a:latin typeface="Trebuchet MS" pitchFamily="34"/>
                <a:ea typeface="Trebuchet MS" pitchFamily="34"/>
                <a:cs typeface="Trebuchet MS" pitchFamily="34"/>
              </a:rPr>
              <a:t>Case Study Overview</a:t>
            </a:r>
            <a:endParaRPr lang="en-US" sz="3733"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A91CA568-6ADF-99A3-F5B9-C57BCD3584C5}"/>
              </a:ext>
            </a:extLst>
          </p:cNvPr>
          <p:cNvSpPr/>
          <p:nvPr/>
        </p:nvSpPr>
        <p:spPr>
          <a:xfrm>
            <a:off x="11704320" y="0"/>
            <a:ext cx="487676" cy="1280160"/>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5" name="Shape 3">
            <a:extLst>
              <a:ext uri="{FF2B5EF4-FFF2-40B4-BE49-F238E27FC236}">
                <a16:creationId xmlns:a16="http://schemas.microsoft.com/office/drawing/2014/main" id="{EAC10157-DED5-0002-53FF-125AF4947DC2}"/>
              </a:ext>
            </a:extLst>
          </p:cNvPr>
          <p:cNvSpPr/>
          <p:nvPr/>
        </p:nvSpPr>
        <p:spPr>
          <a:xfrm>
            <a:off x="365760" y="5852160"/>
            <a:ext cx="4998723" cy="304796"/>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6" name="Text 4">
            <a:extLst>
              <a:ext uri="{FF2B5EF4-FFF2-40B4-BE49-F238E27FC236}">
                <a16:creationId xmlns:a16="http://schemas.microsoft.com/office/drawing/2014/main" id="{364506C2-6035-41A2-72BA-802A160556C1}"/>
              </a:ext>
            </a:extLst>
          </p:cNvPr>
          <p:cNvSpPr/>
          <p:nvPr/>
        </p:nvSpPr>
        <p:spPr>
          <a:xfrm>
            <a:off x="365760" y="5852160"/>
            <a:ext cx="4998723" cy="304796"/>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67" b="0" i="1" u="none" strike="noStrike" kern="1200" cap="none" spc="0" baseline="0">
                <a:solidFill>
                  <a:srgbClr val="FFFFFF"/>
                </a:solidFill>
                <a:uFillTx/>
                <a:latin typeface="Corbel"/>
              </a:rPr>
              <a:t>Riverdale Nursing Home</a:t>
            </a:r>
            <a:endParaRPr lang="en-US" sz="1067" b="0" i="0" u="none" strike="noStrike" kern="1200" cap="none" spc="0" baseline="0">
              <a:solidFill>
                <a:srgbClr val="FFFFFF"/>
              </a:solidFill>
              <a:uFillTx/>
              <a:latin typeface="Corbel"/>
            </a:endParaRPr>
          </a:p>
        </p:txBody>
      </p:sp>
      <p:sp>
        <p:nvSpPr>
          <p:cNvPr id="7" name="Shape 5">
            <a:extLst>
              <a:ext uri="{FF2B5EF4-FFF2-40B4-BE49-F238E27FC236}">
                <a16:creationId xmlns:a16="http://schemas.microsoft.com/office/drawing/2014/main" id="{8308538A-B86F-2CAB-F5D8-2D2E650C93B3}"/>
              </a:ext>
            </a:extLst>
          </p:cNvPr>
          <p:cNvSpPr/>
          <p:nvPr/>
        </p:nvSpPr>
        <p:spPr>
          <a:xfrm>
            <a:off x="5669280" y="1463040"/>
            <a:ext cx="6217920" cy="914400"/>
          </a:xfrm>
          <a:prstGeom prst="rect">
            <a:avLst/>
          </a:prstGeom>
          <a:solidFill>
            <a:srgbClr val="E8F4F8"/>
          </a:solidFill>
          <a:ln w="12701" cap="flat">
            <a:solidFill>
              <a:srgbClr val="C5DCE8"/>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8" name="Text 6">
            <a:extLst>
              <a:ext uri="{FF2B5EF4-FFF2-40B4-BE49-F238E27FC236}">
                <a16:creationId xmlns:a16="http://schemas.microsoft.com/office/drawing/2014/main" id="{FE128BBB-BDD5-A687-DEE5-797C723647F4}"/>
              </a:ext>
            </a:extLst>
          </p:cNvPr>
          <p:cNvSpPr/>
          <p:nvPr/>
        </p:nvSpPr>
        <p:spPr>
          <a:xfrm>
            <a:off x="5852160" y="1524003"/>
            <a:ext cx="6096003"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1A7A8A"/>
                </a:solidFill>
                <a:uFillTx/>
                <a:latin typeface="Calibri" pitchFamily="34"/>
                <a:ea typeface="Calibri" pitchFamily="34"/>
                <a:cs typeface="Calibri" pitchFamily="34"/>
              </a:rPr>
              <a:t>👥 Service Users</a:t>
            </a:r>
            <a:endParaRPr lang="en-US" sz="1467" b="0" i="0" u="none" strike="noStrike" kern="1200" cap="none" spc="0" baseline="0">
              <a:solidFill>
                <a:srgbClr val="FFFFFF"/>
              </a:solidFill>
              <a:uFillTx/>
              <a:latin typeface="Corbel"/>
            </a:endParaRPr>
          </a:p>
        </p:txBody>
      </p:sp>
      <p:sp>
        <p:nvSpPr>
          <p:cNvPr id="9" name="Text 7">
            <a:extLst>
              <a:ext uri="{FF2B5EF4-FFF2-40B4-BE49-F238E27FC236}">
                <a16:creationId xmlns:a16="http://schemas.microsoft.com/office/drawing/2014/main" id="{C3CC3668-AE8E-4F59-16CF-10AF5F927ECF}"/>
              </a:ext>
            </a:extLst>
          </p:cNvPr>
          <p:cNvSpPr/>
          <p:nvPr/>
        </p:nvSpPr>
        <p:spPr>
          <a:xfrm>
            <a:off x="5852160" y="1865376"/>
            <a:ext cx="5974076" cy="40233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67" b="0" i="0" u="none" strike="noStrike" kern="1200" cap="none" spc="0" baseline="0">
                <a:solidFill>
                  <a:srgbClr val="FFFFFF"/>
                </a:solidFill>
                <a:uFillTx/>
                <a:latin typeface="Corbel"/>
              </a:rPr>
              <a:t>Older adults who need daily help with their personal care, medication support and monitoring.</a:t>
            </a:r>
          </a:p>
        </p:txBody>
      </p:sp>
      <p:sp>
        <p:nvSpPr>
          <p:cNvPr id="10" name="Shape 8">
            <a:extLst>
              <a:ext uri="{FF2B5EF4-FFF2-40B4-BE49-F238E27FC236}">
                <a16:creationId xmlns:a16="http://schemas.microsoft.com/office/drawing/2014/main" id="{2D521AD9-6C87-F34B-05B3-421251189CAF}"/>
              </a:ext>
            </a:extLst>
          </p:cNvPr>
          <p:cNvSpPr/>
          <p:nvPr/>
        </p:nvSpPr>
        <p:spPr>
          <a:xfrm>
            <a:off x="5669280" y="2499356"/>
            <a:ext cx="6217920" cy="914400"/>
          </a:xfrm>
          <a:prstGeom prst="rect">
            <a:avLst/>
          </a:prstGeom>
          <a:solidFill>
            <a:srgbClr val="E8F4F8"/>
          </a:solidFill>
          <a:ln w="12701" cap="flat">
            <a:solidFill>
              <a:srgbClr val="C5DCE8"/>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1" name="Text 9">
            <a:extLst>
              <a:ext uri="{FF2B5EF4-FFF2-40B4-BE49-F238E27FC236}">
                <a16:creationId xmlns:a16="http://schemas.microsoft.com/office/drawing/2014/main" id="{B5245D0A-3CBD-6D55-4FF9-1C52432031E1}"/>
              </a:ext>
            </a:extLst>
          </p:cNvPr>
          <p:cNvSpPr/>
          <p:nvPr/>
        </p:nvSpPr>
        <p:spPr>
          <a:xfrm>
            <a:off x="5852160" y="2560320"/>
            <a:ext cx="6096003"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1A7A8A"/>
                </a:solidFill>
                <a:uFillTx/>
                <a:latin typeface="Calibri" pitchFamily="34"/>
                <a:ea typeface="Calibri" pitchFamily="34"/>
                <a:cs typeface="Calibri" pitchFamily="34"/>
              </a:rPr>
              <a:t>🏢 Site</a:t>
            </a:r>
            <a:endParaRPr lang="en-US" sz="1467" b="0" i="0" u="none" strike="noStrike" kern="1200" cap="none" spc="0" baseline="0">
              <a:solidFill>
                <a:srgbClr val="FFFFFF"/>
              </a:solidFill>
              <a:uFillTx/>
              <a:latin typeface="Corbel"/>
            </a:endParaRPr>
          </a:p>
        </p:txBody>
      </p:sp>
      <p:sp>
        <p:nvSpPr>
          <p:cNvPr id="12" name="Text 10">
            <a:extLst>
              <a:ext uri="{FF2B5EF4-FFF2-40B4-BE49-F238E27FC236}">
                <a16:creationId xmlns:a16="http://schemas.microsoft.com/office/drawing/2014/main" id="{18995703-C2C2-CA58-743C-A3E5293CBFE3}"/>
              </a:ext>
            </a:extLst>
          </p:cNvPr>
          <p:cNvSpPr/>
          <p:nvPr/>
        </p:nvSpPr>
        <p:spPr>
          <a:xfrm>
            <a:off x="5852160" y="2901692"/>
            <a:ext cx="5974076" cy="40233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67" b="0" i="0" u="none" strike="noStrike" kern="1200" cap="none" spc="0" baseline="0">
                <a:solidFill>
                  <a:srgbClr val="FFFFFF"/>
                </a:solidFill>
                <a:uFillTx/>
                <a:latin typeface="Corbel"/>
              </a:rPr>
              <a:t>Facilities include two buildings where care staff work on shift.</a:t>
            </a:r>
          </a:p>
        </p:txBody>
      </p:sp>
      <p:sp>
        <p:nvSpPr>
          <p:cNvPr id="13" name="Shape 11">
            <a:extLst>
              <a:ext uri="{FF2B5EF4-FFF2-40B4-BE49-F238E27FC236}">
                <a16:creationId xmlns:a16="http://schemas.microsoft.com/office/drawing/2014/main" id="{D06CEFAD-CDF5-CB18-44D1-549E8E09DD83}"/>
              </a:ext>
            </a:extLst>
          </p:cNvPr>
          <p:cNvSpPr/>
          <p:nvPr/>
        </p:nvSpPr>
        <p:spPr>
          <a:xfrm>
            <a:off x="5669280" y="3535683"/>
            <a:ext cx="6217920" cy="914400"/>
          </a:xfrm>
          <a:prstGeom prst="rect">
            <a:avLst/>
          </a:prstGeom>
          <a:solidFill>
            <a:srgbClr val="E8F4F8"/>
          </a:solidFill>
          <a:ln w="12701" cap="flat">
            <a:solidFill>
              <a:srgbClr val="C5DCE8"/>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4" name="Text 12">
            <a:extLst>
              <a:ext uri="{FF2B5EF4-FFF2-40B4-BE49-F238E27FC236}">
                <a16:creationId xmlns:a16="http://schemas.microsoft.com/office/drawing/2014/main" id="{F99AA3BB-928A-B5AC-5044-EA633497A4A1}"/>
              </a:ext>
            </a:extLst>
          </p:cNvPr>
          <p:cNvSpPr/>
          <p:nvPr/>
        </p:nvSpPr>
        <p:spPr>
          <a:xfrm>
            <a:off x="5852160" y="3596636"/>
            <a:ext cx="6096003"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1A7A8A"/>
                </a:solidFill>
                <a:uFillTx/>
                <a:latin typeface="Calibri" pitchFamily="34"/>
                <a:ea typeface="Calibri" pitchFamily="34"/>
                <a:cs typeface="Calibri" pitchFamily="34"/>
              </a:rPr>
              <a:t>💼 Staff Roles</a:t>
            </a:r>
            <a:endParaRPr lang="en-US" sz="1467" b="0" i="0" u="none" strike="noStrike" kern="1200" cap="none" spc="0" baseline="0">
              <a:solidFill>
                <a:srgbClr val="FFFFFF"/>
              </a:solidFill>
              <a:uFillTx/>
              <a:latin typeface="Corbel"/>
            </a:endParaRPr>
          </a:p>
        </p:txBody>
      </p:sp>
      <p:sp>
        <p:nvSpPr>
          <p:cNvPr id="15" name="Text 13">
            <a:extLst>
              <a:ext uri="{FF2B5EF4-FFF2-40B4-BE49-F238E27FC236}">
                <a16:creationId xmlns:a16="http://schemas.microsoft.com/office/drawing/2014/main" id="{DF7378B5-B4E1-846A-4F07-A0883FAB445B}"/>
              </a:ext>
            </a:extLst>
          </p:cNvPr>
          <p:cNvSpPr/>
          <p:nvPr/>
        </p:nvSpPr>
        <p:spPr>
          <a:xfrm>
            <a:off x="5852160" y="3938019"/>
            <a:ext cx="5974076" cy="40233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67" b="0" i="0" u="none" strike="noStrike" kern="1200" cap="none" spc="0" baseline="0">
                <a:solidFill>
                  <a:srgbClr val="FFFFFF"/>
                </a:solidFill>
                <a:uFillTx/>
                <a:latin typeface="Corbel"/>
              </a:rPr>
              <a:t>Different types of Care Staff are Careers, Senior Careers, Nurses and Admin staff.</a:t>
            </a:r>
          </a:p>
        </p:txBody>
      </p:sp>
      <p:sp>
        <p:nvSpPr>
          <p:cNvPr id="16" name="Shape 14">
            <a:extLst>
              <a:ext uri="{FF2B5EF4-FFF2-40B4-BE49-F238E27FC236}">
                <a16:creationId xmlns:a16="http://schemas.microsoft.com/office/drawing/2014/main" id="{787CCDCD-E9FB-25F6-5227-D4357F6CE0A9}"/>
              </a:ext>
            </a:extLst>
          </p:cNvPr>
          <p:cNvSpPr/>
          <p:nvPr/>
        </p:nvSpPr>
        <p:spPr>
          <a:xfrm>
            <a:off x="5669280" y="4572000"/>
            <a:ext cx="6217920" cy="914400"/>
          </a:xfrm>
          <a:prstGeom prst="rect">
            <a:avLst/>
          </a:prstGeom>
          <a:solidFill>
            <a:srgbClr val="E8F4F8"/>
          </a:solidFill>
          <a:ln w="12701" cap="flat">
            <a:solidFill>
              <a:srgbClr val="C5DCE8"/>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7" name="Text 15">
            <a:extLst>
              <a:ext uri="{FF2B5EF4-FFF2-40B4-BE49-F238E27FC236}">
                <a16:creationId xmlns:a16="http://schemas.microsoft.com/office/drawing/2014/main" id="{BC2D68AC-A59E-FA8C-5B09-5E798AC72CE0}"/>
              </a:ext>
            </a:extLst>
          </p:cNvPr>
          <p:cNvSpPr/>
          <p:nvPr/>
        </p:nvSpPr>
        <p:spPr>
          <a:xfrm>
            <a:off x="5852160" y="4632963"/>
            <a:ext cx="6096003"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1A7A8A"/>
                </a:solidFill>
                <a:uFillTx/>
                <a:latin typeface="Calibri" pitchFamily="34"/>
                <a:ea typeface="Calibri" pitchFamily="34"/>
                <a:cs typeface="Calibri" pitchFamily="34"/>
              </a:rPr>
              <a:t>💻 Current System</a:t>
            </a:r>
            <a:endParaRPr lang="en-US" sz="1467" b="0" i="0" u="none" strike="noStrike" kern="1200" cap="none" spc="0" baseline="0">
              <a:solidFill>
                <a:srgbClr val="FFFFFF"/>
              </a:solidFill>
              <a:uFillTx/>
              <a:latin typeface="Corbel"/>
            </a:endParaRPr>
          </a:p>
        </p:txBody>
      </p:sp>
      <p:sp>
        <p:nvSpPr>
          <p:cNvPr id="18" name="Text 16">
            <a:extLst>
              <a:ext uri="{FF2B5EF4-FFF2-40B4-BE49-F238E27FC236}">
                <a16:creationId xmlns:a16="http://schemas.microsoft.com/office/drawing/2014/main" id="{E4167464-3978-58B3-8DCA-454F35D90E97}"/>
              </a:ext>
            </a:extLst>
          </p:cNvPr>
          <p:cNvSpPr/>
          <p:nvPr/>
        </p:nvSpPr>
        <p:spPr>
          <a:xfrm>
            <a:off x="5852160" y="4974336"/>
            <a:ext cx="5974076" cy="40233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67" b="0" i="0" u="none" strike="noStrike" kern="1200" cap="none" spc="0" baseline="0">
                <a:solidFill>
                  <a:srgbClr val="FFFFFF"/>
                </a:solidFill>
                <a:uFillTx/>
                <a:latin typeface="Corbel"/>
              </a:rPr>
              <a:t>Microsoft 365 is used by multiple users but in an inconsistent manner.</a:t>
            </a:r>
          </a:p>
        </p:txBody>
      </p:sp>
      <p:sp>
        <p:nvSpPr>
          <p:cNvPr id="19" name="Shape 17">
            <a:extLst>
              <a:ext uri="{FF2B5EF4-FFF2-40B4-BE49-F238E27FC236}">
                <a16:creationId xmlns:a16="http://schemas.microsoft.com/office/drawing/2014/main" id="{AA3F38F4-7C12-163B-993B-BBFEEF15D165}"/>
              </a:ext>
            </a:extLst>
          </p:cNvPr>
          <p:cNvSpPr/>
          <p:nvPr/>
        </p:nvSpPr>
        <p:spPr>
          <a:xfrm>
            <a:off x="5669280" y="5608316"/>
            <a:ext cx="6217920" cy="914400"/>
          </a:xfrm>
          <a:prstGeom prst="rect">
            <a:avLst/>
          </a:prstGeom>
          <a:solidFill>
            <a:srgbClr val="E8F4F8"/>
          </a:solidFill>
          <a:ln w="12701" cap="flat">
            <a:solidFill>
              <a:srgbClr val="C5DCE8"/>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0" name="Text 18">
            <a:extLst>
              <a:ext uri="{FF2B5EF4-FFF2-40B4-BE49-F238E27FC236}">
                <a16:creationId xmlns:a16="http://schemas.microsoft.com/office/drawing/2014/main" id="{EE05D35D-8C66-780A-D0EE-CDB3246EC2FB}"/>
              </a:ext>
            </a:extLst>
          </p:cNvPr>
          <p:cNvSpPr/>
          <p:nvPr/>
        </p:nvSpPr>
        <p:spPr>
          <a:xfrm>
            <a:off x="5852160" y="5669280"/>
            <a:ext cx="6096003"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1A7A8A"/>
                </a:solidFill>
                <a:uFillTx/>
                <a:latin typeface="Calibri" pitchFamily="34"/>
                <a:ea typeface="Calibri" pitchFamily="34"/>
                <a:cs typeface="Calibri" pitchFamily="34"/>
              </a:rPr>
              <a:t>⚠️ Problem</a:t>
            </a:r>
            <a:endParaRPr lang="en-US" sz="1467" b="0" i="0" u="none" strike="noStrike" kern="1200" cap="none" spc="0" baseline="0">
              <a:solidFill>
                <a:srgbClr val="FFFFFF"/>
              </a:solidFill>
              <a:uFillTx/>
              <a:latin typeface="Corbel"/>
            </a:endParaRPr>
          </a:p>
        </p:txBody>
      </p:sp>
      <p:sp>
        <p:nvSpPr>
          <p:cNvPr id="21" name="Text 19">
            <a:extLst>
              <a:ext uri="{FF2B5EF4-FFF2-40B4-BE49-F238E27FC236}">
                <a16:creationId xmlns:a16="http://schemas.microsoft.com/office/drawing/2014/main" id="{CBBB7510-2EE2-7340-5E12-151D18853623}"/>
              </a:ext>
            </a:extLst>
          </p:cNvPr>
          <p:cNvSpPr/>
          <p:nvPr/>
        </p:nvSpPr>
        <p:spPr>
          <a:xfrm>
            <a:off x="5852160" y="6010652"/>
            <a:ext cx="5974076" cy="402336"/>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67" b="0" i="0" u="none" strike="noStrike" kern="1200" cap="none" spc="0" baseline="0">
                <a:solidFill>
                  <a:srgbClr val="FFFFFF"/>
                </a:solidFill>
                <a:uFillTx/>
                <a:latin typeface="Corbel"/>
              </a:rPr>
              <a:t>Leads to confusion, work duplication, missed messages and poor communication</a:t>
            </a:r>
          </a:p>
        </p:txBody>
      </p:sp>
      <p:sp>
        <p:nvSpPr>
          <p:cNvPr id="22" name="Text 20">
            <a:extLst>
              <a:ext uri="{FF2B5EF4-FFF2-40B4-BE49-F238E27FC236}">
                <a16:creationId xmlns:a16="http://schemas.microsoft.com/office/drawing/2014/main" id="{51D686BC-9D36-3EF0-645C-F396760A9043}"/>
              </a:ext>
            </a:extLst>
          </p:cNvPr>
          <p:cNvSpPr/>
          <p:nvPr/>
        </p:nvSpPr>
        <p:spPr>
          <a:xfrm>
            <a:off x="365760" y="6522716"/>
            <a:ext cx="11460476" cy="268220"/>
          </a:xfrm>
          <a:prstGeom prst="rect">
            <a:avLst/>
          </a:prstGeom>
          <a:noFill/>
          <a:ln cap="flat">
            <a:noFill/>
            <a:prstDash val="solid"/>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67" b="0" i="1" u="none" strike="noStrike" kern="1200" cap="none" spc="0" baseline="0">
                <a:solidFill>
                  <a:srgbClr val="8AABB8"/>
                </a:solidFill>
                <a:uFillTx/>
                <a:latin typeface="Corbel"/>
              </a:rPr>
              <a:t>Module Code: LCHS4007  |  Student: Komal</a:t>
            </a:r>
            <a:endParaRPr lang="en-US" sz="1067" b="0" i="0" u="none" strike="noStrike" kern="1200" cap="none" spc="0" baseline="0">
              <a:solidFill>
                <a:srgbClr val="FFFFFF"/>
              </a:solidFill>
              <a:uFillTx/>
              <a:latin typeface="Corbel"/>
            </a:endParaRPr>
          </a:p>
        </p:txBody>
      </p:sp>
      <p:pic>
        <p:nvPicPr>
          <p:cNvPr id="23" name="Picture 23">
            <a:extLst>
              <a:ext uri="{FF2B5EF4-FFF2-40B4-BE49-F238E27FC236}">
                <a16:creationId xmlns:a16="http://schemas.microsoft.com/office/drawing/2014/main" id="{A21D0C5F-D371-FB65-37B3-CC3B95131D49}"/>
              </a:ext>
            </a:extLst>
          </p:cNvPr>
          <p:cNvPicPr>
            <a:picLocks noChangeAspect="1"/>
          </p:cNvPicPr>
          <p:nvPr/>
        </p:nvPicPr>
        <p:blipFill>
          <a:blip r:embed="rId3"/>
          <a:srcRect l="26928" t="7852" r="50395" b="71407"/>
          <a:stretch>
            <a:fillRect/>
          </a:stretch>
        </p:blipFill>
        <p:spPr>
          <a:xfrm>
            <a:off x="224128" y="2352037"/>
            <a:ext cx="5281985" cy="3220717"/>
          </a:xfrm>
          <a:prstGeom prst="rect">
            <a:avLst/>
          </a:prstGeom>
          <a:noFill/>
          <a:ln cap="flat">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6DAE5B7C-F2E6-1124-A4C1-1D5776158D15}"/>
              </a:ext>
            </a:extLst>
          </p:cNvPr>
          <p:cNvSpPr/>
          <p:nvPr/>
        </p:nvSpPr>
        <p:spPr>
          <a:xfrm>
            <a:off x="0" y="0"/>
            <a:ext cx="12191996" cy="97539"/>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F8C679D4-72D2-7A73-2271-136B941F4276}"/>
              </a:ext>
            </a:extLst>
          </p:cNvPr>
          <p:cNvSpPr/>
          <p:nvPr/>
        </p:nvSpPr>
        <p:spPr>
          <a:xfrm>
            <a:off x="548640" y="268220"/>
            <a:ext cx="11094716" cy="91440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000" b="1" i="0" u="none" strike="noStrike" kern="1200" cap="none" spc="0" baseline="0">
                <a:solidFill>
                  <a:srgbClr val="FFFFFF"/>
                </a:solidFill>
                <a:uFillTx/>
                <a:latin typeface="Trebuchet MS" pitchFamily="34"/>
                <a:ea typeface="Trebuchet MS" pitchFamily="34"/>
                <a:cs typeface="Trebuchet MS" pitchFamily="34"/>
              </a:rPr>
              <a:t>Workplace Task: Staff Training</a:t>
            </a:r>
            <a:endParaRPr lang="en-US" sz="4000"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DAE4BAA3-72E5-B20B-2DE0-F270B5A56B21}"/>
              </a:ext>
            </a:extLst>
          </p:cNvPr>
          <p:cNvSpPr/>
          <p:nvPr/>
        </p:nvSpPr>
        <p:spPr>
          <a:xfrm>
            <a:off x="6705596" y="1341123"/>
            <a:ext cx="853436" cy="5120640"/>
          </a:xfrm>
          <a:prstGeom prst="rect">
            <a:avLst/>
          </a:prstGeom>
          <a:solidFill>
            <a:srgbClr val="0D3D56"/>
          </a:solidFill>
          <a:ln w="12701" cap="flat">
            <a:solidFill>
              <a:srgbClr val="0D3D5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5" name="Shape 3">
            <a:extLst>
              <a:ext uri="{FF2B5EF4-FFF2-40B4-BE49-F238E27FC236}">
                <a16:creationId xmlns:a16="http://schemas.microsoft.com/office/drawing/2014/main" id="{53165AC7-168A-867E-FC3B-9A186386AA63}"/>
              </a:ext>
            </a:extLst>
          </p:cNvPr>
          <p:cNvSpPr/>
          <p:nvPr/>
        </p:nvSpPr>
        <p:spPr>
          <a:xfrm>
            <a:off x="487676" y="1341123"/>
            <a:ext cx="6339836" cy="1402076"/>
          </a:xfrm>
          <a:prstGeom prst="rect">
            <a:avLst/>
          </a:prstGeom>
          <a:solidFill>
            <a:srgbClr val="FFFFFF">
              <a:alpha val="92000"/>
            </a:srgbClr>
          </a:solidFill>
          <a:ln w="12701" cap="flat">
            <a:solidFill>
              <a:srgbClr val="D4A843">
                <a:alpha val="60000"/>
              </a:srgbClr>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6" name="Text 4">
            <a:extLst>
              <a:ext uri="{FF2B5EF4-FFF2-40B4-BE49-F238E27FC236}">
                <a16:creationId xmlns:a16="http://schemas.microsoft.com/office/drawing/2014/main" id="{120572BE-FCD1-796E-D069-D392CDBEAAF0}"/>
              </a:ext>
            </a:extLst>
          </p:cNvPr>
          <p:cNvSpPr/>
          <p:nvPr/>
        </p:nvSpPr>
        <p:spPr>
          <a:xfrm>
            <a:off x="670556" y="1438652"/>
            <a:ext cx="5974076" cy="390147"/>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D4A843"/>
                </a:solidFill>
                <a:uFillTx/>
                <a:latin typeface="Calibri" pitchFamily="34"/>
                <a:ea typeface="Calibri" pitchFamily="34"/>
                <a:cs typeface="Calibri" pitchFamily="34"/>
              </a:rPr>
              <a:t>What does Staff Training involve?</a:t>
            </a:r>
            <a:endParaRPr lang="en-US" sz="1733" b="0" i="0" u="none" strike="noStrike" kern="1200" cap="none" spc="0" baseline="0">
              <a:solidFill>
                <a:srgbClr val="FFFFFF"/>
              </a:solidFill>
              <a:uFillTx/>
              <a:latin typeface="Corbel"/>
            </a:endParaRPr>
          </a:p>
        </p:txBody>
      </p:sp>
      <p:sp>
        <p:nvSpPr>
          <p:cNvPr id="7" name="Text 5">
            <a:extLst>
              <a:ext uri="{FF2B5EF4-FFF2-40B4-BE49-F238E27FC236}">
                <a16:creationId xmlns:a16="http://schemas.microsoft.com/office/drawing/2014/main" id="{009CA968-3FF2-A154-723D-5FE64E37394D}"/>
              </a:ext>
            </a:extLst>
          </p:cNvPr>
          <p:cNvSpPr/>
          <p:nvPr/>
        </p:nvSpPr>
        <p:spPr>
          <a:xfrm>
            <a:off x="670556" y="1853187"/>
            <a:ext cx="5974076" cy="792483"/>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alibri" pitchFamily="34"/>
                <a:ea typeface="Calibri" pitchFamily="34"/>
                <a:cs typeface="Calibri" pitchFamily="34"/>
              </a:rPr>
              <a:t>Providing structured organized training to develop and upskill staff, to comply with mandatory regulations that govern care delivery and to maintain a high standard of care for patients at Riverdale. </a:t>
            </a:r>
            <a:endParaRPr lang="en-US" sz="1467" b="0" i="0" u="none" strike="noStrike" kern="1200" cap="none" spc="0" baseline="0">
              <a:solidFill>
                <a:srgbClr val="FFFFFF"/>
              </a:solidFill>
              <a:uFillTx/>
              <a:latin typeface="Corbel"/>
            </a:endParaRPr>
          </a:p>
        </p:txBody>
      </p:sp>
      <p:sp>
        <p:nvSpPr>
          <p:cNvPr id="8" name="Shape 6">
            <a:extLst>
              <a:ext uri="{FF2B5EF4-FFF2-40B4-BE49-F238E27FC236}">
                <a16:creationId xmlns:a16="http://schemas.microsoft.com/office/drawing/2014/main" id="{F2925557-75B3-D381-998B-3FBC61A331B1}"/>
              </a:ext>
            </a:extLst>
          </p:cNvPr>
          <p:cNvSpPr/>
          <p:nvPr/>
        </p:nvSpPr>
        <p:spPr>
          <a:xfrm>
            <a:off x="487676" y="3047996"/>
            <a:ext cx="341372" cy="341372"/>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9" name="Text 7">
            <a:extLst>
              <a:ext uri="{FF2B5EF4-FFF2-40B4-BE49-F238E27FC236}">
                <a16:creationId xmlns:a16="http://schemas.microsoft.com/office/drawing/2014/main" id="{51DA9CF3-F1D8-B736-D073-4281FB39315A}"/>
              </a:ext>
            </a:extLst>
          </p:cNvPr>
          <p:cNvSpPr/>
          <p:nvPr/>
        </p:nvSpPr>
        <p:spPr>
          <a:xfrm>
            <a:off x="999740" y="2999232"/>
            <a:ext cx="5730243" cy="463299"/>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alibri" pitchFamily="34"/>
                <a:ea typeface="Calibri" pitchFamily="34"/>
                <a:cs typeface="Calibri" pitchFamily="34"/>
              </a:rPr>
              <a:t>Induction training for new Carers and Nurses. </a:t>
            </a:r>
            <a:endParaRPr lang="en-US" sz="1533" b="0" i="0" u="none" strike="noStrike" kern="1200" cap="none" spc="0" baseline="0">
              <a:solidFill>
                <a:srgbClr val="FFFFFF"/>
              </a:solidFill>
              <a:uFillTx/>
              <a:latin typeface="Corbel"/>
            </a:endParaRPr>
          </a:p>
        </p:txBody>
      </p:sp>
      <p:sp>
        <p:nvSpPr>
          <p:cNvPr id="10" name="Shape 8">
            <a:extLst>
              <a:ext uri="{FF2B5EF4-FFF2-40B4-BE49-F238E27FC236}">
                <a16:creationId xmlns:a16="http://schemas.microsoft.com/office/drawing/2014/main" id="{5712C3C8-DE64-8960-3733-4BA8AD4F9D35}"/>
              </a:ext>
            </a:extLst>
          </p:cNvPr>
          <p:cNvSpPr/>
          <p:nvPr/>
        </p:nvSpPr>
        <p:spPr>
          <a:xfrm>
            <a:off x="487676" y="3779516"/>
            <a:ext cx="341372" cy="341372"/>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1" name="Text 9">
            <a:extLst>
              <a:ext uri="{FF2B5EF4-FFF2-40B4-BE49-F238E27FC236}">
                <a16:creationId xmlns:a16="http://schemas.microsoft.com/office/drawing/2014/main" id="{7BA92196-8391-61F9-9660-8AD85C0CEDFD}"/>
              </a:ext>
            </a:extLst>
          </p:cNvPr>
          <p:cNvSpPr/>
          <p:nvPr/>
        </p:nvSpPr>
        <p:spPr>
          <a:xfrm>
            <a:off x="999740" y="3730752"/>
            <a:ext cx="5730243" cy="463299"/>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alibri" pitchFamily="34"/>
                <a:ea typeface="Calibri" pitchFamily="34"/>
                <a:cs typeface="Calibri" pitchFamily="34"/>
              </a:rPr>
              <a:t>Mandatory compliance training e.g. Safeguarding </a:t>
            </a:r>
            <a:r>
              <a:rPr lang="en-US" sz="1467" b="0" i="0" u="none" strike="noStrike" kern="1200" cap="none" spc="0" baseline="0">
                <a:solidFill>
                  <a:srgbClr val="000000"/>
                </a:solidFill>
                <a:uFillTx/>
                <a:latin typeface="Calibri" pitchFamily="34"/>
                <a:ea typeface="Calibri" pitchFamily="34"/>
                <a:cs typeface="Calibri" pitchFamily="34"/>
              </a:rPr>
              <a:t>and Infection Control</a:t>
            </a:r>
            <a:r>
              <a:rPr lang="en-US" sz="1467" b="0" i="0" u="none" strike="noStrike" kern="1200" cap="none" spc="0" baseline="0">
                <a:solidFill>
                  <a:srgbClr val="FFFFFF"/>
                </a:solidFill>
                <a:uFillTx/>
                <a:latin typeface="Calibri" pitchFamily="34"/>
                <a:ea typeface="Calibri" pitchFamily="34"/>
                <a:cs typeface="Calibri" pitchFamily="34"/>
              </a:rPr>
              <a:t>.</a:t>
            </a:r>
            <a:endParaRPr lang="en-US" sz="1467" b="0" i="0" u="none" strike="noStrike" kern="1200" cap="none" spc="0" baseline="0">
              <a:solidFill>
                <a:srgbClr val="FFFFFF"/>
              </a:solidFill>
              <a:uFillTx/>
              <a:latin typeface="Corbel"/>
            </a:endParaRPr>
          </a:p>
        </p:txBody>
      </p:sp>
      <p:sp>
        <p:nvSpPr>
          <p:cNvPr id="12" name="Shape 10">
            <a:extLst>
              <a:ext uri="{FF2B5EF4-FFF2-40B4-BE49-F238E27FC236}">
                <a16:creationId xmlns:a16="http://schemas.microsoft.com/office/drawing/2014/main" id="{DA7C184C-4ED9-D122-C5C4-B9661B6D267F}"/>
              </a:ext>
            </a:extLst>
          </p:cNvPr>
          <p:cNvSpPr/>
          <p:nvPr/>
        </p:nvSpPr>
        <p:spPr>
          <a:xfrm>
            <a:off x="487676" y="4511036"/>
            <a:ext cx="341372" cy="341372"/>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3" name="Text 11">
            <a:extLst>
              <a:ext uri="{FF2B5EF4-FFF2-40B4-BE49-F238E27FC236}">
                <a16:creationId xmlns:a16="http://schemas.microsoft.com/office/drawing/2014/main" id="{67F628A6-4486-8477-9DAC-9C94E72CF348}"/>
              </a:ext>
            </a:extLst>
          </p:cNvPr>
          <p:cNvSpPr/>
          <p:nvPr/>
        </p:nvSpPr>
        <p:spPr>
          <a:xfrm>
            <a:off x="999740" y="4462272"/>
            <a:ext cx="5730243" cy="463299"/>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533" b="0" i="0" u="none" strike="noStrike" kern="1200" cap="none" spc="0" baseline="0">
                <a:solidFill>
                  <a:srgbClr val="FFFFFF"/>
                </a:solidFill>
                <a:uFillTx/>
                <a:latin typeface="Calibri" pitchFamily="34"/>
                <a:ea typeface="Calibri" pitchFamily="34"/>
                <a:cs typeface="Calibri" pitchFamily="34"/>
              </a:rPr>
              <a:t>Continuous professional development for staff</a:t>
            </a:r>
            <a:endParaRPr lang="en-US" sz="1533" b="0" i="0" u="none" strike="noStrike" kern="1200" cap="none" spc="0" baseline="0">
              <a:solidFill>
                <a:srgbClr val="FFFFFF"/>
              </a:solidFill>
              <a:uFillTx/>
              <a:latin typeface="Corbel"/>
            </a:endParaRPr>
          </a:p>
        </p:txBody>
      </p:sp>
      <p:sp>
        <p:nvSpPr>
          <p:cNvPr id="14" name="Shape 12">
            <a:extLst>
              <a:ext uri="{FF2B5EF4-FFF2-40B4-BE49-F238E27FC236}">
                <a16:creationId xmlns:a16="http://schemas.microsoft.com/office/drawing/2014/main" id="{656EF0C0-1BFF-253E-00FF-721FBE57A3E1}"/>
              </a:ext>
            </a:extLst>
          </p:cNvPr>
          <p:cNvSpPr/>
          <p:nvPr/>
        </p:nvSpPr>
        <p:spPr>
          <a:xfrm>
            <a:off x="487676" y="5242556"/>
            <a:ext cx="341372" cy="341372"/>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5" name="Text 13">
            <a:extLst>
              <a:ext uri="{FF2B5EF4-FFF2-40B4-BE49-F238E27FC236}">
                <a16:creationId xmlns:a16="http://schemas.microsoft.com/office/drawing/2014/main" id="{B116AAAD-2EE5-697A-C47B-D628E0CB8371}"/>
              </a:ext>
            </a:extLst>
          </p:cNvPr>
          <p:cNvSpPr/>
          <p:nvPr/>
        </p:nvSpPr>
        <p:spPr>
          <a:xfrm>
            <a:off x="999740" y="5193792"/>
            <a:ext cx="5730243" cy="463299"/>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533" b="0" i="0" u="none" strike="noStrike" kern="1200" cap="none" spc="0" baseline="0">
                <a:solidFill>
                  <a:srgbClr val="FFFFFF"/>
                </a:solidFill>
                <a:uFillTx/>
                <a:latin typeface="Calibri" pitchFamily="34"/>
                <a:ea typeface="Calibri" pitchFamily="34"/>
                <a:cs typeface="Calibri" pitchFamily="34"/>
              </a:rPr>
              <a:t>Updates provide changes in policies or practices</a:t>
            </a:r>
            <a:endParaRPr lang="en-US" sz="1533" b="0" i="0" u="none" strike="noStrike" kern="1200" cap="none" spc="0" baseline="0">
              <a:solidFill>
                <a:srgbClr val="FFFFFF"/>
              </a:solidFill>
              <a:uFillTx/>
              <a:latin typeface="Corbel"/>
            </a:endParaRPr>
          </a:p>
        </p:txBody>
      </p:sp>
      <p:sp>
        <p:nvSpPr>
          <p:cNvPr id="16" name="Shape 14">
            <a:extLst>
              <a:ext uri="{FF2B5EF4-FFF2-40B4-BE49-F238E27FC236}">
                <a16:creationId xmlns:a16="http://schemas.microsoft.com/office/drawing/2014/main" id="{B429EF4B-C30E-9C0F-6CE8-63F6EF0B8262}"/>
              </a:ext>
            </a:extLst>
          </p:cNvPr>
          <p:cNvSpPr/>
          <p:nvPr/>
        </p:nvSpPr>
        <p:spPr>
          <a:xfrm>
            <a:off x="487676" y="5974076"/>
            <a:ext cx="341372" cy="341372"/>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7" name="Text 15">
            <a:extLst>
              <a:ext uri="{FF2B5EF4-FFF2-40B4-BE49-F238E27FC236}">
                <a16:creationId xmlns:a16="http://schemas.microsoft.com/office/drawing/2014/main" id="{953A61EF-8C66-E155-4786-D5CDB9D60B86}"/>
              </a:ext>
            </a:extLst>
          </p:cNvPr>
          <p:cNvSpPr/>
          <p:nvPr/>
        </p:nvSpPr>
        <p:spPr>
          <a:xfrm>
            <a:off x="999740" y="5925312"/>
            <a:ext cx="5730243" cy="463299"/>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533" b="0" i="0" u="none" strike="noStrike" kern="1200" cap="none" spc="0" baseline="0">
                <a:solidFill>
                  <a:srgbClr val="FFFFFF"/>
                </a:solidFill>
                <a:uFillTx/>
                <a:latin typeface="Calibri" pitchFamily="34"/>
                <a:ea typeface="Calibri" pitchFamily="34"/>
                <a:cs typeface="Calibri" pitchFamily="34"/>
              </a:rPr>
              <a:t>Visual or interactive learning styles for all different types of learners</a:t>
            </a:r>
            <a:endParaRPr lang="en-US" sz="1533" b="0" i="0" u="none" strike="noStrike" kern="1200" cap="none" spc="0" baseline="0">
              <a:solidFill>
                <a:srgbClr val="FFFFFF"/>
              </a:solidFill>
              <a:uFillTx/>
              <a:latin typeface="Corbel"/>
            </a:endParaRPr>
          </a:p>
        </p:txBody>
      </p:sp>
      <p:sp>
        <p:nvSpPr>
          <p:cNvPr id="18" name="Text 16">
            <a:extLst>
              <a:ext uri="{FF2B5EF4-FFF2-40B4-BE49-F238E27FC236}">
                <a16:creationId xmlns:a16="http://schemas.microsoft.com/office/drawing/2014/main" id="{C3627D48-4B66-B1EF-0DE3-ECA4F1C2D780}"/>
              </a:ext>
            </a:extLst>
          </p:cNvPr>
          <p:cNvSpPr/>
          <p:nvPr/>
        </p:nvSpPr>
        <p:spPr>
          <a:xfrm>
            <a:off x="487676" y="6400800"/>
            <a:ext cx="5486400" cy="30479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48D8B5"/>
                </a:solidFill>
                <a:uFillTx/>
                <a:latin typeface="Calibri" pitchFamily="34"/>
                <a:ea typeface="Calibri" pitchFamily="34"/>
                <a:cs typeface="Calibri" pitchFamily="34"/>
              </a:rPr>
              <a:t>(Vesna </a:t>
            </a:r>
            <a:r>
              <a:rPr lang="en-US" sz="1200" b="0" i="1" u="none" strike="noStrike" kern="1200" cap="none" spc="0" baseline="0">
                <a:solidFill>
                  <a:srgbClr val="48D8B5"/>
                </a:solidFill>
                <a:uFillTx/>
                <a:latin typeface="Corbel"/>
              </a:rPr>
              <a:t>et al., </a:t>
            </a:r>
            <a:r>
              <a:rPr lang="en-US" sz="1200" b="0" i="0" u="none" strike="noStrike" kern="1200" cap="none" spc="0" baseline="0">
                <a:solidFill>
                  <a:srgbClr val="48D8B5"/>
                </a:solidFill>
                <a:uFillTx/>
                <a:latin typeface="Calibri" pitchFamily="34"/>
                <a:ea typeface="Calibri" pitchFamily="34"/>
                <a:cs typeface="Calibri" pitchFamily="34"/>
              </a:rPr>
              <a:t> 2024) </a:t>
            </a:r>
            <a:endParaRPr lang="en-US" sz="1200" b="0" i="0" u="none" strike="noStrike" kern="1200" cap="none" spc="0" baseline="0">
              <a:solidFill>
                <a:srgbClr val="48D8B5"/>
              </a:solidFill>
              <a:uFillTx/>
              <a:latin typeface="Corbel"/>
            </a:endParaRPr>
          </a:p>
        </p:txBody>
      </p:sp>
      <p:pic>
        <p:nvPicPr>
          <p:cNvPr id="19" name="Picture 19">
            <a:extLst>
              <a:ext uri="{FF2B5EF4-FFF2-40B4-BE49-F238E27FC236}">
                <a16:creationId xmlns:a16="http://schemas.microsoft.com/office/drawing/2014/main" id="{BC6DD051-677B-07BD-ED94-69611738EC42}"/>
              </a:ext>
            </a:extLst>
          </p:cNvPr>
          <p:cNvPicPr>
            <a:picLocks noChangeAspect="1"/>
          </p:cNvPicPr>
          <p:nvPr/>
        </p:nvPicPr>
        <p:blipFill>
          <a:blip r:embed="rId3"/>
          <a:srcRect l="53358" t="5230" r="26592" b="71704"/>
          <a:stretch>
            <a:fillRect/>
          </a:stretch>
        </p:blipFill>
        <p:spPr>
          <a:xfrm>
            <a:off x="6900675" y="1981203"/>
            <a:ext cx="4903835" cy="3761228"/>
          </a:xfrm>
          <a:prstGeom prst="rect">
            <a:avLst/>
          </a:prstGeom>
          <a:noFill/>
          <a:ln cap="flat">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7C800BDA-395D-82CC-6F4A-28B3C45CE808}"/>
              </a:ext>
            </a:extLst>
          </p:cNvPr>
          <p:cNvSpPr/>
          <p:nvPr/>
        </p:nvSpPr>
        <p:spPr>
          <a:xfrm>
            <a:off x="0" y="0"/>
            <a:ext cx="12191996" cy="1341123"/>
          </a:xfrm>
          <a:prstGeom prst="rect">
            <a:avLst/>
          </a:prstGeom>
          <a:solidFill>
            <a:srgbClr val="0D3D56"/>
          </a:solidFill>
          <a:ln w="12701" cap="flat">
            <a:solidFill>
              <a:srgbClr val="0D3D5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FCC3EEF7-6123-851E-6F42-8F1F4CF1D3EE}"/>
              </a:ext>
            </a:extLst>
          </p:cNvPr>
          <p:cNvSpPr/>
          <p:nvPr/>
        </p:nvSpPr>
        <p:spPr>
          <a:xfrm>
            <a:off x="487676" y="0"/>
            <a:ext cx="10972800" cy="134112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733" b="1" i="0" u="none" strike="noStrike" kern="1200" cap="none" spc="0" baseline="0">
                <a:solidFill>
                  <a:srgbClr val="FFFFFF"/>
                </a:solidFill>
                <a:uFillTx/>
                <a:latin typeface="Trebuchet MS" pitchFamily="34"/>
                <a:ea typeface="Trebuchet MS" pitchFamily="34"/>
                <a:cs typeface="Trebuchet MS" pitchFamily="34"/>
              </a:rPr>
              <a:t>Microsoft PowerPoint — Selected Tool</a:t>
            </a:r>
            <a:endParaRPr lang="en-US" sz="3733"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8E251E96-288A-7AB4-210A-94C496E870A3}"/>
              </a:ext>
            </a:extLst>
          </p:cNvPr>
          <p:cNvSpPr/>
          <p:nvPr/>
        </p:nvSpPr>
        <p:spPr>
          <a:xfrm>
            <a:off x="426723" y="1524003"/>
            <a:ext cx="3901443" cy="4632963"/>
          </a:xfrm>
          <a:prstGeom prst="rect">
            <a:avLst/>
          </a:prstGeom>
          <a:solidFill>
            <a:srgbClr val="FFFFFF"/>
          </a:solidFill>
          <a:ln w="12701" cap="flat">
            <a:solidFill>
              <a:srgbClr val="41AEBD"/>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orbel"/>
            </a:endParaRPr>
          </a:p>
        </p:txBody>
      </p:sp>
      <p:sp>
        <p:nvSpPr>
          <p:cNvPr id="5" name="Text 3">
            <a:extLst>
              <a:ext uri="{FF2B5EF4-FFF2-40B4-BE49-F238E27FC236}">
                <a16:creationId xmlns:a16="http://schemas.microsoft.com/office/drawing/2014/main" id="{BD2A86BA-CFD1-E53B-F4BA-570BEEC8D58C}"/>
              </a:ext>
            </a:extLst>
          </p:cNvPr>
          <p:cNvSpPr/>
          <p:nvPr/>
        </p:nvSpPr>
        <p:spPr>
          <a:xfrm>
            <a:off x="426723" y="1889763"/>
            <a:ext cx="3901443" cy="2682236"/>
          </a:xfrm>
          <a:prstGeom prst="rect">
            <a:avLst/>
          </a:prstGeom>
          <a:no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7333" b="0" i="0" u="none" strike="noStrike" kern="1200" cap="none" spc="0" baseline="0">
              <a:solidFill>
                <a:srgbClr val="FFFFFF"/>
              </a:solidFill>
              <a:uFillTx/>
              <a:latin typeface="Corbel"/>
            </a:endParaRPr>
          </a:p>
        </p:txBody>
      </p:sp>
      <p:sp>
        <p:nvSpPr>
          <p:cNvPr id="6" name="Text 4">
            <a:extLst>
              <a:ext uri="{FF2B5EF4-FFF2-40B4-BE49-F238E27FC236}">
                <a16:creationId xmlns:a16="http://schemas.microsoft.com/office/drawing/2014/main" id="{5A576DA3-681D-EF2F-96F3-E00975D93456}"/>
              </a:ext>
            </a:extLst>
          </p:cNvPr>
          <p:cNvSpPr/>
          <p:nvPr/>
        </p:nvSpPr>
        <p:spPr>
          <a:xfrm>
            <a:off x="487676" y="4572000"/>
            <a:ext cx="3779516" cy="1097280"/>
          </a:xfrm>
          <a:prstGeom prst="rect">
            <a:avLst/>
          </a:prstGeom>
          <a:no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1" i="0" u="none" strike="noStrike" kern="1200" cap="none" spc="0" baseline="0">
                <a:solidFill>
                  <a:srgbClr val="20575F"/>
                </a:solidFill>
                <a:uFillTx/>
                <a:latin typeface="Calibri" pitchFamily="34"/>
                <a:ea typeface="Calibri" pitchFamily="34"/>
                <a:cs typeface="Calibri" pitchFamily="34"/>
              </a:rPr>
              <a:t>Microsoft</a:t>
            </a:r>
            <a:endParaRPr lang="en-US" sz="1867" b="0" i="0" u="none" strike="noStrike" kern="1200" cap="none" spc="0" baseline="0">
              <a:solidFill>
                <a:srgbClr val="20575F"/>
              </a:solidFill>
              <a:uFillTx/>
              <a:latin typeface="Corbel"/>
            </a:endParaRPr>
          </a:p>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1" i="0" u="none" strike="noStrike" kern="1200" cap="none" spc="0" baseline="0">
                <a:solidFill>
                  <a:srgbClr val="20575F"/>
                </a:solidFill>
                <a:uFillTx/>
                <a:latin typeface="Calibri" pitchFamily="34"/>
                <a:ea typeface="Calibri" pitchFamily="34"/>
                <a:cs typeface="Calibri" pitchFamily="34"/>
              </a:rPr>
              <a:t>PowerPoint</a:t>
            </a:r>
            <a:endParaRPr lang="en-US" sz="1867" b="0" i="0" u="none" strike="noStrike" kern="1200" cap="none" spc="0" baseline="0">
              <a:solidFill>
                <a:srgbClr val="20575F"/>
              </a:solidFill>
              <a:uFillTx/>
              <a:latin typeface="Corbel"/>
            </a:endParaRPr>
          </a:p>
        </p:txBody>
      </p:sp>
      <p:sp>
        <p:nvSpPr>
          <p:cNvPr id="7" name="Shape 5">
            <a:extLst>
              <a:ext uri="{FF2B5EF4-FFF2-40B4-BE49-F238E27FC236}">
                <a16:creationId xmlns:a16="http://schemas.microsoft.com/office/drawing/2014/main" id="{B86E9DF6-636E-EF27-5201-A6311C453E8D}"/>
              </a:ext>
            </a:extLst>
          </p:cNvPr>
          <p:cNvSpPr/>
          <p:nvPr/>
        </p:nvSpPr>
        <p:spPr>
          <a:xfrm>
            <a:off x="4693916" y="1463040"/>
            <a:ext cx="3474720" cy="2255523"/>
          </a:xfrm>
          <a:prstGeom prst="rect">
            <a:avLst/>
          </a:prstGeom>
          <a:solidFill>
            <a:srgbClr val="FFFFFF"/>
          </a:solidFill>
          <a:ln w="12701" cap="flat">
            <a:solidFill>
              <a:srgbClr val="DCE8EF"/>
            </a:solidFill>
            <a:prstDash val="solid"/>
            <a:miter/>
          </a:ln>
          <a:effectLst>
            <a:outerShdw dist="38096" dir="8100000" algn="tl">
              <a:srgbClr val="000000">
                <a:alpha val="12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8" name="Shape 6">
            <a:extLst>
              <a:ext uri="{FF2B5EF4-FFF2-40B4-BE49-F238E27FC236}">
                <a16:creationId xmlns:a16="http://schemas.microsoft.com/office/drawing/2014/main" id="{B5A54DB1-D452-5597-521B-47C661CE0FCC}"/>
              </a:ext>
            </a:extLst>
          </p:cNvPr>
          <p:cNvSpPr/>
          <p:nvPr/>
        </p:nvSpPr>
        <p:spPr>
          <a:xfrm>
            <a:off x="4693916" y="1463040"/>
            <a:ext cx="3474720" cy="97539"/>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9" name="Text 7">
            <a:extLst>
              <a:ext uri="{FF2B5EF4-FFF2-40B4-BE49-F238E27FC236}">
                <a16:creationId xmlns:a16="http://schemas.microsoft.com/office/drawing/2014/main" id="{A39D8967-6FD1-559E-1B11-7D4DB2AA9BE9}"/>
              </a:ext>
            </a:extLst>
          </p:cNvPr>
          <p:cNvSpPr/>
          <p:nvPr/>
        </p:nvSpPr>
        <p:spPr>
          <a:xfrm>
            <a:off x="4840220" y="1645920"/>
            <a:ext cx="3230876" cy="512064"/>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533" b="1" i="0" u="none" strike="noStrike" kern="1200" cap="none" spc="0" baseline="0">
                <a:solidFill>
                  <a:srgbClr val="0D3D56"/>
                </a:solidFill>
                <a:uFillTx/>
                <a:latin typeface="Calibri" pitchFamily="34"/>
                <a:ea typeface="Calibri" pitchFamily="34"/>
                <a:cs typeface="Calibri" pitchFamily="34"/>
              </a:rPr>
              <a:t>🖼️ Visual Presentations</a:t>
            </a:r>
            <a:endParaRPr lang="en-US" sz="1533" b="0" i="0" u="none" strike="noStrike" kern="1200" cap="none" spc="0" baseline="0">
              <a:solidFill>
                <a:srgbClr val="FFFFFF"/>
              </a:solidFill>
              <a:uFillTx/>
              <a:latin typeface="Corbel"/>
            </a:endParaRPr>
          </a:p>
        </p:txBody>
      </p:sp>
      <p:sp>
        <p:nvSpPr>
          <p:cNvPr id="10" name="Text 8">
            <a:extLst>
              <a:ext uri="{FF2B5EF4-FFF2-40B4-BE49-F238E27FC236}">
                <a16:creationId xmlns:a16="http://schemas.microsoft.com/office/drawing/2014/main" id="{623A348E-659D-1702-A728-97A4D2A67BE3}"/>
              </a:ext>
            </a:extLst>
          </p:cNvPr>
          <p:cNvSpPr/>
          <p:nvPr/>
        </p:nvSpPr>
        <p:spPr>
          <a:xfrm>
            <a:off x="4840220" y="2133596"/>
            <a:ext cx="3230876" cy="1341123"/>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0" i="0" u="none" strike="noStrike" kern="1200" cap="none" spc="0" baseline="0">
                <a:solidFill>
                  <a:srgbClr val="1C3A4A"/>
                </a:solidFill>
                <a:uFillTx/>
                <a:latin typeface="Calibri" pitchFamily="34"/>
                <a:ea typeface="Calibri" pitchFamily="34"/>
                <a:cs typeface="Calibri" pitchFamily="34"/>
              </a:rPr>
              <a:t>Use of visual materials such as pictures, videos, animations, and infographics (such as examples) to make the training content more engaging.</a:t>
            </a:r>
            <a:endParaRPr lang="en-US" sz="1333" b="0" i="0" u="none" strike="noStrike" kern="1200" cap="none" spc="0" baseline="0">
              <a:solidFill>
                <a:srgbClr val="FFFFFF"/>
              </a:solidFill>
              <a:uFillTx/>
              <a:latin typeface="Corbel"/>
            </a:endParaRPr>
          </a:p>
        </p:txBody>
      </p:sp>
      <p:sp>
        <p:nvSpPr>
          <p:cNvPr id="11" name="Shape 9">
            <a:extLst>
              <a:ext uri="{FF2B5EF4-FFF2-40B4-BE49-F238E27FC236}">
                <a16:creationId xmlns:a16="http://schemas.microsoft.com/office/drawing/2014/main" id="{E8988620-1051-335B-8B5E-D6CE714D5AC0}"/>
              </a:ext>
            </a:extLst>
          </p:cNvPr>
          <p:cNvSpPr/>
          <p:nvPr/>
        </p:nvSpPr>
        <p:spPr>
          <a:xfrm>
            <a:off x="8412480" y="1463040"/>
            <a:ext cx="3474720" cy="2255523"/>
          </a:xfrm>
          <a:prstGeom prst="rect">
            <a:avLst/>
          </a:prstGeom>
          <a:solidFill>
            <a:srgbClr val="FFFFFF"/>
          </a:solidFill>
          <a:ln w="12701" cap="flat">
            <a:solidFill>
              <a:srgbClr val="DCE8EF"/>
            </a:solidFill>
            <a:prstDash val="solid"/>
            <a:miter/>
          </a:ln>
          <a:effectLst>
            <a:outerShdw dist="38096" dir="8100000" algn="tl">
              <a:srgbClr val="000000">
                <a:alpha val="12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2" name="Shape 10">
            <a:extLst>
              <a:ext uri="{FF2B5EF4-FFF2-40B4-BE49-F238E27FC236}">
                <a16:creationId xmlns:a16="http://schemas.microsoft.com/office/drawing/2014/main" id="{D6D3A2CF-CEBF-6AA9-8DDA-5873383C351E}"/>
              </a:ext>
            </a:extLst>
          </p:cNvPr>
          <p:cNvSpPr/>
          <p:nvPr/>
        </p:nvSpPr>
        <p:spPr>
          <a:xfrm>
            <a:off x="8412480" y="1463040"/>
            <a:ext cx="3474720" cy="97539"/>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3" name="Text 11">
            <a:extLst>
              <a:ext uri="{FF2B5EF4-FFF2-40B4-BE49-F238E27FC236}">
                <a16:creationId xmlns:a16="http://schemas.microsoft.com/office/drawing/2014/main" id="{03A8893E-A2F8-F527-2E74-71B4CB5C3221}"/>
              </a:ext>
            </a:extLst>
          </p:cNvPr>
          <p:cNvSpPr/>
          <p:nvPr/>
        </p:nvSpPr>
        <p:spPr>
          <a:xfrm>
            <a:off x="8558784" y="1645920"/>
            <a:ext cx="3230876" cy="512064"/>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533" b="1" i="0" u="none" strike="noStrike" kern="1200" cap="none" spc="0" baseline="0">
                <a:solidFill>
                  <a:srgbClr val="0D3D56"/>
                </a:solidFill>
                <a:uFillTx/>
                <a:latin typeface="Calibri" pitchFamily="34"/>
                <a:ea typeface="Calibri" pitchFamily="34"/>
                <a:cs typeface="Calibri" pitchFamily="34"/>
              </a:rPr>
              <a:t>📋 Template Slides</a:t>
            </a:r>
            <a:endParaRPr lang="en-US" sz="1533" b="0" i="0" u="none" strike="noStrike" kern="1200" cap="none" spc="0" baseline="0">
              <a:solidFill>
                <a:srgbClr val="FFFFFF"/>
              </a:solidFill>
              <a:uFillTx/>
              <a:latin typeface="Corbel"/>
            </a:endParaRPr>
          </a:p>
        </p:txBody>
      </p:sp>
      <p:sp>
        <p:nvSpPr>
          <p:cNvPr id="14" name="Text 12">
            <a:extLst>
              <a:ext uri="{FF2B5EF4-FFF2-40B4-BE49-F238E27FC236}">
                <a16:creationId xmlns:a16="http://schemas.microsoft.com/office/drawing/2014/main" id="{CBF88B75-B2F1-8208-6C23-2097EF5BFC13}"/>
              </a:ext>
            </a:extLst>
          </p:cNvPr>
          <p:cNvSpPr/>
          <p:nvPr/>
        </p:nvSpPr>
        <p:spPr>
          <a:xfrm>
            <a:off x="8558784" y="2133596"/>
            <a:ext cx="3230876" cy="1341123"/>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0" i="0" u="none" strike="noStrike" kern="1200" cap="none" spc="0" baseline="0">
                <a:solidFill>
                  <a:srgbClr val="1C3A4A"/>
                </a:solidFill>
                <a:uFillTx/>
                <a:latin typeface="Calibri" pitchFamily="34"/>
                <a:ea typeface="Calibri" pitchFamily="34"/>
                <a:cs typeface="Calibri" pitchFamily="34"/>
              </a:rPr>
              <a:t>Provides pre-designed layouts of slides for consistency in the delivery of (professionally developed) training materials from one training session to another.</a:t>
            </a:r>
            <a:endParaRPr lang="en-US" sz="1333" b="0" i="0" u="none" strike="noStrike" kern="1200" cap="none" spc="0" baseline="0">
              <a:solidFill>
                <a:srgbClr val="FFFFFF"/>
              </a:solidFill>
              <a:uFillTx/>
              <a:latin typeface="Corbel"/>
            </a:endParaRPr>
          </a:p>
        </p:txBody>
      </p:sp>
      <p:sp>
        <p:nvSpPr>
          <p:cNvPr id="15" name="Shape 13">
            <a:extLst>
              <a:ext uri="{FF2B5EF4-FFF2-40B4-BE49-F238E27FC236}">
                <a16:creationId xmlns:a16="http://schemas.microsoft.com/office/drawing/2014/main" id="{5DACC17D-C526-ADCE-8491-95A2983411E5}"/>
              </a:ext>
            </a:extLst>
          </p:cNvPr>
          <p:cNvSpPr/>
          <p:nvPr/>
        </p:nvSpPr>
        <p:spPr>
          <a:xfrm>
            <a:off x="4693916" y="3962396"/>
            <a:ext cx="3474720" cy="2255523"/>
          </a:xfrm>
          <a:prstGeom prst="rect">
            <a:avLst/>
          </a:prstGeom>
          <a:solidFill>
            <a:srgbClr val="FFFFFF"/>
          </a:solidFill>
          <a:ln w="12701" cap="flat">
            <a:solidFill>
              <a:srgbClr val="DCE8EF"/>
            </a:solidFill>
            <a:prstDash val="solid"/>
            <a:miter/>
          </a:ln>
          <a:effectLst>
            <a:outerShdw dist="38096" dir="8100000" algn="tl">
              <a:srgbClr val="000000">
                <a:alpha val="12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6" name="Shape 14">
            <a:extLst>
              <a:ext uri="{FF2B5EF4-FFF2-40B4-BE49-F238E27FC236}">
                <a16:creationId xmlns:a16="http://schemas.microsoft.com/office/drawing/2014/main" id="{490C8674-5DF0-98B5-DFB2-C0D35CC49F61}"/>
              </a:ext>
            </a:extLst>
          </p:cNvPr>
          <p:cNvSpPr/>
          <p:nvPr/>
        </p:nvSpPr>
        <p:spPr>
          <a:xfrm>
            <a:off x="4693916" y="3962396"/>
            <a:ext cx="3474720" cy="97539"/>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7" name="Text 15">
            <a:extLst>
              <a:ext uri="{FF2B5EF4-FFF2-40B4-BE49-F238E27FC236}">
                <a16:creationId xmlns:a16="http://schemas.microsoft.com/office/drawing/2014/main" id="{579AAB81-3DB4-A4A0-1BF2-576F0F2DCBAF}"/>
              </a:ext>
            </a:extLst>
          </p:cNvPr>
          <p:cNvSpPr/>
          <p:nvPr/>
        </p:nvSpPr>
        <p:spPr>
          <a:xfrm>
            <a:off x="4840220" y="4145276"/>
            <a:ext cx="3230876" cy="512064"/>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533" b="1" i="0" u="none" strike="noStrike" kern="1200" cap="none" spc="0" baseline="0">
                <a:solidFill>
                  <a:srgbClr val="0D3D56"/>
                </a:solidFill>
                <a:uFillTx/>
                <a:latin typeface="Calibri" pitchFamily="34"/>
                <a:ea typeface="Calibri" pitchFamily="34"/>
                <a:cs typeface="Calibri" pitchFamily="34"/>
              </a:rPr>
              <a:t>🔗 Teams Integration</a:t>
            </a:r>
            <a:endParaRPr lang="en-US" sz="1533" b="0" i="0" u="none" strike="noStrike" kern="1200" cap="none" spc="0" baseline="0">
              <a:solidFill>
                <a:srgbClr val="FFFFFF"/>
              </a:solidFill>
              <a:uFillTx/>
              <a:latin typeface="Corbel"/>
            </a:endParaRPr>
          </a:p>
        </p:txBody>
      </p:sp>
      <p:sp>
        <p:nvSpPr>
          <p:cNvPr id="18" name="Text 16">
            <a:extLst>
              <a:ext uri="{FF2B5EF4-FFF2-40B4-BE49-F238E27FC236}">
                <a16:creationId xmlns:a16="http://schemas.microsoft.com/office/drawing/2014/main" id="{EC88B993-9A97-40C9-0027-798CB81ABC31}"/>
              </a:ext>
            </a:extLst>
          </p:cNvPr>
          <p:cNvSpPr/>
          <p:nvPr/>
        </p:nvSpPr>
        <p:spPr>
          <a:xfrm>
            <a:off x="4840220" y="4632963"/>
            <a:ext cx="3230876" cy="1341123"/>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0" i="0" u="none" strike="noStrike" kern="1200" cap="none" spc="0" baseline="0">
                <a:solidFill>
                  <a:srgbClr val="1C3A4A"/>
                </a:solidFill>
                <a:uFillTx/>
                <a:latin typeface="Calibri" pitchFamily="34"/>
                <a:ea typeface="Calibri" pitchFamily="34"/>
                <a:cs typeface="Calibri" pitchFamily="34"/>
              </a:rPr>
              <a:t>Presentations can be delivered directly to MS Teams for training of remote staff.</a:t>
            </a:r>
            <a:endParaRPr lang="en-US" sz="1333" b="0" i="0" u="none" strike="noStrike" kern="1200" cap="none" spc="0" baseline="0">
              <a:solidFill>
                <a:srgbClr val="FFFFFF"/>
              </a:solidFill>
              <a:uFillTx/>
              <a:latin typeface="Corbel"/>
            </a:endParaRPr>
          </a:p>
        </p:txBody>
      </p:sp>
      <p:sp>
        <p:nvSpPr>
          <p:cNvPr id="19" name="Shape 17">
            <a:extLst>
              <a:ext uri="{FF2B5EF4-FFF2-40B4-BE49-F238E27FC236}">
                <a16:creationId xmlns:a16="http://schemas.microsoft.com/office/drawing/2014/main" id="{7433DC31-48D9-1AF2-28C6-1EBDD4C26653}"/>
              </a:ext>
            </a:extLst>
          </p:cNvPr>
          <p:cNvSpPr/>
          <p:nvPr/>
        </p:nvSpPr>
        <p:spPr>
          <a:xfrm>
            <a:off x="8412480" y="3962396"/>
            <a:ext cx="3474720" cy="2255523"/>
          </a:xfrm>
          <a:prstGeom prst="rect">
            <a:avLst/>
          </a:prstGeom>
          <a:solidFill>
            <a:srgbClr val="FFFFFF"/>
          </a:solidFill>
          <a:ln w="12701" cap="flat">
            <a:solidFill>
              <a:srgbClr val="DCE8EF"/>
            </a:solidFill>
            <a:prstDash val="solid"/>
            <a:miter/>
          </a:ln>
          <a:effectLst>
            <a:outerShdw dist="38096" dir="8100000" algn="tl">
              <a:srgbClr val="000000">
                <a:alpha val="12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0" name="Shape 18">
            <a:extLst>
              <a:ext uri="{FF2B5EF4-FFF2-40B4-BE49-F238E27FC236}">
                <a16:creationId xmlns:a16="http://schemas.microsoft.com/office/drawing/2014/main" id="{1D51CE35-7EB5-D1BD-5A74-74B2B0ECAEA3}"/>
              </a:ext>
            </a:extLst>
          </p:cNvPr>
          <p:cNvSpPr/>
          <p:nvPr/>
        </p:nvSpPr>
        <p:spPr>
          <a:xfrm>
            <a:off x="8412480" y="3962396"/>
            <a:ext cx="3474720" cy="97539"/>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1" name="Text 19">
            <a:extLst>
              <a:ext uri="{FF2B5EF4-FFF2-40B4-BE49-F238E27FC236}">
                <a16:creationId xmlns:a16="http://schemas.microsoft.com/office/drawing/2014/main" id="{68DC5E0A-BF7A-EA1F-8833-ED04896FEAD1}"/>
              </a:ext>
            </a:extLst>
          </p:cNvPr>
          <p:cNvSpPr/>
          <p:nvPr/>
        </p:nvSpPr>
        <p:spPr>
          <a:xfrm>
            <a:off x="8558784" y="4145276"/>
            <a:ext cx="3230876" cy="512064"/>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533" b="1" i="0" u="none" strike="noStrike" kern="1200" cap="none" spc="0" baseline="0">
                <a:solidFill>
                  <a:srgbClr val="0D3D56"/>
                </a:solidFill>
                <a:uFillTx/>
                <a:latin typeface="Calibri" pitchFamily="34"/>
                <a:ea typeface="Calibri" pitchFamily="34"/>
                <a:cs typeface="Calibri" pitchFamily="34"/>
              </a:rPr>
              <a:t>📝 Speaker Notes</a:t>
            </a:r>
            <a:endParaRPr lang="en-US" sz="1533" b="0" i="0" u="none" strike="noStrike" kern="1200" cap="none" spc="0" baseline="0">
              <a:solidFill>
                <a:srgbClr val="FFFFFF"/>
              </a:solidFill>
              <a:uFillTx/>
              <a:latin typeface="Corbel"/>
            </a:endParaRPr>
          </a:p>
        </p:txBody>
      </p:sp>
      <p:sp>
        <p:nvSpPr>
          <p:cNvPr id="22" name="Text 20">
            <a:extLst>
              <a:ext uri="{FF2B5EF4-FFF2-40B4-BE49-F238E27FC236}">
                <a16:creationId xmlns:a16="http://schemas.microsoft.com/office/drawing/2014/main" id="{5D12858D-B81F-F654-7FB6-AD00D6729646}"/>
              </a:ext>
            </a:extLst>
          </p:cNvPr>
          <p:cNvSpPr/>
          <p:nvPr/>
        </p:nvSpPr>
        <p:spPr>
          <a:xfrm>
            <a:off x="8558784" y="4632963"/>
            <a:ext cx="3230876" cy="1341123"/>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0" i="0" u="none" strike="noStrike" kern="1200" cap="none" spc="0" baseline="0">
                <a:solidFill>
                  <a:srgbClr val="1C3A4A"/>
                </a:solidFill>
                <a:uFillTx/>
                <a:latin typeface="Calibri" pitchFamily="34"/>
                <a:ea typeface="Calibri" pitchFamily="34"/>
                <a:cs typeface="Calibri" pitchFamily="34"/>
              </a:rPr>
              <a:t>Trainer can include voiceover with the delivery of their presentation to help guide the training</a:t>
            </a:r>
            <a:endParaRPr lang="en-US" sz="1333" b="0" i="0" u="none" strike="noStrike" kern="1200" cap="none" spc="0" baseline="0">
              <a:solidFill>
                <a:srgbClr val="FFFFFF"/>
              </a:solidFill>
              <a:uFillTx/>
              <a:latin typeface="Corbel"/>
            </a:endParaRPr>
          </a:p>
        </p:txBody>
      </p:sp>
      <p:sp>
        <p:nvSpPr>
          <p:cNvPr id="23" name="Text 21">
            <a:extLst>
              <a:ext uri="{FF2B5EF4-FFF2-40B4-BE49-F238E27FC236}">
                <a16:creationId xmlns:a16="http://schemas.microsoft.com/office/drawing/2014/main" id="{76B4785E-95ED-A3D9-0F77-2D26C42B33D1}"/>
              </a:ext>
            </a:extLst>
          </p:cNvPr>
          <p:cNvSpPr/>
          <p:nvPr/>
        </p:nvSpPr>
        <p:spPr>
          <a:xfrm>
            <a:off x="426723" y="6437376"/>
            <a:ext cx="11460476" cy="268220"/>
          </a:xfrm>
          <a:prstGeom prst="rect">
            <a:avLst/>
          </a:prstGeom>
          <a:noFill/>
          <a:ln cap="flat">
            <a:noFill/>
            <a:prstDash val="solid"/>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33" b="0" i="1" u="none" strike="noStrike" kern="1200" cap="none" spc="0" baseline="0">
                <a:solidFill>
                  <a:srgbClr val="000000"/>
                </a:solidFill>
                <a:uFillTx/>
                <a:latin typeface="Corbel"/>
              </a:rPr>
              <a:t>(Microsoft, 2024; </a:t>
            </a:r>
            <a:r>
              <a:rPr lang="en-US" sz="1067" b="0" i="1" u="none" strike="noStrike" kern="1200" cap="none" spc="0" baseline="0">
                <a:solidFill>
                  <a:srgbClr val="000000"/>
                </a:solidFill>
                <a:uFillTx/>
                <a:latin typeface="Calibri" pitchFamily="34"/>
                <a:ea typeface="Calibri" pitchFamily="34"/>
                <a:cs typeface="Calibri" pitchFamily="34"/>
              </a:rPr>
              <a:t>Ogeyik, 2016 </a:t>
            </a:r>
            <a:r>
              <a:rPr lang="en-US" sz="1133" b="0" i="1" u="none" strike="noStrike" kern="1200" cap="none" spc="0" baseline="0">
                <a:solidFill>
                  <a:srgbClr val="000000"/>
                </a:solidFill>
                <a:uFillTx/>
                <a:latin typeface="Corbel"/>
              </a:rPr>
              <a:t>)</a:t>
            </a:r>
          </a:p>
        </p:txBody>
      </p:sp>
      <p:pic>
        <p:nvPicPr>
          <p:cNvPr id="24" name="Picture 24">
            <a:extLst>
              <a:ext uri="{FF2B5EF4-FFF2-40B4-BE49-F238E27FC236}">
                <a16:creationId xmlns:a16="http://schemas.microsoft.com/office/drawing/2014/main" id="{B6F9F9C1-A3A1-C017-B6F8-0B022D6CE315}"/>
              </a:ext>
            </a:extLst>
          </p:cNvPr>
          <p:cNvPicPr>
            <a:picLocks noChangeAspect="1"/>
          </p:cNvPicPr>
          <p:nvPr/>
        </p:nvPicPr>
        <p:blipFill>
          <a:blip r:embed="rId3"/>
          <a:srcRect l="24039" t="13055" r="24533" b="11867"/>
          <a:stretch>
            <a:fillRect/>
          </a:stretch>
        </p:blipFill>
        <p:spPr>
          <a:xfrm>
            <a:off x="650238" y="1728216"/>
            <a:ext cx="3037837" cy="2956556"/>
          </a:xfrm>
          <a:prstGeom prst="rect">
            <a:avLst/>
          </a:prstGeom>
          <a:noFill/>
          <a:ln cap="flat">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791117F0-6043-38E0-BF76-618977F7B671}"/>
              </a:ext>
            </a:extLst>
          </p:cNvPr>
          <p:cNvSpPr/>
          <p:nvPr/>
        </p:nvSpPr>
        <p:spPr>
          <a:xfrm>
            <a:off x="0" y="0"/>
            <a:ext cx="12191996" cy="1341123"/>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97C48427-AF7B-52D7-5FB4-CEF3BFABBAA6}"/>
              </a:ext>
            </a:extLst>
          </p:cNvPr>
          <p:cNvSpPr/>
          <p:nvPr/>
        </p:nvSpPr>
        <p:spPr>
          <a:xfrm>
            <a:off x="487676" y="0"/>
            <a:ext cx="11216643" cy="134112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067" b="1" i="0" u="none" strike="noStrike" kern="1200" cap="none" spc="0" baseline="0">
                <a:solidFill>
                  <a:srgbClr val="FFFFFF"/>
                </a:solidFill>
                <a:uFillTx/>
                <a:latin typeface="Trebuchet MS" pitchFamily="34"/>
                <a:ea typeface="Trebuchet MS" pitchFamily="34"/>
                <a:cs typeface="Trebuchet MS" pitchFamily="34"/>
              </a:rPr>
              <a:t>How PowerPoint Improves Efficiency &amp; Communication</a:t>
            </a:r>
            <a:endParaRPr lang="en-US" sz="3067"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0C765786-B35D-DC7B-12AA-DCB83BE8C01D}"/>
              </a:ext>
            </a:extLst>
          </p:cNvPr>
          <p:cNvSpPr/>
          <p:nvPr/>
        </p:nvSpPr>
        <p:spPr>
          <a:xfrm>
            <a:off x="426723" y="1524003"/>
            <a:ext cx="1280160" cy="792483"/>
          </a:xfrm>
          <a:prstGeom prst="rect">
            <a:avLst/>
          </a:prstGeom>
          <a:solidFill>
            <a:srgbClr val="0D3D56"/>
          </a:solidFill>
          <a:ln w="12701" cap="flat">
            <a:solidFill>
              <a:srgbClr val="0D3D5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5" name="Text 3">
            <a:extLst>
              <a:ext uri="{FF2B5EF4-FFF2-40B4-BE49-F238E27FC236}">
                <a16:creationId xmlns:a16="http://schemas.microsoft.com/office/drawing/2014/main" id="{9F000157-F30E-382F-6307-16AD834060A0}"/>
              </a:ext>
            </a:extLst>
          </p:cNvPr>
          <p:cNvSpPr/>
          <p:nvPr/>
        </p:nvSpPr>
        <p:spPr>
          <a:xfrm>
            <a:off x="426723" y="1524003"/>
            <a:ext cx="1280160" cy="792483"/>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33" b="1" i="0" u="none" strike="noStrike" kern="1200" cap="none" spc="0" baseline="0">
                <a:solidFill>
                  <a:srgbClr val="D4A843"/>
                </a:solidFill>
                <a:uFillTx/>
                <a:latin typeface="Calibri" pitchFamily="34"/>
                <a:ea typeface="Calibri" pitchFamily="34"/>
                <a:cs typeface="Calibri" pitchFamily="34"/>
              </a:rPr>
              <a:t>STEP 1</a:t>
            </a:r>
            <a:endParaRPr lang="en-US" sz="1133" b="0" i="0" u="none" strike="noStrike" kern="1200" cap="none" spc="0" baseline="0">
              <a:solidFill>
                <a:srgbClr val="FFFFFF"/>
              </a:solidFill>
              <a:uFillTx/>
              <a:latin typeface="Corbel"/>
            </a:endParaRPr>
          </a:p>
        </p:txBody>
      </p:sp>
      <p:sp>
        <p:nvSpPr>
          <p:cNvPr id="6" name="Shape 4">
            <a:extLst>
              <a:ext uri="{FF2B5EF4-FFF2-40B4-BE49-F238E27FC236}">
                <a16:creationId xmlns:a16="http://schemas.microsoft.com/office/drawing/2014/main" id="{760E3E28-7011-E4C6-9543-348C832CBDA9}"/>
              </a:ext>
            </a:extLst>
          </p:cNvPr>
          <p:cNvSpPr/>
          <p:nvPr/>
        </p:nvSpPr>
        <p:spPr>
          <a:xfrm>
            <a:off x="1731260" y="1706883"/>
            <a:ext cx="4937760" cy="426723"/>
          </a:xfrm>
          <a:prstGeom prst="rect">
            <a:avLst/>
          </a:prstGeom>
          <a:solidFill>
            <a:srgbClr val="E8F4F8"/>
          </a:solidFill>
          <a:ln w="12701" cap="flat">
            <a:solidFill>
              <a:srgbClr val="B8D8E4"/>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7" name="Text 5">
            <a:extLst>
              <a:ext uri="{FF2B5EF4-FFF2-40B4-BE49-F238E27FC236}">
                <a16:creationId xmlns:a16="http://schemas.microsoft.com/office/drawing/2014/main" id="{4507FC11-0080-F83E-A37D-10400CB4982B}"/>
              </a:ext>
            </a:extLst>
          </p:cNvPr>
          <p:cNvSpPr/>
          <p:nvPr/>
        </p:nvSpPr>
        <p:spPr>
          <a:xfrm>
            <a:off x="1853187" y="1621532"/>
            <a:ext cx="4754880" cy="60960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1C3A4A"/>
                </a:solidFill>
                <a:uFillTx/>
                <a:latin typeface="Calibri" pitchFamily="34"/>
                <a:ea typeface="Calibri" pitchFamily="34"/>
                <a:cs typeface="Calibri" pitchFamily="34"/>
              </a:rPr>
              <a:t>PowerPoint training materials will be created/stored on OneDrive.</a:t>
            </a:r>
            <a:endParaRPr lang="en-US" sz="1400" b="0" i="0" u="none" strike="noStrike" kern="1200" cap="none" spc="0" baseline="0">
              <a:solidFill>
                <a:srgbClr val="FFFFFF"/>
              </a:solidFill>
              <a:uFillTx/>
              <a:latin typeface="Corbel"/>
            </a:endParaRPr>
          </a:p>
        </p:txBody>
      </p:sp>
      <p:sp>
        <p:nvSpPr>
          <p:cNvPr id="8" name="Shape 6">
            <a:extLst>
              <a:ext uri="{FF2B5EF4-FFF2-40B4-BE49-F238E27FC236}">
                <a16:creationId xmlns:a16="http://schemas.microsoft.com/office/drawing/2014/main" id="{2AAA1FE6-BB52-D215-A566-B9D9B8BCCE8C}"/>
              </a:ext>
            </a:extLst>
          </p:cNvPr>
          <p:cNvSpPr/>
          <p:nvPr/>
        </p:nvSpPr>
        <p:spPr>
          <a:xfrm>
            <a:off x="890012" y="2316476"/>
            <a:ext cx="73152" cy="365760"/>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9" name="Shape 7">
            <a:extLst>
              <a:ext uri="{FF2B5EF4-FFF2-40B4-BE49-F238E27FC236}">
                <a16:creationId xmlns:a16="http://schemas.microsoft.com/office/drawing/2014/main" id="{C231C0E9-D372-F053-F303-192AF80CF5E2}"/>
              </a:ext>
            </a:extLst>
          </p:cNvPr>
          <p:cNvSpPr/>
          <p:nvPr/>
        </p:nvSpPr>
        <p:spPr>
          <a:xfrm>
            <a:off x="426723" y="2743200"/>
            <a:ext cx="1280160" cy="792483"/>
          </a:xfrm>
          <a:prstGeom prst="rect">
            <a:avLst/>
          </a:prstGeom>
          <a:solidFill>
            <a:srgbClr val="0D3D56"/>
          </a:solidFill>
          <a:ln w="12701" cap="flat">
            <a:solidFill>
              <a:srgbClr val="0D3D5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0" name="Text 8">
            <a:extLst>
              <a:ext uri="{FF2B5EF4-FFF2-40B4-BE49-F238E27FC236}">
                <a16:creationId xmlns:a16="http://schemas.microsoft.com/office/drawing/2014/main" id="{97E2CA9D-3145-652B-253A-2223252D6582}"/>
              </a:ext>
            </a:extLst>
          </p:cNvPr>
          <p:cNvSpPr/>
          <p:nvPr/>
        </p:nvSpPr>
        <p:spPr>
          <a:xfrm>
            <a:off x="426723" y="2743200"/>
            <a:ext cx="1280160" cy="792483"/>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33" b="1" i="0" u="none" strike="noStrike" kern="1200" cap="none" spc="0" baseline="0">
                <a:solidFill>
                  <a:srgbClr val="D4A843"/>
                </a:solidFill>
                <a:uFillTx/>
                <a:latin typeface="Calibri" pitchFamily="34"/>
                <a:ea typeface="Calibri" pitchFamily="34"/>
                <a:cs typeface="Calibri" pitchFamily="34"/>
              </a:rPr>
              <a:t>STEP 2</a:t>
            </a:r>
            <a:endParaRPr lang="en-US" sz="1133" b="0" i="0" u="none" strike="noStrike" kern="1200" cap="none" spc="0" baseline="0">
              <a:solidFill>
                <a:srgbClr val="FFFFFF"/>
              </a:solidFill>
              <a:uFillTx/>
              <a:latin typeface="Corbel"/>
            </a:endParaRPr>
          </a:p>
        </p:txBody>
      </p:sp>
      <p:sp>
        <p:nvSpPr>
          <p:cNvPr id="11" name="Shape 9">
            <a:extLst>
              <a:ext uri="{FF2B5EF4-FFF2-40B4-BE49-F238E27FC236}">
                <a16:creationId xmlns:a16="http://schemas.microsoft.com/office/drawing/2014/main" id="{DAB7046F-06BC-1EB6-BA8E-1E5B03127034}"/>
              </a:ext>
            </a:extLst>
          </p:cNvPr>
          <p:cNvSpPr/>
          <p:nvPr/>
        </p:nvSpPr>
        <p:spPr>
          <a:xfrm>
            <a:off x="1731260" y="2828540"/>
            <a:ext cx="4937760" cy="633980"/>
          </a:xfrm>
          <a:prstGeom prst="rect">
            <a:avLst/>
          </a:prstGeom>
          <a:solidFill>
            <a:srgbClr val="E8F4F8"/>
          </a:solidFill>
          <a:ln w="12701" cap="flat">
            <a:solidFill>
              <a:srgbClr val="B8D8E4"/>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2" name="Text 10">
            <a:extLst>
              <a:ext uri="{FF2B5EF4-FFF2-40B4-BE49-F238E27FC236}">
                <a16:creationId xmlns:a16="http://schemas.microsoft.com/office/drawing/2014/main" id="{9D574458-0827-6B06-31C6-5D4FA9159B5E}"/>
              </a:ext>
            </a:extLst>
          </p:cNvPr>
          <p:cNvSpPr/>
          <p:nvPr/>
        </p:nvSpPr>
        <p:spPr>
          <a:xfrm>
            <a:off x="1853187" y="2840739"/>
            <a:ext cx="4754880" cy="597404"/>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1C3A4A"/>
                </a:solidFill>
                <a:uFillTx/>
                <a:latin typeface="Calibri" pitchFamily="34"/>
                <a:ea typeface="Calibri" pitchFamily="34"/>
                <a:cs typeface="Calibri" pitchFamily="34"/>
              </a:rPr>
              <a:t>Training materials will be shared through Microsoft Teams to all staff, regardless of what shift they are working, where they are located</a:t>
            </a:r>
            <a:endParaRPr lang="en-US" sz="1400" b="0" i="0" u="none" strike="noStrike" kern="1200" cap="none" spc="0" baseline="0">
              <a:solidFill>
                <a:srgbClr val="FFFFFF"/>
              </a:solidFill>
              <a:uFillTx/>
              <a:latin typeface="Corbel"/>
            </a:endParaRPr>
          </a:p>
        </p:txBody>
      </p:sp>
      <p:sp>
        <p:nvSpPr>
          <p:cNvPr id="13" name="Shape 11">
            <a:extLst>
              <a:ext uri="{FF2B5EF4-FFF2-40B4-BE49-F238E27FC236}">
                <a16:creationId xmlns:a16="http://schemas.microsoft.com/office/drawing/2014/main" id="{C47688DE-CF7C-453B-EAD6-9BCFD439F1B6}"/>
              </a:ext>
            </a:extLst>
          </p:cNvPr>
          <p:cNvSpPr/>
          <p:nvPr/>
        </p:nvSpPr>
        <p:spPr>
          <a:xfrm>
            <a:off x="890012" y="3535683"/>
            <a:ext cx="73152" cy="365760"/>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4" name="Shape 12">
            <a:extLst>
              <a:ext uri="{FF2B5EF4-FFF2-40B4-BE49-F238E27FC236}">
                <a16:creationId xmlns:a16="http://schemas.microsoft.com/office/drawing/2014/main" id="{117323F5-4D4A-2E8D-6F51-633710313D05}"/>
              </a:ext>
            </a:extLst>
          </p:cNvPr>
          <p:cNvSpPr/>
          <p:nvPr/>
        </p:nvSpPr>
        <p:spPr>
          <a:xfrm>
            <a:off x="426723" y="3962396"/>
            <a:ext cx="1280160" cy="792483"/>
          </a:xfrm>
          <a:prstGeom prst="rect">
            <a:avLst/>
          </a:prstGeom>
          <a:solidFill>
            <a:srgbClr val="0D3D56"/>
          </a:solidFill>
          <a:ln w="12701" cap="flat">
            <a:solidFill>
              <a:srgbClr val="0D3D5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5" name="Text 13">
            <a:extLst>
              <a:ext uri="{FF2B5EF4-FFF2-40B4-BE49-F238E27FC236}">
                <a16:creationId xmlns:a16="http://schemas.microsoft.com/office/drawing/2014/main" id="{D5E01B95-D99F-E2F4-42B9-5300A1807E3F}"/>
              </a:ext>
            </a:extLst>
          </p:cNvPr>
          <p:cNvSpPr/>
          <p:nvPr/>
        </p:nvSpPr>
        <p:spPr>
          <a:xfrm>
            <a:off x="426723" y="3962396"/>
            <a:ext cx="1280160" cy="792483"/>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33" b="1" i="0" u="none" strike="noStrike" kern="1200" cap="none" spc="0" baseline="0">
                <a:solidFill>
                  <a:srgbClr val="D4A843"/>
                </a:solidFill>
                <a:uFillTx/>
                <a:latin typeface="Calibri" pitchFamily="34"/>
                <a:ea typeface="Calibri" pitchFamily="34"/>
                <a:cs typeface="Calibri" pitchFamily="34"/>
              </a:rPr>
              <a:t>STEP 3</a:t>
            </a:r>
            <a:endParaRPr lang="en-US" sz="1133" b="0" i="0" u="none" strike="noStrike" kern="1200" cap="none" spc="0" baseline="0">
              <a:solidFill>
                <a:srgbClr val="FFFFFF"/>
              </a:solidFill>
              <a:uFillTx/>
              <a:latin typeface="Corbel"/>
            </a:endParaRPr>
          </a:p>
        </p:txBody>
      </p:sp>
      <p:sp>
        <p:nvSpPr>
          <p:cNvPr id="16" name="Shape 14">
            <a:extLst>
              <a:ext uri="{FF2B5EF4-FFF2-40B4-BE49-F238E27FC236}">
                <a16:creationId xmlns:a16="http://schemas.microsoft.com/office/drawing/2014/main" id="{DFB82182-D314-5070-4500-0ECD680B5464}"/>
              </a:ext>
            </a:extLst>
          </p:cNvPr>
          <p:cNvSpPr/>
          <p:nvPr/>
        </p:nvSpPr>
        <p:spPr>
          <a:xfrm>
            <a:off x="1731260" y="4145276"/>
            <a:ext cx="4937760" cy="426723"/>
          </a:xfrm>
          <a:prstGeom prst="rect">
            <a:avLst/>
          </a:prstGeom>
          <a:solidFill>
            <a:srgbClr val="E8F4F8"/>
          </a:solidFill>
          <a:ln w="12701" cap="flat">
            <a:solidFill>
              <a:srgbClr val="B8D8E4"/>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7" name="Text 15">
            <a:extLst>
              <a:ext uri="{FF2B5EF4-FFF2-40B4-BE49-F238E27FC236}">
                <a16:creationId xmlns:a16="http://schemas.microsoft.com/office/drawing/2014/main" id="{524974BD-E3ED-E779-01DB-E57FD659ED12}"/>
              </a:ext>
            </a:extLst>
          </p:cNvPr>
          <p:cNvSpPr/>
          <p:nvPr/>
        </p:nvSpPr>
        <p:spPr>
          <a:xfrm>
            <a:off x="1853187" y="4059936"/>
            <a:ext cx="4754880" cy="60960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1C3A4A"/>
                </a:solidFill>
                <a:uFillTx/>
                <a:latin typeface="Calibri" pitchFamily="34"/>
                <a:ea typeface="Calibri" pitchFamily="34"/>
                <a:cs typeface="Calibri" pitchFamily="34"/>
              </a:rPr>
              <a:t>Staff can access training slides on any device - resulting in reduced missed training sessions. </a:t>
            </a:r>
            <a:endParaRPr lang="en-US" sz="1400" b="0" i="0" u="none" strike="noStrike" kern="1200" cap="none" spc="0" baseline="0">
              <a:solidFill>
                <a:srgbClr val="FFFFFF"/>
              </a:solidFill>
              <a:uFillTx/>
              <a:latin typeface="Corbel"/>
            </a:endParaRPr>
          </a:p>
        </p:txBody>
      </p:sp>
      <p:sp>
        <p:nvSpPr>
          <p:cNvPr id="18" name="Shape 16">
            <a:extLst>
              <a:ext uri="{FF2B5EF4-FFF2-40B4-BE49-F238E27FC236}">
                <a16:creationId xmlns:a16="http://schemas.microsoft.com/office/drawing/2014/main" id="{826ECB61-12ED-4892-11E0-197B9DDE5130}"/>
              </a:ext>
            </a:extLst>
          </p:cNvPr>
          <p:cNvSpPr/>
          <p:nvPr/>
        </p:nvSpPr>
        <p:spPr>
          <a:xfrm>
            <a:off x="890012" y="4754880"/>
            <a:ext cx="73152" cy="365760"/>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9" name="Shape 17">
            <a:extLst>
              <a:ext uri="{FF2B5EF4-FFF2-40B4-BE49-F238E27FC236}">
                <a16:creationId xmlns:a16="http://schemas.microsoft.com/office/drawing/2014/main" id="{53673E27-582C-FBEF-DD7E-9170364E752A}"/>
              </a:ext>
            </a:extLst>
          </p:cNvPr>
          <p:cNvSpPr/>
          <p:nvPr/>
        </p:nvSpPr>
        <p:spPr>
          <a:xfrm>
            <a:off x="426723" y="5181603"/>
            <a:ext cx="1280160" cy="792483"/>
          </a:xfrm>
          <a:prstGeom prst="rect">
            <a:avLst/>
          </a:prstGeom>
          <a:solidFill>
            <a:srgbClr val="0D3D56"/>
          </a:solidFill>
          <a:ln w="12701" cap="flat">
            <a:solidFill>
              <a:srgbClr val="0D3D5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0" name="Text 18">
            <a:extLst>
              <a:ext uri="{FF2B5EF4-FFF2-40B4-BE49-F238E27FC236}">
                <a16:creationId xmlns:a16="http://schemas.microsoft.com/office/drawing/2014/main" id="{357D95C3-6C52-7C53-33CE-E38322947ABC}"/>
              </a:ext>
            </a:extLst>
          </p:cNvPr>
          <p:cNvSpPr/>
          <p:nvPr/>
        </p:nvSpPr>
        <p:spPr>
          <a:xfrm>
            <a:off x="426723" y="5181603"/>
            <a:ext cx="1280160" cy="792483"/>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33" b="1" i="0" u="none" strike="noStrike" kern="1200" cap="none" spc="0" baseline="0">
                <a:solidFill>
                  <a:srgbClr val="D4A843"/>
                </a:solidFill>
                <a:uFillTx/>
                <a:latin typeface="Calibri" pitchFamily="34"/>
                <a:ea typeface="Calibri" pitchFamily="34"/>
                <a:cs typeface="Calibri" pitchFamily="34"/>
              </a:rPr>
              <a:t>STEP 4</a:t>
            </a:r>
            <a:endParaRPr lang="en-US" sz="1133" b="0" i="0" u="none" strike="noStrike" kern="1200" cap="none" spc="0" baseline="0">
              <a:solidFill>
                <a:srgbClr val="FFFFFF"/>
              </a:solidFill>
              <a:uFillTx/>
              <a:latin typeface="Corbel"/>
            </a:endParaRPr>
          </a:p>
        </p:txBody>
      </p:sp>
      <p:sp>
        <p:nvSpPr>
          <p:cNvPr id="21" name="Shape 19">
            <a:extLst>
              <a:ext uri="{FF2B5EF4-FFF2-40B4-BE49-F238E27FC236}">
                <a16:creationId xmlns:a16="http://schemas.microsoft.com/office/drawing/2014/main" id="{7B7CE163-1C83-6C53-5383-9231199842A5}"/>
              </a:ext>
            </a:extLst>
          </p:cNvPr>
          <p:cNvSpPr/>
          <p:nvPr/>
        </p:nvSpPr>
        <p:spPr>
          <a:xfrm>
            <a:off x="1731260" y="5364483"/>
            <a:ext cx="4937760" cy="426723"/>
          </a:xfrm>
          <a:prstGeom prst="rect">
            <a:avLst/>
          </a:prstGeom>
          <a:solidFill>
            <a:srgbClr val="E8F4F8"/>
          </a:solidFill>
          <a:ln w="12701" cap="flat">
            <a:solidFill>
              <a:srgbClr val="B8D8E4"/>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2" name="Text 20">
            <a:extLst>
              <a:ext uri="{FF2B5EF4-FFF2-40B4-BE49-F238E27FC236}">
                <a16:creationId xmlns:a16="http://schemas.microsoft.com/office/drawing/2014/main" id="{63EA0855-CFE0-CCD0-EB27-39D6E606CE60}"/>
              </a:ext>
            </a:extLst>
          </p:cNvPr>
          <p:cNvSpPr/>
          <p:nvPr/>
        </p:nvSpPr>
        <p:spPr>
          <a:xfrm>
            <a:off x="1853187" y="5279132"/>
            <a:ext cx="4754880" cy="60960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1C3A4A"/>
                </a:solidFill>
                <a:uFillTx/>
                <a:latin typeface="Calibri" pitchFamily="34"/>
                <a:ea typeface="Calibri" pitchFamily="34"/>
                <a:cs typeface="Calibri" pitchFamily="34"/>
              </a:rPr>
              <a:t>Staff manager tracks completion and adds notes for evalutation of session delivery/effectiveness</a:t>
            </a:r>
            <a:endParaRPr lang="en-US" sz="1400" b="0" i="0" u="none" strike="noStrike" kern="1200" cap="none" spc="0" baseline="0">
              <a:solidFill>
                <a:srgbClr val="FFFFFF"/>
              </a:solidFill>
              <a:uFillTx/>
              <a:latin typeface="Corbel"/>
            </a:endParaRPr>
          </a:p>
        </p:txBody>
      </p:sp>
      <p:sp>
        <p:nvSpPr>
          <p:cNvPr id="23" name="Text 23">
            <a:extLst>
              <a:ext uri="{FF2B5EF4-FFF2-40B4-BE49-F238E27FC236}">
                <a16:creationId xmlns:a16="http://schemas.microsoft.com/office/drawing/2014/main" id="{26D5048E-A59E-E58D-AFCB-82660E82CB5C}"/>
              </a:ext>
            </a:extLst>
          </p:cNvPr>
          <p:cNvSpPr/>
          <p:nvPr/>
        </p:nvSpPr>
        <p:spPr>
          <a:xfrm>
            <a:off x="3657600" y="6486140"/>
            <a:ext cx="8046720" cy="268220"/>
          </a:xfrm>
          <a:prstGeom prst="rect">
            <a:avLst/>
          </a:prstGeom>
          <a:noFill/>
          <a:ln cap="flat">
            <a:noFill/>
            <a:prstDash val="solid"/>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33" b="0" i="1" u="none" strike="noStrike" kern="1200" cap="none" spc="0" baseline="0">
                <a:solidFill>
                  <a:srgbClr val="6A8EA0"/>
                </a:solidFill>
                <a:uFillTx/>
                <a:latin typeface="Corbel"/>
              </a:rPr>
              <a:t>(NHS Digital, 2023; </a:t>
            </a:r>
            <a:r>
              <a:rPr lang="en-US" sz="1067" b="0" i="0" u="none" strike="noStrike" kern="1200" cap="none" spc="0" baseline="0">
                <a:solidFill>
                  <a:srgbClr val="000000"/>
                </a:solidFill>
                <a:uFillTx/>
                <a:latin typeface="Calibri" pitchFamily="34"/>
                <a:ea typeface="Calibri" pitchFamily="34"/>
                <a:cs typeface="Calibri" pitchFamily="34"/>
              </a:rPr>
              <a:t>Vesna</a:t>
            </a:r>
            <a:r>
              <a:rPr lang="en-US" sz="1133" b="0" i="1" u="none" strike="noStrike" kern="1200" cap="none" spc="0" baseline="0">
                <a:solidFill>
                  <a:srgbClr val="000000"/>
                </a:solidFill>
                <a:uFillTx/>
                <a:latin typeface="Corbel"/>
              </a:rPr>
              <a:t> </a:t>
            </a:r>
            <a:r>
              <a:rPr lang="en-US" sz="1133" b="0" i="1" u="none" strike="noStrike" kern="1200" cap="none" spc="0" baseline="0">
                <a:solidFill>
                  <a:srgbClr val="6A8EA0"/>
                </a:solidFill>
                <a:uFillTx/>
                <a:latin typeface="Corbel"/>
              </a:rPr>
              <a:t>et al., 2024)</a:t>
            </a:r>
            <a:endParaRPr lang="en-US" sz="1133" b="0" i="0" u="none" strike="noStrike" kern="1200" cap="none" spc="0" baseline="0">
              <a:solidFill>
                <a:srgbClr val="FFFFFF"/>
              </a:solidFill>
              <a:uFillTx/>
              <a:latin typeface="Corbel"/>
            </a:endParaRPr>
          </a:p>
        </p:txBody>
      </p:sp>
      <p:pic>
        <p:nvPicPr>
          <p:cNvPr id="24" name="Picture 27">
            <a:extLst>
              <a:ext uri="{FF2B5EF4-FFF2-40B4-BE49-F238E27FC236}">
                <a16:creationId xmlns:a16="http://schemas.microsoft.com/office/drawing/2014/main" id="{7702A6C5-7B65-EFBD-06D4-530158297A10}"/>
              </a:ext>
            </a:extLst>
          </p:cNvPr>
          <p:cNvPicPr>
            <a:picLocks noChangeAspect="1"/>
          </p:cNvPicPr>
          <p:nvPr/>
        </p:nvPicPr>
        <p:blipFill>
          <a:blip r:embed="rId3"/>
          <a:stretch>
            <a:fillRect/>
          </a:stretch>
        </p:blipFill>
        <p:spPr>
          <a:xfrm>
            <a:off x="6979916" y="2108204"/>
            <a:ext cx="4930143" cy="3286755"/>
          </a:xfrm>
          <a:prstGeom prst="rect">
            <a:avLst/>
          </a:prstGeom>
          <a:noFill/>
          <a:ln cap="flat">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E91311D9-F4FA-0BDA-5958-1E23496375D2}"/>
              </a:ext>
            </a:extLst>
          </p:cNvPr>
          <p:cNvSpPr/>
          <p:nvPr/>
        </p:nvSpPr>
        <p:spPr>
          <a:xfrm>
            <a:off x="0" y="0"/>
            <a:ext cx="12191996" cy="97539"/>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E0B1C8E0-B981-1F05-938E-D5FB84151A12}"/>
              </a:ext>
            </a:extLst>
          </p:cNvPr>
          <p:cNvSpPr/>
          <p:nvPr/>
        </p:nvSpPr>
        <p:spPr>
          <a:xfrm>
            <a:off x="487676" y="219456"/>
            <a:ext cx="11216643" cy="91440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733" b="1" i="0" u="none" strike="noStrike" kern="1200" cap="none" spc="0" baseline="0">
                <a:solidFill>
                  <a:srgbClr val="FFFFFF"/>
                </a:solidFill>
                <a:uFillTx/>
                <a:latin typeface="Trebuchet MS" pitchFamily="34"/>
                <a:ea typeface="Trebuchet MS" pitchFamily="34"/>
                <a:cs typeface="Trebuchet MS" pitchFamily="34"/>
              </a:rPr>
              <a:t>Advantages of Using Microsoft PowerPoint</a:t>
            </a:r>
            <a:endParaRPr lang="en-US" sz="3733"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7444BE0C-73D3-2396-25C4-260C058B58F3}"/>
              </a:ext>
            </a:extLst>
          </p:cNvPr>
          <p:cNvSpPr/>
          <p:nvPr/>
        </p:nvSpPr>
        <p:spPr>
          <a:xfrm>
            <a:off x="7193283" y="1341123"/>
            <a:ext cx="731520" cy="4876796"/>
          </a:xfrm>
          <a:prstGeom prst="rect">
            <a:avLst/>
          </a:prstGeom>
          <a:solidFill>
            <a:srgbClr val="0D3D56"/>
          </a:solidFill>
          <a:ln w="12701" cap="flat">
            <a:solidFill>
              <a:srgbClr val="0D3D5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5" name="Shape 3">
            <a:extLst>
              <a:ext uri="{FF2B5EF4-FFF2-40B4-BE49-F238E27FC236}">
                <a16:creationId xmlns:a16="http://schemas.microsoft.com/office/drawing/2014/main" id="{6D6474A8-CC15-8F64-E5CD-2134B2D5BFD8}"/>
              </a:ext>
            </a:extLst>
          </p:cNvPr>
          <p:cNvSpPr/>
          <p:nvPr/>
        </p:nvSpPr>
        <p:spPr>
          <a:xfrm>
            <a:off x="426723" y="1499616"/>
            <a:ext cx="755907" cy="75590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6" name="Text 4">
            <a:extLst>
              <a:ext uri="{FF2B5EF4-FFF2-40B4-BE49-F238E27FC236}">
                <a16:creationId xmlns:a16="http://schemas.microsoft.com/office/drawing/2014/main" id="{1DCD4370-DEE0-C294-D072-8C6E30948FBE}"/>
              </a:ext>
            </a:extLst>
          </p:cNvPr>
          <p:cNvSpPr/>
          <p:nvPr/>
        </p:nvSpPr>
        <p:spPr>
          <a:xfrm>
            <a:off x="426723" y="1499616"/>
            <a:ext cx="755907" cy="755907"/>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Corbel"/>
              </a:rPr>
              <a:t>📊</a:t>
            </a:r>
            <a:endParaRPr lang="en-US" sz="2400" b="0" i="0" u="none" strike="noStrike" kern="1200" cap="none" spc="0" baseline="0">
              <a:solidFill>
                <a:srgbClr val="FFFFFF"/>
              </a:solidFill>
              <a:uFillTx/>
              <a:latin typeface="Corbel"/>
            </a:endParaRPr>
          </a:p>
        </p:txBody>
      </p:sp>
      <p:sp>
        <p:nvSpPr>
          <p:cNvPr id="7" name="Text 5">
            <a:extLst>
              <a:ext uri="{FF2B5EF4-FFF2-40B4-BE49-F238E27FC236}">
                <a16:creationId xmlns:a16="http://schemas.microsoft.com/office/drawing/2014/main" id="{B46823A2-9C11-2433-61F4-86DD4A6E3D08}"/>
              </a:ext>
            </a:extLst>
          </p:cNvPr>
          <p:cNvSpPr/>
          <p:nvPr/>
        </p:nvSpPr>
        <p:spPr>
          <a:xfrm>
            <a:off x="1341123" y="1499616"/>
            <a:ext cx="5852160"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67" b="1" i="0" u="none" strike="noStrike" kern="1200" cap="none" spc="0" baseline="0">
                <a:solidFill>
                  <a:srgbClr val="D4A843"/>
                </a:solidFill>
                <a:uFillTx/>
                <a:latin typeface="Calibri" pitchFamily="34"/>
                <a:ea typeface="Calibri" pitchFamily="34"/>
                <a:cs typeface="Calibri" pitchFamily="34"/>
              </a:rPr>
              <a:t>Visual Clarity</a:t>
            </a:r>
            <a:endParaRPr lang="en-US" sz="1667" b="0" i="0" u="none" strike="noStrike" kern="1200" cap="none" spc="0" baseline="0">
              <a:solidFill>
                <a:srgbClr val="FFFFFF"/>
              </a:solidFill>
              <a:uFillTx/>
              <a:latin typeface="Corbel"/>
            </a:endParaRPr>
          </a:p>
        </p:txBody>
      </p:sp>
      <p:sp>
        <p:nvSpPr>
          <p:cNvPr id="8" name="Text 6">
            <a:extLst>
              <a:ext uri="{FF2B5EF4-FFF2-40B4-BE49-F238E27FC236}">
                <a16:creationId xmlns:a16="http://schemas.microsoft.com/office/drawing/2014/main" id="{2C1F1D39-CAEC-B717-CE7F-0882D3D5F6D1}"/>
              </a:ext>
            </a:extLst>
          </p:cNvPr>
          <p:cNvSpPr/>
          <p:nvPr/>
        </p:nvSpPr>
        <p:spPr>
          <a:xfrm>
            <a:off x="1341123" y="1865376"/>
            <a:ext cx="5730243" cy="73152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0" i="0" u="none" strike="noStrike" kern="1200" cap="none" spc="0" baseline="0">
                <a:solidFill>
                  <a:srgbClr val="FFFFFF"/>
                </a:solidFill>
                <a:uFillTx/>
                <a:latin typeface="Corbel"/>
              </a:rPr>
              <a:t>Images, graphs, animations and video’s will assist staff in comprehending complex care procedures - regardless of different styles of learning (</a:t>
            </a:r>
            <a:r>
              <a:rPr lang="en-US" sz="1333" b="0" i="0" u="none" strike="noStrike" kern="1200" cap="none" spc="0" baseline="0">
                <a:solidFill>
                  <a:srgbClr val="FFFFFF"/>
                </a:solidFill>
                <a:uFillTx/>
                <a:latin typeface="Calibri" pitchFamily="34"/>
                <a:ea typeface="Calibri" pitchFamily="34"/>
                <a:cs typeface="Calibri" pitchFamily="34"/>
              </a:rPr>
              <a:t>Ogeyik, 2016 </a:t>
            </a:r>
            <a:r>
              <a:rPr lang="en-US" sz="1333" b="0" i="0" u="none" strike="noStrike" kern="1200" cap="none" spc="0" baseline="0">
                <a:solidFill>
                  <a:srgbClr val="000000"/>
                </a:solidFill>
                <a:uFillTx/>
                <a:latin typeface="Corbel"/>
              </a:rPr>
              <a:t>)</a:t>
            </a:r>
          </a:p>
        </p:txBody>
      </p:sp>
      <p:sp>
        <p:nvSpPr>
          <p:cNvPr id="9" name="Shape 7">
            <a:extLst>
              <a:ext uri="{FF2B5EF4-FFF2-40B4-BE49-F238E27FC236}">
                <a16:creationId xmlns:a16="http://schemas.microsoft.com/office/drawing/2014/main" id="{54426724-40DE-1631-8C78-7E926FADD751}"/>
              </a:ext>
            </a:extLst>
          </p:cNvPr>
          <p:cNvSpPr/>
          <p:nvPr/>
        </p:nvSpPr>
        <p:spPr>
          <a:xfrm>
            <a:off x="426723" y="2779776"/>
            <a:ext cx="755907" cy="75590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0" name="Text 8">
            <a:extLst>
              <a:ext uri="{FF2B5EF4-FFF2-40B4-BE49-F238E27FC236}">
                <a16:creationId xmlns:a16="http://schemas.microsoft.com/office/drawing/2014/main" id="{3541AC8D-BC70-CA16-AF1F-27B9DD909EA2}"/>
              </a:ext>
            </a:extLst>
          </p:cNvPr>
          <p:cNvSpPr/>
          <p:nvPr/>
        </p:nvSpPr>
        <p:spPr>
          <a:xfrm>
            <a:off x="426723" y="2779776"/>
            <a:ext cx="755907" cy="755907"/>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Corbel"/>
              </a:rPr>
              <a:t>♿</a:t>
            </a:r>
            <a:endParaRPr lang="en-US" sz="2400" b="0" i="0" u="none" strike="noStrike" kern="1200" cap="none" spc="0" baseline="0">
              <a:solidFill>
                <a:srgbClr val="FFFFFF"/>
              </a:solidFill>
              <a:uFillTx/>
              <a:latin typeface="Corbel"/>
            </a:endParaRPr>
          </a:p>
        </p:txBody>
      </p:sp>
      <p:sp>
        <p:nvSpPr>
          <p:cNvPr id="11" name="Text 9">
            <a:extLst>
              <a:ext uri="{FF2B5EF4-FFF2-40B4-BE49-F238E27FC236}">
                <a16:creationId xmlns:a16="http://schemas.microsoft.com/office/drawing/2014/main" id="{816EF87D-3185-C89B-E327-61D6058C5D4E}"/>
              </a:ext>
            </a:extLst>
          </p:cNvPr>
          <p:cNvSpPr/>
          <p:nvPr/>
        </p:nvSpPr>
        <p:spPr>
          <a:xfrm>
            <a:off x="1341123" y="2779776"/>
            <a:ext cx="5852160"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67" b="1" i="0" u="none" strike="noStrike" kern="1200" cap="none" spc="0" baseline="0">
                <a:solidFill>
                  <a:srgbClr val="D4A843"/>
                </a:solidFill>
                <a:uFillTx/>
                <a:latin typeface="Calibri" pitchFamily="34"/>
                <a:ea typeface="Calibri" pitchFamily="34"/>
                <a:cs typeface="Calibri" pitchFamily="34"/>
              </a:rPr>
              <a:t>Inclusive Design</a:t>
            </a:r>
            <a:endParaRPr lang="en-US" sz="1667" b="0" i="0" u="none" strike="noStrike" kern="1200" cap="none" spc="0" baseline="0">
              <a:solidFill>
                <a:srgbClr val="FFFFFF"/>
              </a:solidFill>
              <a:uFillTx/>
              <a:latin typeface="Corbel"/>
            </a:endParaRPr>
          </a:p>
        </p:txBody>
      </p:sp>
      <p:sp>
        <p:nvSpPr>
          <p:cNvPr id="12" name="Text 10">
            <a:extLst>
              <a:ext uri="{FF2B5EF4-FFF2-40B4-BE49-F238E27FC236}">
                <a16:creationId xmlns:a16="http://schemas.microsoft.com/office/drawing/2014/main" id="{E2986ACC-3B7A-EB10-C5B5-0786A4DEB11C}"/>
              </a:ext>
            </a:extLst>
          </p:cNvPr>
          <p:cNvSpPr/>
          <p:nvPr/>
        </p:nvSpPr>
        <p:spPr>
          <a:xfrm>
            <a:off x="1341123" y="3145536"/>
            <a:ext cx="5730243" cy="73152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0" i="0" u="none" strike="noStrike" kern="1200" cap="none" spc="0" baseline="0">
                <a:solidFill>
                  <a:srgbClr val="FFFFFF"/>
                </a:solidFill>
                <a:uFillTx/>
                <a:latin typeface="Corbel"/>
              </a:rPr>
              <a:t>The font size, colour contrast and how the slide looks can be adjusted to meet a person's area of need in accordance with the Equality Act 2010 (GOV.UK, 2022)</a:t>
            </a:r>
          </a:p>
        </p:txBody>
      </p:sp>
      <p:sp>
        <p:nvSpPr>
          <p:cNvPr id="13" name="Shape 11">
            <a:extLst>
              <a:ext uri="{FF2B5EF4-FFF2-40B4-BE49-F238E27FC236}">
                <a16:creationId xmlns:a16="http://schemas.microsoft.com/office/drawing/2014/main" id="{C3984F99-999B-6BEB-F0E1-A16D307362CC}"/>
              </a:ext>
            </a:extLst>
          </p:cNvPr>
          <p:cNvSpPr/>
          <p:nvPr/>
        </p:nvSpPr>
        <p:spPr>
          <a:xfrm>
            <a:off x="426723" y="4059936"/>
            <a:ext cx="755907" cy="75590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4" name="Text 12">
            <a:extLst>
              <a:ext uri="{FF2B5EF4-FFF2-40B4-BE49-F238E27FC236}">
                <a16:creationId xmlns:a16="http://schemas.microsoft.com/office/drawing/2014/main" id="{FEE43C20-B290-FF5E-3428-38220EAD3A46}"/>
              </a:ext>
            </a:extLst>
          </p:cNvPr>
          <p:cNvSpPr/>
          <p:nvPr/>
        </p:nvSpPr>
        <p:spPr>
          <a:xfrm>
            <a:off x="426723" y="4059936"/>
            <a:ext cx="755907" cy="755907"/>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Corbel"/>
              </a:rPr>
              <a:t>☁️</a:t>
            </a:r>
            <a:endParaRPr lang="en-US" sz="2400" b="0" i="0" u="none" strike="noStrike" kern="1200" cap="none" spc="0" baseline="0">
              <a:solidFill>
                <a:srgbClr val="FFFFFF"/>
              </a:solidFill>
              <a:uFillTx/>
              <a:latin typeface="Corbel"/>
            </a:endParaRPr>
          </a:p>
        </p:txBody>
      </p:sp>
      <p:sp>
        <p:nvSpPr>
          <p:cNvPr id="15" name="Text 13">
            <a:extLst>
              <a:ext uri="{FF2B5EF4-FFF2-40B4-BE49-F238E27FC236}">
                <a16:creationId xmlns:a16="http://schemas.microsoft.com/office/drawing/2014/main" id="{358157A1-379E-0A3B-EFB7-8DCC7EE0C238}"/>
              </a:ext>
            </a:extLst>
          </p:cNvPr>
          <p:cNvSpPr/>
          <p:nvPr/>
        </p:nvSpPr>
        <p:spPr>
          <a:xfrm>
            <a:off x="1341123" y="4059936"/>
            <a:ext cx="5852160"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67" b="1" i="0" u="none" strike="noStrike" kern="1200" cap="none" spc="0" baseline="0">
                <a:solidFill>
                  <a:srgbClr val="D4A843"/>
                </a:solidFill>
                <a:uFillTx/>
                <a:latin typeface="Calibri" pitchFamily="34"/>
                <a:ea typeface="Calibri" pitchFamily="34"/>
                <a:cs typeface="Calibri" pitchFamily="34"/>
              </a:rPr>
              <a:t>Cloud Access</a:t>
            </a:r>
            <a:endParaRPr lang="en-US" sz="1667" b="0" i="0" u="none" strike="noStrike" kern="1200" cap="none" spc="0" baseline="0">
              <a:solidFill>
                <a:srgbClr val="FFFFFF"/>
              </a:solidFill>
              <a:uFillTx/>
              <a:latin typeface="Corbel"/>
            </a:endParaRPr>
          </a:p>
        </p:txBody>
      </p:sp>
      <p:sp>
        <p:nvSpPr>
          <p:cNvPr id="16" name="Text 14">
            <a:extLst>
              <a:ext uri="{FF2B5EF4-FFF2-40B4-BE49-F238E27FC236}">
                <a16:creationId xmlns:a16="http://schemas.microsoft.com/office/drawing/2014/main" id="{AB8B33EF-C619-F5EE-B0F0-2919D8DEDF91}"/>
              </a:ext>
            </a:extLst>
          </p:cNvPr>
          <p:cNvSpPr/>
          <p:nvPr/>
        </p:nvSpPr>
        <p:spPr>
          <a:xfrm>
            <a:off x="1341123" y="4425696"/>
            <a:ext cx="5730243" cy="73152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0" i="0" u="none" strike="noStrike" kern="1200" cap="none" spc="0" baseline="0">
                <a:solidFill>
                  <a:srgbClr val="FFFFFF"/>
                </a:solidFill>
                <a:uFillTx/>
                <a:latin typeface="Corbel"/>
              </a:rPr>
              <a:t>Stored on OneDrive / SharePoint, slides will be accessible 24/7 on any device - important for shift workers who work at Riverdale.</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0" i="0" u="none" strike="noStrike" kern="1200" cap="none" spc="0" baseline="0">
                <a:solidFill>
                  <a:srgbClr val="FFFFFF"/>
                </a:solidFill>
                <a:uFillTx/>
                <a:latin typeface="Calibri" pitchFamily="34"/>
                <a:ea typeface="Calibri" pitchFamily="34"/>
                <a:cs typeface="Calibri" pitchFamily="34"/>
              </a:rPr>
              <a:t>.</a:t>
            </a:r>
            <a:endParaRPr lang="en-US" sz="1333" b="0" i="0" u="none" strike="noStrike" kern="1200" cap="none" spc="0" baseline="0">
              <a:solidFill>
                <a:srgbClr val="FFFFFF"/>
              </a:solidFill>
              <a:uFillTx/>
              <a:latin typeface="Corbel"/>
            </a:endParaRPr>
          </a:p>
        </p:txBody>
      </p:sp>
      <p:sp>
        <p:nvSpPr>
          <p:cNvPr id="17" name="Shape 15">
            <a:extLst>
              <a:ext uri="{FF2B5EF4-FFF2-40B4-BE49-F238E27FC236}">
                <a16:creationId xmlns:a16="http://schemas.microsoft.com/office/drawing/2014/main" id="{7C93AD92-F0E4-7F4E-92BA-F9DD4FD85894}"/>
              </a:ext>
            </a:extLst>
          </p:cNvPr>
          <p:cNvSpPr/>
          <p:nvPr/>
        </p:nvSpPr>
        <p:spPr>
          <a:xfrm>
            <a:off x="426723" y="5340096"/>
            <a:ext cx="755907" cy="75590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8" name="Text 16">
            <a:extLst>
              <a:ext uri="{FF2B5EF4-FFF2-40B4-BE49-F238E27FC236}">
                <a16:creationId xmlns:a16="http://schemas.microsoft.com/office/drawing/2014/main" id="{BB2AD85C-65B7-B6C4-C92F-9FB6CD3EEEED}"/>
              </a:ext>
            </a:extLst>
          </p:cNvPr>
          <p:cNvSpPr/>
          <p:nvPr/>
        </p:nvSpPr>
        <p:spPr>
          <a:xfrm>
            <a:off x="426723" y="5340096"/>
            <a:ext cx="755907" cy="755907"/>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000000"/>
                </a:solidFill>
                <a:uFillTx/>
                <a:latin typeface="Corbel"/>
              </a:rPr>
              <a:t>🔄</a:t>
            </a:r>
            <a:endParaRPr lang="en-US" sz="2400" b="0" i="0" u="none" strike="noStrike" kern="1200" cap="none" spc="0" baseline="0">
              <a:solidFill>
                <a:srgbClr val="FFFFFF"/>
              </a:solidFill>
              <a:uFillTx/>
              <a:latin typeface="Corbel"/>
            </a:endParaRPr>
          </a:p>
        </p:txBody>
      </p:sp>
      <p:sp>
        <p:nvSpPr>
          <p:cNvPr id="19" name="Text 17">
            <a:extLst>
              <a:ext uri="{FF2B5EF4-FFF2-40B4-BE49-F238E27FC236}">
                <a16:creationId xmlns:a16="http://schemas.microsoft.com/office/drawing/2014/main" id="{6E63FBB6-3F69-11BC-1BA1-FB9EAA36AA56}"/>
              </a:ext>
            </a:extLst>
          </p:cNvPr>
          <p:cNvSpPr/>
          <p:nvPr/>
        </p:nvSpPr>
        <p:spPr>
          <a:xfrm>
            <a:off x="1341123" y="5340096"/>
            <a:ext cx="5852160"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67" b="1" i="0" u="none" strike="noStrike" kern="1200" cap="none" spc="0" baseline="0">
                <a:solidFill>
                  <a:srgbClr val="D4A843"/>
                </a:solidFill>
                <a:uFillTx/>
                <a:latin typeface="Calibri" pitchFamily="34"/>
                <a:ea typeface="Calibri" pitchFamily="34"/>
                <a:cs typeface="Calibri" pitchFamily="34"/>
              </a:rPr>
              <a:t>Easy Updates</a:t>
            </a:r>
            <a:endParaRPr lang="en-US" sz="1667" b="0" i="0" u="none" strike="noStrike" kern="1200" cap="none" spc="0" baseline="0">
              <a:solidFill>
                <a:srgbClr val="FFFFFF"/>
              </a:solidFill>
              <a:uFillTx/>
              <a:latin typeface="Corbel"/>
            </a:endParaRPr>
          </a:p>
        </p:txBody>
      </p:sp>
      <p:sp>
        <p:nvSpPr>
          <p:cNvPr id="20" name="Text 18">
            <a:extLst>
              <a:ext uri="{FF2B5EF4-FFF2-40B4-BE49-F238E27FC236}">
                <a16:creationId xmlns:a16="http://schemas.microsoft.com/office/drawing/2014/main" id="{E1D8038F-C966-729F-0386-C50F5BB53AAD}"/>
              </a:ext>
            </a:extLst>
          </p:cNvPr>
          <p:cNvSpPr/>
          <p:nvPr/>
        </p:nvSpPr>
        <p:spPr>
          <a:xfrm>
            <a:off x="1341123" y="5705856"/>
            <a:ext cx="5730243" cy="73152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0" i="0" u="none" strike="noStrike" kern="1200" cap="none" spc="0" baseline="0">
                <a:solidFill>
                  <a:srgbClr val="FFFFFF"/>
                </a:solidFill>
                <a:uFillTx/>
                <a:latin typeface="Calibri" pitchFamily="34"/>
                <a:ea typeface="Calibri" pitchFamily="34"/>
                <a:cs typeface="Calibri" pitchFamily="34"/>
              </a:rPr>
              <a:t>Training materials can be updated immediately with no cost (no need to reprint) and will always contain the most recent CQC links, training requirements, and guidance (CQC, 2023).</a:t>
            </a:r>
            <a:endParaRPr lang="en-US" sz="1333" b="0" i="0" u="none" strike="noStrike" kern="1200" cap="none" spc="0" baseline="0">
              <a:solidFill>
                <a:srgbClr val="FFFFFF"/>
              </a:solidFill>
              <a:uFillTx/>
              <a:latin typeface="Corbel"/>
            </a:endParaRPr>
          </a:p>
        </p:txBody>
      </p:sp>
      <p:sp>
        <p:nvSpPr>
          <p:cNvPr id="21" name="Text 19">
            <a:extLst>
              <a:ext uri="{FF2B5EF4-FFF2-40B4-BE49-F238E27FC236}">
                <a16:creationId xmlns:a16="http://schemas.microsoft.com/office/drawing/2014/main" id="{236F1E88-CBB4-6A33-4F1A-1307A17A11A2}"/>
              </a:ext>
            </a:extLst>
          </p:cNvPr>
          <p:cNvSpPr/>
          <p:nvPr/>
        </p:nvSpPr>
        <p:spPr>
          <a:xfrm>
            <a:off x="487676" y="6486140"/>
            <a:ext cx="11216643" cy="243843"/>
          </a:xfrm>
          <a:prstGeom prst="rect">
            <a:avLst/>
          </a:prstGeom>
          <a:noFill/>
          <a:ln cap="flat">
            <a:noFill/>
            <a:prstDash val="solid"/>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67" b="0" i="1" u="none" strike="noStrike" kern="1200" cap="none" spc="0" baseline="0">
                <a:solidFill>
                  <a:srgbClr val="FFC000"/>
                </a:solidFill>
                <a:uFillTx/>
                <a:latin typeface="Corbel"/>
              </a:rPr>
              <a:t>(</a:t>
            </a:r>
            <a:r>
              <a:rPr lang="en-US" sz="1067" b="0" i="0" u="none" strike="noStrike" kern="1200" cap="none" spc="0" baseline="0">
                <a:solidFill>
                  <a:srgbClr val="FFC000"/>
                </a:solidFill>
                <a:uFillTx/>
                <a:latin typeface="Calibri" pitchFamily="34"/>
                <a:ea typeface="Calibri" pitchFamily="34"/>
                <a:cs typeface="Calibri" pitchFamily="34"/>
              </a:rPr>
              <a:t>Ogeyik, 2016 </a:t>
            </a:r>
            <a:r>
              <a:rPr lang="en-US" sz="1067" b="0" i="1" u="none" strike="noStrike" kern="1200" cap="none" spc="0" baseline="0">
                <a:solidFill>
                  <a:srgbClr val="FFC000"/>
                </a:solidFill>
                <a:uFillTx/>
                <a:latin typeface="Corbel"/>
              </a:rPr>
              <a:t>; GOV.UK, 2022; CQC, 2023)</a:t>
            </a:r>
            <a:endParaRPr lang="en-US" sz="1067" b="0" i="0" u="none" strike="noStrike" kern="1200" cap="none" spc="0" baseline="0">
              <a:solidFill>
                <a:srgbClr val="FFC000"/>
              </a:solidFill>
              <a:uFillTx/>
              <a:latin typeface="Corbel"/>
            </a:endParaRPr>
          </a:p>
        </p:txBody>
      </p:sp>
      <p:pic>
        <p:nvPicPr>
          <p:cNvPr id="22" name="Picture 22">
            <a:extLst>
              <a:ext uri="{FF2B5EF4-FFF2-40B4-BE49-F238E27FC236}">
                <a16:creationId xmlns:a16="http://schemas.microsoft.com/office/drawing/2014/main" id="{85A6626D-40AA-9B4B-D8C9-B0E6C01A09E1}"/>
              </a:ext>
            </a:extLst>
          </p:cNvPr>
          <p:cNvPicPr>
            <a:picLocks noChangeAspect="1"/>
          </p:cNvPicPr>
          <p:nvPr/>
        </p:nvPicPr>
        <p:blipFill>
          <a:blip r:embed="rId3"/>
          <a:srcRect l="26988" t="33036" r="50296" b="56149"/>
          <a:stretch>
            <a:fillRect/>
          </a:stretch>
        </p:blipFill>
        <p:spPr>
          <a:xfrm>
            <a:off x="7559043" y="2854957"/>
            <a:ext cx="4289468" cy="1361441"/>
          </a:xfrm>
          <a:prstGeom prst="rect">
            <a:avLst/>
          </a:prstGeom>
          <a:noFill/>
          <a:ln cap="flat">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811D57AF-369B-F3D6-FD59-706F6B4CBD9F}"/>
              </a:ext>
            </a:extLst>
          </p:cNvPr>
          <p:cNvSpPr/>
          <p:nvPr/>
        </p:nvSpPr>
        <p:spPr>
          <a:xfrm>
            <a:off x="0" y="0"/>
            <a:ext cx="12191996" cy="1341123"/>
          </a:xfrm>
          <a:prstGeom prst="rect">
            <a:avLst/>
          </a:prstGeom>
          <a:solidFill>
            <a:srgbClr val="0D3D56"/>
          </a:solidFill>
          <a:ln w="12701" cap="flat">
            <a:solidFill>
              <a:srgbClr val="0D3D5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8FDEAAA7-A245-4134-5B8D-6E353A0FB792}"/>
              </a:ext>
            </a:extLst>
          </p:cNvPr>
          <p:cNvSpPr/>
          <p:nvPr/>
        </p:nvSpPr>
        <p:spPr>
          <a:xfrm>
            <a:off x="487676" y="0"/>
            <a:ext cx="10972800" cy="134112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733" b="1" i="0" u="none" strike="noStrike" kern="1200" cap="none" spc="0" baseline="0">
                <a:solidFill>
                  <a:srgbClr val="FFFFFF"/>
                </a:solidFill>
                <a:uFillTx/>
                <a:latin typeface="Trebuchet MS" pitchFamily="34"/>
                <a:ea typeface="Trebuchet MS" pitchFamily="34"/>
                <a:cs typeface="Trebuchet MS" pitchFamily="34"/>
              </a:rPr>
              <a:t>Limitations &amp; Mitigation Strategies</a:t>
            </a:r>
            <a:endParaRPr lang="en-US" sz="3733"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F492A37B-6752-88DC-2D53-EDCE792217FD}"/>
              </a:ext>
            </a:extLst>
          </p:cNvPr>
          <p:cNvSpPr/>
          <p:nvPr/>
        </p:nvSpPr>
        <p:spPr>
          <a:xfrm>
            <a:off x="5242556" y="1524003"/>
            <a:ext cx="3047996" cy="1463040"/>
          </a:xfrm>
          <a:prstGeom prst="rect">
            <a:avLst/>
          </a:prstGeom>
          <a:solidFill>
            <a:srgbClr val="FDE8E5"/>
          </a:solidFill>
          <a:ln w="12701" cap="flat">
            <a:solidFill>
              <a:srgbClr val="E0857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5" name="Shape 3">
            <a:extLst>
              <a:ext uri="{FF2B5EF4-FFF2-40B4-BE49-F238E27FC236}">
                <a16:creationId xmlns:a16="http://schemas.microsoft.com/office/drawing/2014/main" id="{11727312-C714-3D8B-989A-8297B1386728}"/>
              </a:ext>
            </a:extLst>
          </p:cNvPr>
          <p:cNvSpPr/>
          <p:nvPr/>
        </p:nvSpPr>
        <p:spPr>
          <a:xfrm>
            <a:off x="5242556" y="1524003"/>
            <a:ext cx="3047996" cy="365760"/>
          </a:xfrm>
          <a:prstGeom prst="rect">
            <a:avLst/>
          </a:prstGeom>
          <a:solidFill>
            <a:srgbClr val="C0392B"/>
          </a:solidFill>
          <a:ln w="12701" cap="flat">
            <a:solidFill>
              <a:srgbClr val="C0392B"/>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6" name="Text 4">
            <a:extLst>
              <a:ext uri="{FF2B5EF4-FFF2-40B4-BE49-F238E27FC236}">
                <a16:creationId xmlns:a16="http://schemas.microsoft.com/office/drawing/2014/main" id="{D9E027DC-3160-0A8E-ED48-87B031427217}"/>
              </a:ext>
            </a:extLst>
          </p:cNvPr>
          <p:cNvSpPr/>
          <p:nvPr/>
        </p:nvSpPr>
        <p:spPr>
          <a:xfrm>
            <a:off x="5303520" y="1524003"/>
            <a:ext cx="2926080"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baseline="0">
                <a:solidFill>
                  <a:srgbClr val="FFFFFF"/>
                </a:solidFill>
                <a:uFillTx/>
                <a:latin typeface="Calibri" pitchFamily="34"/>
                <a:ea typeface="Calibri" pitchFamily="34"/>
                <a:cs typeface="Calibri" pitchFamily="34"/>
              </a:rPr>
              <a:t>⚠ Digital Literacy Gaps</a:t>
            </a:r>
            <a:endParaRPr lang="en-US" sz="1200" b="0" i="0" u="none" strike="noStrike" kern="1200" cap="none" spc="0" baseline="0">
              <a:solidFill>
                <a:srgbClr val="FFFFFF"/>
              </a:solidFill>
              <a:uFillTx/>
              <a:latin typeface="Corbel"/>
            </a:endParaRPr>
          </a:p>
        </p:txBody>
      </p:sp>
      <p:sp>
        <p:nvSpPr>
          <p:cNvPr id="7" name="Text 5">
            <a:extLst>
              <a:ext uri="{FF2B5EF4-FFF2-40B4-BE49-F238E27FC236}">
                <a16:creationId xmlns:a16="http://schemas.microsoft.com/office/drawing/2014/main" id="{F73D47D7-A940-BBF5-1A58-76E28D70D3EC}"/>
              </a:ext>
            </a:extLst>
          </p:cNvPr>
          <p:cNvSpPr/>
          <p:nvPr/>
        </p:nvSpPr>
        <p:spPr>
          <a:xfrm>
            <a:off x="5303520" y="1950716"/>
            <a:ext cx="2865116" cy="91440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6B1E16"/>
                </a:solidFill>
                <a:uFillTx/>
                <a:latin typeface="Calibri" pitchFamily="34"/>
                <a:ea typeface="Calibri" pitchFamily="34"/>
                <a:cs typeface="Calibri" pitchFamily="34"/>
              </a:rPr>
              <a:t>Digital Literacy Gaps Some staff working in the care profession have limited or no experience using technology.</a:t>
            </a:r>
            <a:endParaRPr lang="en-US" sz="1200" b="0" i="0" u="none" strike="noStrike" kern="1200" cap="none" spc="0" baseline="0">
              <a:solidFill>
                <a:srgbClr val="FFFFFF"/>
              </a:solidFill>
              <a:uFillTx/>
              <a:latin typeface="Corbel"/>
            </a:endParaRPr>
          </a:p>
        </p:txBody>
      </p:sp>
      <p:sp>
        <p:nvSpPr>
          <p:cNvPr id="8" name="Shape 7">
            <a:extLst>
              <a:ext uri="{FF2B5EF4-FFF2-40B4-BE49-F238E27FC236}">
                <a16:creationId xmlns:a16="http://schemas.microsoft.com/office/drawing/2014/main" id="{6C83B92F-716C-1148-B846-E1ABC7F664BD}"/>
              </a:ext>
            </a:extLst>
          </p:cNvPr>
          <p:cNvSpPr/>
          <p:nvPr/>
        </p:nvSpPr>
        <p:spPr>
          <a:xfrm>
            <a:off x="8717276" y="1524003"/>
            <a:ext cx="3047996" cy="1463040"/>
          </a:xfrm>
          <a:prstGeom prst="rect">
            <a:avLst/>
          </a:prstGeom>
          <a:solidFill>
            <a:srgbClr val="E5F5E8"/>
          </a:solidFill>
          <a:ln w="12701" cap="flat">
            <a:solidFill>
              <a:srgbClr val="7AB97F"/>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9" name="Shape 8">
            <a:extLst>
              <a:ext uri="{FF2B5EF4-FFF2-40B4-BE49-F238E27FC236}">
                <a16:creationId xmlns:a16="http://schemas.microsoft.com/office/drawing/2014/main" id="{B85BEAE6-DE3A-B2A3-1FCA-1EBC4D0EF45C}"/>
              </a:ext>
            </a:extLst>
          </p:cNvPr>
          <p:cNvSpPr/>
          <p:nvPr/>
        </p:nvSpPr>
        <p:spPr>
          <a:xfrm>
            <a:off x="8717276" y="1524003"/>
            <a:ext cx="3047996" cy="365760"/>
          </a:xfrm>
          <a:prstGeom prst="rect">
            <a:avLst/>
          </a:prstGeom>
          <a:solidFill>
            <a:srgbClr val="27AE60"/>
          </a:solidFill>
          <a:ln w="12701" cap="flat">
            <a:solidFill>
              <a:srgbClr val="27AE6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0" name="Text 9">
            <a:extLst>
              <a:ext uri="{FF2B5EF4-FFF2-40B4-BE49-F238E27FC236}">
                <a16:creationId xmlns:a16="http://schemas.microsoft.com/office/drawing/2014/main" id="{D910DD54-9195-3550-D187-596816021A9A}"/>
              </a:ext>
            </a:extLst>
          </p:cNvPr>
          <p:cNvSpPr/>
          <p:nvPr/>
        </p:nvSpPr>
        <p:spPr>
          <a:xfrm>
            <a:off x="8778240" y="1524003"/>
            <a:ext cx="2926080"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baseline="0">
                <a:solidFill>
                  <a:srgbClr val="FFFFFF"/>
                </a:solidFill>
                <a:uFillTx/>
                <a:latin typeface="Calibri" pitchFamily="34"/>
                <a:ea typeface="Calibri" pitchFamily="34"/>
                <a:cs typeface="Calibri" pitchFamily="34"/>
              </a:rPr>
              <a:t>✓ Mitigation</a:t>
            </a:r>
            <a:endParaRPr lang="en-US" sz="1200" b="0" i="0" u="none" strike="noStrike" kern="1200" cap="none" spc="0" baseline="0">
              <a:solidFill>
                <a:srgbClr val="FFFFFF"/>
              </a:solidFill>
              <a:uFillTx/>
              <a:latin typeface="Corbel"/>
            </a:endParaRPr>
          </a:p>
        </p:txBody>
      </p:sp>
      <p:sp>
        <p:nvSpPr>
          <p:cNvPr id="11" name="Text 10">
            <a:extLst>
              <a:ext uri="{FF2B5EF4-FFF2-40B4-BE49-F238E27FC236}">
                <a16:creationId xmlns:a16="http://schemas.microsoft.com/office/drawing/2014/main" id="{E5C05E1A-EF5F-DD60-19FC-790C76FB1174}"/>
              </a:ext>
            </a:extLst>
          </p:cNvPr>
          <p:cNvSpPr/>
          <p:nvPr/>
        </p:nvSpPr>
        <p:spPr>
          <a:xfrm>
            <a:off x="8778240" y="1950716"/>
            <a:ext cx="2865116" cy="91440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1A5E30"/>
                </a:solidFill>
                <a:uFillTx/>
                <a:latin typeface="Calibri" pitchFamily="34"/>
                <a:ea typeface="Calibri" pitchFamily="34"/>
                <a:cs typeface="Calibri" pitchFamily="34"/>
              </a:rPr>
              <a:t>Digital induction; Microsoft offers free tutorial training materials on their website - Microsoft Learn (Microsoft, 2024).</a:t>
            </a:r>
            <a:endParaRPr lang="en-US" sz="1200" b="0" i="0" u="none" strike="noStrike" kern="1200" cap="none" spc="0" baseline="0">
              <a:solidFill>
                <a:srgbClr val="FFFFFF"/>
              </a:solidFill>
              <a:uFillTx/>
              <a:latin typeface="Corbel"/>
            </a:endParaRPr>
          </a:p>
        </p:txBody>
      </p:sp>
      <p:sp>
        <p:nvSpPr>
          <p:cNvPr id="12" name="Shape 11">
            <a:extLst>
              <a:ext uri="{FF2B5EF4-FFF2-40B4-BE49-F238E27FC236}">
                <a16:creationId xmlns:a16="http://schemas.microsoft.com/office/drawing/2014/main" id="{780DD55C-E906-57B5-E105-E9110EE71F03}"/>
              </a:ext>
            </a:extLst>
          </p:cNvPr>
          <p:cNvSpPr/>
          <p:nvPr/>
        </p:nvSpPr>
        <p:spPr>
          <a:xfrm>
            <a:off x="5242556" y="3169923"/>
            <a:ext cx="3047996" cy="1463040"/>
          </a:xfrm>
          <a:prstGeom prst="rect">
            <a:avLst/>
          </a:prstGeom>
          <a:solidFill>
            <a:srgbClr val="FDE8E5"/>
          </a:solidFill>
          <a:ln w="12701" cap="flat">
            <a:solidFill>
              <a:srgbClr val="E0857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3" name="Shape 12">
            <a:extLst>
              <a:ext uri="{FF2B5EF4-FFF2-40B4-BE49-F238E27FC236}">
                <a16:creationId xmlns:a16="http://schemas.microsoft.com/office/drawing/2014/main" id="{06306753-3FB4-7E7A-516F-8F7563F99B0D}"/>
              </a:ext>
            </a:extLst>
          </p:cNvPr>
          <p:cNvSpPr/>
          <p:nvPr/>
        </p:nvSpPr>
        <p:spPr>
          <a:xfrm>
            <a:off x="5242556" y="3169923"/>
            <a:ext cx="3047996" cy="365760"/>
          </a:xfrm>
          <a:prstGeom prst="rect">
            <a:avLst/>
          </a:prstGeom>
          <a:solidFill>
            <a:srgbClr val="C0392B"/>
          </a:solidFill>
          <a:ln w="12701" cap="flat">
            <a:solidFill>
              <a:srgbClr val="C0392B"/>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4" name="Text 13">
            <a:extLst>
              <a:ext uri="{FF2B5EF4-FFF2-40B4-BE49-F238E27FC236}">
                <a16:creationId xmlns:a16="http://schemas.microsoft.com/office/drawing/2014/main" id="{7A241581-C7C3-84D8-A464-757B90E07F02}"/>
              </a:ext>
            </a:extLst>
          </p:cNvPr>
          <p:cNvSpPr/>
          <p:nvPr/>
        </p:nvSpPr>
        <p:spPr>
          <a:xfrm>
            <a:off x="5303520" y="3169923"/>
            <a:ext cx="2926080"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baseline="0">
                <a:solidFill>
                  <a:srgbClr val="FFFFFF"/>
                </a:solidFill>
                <a:uFillTx/>
                <a:latin typeface="Calibri" pitchFamily="34"/>
                <a:ea typeface="Calibri" pitchFamily="34"/>
                <a:cs typeface="Calibri" pitchFamily="34"/>
              </a:rPr>
              <a:t>⚠ Over-reliance on Slides</a:t>
            </a:r>
            <a:endParaRPr lang="en-US" sz="1200" b="0" i="0" u="none" strike="noStrike" kern="1200" cap="none" spc="0" baseline="0">
              <a:solidFill>
                <a:srgbClr val="FFFFFF"/>
              </a:solidFill>
              <a:uFillTx/>
              <a:latin typeface="Corbel"/>
            </a:endParaRPr>
          </a:p>
        </p:txBody>
      </p:sp>
      <p:sp>
        <p:nvSpPr>
          <p:cNvPr id="15" name="Text 14">
            <a:extLst>
              <a:ext uri="{FF2B5EF4-FFF2-40B4-BE49-F238E27FC236}">
                <a16:creationId xmlns:a16="http://schemas.microsoft.com/office/drawing/2014/main" id="{4922F90A-01F9-F2D9-D787-D14985FFF840}"/>
              </a:ext>
            </a:extLst>
          </p:cNvPr>
          <p:cNvSpPr/>
          <p:nvPr/>
        </p:nvSpPr>
        <p:spPr>
          <a:xfrm>
            <a:off x="5303520" y="3596636"/>
            <a:ext cx="2865116" cy="91440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6B1E16"/>
                </a:solidFill>
                <a:uFillTx/>
                <a:latin typeface="Calibri" pitchFamily="34"/>
                <a:ea typeface="Calibri" pitchFamily="34"/>
                <a:cs typeface="Calibri" pitchFamily="34"/>
              </a:rPr>
              <a:t>Slides that contain large amounts of text may cause low levels of engagement by the participants (the phrase "death by PowerPoint" describes this). </a:t>
            </a:r>
            <a:endParaRPr lang="en-US" sz="1200" b="0" i="0" u="none" strike="noStrike" kern="1200" cap="none" spc="0" baseline="0">
              <a:solidFill>
                <a:srgbClr val="FFFFFF"/>
              </a:solidFill>
              <a:uFillTx/>
              <a:latin typeface="Corbel"/>
            </a:endParaRPr>
          </a:p>
        </p:txBody>
      </p:sp>
      <p:sp>
        <p:nvSpPr>
          <p:cNvPr id="16" name="Shape 16">
            <a:extLst>
              <a:ext uri="{FF2B5EF4-FFF2-40B4-BE49-F238E27FC236}">
                <a16:creationId xmlns:a16="http://schemas.microsoft.com/office/drawing/2014/main" id="{CA23740A-B0ED-7C10-4836-E0B67F38C061}"/>
              </a:ext>
            </a:extLst>
          </p:cNvPr>
          <p:cNvSpPr/>
          <p:nvPr/>
        </p:nvSpPr>
        <p:spPr>
          <a:xfrm>
            <a:off x="8717276" y="3169923"/>
            <a:ext cx="3047996" cy="1463040"/>
          </a:xfrm>
          <a:prstGeom prst="rect">
            <a:avLst/>
          </a:prstGeom>
          <a:solidFill>
            <a:srgbClr val="E5F5E8"/>
          </a:solidFill>
          <a:ln w="12701" cap="flat">
            <a:solidFill>
              <a:srgbClr val="7AB97F"/>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7" name="Shape 17">
            <a:extLst>
              <a:ext uri="{FF2B5EF4-FFF2-40B4-BE49-F238E27FC236}">
                <a16:creationId xmlns:a16="http://schemas.microsoft.com/office/drawing/2014/main" id="{A8D6F085-BB99-BFCF-9E09-9AE73CA5275A}"/>
              </a:ext>
            </a:extLst>
          </p:cNvPr>
          <p:cNvSpPr/>
          <p:nvPr/>
        </p:nvSpPr>
        <p:spPr>
          <a:xfrm>
            <a:off x="8717276" y="3169923"/>
            <a:ext cx="3047996" cy="365760"/>
          </a:xfrm>
          <a:prstGeom prst="rect">
            <a:avLst/>
          </a:prstGeom>
          <a:solidFill>
            <a:srgbClr val="27AE60"/>
          </a:solidFill>
          <a:ln w="12701" cap="flat">
            <a:solidFill>
              <a:srgbClr val="27AE6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8" name="Text 18">
            <a:extLst>
              <a:ext uri="{FF2B5EF4-FFF2-40B4-BE49-F238E27FC236}">
                <a16:creationId xmlns:a16="http://schemas.microsoft.com/office/drawing/2014/main" id="{636E92BB-E1A1-2A3E-FDE0-E61EA932F2F5}"/>
              </a:ext>
            </a:extLst>
          </p:cNvPr>
          <p:cNvSpPr/>
          <p:nvPr/>
        </p:nvSpPr>
        <p:spPr>
          <a:xfrm>
            <a:off x="8778240" y="3169923"/>
            <a:ext cx="2926080"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baseline="0">
                <a:solidFill>
                  <a:srgbClr val="FFFFFF"/>
                </a:solidFill>
                <a:uFillTx/>
                <a:latin typeface="Calibri" pitchFamily="34"/>
                <a:ea typeface="Calibri" pitchFamily="34"/>
                <a:cs typeface="Calibri" pitchFamily="34"/>
              </a:rPr>
              <a:t>✓ Mitigation</a:t>
            </a:r>
            <a:endParaRPr lang="en-US" sz="1200" b="0" i="0" u="none" strike="noStrike" kern="1200" cap="none" spc="0" baseline="0">
              <a:solidFill>
                <a:srgbClr val="FFFFFF"/>
              </a:solidFill>
              <a:uFillTx/>
              <a:latin typeface="Corbel"/>
            </a:endParaRPr>
          </a:p>
        </p:txBody>
      </p:sp>
      <p:sp>
        <p:nvSpPr>
          <p:cNvPr id="19" name="Text 19">
            <a:extLst>
              <a:ext uri="{FF2B5EF4-FFF2-40B4-BE49-F238E27FC236}">
                <a16:creationId xmlns:a16="http://schemas.microsoft.com/office/drawing/2014/main" id="{C7BA5FC4-0DCB-2273-8162-01D0B257151B}"/>
              </a:ext>
            </a:extLst>
          </p:cNvPr>
          <p:cNvSpPr/>
          <p:nvPr/>
        </p:nvSpPr>
        <p:spPr>
          <a:xfrm>
            <a:off x="8778240" y="3596636"/>
            <a:ext cx="2865116" cy="91440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1A5E30"/>
                </a:solidFill>
                <a:uFillTx/>
                <a:latin typeface="Calibri" pitchFamily="34"/>
                <a:ea typeface="Calibri" pitchFamily="34"/>
                <a:cs typeface="Calibri" pitchFamily="34"/>
              </a:rPr>
              <a:t>Use 6x6 rule of 6 (maximum of 6 bullet points or 6 words each); enhance slide presentation with video documentation and/or quizzes to improve engagement levels.</a:t>
            </a:r>
            <a:endParaRPr lang="en-US" sz="1200" b="0" i="0" u="none" strike="noStrike" kern="1200" cap="none" spc="0" baseline="0">
              <a:solidFill>
                <a:srgbClr val="FFFFFF"/>
              </a:solidFill>
              <a:uFillTx/>
              <a:latin typeface="Corbel"/>
            </a:endParaRPr>
          </a:p>
        </p:txBody>
      </p:sp>
      <p:sp>
        <p:nvSpPr>
          <p:cNvPr id="20" name="Shape 20">
            <a:extLst>
              <a:ext uri="{FF2B5EF4-FFF2-40B4-BE49-F238E27FC236}">
                <a16:creationId xmlns:a16="http://schemas.microsoft.com/office/drawing/2014/main" id="{5FEE2C71-7F69-D629-7AD5-9E25DB776DDD}"/>
              </a:ext>
            </a:extLst>
          </p:cNvPr>
          <p:cNvSpPr/>
          <p:nvPr/>
        </p:nvSpPr>
        <p:spPr>
          <a:xfrm>
            <a:off x="5242556" y="4815843"/>
            <a:ext cx="3047996" cy="1463040"/>
          </a:xfrm>
          <a:prstGeom prst="rect">
            <a:avLst/>
          </a:prstGeom>
          <a:solidFill>
            <a:srgbClr val="FDE8E5"/>
          </a:solidFill>
          <a:ln w="12701" cap="flat">
            <a:solidFill>
              <a:srgbClr val="E0857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1" name="Shape 21">
            <a:extLst>
              <a:ext uri="{FF2B5EF4-FFF2-40B4-BE49-F238E27FC236}">
                <a16:creationId xmlns:a16="http://schemas.microsoft.com/office/drawing/2014/main" id="{12ADE0F2-83E8-C64D-A6A7-D7DADCC9DC1E}"/>
              </a:ext>
            </a:extLst>
          </p:cNvPr>
          <p:cNvSpPr/>
          <p:nvPr/>
        </p:nvSpPr>
        <p:spPr>
          <a:xfrm>
            <a:off x="5242556" y="4815843"/>
            <a:ext cx="3047996" cy="365760"/>
          </a:xfrm>
          <a:prstGeom prst="rect">
            <a:avLst/>
          </a:prstGeom>
          <a:solidFill>
            <a:srgbClr val="C0392B"/>
          </a:solidFill>
          <a:ln w="12701" cap="flat">
            <a:solidFill>
              <a:srgbClr val="C0392B"/>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2" name="Text 22">
            <a:extLst>
              <a:ext uri="{FF2B5EF4-FFF2-40B4-BE49-F238E27FC236}">
                <a16:creationId xmlns:a16="http://schemas.microsoft.com/office/drawing/2014/main" id="{F5BE0E93-E568-D684-D2B0-442ACDBD56EE}"/>
              </a:ext>
            </a:extLst>
          </p:cNvPr>
          <p:cNvSpPr/>
          <p:nvPr/>
        </p:nvSpPr>
        <p:spPr>
          <a:xfrm>
            <a:off x="5303520" y="4815843"/>
            <a:ext cx="2926080"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baseline="0">
                <a:solidFill>
                  <a:srgbClr val="FFFFFF"/>
                </a:solidFill>
                <a:uFillTx/>
                <a:latin typeface="Calibri" pitchFamily="34"/>
                <a:ea typeface="Calibri" pitchFamily="34"/>
                <a:cs typeface="Calibri" pitchFamily="34"/>
              </a:rPr>
              <a:t>⚠ No Real-time Interactivity</a:t>
            </a:r>
            <a:endParaRPr lang="en-US" sz="1200" b="0" i="0" u="none" strike="noStrike" kern="1200" cap="none" spc="0" baseline="0">
              <a:solidFill>
                <a:srgbClr val="FFFFFF"/>
              </a:solidFill>
              <a:uFillTx/>
              <a:latin typeface="Corbel"/>
            </a:endParaRPr>
          </a:p>
        </p:txBody>
      </p:sp>
      <p:sp>
        <p:nvSpPr>
          <p:cNvPr id="23" name="Text 23">
            <a:extLst>
              <a:ext uri="{FF2B5EF4-FFF2-40B4-BE49-F238E27FC236}">
                <a16:creationId xmlns:a16="http://schemas.microsoft.com/office/drawing/2014/main" id="{3077DDE5-750F-A3DB-A183-CD0F917CBF82}"/>
              </a:ext>
            </a:extLst>
          </p:cNvPr>
          <p:cNvSpPr/>
          <p:nvPr/>
        </p:nvSpPr>
        <p:spPr>
          <a:xfrm>
            <a:off x="5303520" y="5242556"/>
            <a:ext cx="2865116" cy="91440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6B1E16"/>
                </a:solidFill>
                <a:uFillTx/>
                <a:latin typeface="Calibri" pitchFamily="34"/>
                <a:ea typeface="Calibri" pitchFamily="34"/>
                <a:cs typeface="Calibri" pitchFamily="34"/>
              </a:rPr>
              <a:t>Presentations created in PowerPoint do not provide a mechanism to track whether or not the participant(s) successfully completed the presentation or understood what was presented.</a:t>
            </a:r>
            <a:endParaRPr lang="en-US" sz="1200" b="0" i="0" u="none" strike="noStrike" kern="1200" cap="none" spc="0" baseline="0">
              <a:solidFill>
                <a:srgbClr val="FFFFFF"/>
              </a:solidFill>
              <a:uFillTx/>
              <a:latin typeface="Corbel"/>
            </a:endParaRPr>
          </a:p>
        </p:txBody>
      </p:sp>
      <p:sp>
        <p:nvSpPr>
          <p:cNvPr id="24" name="Shape 25">
            <a:extLst>
              <a:ext uri="{FF2B5EF4-FFF2-40B4-BE49-F238E27FC236}">
                <a16:creationId xmlns:a16="http://schemas.microsoft.com/office/drawing/2014/main" id="{35A6B83D-A4D5-2A15-2392-5C98515C4D70}"/>
              </a:ext>
            </a:extLst>
          </p:cNvPr>
          <p:cNvSpPr/>
          <p:nvPr/>
        </p:nvSpPr>
        <p:spPr>
          <a:xfrm>
            <a:off x="8717276" y="4815843"/>
            <a:ext cx="3047996" cy="1463040"/>
          </a:xfrm>
          <a:prstGeom prst="rect">
            <a:avLst/>
          </a:prstGeom>
          <a:solidFill>
            <a:srgbClr val="E5F5E8"/>
          </a:solidFill>
          <a:ln w="12701" cap="flat">
            <a:solidFill>
              <a:srgbClr val="7AB97F"/>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5" name="Shape 26">
            <a:extLst>
              <a:ext uri="{FF2B5EF4-FFF2-40B4-BE49-F238E27FC236}">
                <a16:creationId xmlns:a16="http://schemas.microsoft.com/office/drawing/2014/main" id="{D7744AC1-AE33-26BD-EA1A-416EA9B89E3C}"/>
              </a:ext>
            </a:extLst>
          </p:cNvPr>
          <p:cNvSpPr/>
          <p:nvPr/>
        </p:nvSpPr>
        <p:spPr>
          <a:xfrm>
            <a:off x="8717276" y="4815843"/>
            <a:ext cx="3047996" cy="365760"/>
          </a:xfrm>
          <a:prstGeom prst="rect">
            <a:avLst/>
          </a:prstGeom>
          <a:solidFill>
            <a:srgbClr val="27AE60"/>
          </a:solidFill>
          <a:ln w="12701" cap="flat">
            <a:solidFill>
              <a:srgbClr val="27AE6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6" name="Text 27">
            <a:extLst>
              <a:ext uri="{FF2B5EF4-FFF2-40B4-BE49-F238E27FC236}">
                <a16:creationId xmlns:a16="http://schemas.microsoft.com/office/drawing/2014/main" id="{0B6A5599-6166-F52D-2161-24B8E729D640}"/>
              </a:ext>
            </a:extLst>
          </p:cNvPr>
          <p:cNvSpPr/>
          <p:nvPr/>
        </p:nvSpPr>
        <p:spPr>
          <a:xfrm>
            <a:off x="8778240" y="4815843"/>
            <a:ext cx="2926080" cy="36576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baseline="0">
                <a:solidFill>
                  <a:srgbClr val="FFFFFF"/>
                </a:solidFill>
                <a:uFillTx/>
                <a:latin typeface="Calibri" pitchFamily="34"/>
                <a:ea typeface="Calibri" pitchFamily="34"/>
                <a:cs typeface="Calibri" pitchFamily="34"/>
              </a:rPr>
              <a:t>✓ Mitigation</a:t>
            </a:r>
            <a:endParaRPr lang="en-US" sz="1200" b="0" i="0" u="none" strike="noStrike" kern="1200" cap="none" spc="0" baseline="0">
              <a:solidFill>
                <a:srgbClr val="FFFFFF"/>
              </a:solidFill>
              <a:uFillTx/>
              <a:latin typeface="Corbel"/>
            </a:endParaRPr>
          </a:p>
        </p:txBody>
      </p:sp>
      <p:sp>
        <p:nvSpPr>
          <p:cNvPr id="27" name="Text 28">
            <a:extLst>
              <a:ext uri="{FF2B5EF4-FFF2-40B4-BE49-F238E27FC236}">
                <a16:creationId xmlns:a16="http://schemas.microsoft.com/office/drawing/2014/main" id="{7D2B8E9A-F60B-8EE3-6E09-1947FC3A1319}"/>
              </a:ext>
            </a:extLst>
          </p:cNvPr>
          <p:cNvSpPr/>
          <p:nvPr/>
        </p:nvSpPr>
        <p:spPr>
          <a:xfrm>
            <a:off x="8778240" y="5242556"/>
            <a:ext cx="2865116" cy="914400"/>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1A5E30"/>
                </a:solidFill>
                <a:uFillTx/>
                <a:latin typeface="Calibri" pitchFamily="34"/>
                <a:ea typeface="Calibri" pitchFamily="34"/>
                <a:cs typeface="Calibri" pitchFamily="34"/>
              </a:rPr>
              <a:t>Integrate presentations with Microsoft Forms to provide a mechanism for administrators to measure training outcomes</a:t>
            </a:r>
            <a:r>
              <a:rPr lang="en-US" sz="1200" b="0" i="0" u="none" strike="noStrike" kern="1200" cap="none" spc="0" baseline="0">
                <a:solidFill>
                  <a:srgbClr val="8A5D02"/>
                </a:solidFill>
                <a:uFillTx/>
                <a:latin typeface="Calibri" pitchFamily="34"/>
                <a:ea typeface="Calibri" pitchFamily="34"/>
                <a:cs typeface="Calibri" pitchFamily="34"/>
              </a:rPr>
              <a:t>.(Vesna</a:t>
            </a:r>
            <a:r>
              <a:rPr lang="en-US" sz="1200" b="0" i="1" u="none" strike="noStrike" kern="1200" cap="none" spc="0" baseline="0">
                <a:solidFill>
                  <a:srgbClr val="8A5D02"/>
                </a:solidFill>
                <a:uFillTx/>
                <a:latin typeface="Corbel"/>
              </a:rPr>
              <a:t> et al., 2024</a:t>
            </a:r>
            <a:r>
              <a:rPr lang="en-US" sz="1200" b="0" i="0" u="none" strike="noStrike" kern="1200" cap="none" spc="0" baseline="0">
                <a:solidFill>
                  <a:srgbClr val="8A5D02"/>
                </a:solidFill>
                <a:uFillTx/>
                <a:latin typeface="Calibri" pitchFamily="34"/>
                <a:ea typeface="Calibri" pitchFamily="34"/>
                <a:cs typeface="Calibri" pitchFamily="34"/>
              </a:rPr>
              <a:t>).</a:t>
            </a:r>
            <a:endParaRPr lang="en-US" sz="1200" b="0" i="0" u="none" strike="noStrike" kern="1200" cap="none" spc="0" baseline="0">
              <a:solidFill>
                <a:srgbClr val="8A5D02"/>
              </a:solidFill>
              <a:uFillTx/>
              <a:latin typeface="Corbel"/>
            </a:endParaRPr>
          </a:p>
        </p:txBody>
      </p:sp>
      <p:sp>
        <p:nvSpPr>
          <p:cNvPr id="28" name="Text 29">
            <a:extLst>
              <a:ext uri="{FF2B5EF4-FFF2-40B4-BE49-F238E27FC236}">
                <a16:creationId xmlns:a16="http://schemas.microsoft.com/office/drawing/2014/main" id="{4C3BF840-9359-FBA1-547A-A5DBA72163E8}"/>
              </a:ext>
            </a:extLst>
          </p:cNvPr>
          <p:cNvSpPr/>
          <p:nvPr/>
        </p:nvSpPr>
        <p:spPr>
          <a:xfrm>
            <a:off x="487676" y="6486140"/>
            <a:ext cx="11216643" cy="268220"/>
          </a:xfrm>
          <a:prstGeom prst="rect">
            <a:avLst/>
          </a:prstGeom>
          <a:noFill/>
          <a:ln cap="flat">
            <a:noFill/>
            <a:prstDash val="solid"/>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133" b="0" i="1" u="none" strike="noStrike" kern="1200" cap="none" spc="0" baseline="0">
                <a:solidFill>
                  <a:srgbClr val="6A8EA0"/>
                </a:solidFill>
                <a:uFillTx/>
                <a:latin typeface="Corbel"/>
              </a:rPr>
              <a:t>(Microsoft, 2024; </a:t>
            </a:r>
            <a:r>
              <a:rPr lang="en-US" sz="1067" b="0" i="0" u="none" strike="noStrike" kern="1200" cap="none" spc="0" baseline="0">
                <a:solidFill>
                  <a:srgbClr val="000000"/>
                </a:solidFill>
                <a:uFillTx/>
                <a:latin typeface="Calibri" pitchFamily="34"/>
                <a:ea typeface="Calibri" pitchFamily="34"/>
                <a:cs typeface="Calibri" pitchFamily="34"/>
              </a:rPr>
              <a:t>Vesna</a:t>
            </a:r>
            <a:r>
              <a:rPr lang="en-US" sz="1133" b="0" i="1" u="none" strike="noStrike" kern="1200" cap="none" spc="0" baseline="0">
                <a:solidFill>
                  <a:srgbClr val="000000"/>
                </a:solidFill>
                <a:uFillTx/>
                <a:latin typeface="Corbel"/>
              </a:rPr>
              <a:t> </a:t>
            </a:r>
            <a:r>
              <a:rPr lang="en-US" sz="1133" b="0" i="1" u="none" strike="noStrike" kern="1200" cap="none" spc="0" baseline="0">
                <a:solidFill>
                  <a:srgbClr val="6A8EA0"/>
                </a:solidFill>
                <a:uFillTx/>
                <a:latin typeface="Corbel"/>
              </a:rPr>
              <a:t>et al., 2024)</a:t>
            </a:r>
            <a:endParaRPr lang="en-US" sz="1133" b="0" i="0" u="none" strike="noStrike" kern="1200" cap="none" spc="0" baseline="0">
              <a:solidFill>
                <a:srgbClr val="FFFFFF"/>
              </a:solidFill>
              <a:uFillTx/>
              <a:latin typeface="Corbel"/>
            </a:endParaRPr>
          </a:p>
        </p:txBody>
      </p:sp>
      <p:pic>
        <p:nvPicPr>
          <p:cNvPr id="29" name="Picture 33">
            <a:extLst>
              <a:ext uri="{FF2B5EF4-FFF2-40B4-BE49-F238E27FC236}">
                <a16:creationId xmlns:a16="http://schemas.microsoft.com/office/drawing/2014/main" id="{4F90D198-E045-EA0C-250B-D2A3DB799211}"/>
              </a:ext>
            </a:extLst>
          </p:cNvPr>
          <p:cNvPicPr>
            <a:picLocks noChangeAspect="1"/>
          </p:cNvPicPr>
          <p:nvPr/>
        </p:nvPicPr>
        <p:blipFill>
          <a:blip r:embed="rId3"/>
          <a:stretch>
            <a:fillRect/>
          </a:stretch>
        </p:blipFill>
        <p:spPr>
          <a:xfrm>
            <a:off x="111757" y="2011680"/>
            <a:ext cx="4917442" cy="3688076"/>
          </a:xfrm>
          <a:prstGeom prst="rect">
            <a:avLst/>
          </a:prstGeom>
          <a:noFill/>
          <a:ln cap="flat">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pic>
        <p:nvPicPr>
          <p:cNvPr id="2" name="Picture 5">
            <a:extLst>
              <a:ext uri="{FF2B5EF4-FFF2-40B4-BE49-F238E27FC236}">
                <a16:creationId xmlns:a16="http://schemas.microsoft.com/office/drawing/2014/main" id="{8F32DB4C-31B4-EEFC-ED60-5333262916E5}"/>
              </a:ext>
            </a:extLst>
          </p:cNvPr>
          <p:cNvPicPr>
            <a:picLocks noChangeAspect="1"/>
          </p:cNvPicPr>
          <p:nvPr/>
        </p:nvPicPr>
        <p:blipFill>
          <a:blip r:embed="rId2"/>
          <a:srcRect l="74020" t="33541" r="558" b="47378"/>
          <a:stretch>
            <a:fillRect/>
          </a:stretch>
        </p:blipFill>
        <p:spPr>
          <a:xfrm>
            <a:off x="0" y="753474"/>
            <a:ext cx="12219090" cy="6114382"/>
          </a:xfrm>
          <a:prstGeom prst="rect">
            <a:avLst/>
          </a:prstGeom>
          <a:noFill/>
          <a:ln cap="flat">
            <a:noFill/>
          </a:ln>
        </p:spPr>
      </p:pic>
      <p:sp>
        <p:nvSpPr>
          <p:cNvPr id="3" name="Shape 0">
            <a:extLst>
              <a:ext uri="{FF2B5EF4-FFF2-40B4-BE49-F238E27FC236}">
                <a16:creationId xmlns:a16="http://schemas.microsoft.com/office/drawing/2014/main" id="{1B78DF00-5A9F-EED4-48B7-D535D7F03A12}"/>
              </a:ext>
            </a:extLst>
          </p:cNvPr>
          <p:cNvSpPr/>
          <p:nvPr/>
        </p:nvSpPr>
        <p:spPr>
          <a:xfrm>
            <a:off x="0" y="0"/>
            <a:ext cx="12191996" cy="1341123"/>
          </a:xfrm>
          <a:prstGeom prst="rect">
            <a:avLst/>
          </a:prstGeom>
          <a:solidFill>
            <a:srgbClr val="0D3D56"/>
          </a:solidFill>
          <a:ln w="12701" cap="flat">
            <a:solidFill>
              <a:srgbClr val="0D3D5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4" name="Text 1">
            <a:extLst>
              <a:ext uri="{FF2B5EF4-FFF2-40B4-BE49-F238E27FC236}">
                <a16:creationId xmlns:a16="http://schemas.microsoft.com/office/drawing/2014/main" id="{D1798B04-76AF-D942-5E90-B6DEBD8F5801}"/>
              </a:ext>
            </a:extLst>
          </p:cNvPr>
          <p:cNvSpPr/>
          <p:nvPr/>
        </p:nvSpPr>
        <p:spPr>
          <a:xfrm>
            <a:off x="487676" y="0"/>
            <a:ext cx="10972800" cy="134112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733" b="1" i="0" u="none" strike="noStrike" kern="1200" cap="none" spc="0" baseline="0">
                <a:solidFill>
                  <a:srgbClr val="FFFFFF"/>
                </a:solidFill>
                <a:uFillTx/>
                <a:latin typeface="Trebuchet MS" pitchFamily="34"/>
              </a:rPr>
              <a:t>Conclusion</a:t>
            </a:r>
            <a:endParaRPr lang="en-US" sz="3733" b="0" i="0" u="none" strike="noStrike" kern="1200" cap="none" spc="0" baseline="0">
              <a:solidFill>
                <a:srgbClr val="FFFFFF"/>
              </a:solidFill>
              <a:uFillTx/>
              <a:latin typeface="Corbel"/>
            </a:endParaRPr>
          </a:p>
        </p:txBody>
      </p:sp>
      <p:sp>
        <p:nvSpPr>
          <p:cNvPr id="5" name="Rectangle 4">
            <a:extLst>
              <a:ext uri="{FF2B5EF4-FFF2-40B4-BE49-F238E27FC236}">
                <a16:creationId xmlns:a16="http://schemas.microsoft.com/office/drawing/2014/main" id="{FBF9C475-DC5F-F055-78C0-EA991D941421}"/>
              </a:ext>
            </a:extLst>
          </p:cNvPr>
          <p:cNvSpPr/>
          <p:nvPr/>
        </p:nvSpPr>
        <p:spPr>
          <a:xfrm>
            <a:off x="487676" y="1536192"/>
            <a:ext cx="7584902" cy="3054278"/>
          </a:xfrm>
          <a:prstGeom prst="rect">
            <a:avLst/>
          </a:prstGeom>
          <a:solidFill>
            <a:srgbClr val="8F7F08"/>
          </a:solidFill>
          <a:ln w="12701" cap="flat">
            <a:solidFill>
              <a:srgbClr val="2D7F8A"/>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0" i="0" u="none" strike="noStrike" kern="1200" cap="none" spc="0" baseline="0">
              <a:solidFill>
                <a:srgbClr val="FFFFFF"/>
              </a:solidFill>
              <a:uFillTx/>
              <a:latin typeface="Corbel"/>
            </a:endParaRPr>
          </a:p>
        </p:txBody>
      </p:sp>
      <p:sp>
        <p:nvSpPr>
          <p:cNvPr id="6" name="Rectangle 3">
            <a:extLst>
              <a:ext uri="{FF2B5EF4-FFF2-40B4-BE49-F238E27FC236}">
                <a16:creationId xmlns:a16="http://schemas.microsoft.com/office/drawing/2014/main" id="{84BCF057-5B00-5DB0-C9C1-C222975009B0}"/>
              </a:ext>
            </a:extLst>
          </p:cNvPr>
          <p:cNvSpPr/>
          <p:nvPr/>
        </p:nvSpPr>
        <p:spPr>
          <a:xfrm>
            <a:off x="658002" y="2094588"/>
            <a:ext cx="6981956" cy="1815879"/>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Corbel"/>
              </a:rPr>
              <a:t>Riverdale Nursing Home has established an integration of processes between PowerPoint and the management of employee training materials and certifications. With this innovative approach, employees at Riverdale Nursing Home have easy access to all employee training materials, are in compliance with all regulatory requirements, participate in employee training, and have the tools to continue their professional development by continuing professional development processes.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F0EF757D-E0F3-88D7-AC15-589A5A728F6D}"/>
              </a:ext>
            </a:extLst>
          </p:cNvPr>
          <p:cNvSpPr/>
          <p:nvPr/>
        </p:nvSpPr>
        <p:spPr>
          <a:xfrm>
            <a:off x="0" y="0"/>
            <a:ext cx="12191996" cy="1341123"/>
          </a:xfrm>
          <a:prstGeom prst="rect">
            <a:avLst/>
          </a:prstGeom>
          <a:solidFill>
            <a:srgbClr val="1A7A8A"/>
          </a:solidFill>
          <a:ln w="12701" cap="flat">
            <a:solidFill>
              <a:srgbClr val="1A7A8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D75439CB-8287-6ABD-7B77-2DD7C6F4230C}"/>
              </a:ext>
            </a:extLst>
          </p:cNvPr>
          <p:cNvSpPr/>
          <p:nvPr/>
        </p:nvSpPr>
        <p:spPr>
          <a:xfrm>
            <a:off x="487676" y="0"/>
            <a:ext cx="10972800" cy="134112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000" b="1" i="0" u="none" strike="noStrike" kern="1200" cap="none" spc="0" baseline="0">
                <a:solidFill>
                  <a:srgbClr val="FFFFFF"/>
                </a:solidFill>
                <a:uFillTx/>
                <a:latin typeface="Trebuchet MS" pitchFamily="34"/>
                <a:ea typeface="Trebuchet MS" pitchFamily="34"/>
                <a:cs typeface="Trebuchet MS" pitchFamily="34"/>
              </a:rPr>
              <a:t>Reference List</a:t>
            </a:r>
            <a:endParaRPr lang="en-US" sz="4000"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F23118CE-98E5-25AE-EEE5-23FFEEF840E3}"/>
              </a:ext>
            </a:extLst>
          </p:cNvPr>
          <p:cNvSpPr/>
          <p:nvPr/>
        </p:nvSpPr>
        <p:spPr>
          <a:xfrm>
            <a:off x="0" y="0"/>
            <a:ext cx="97539" cy="1341123"/>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5" name="Shape 3">
            <a:extLst>
              <a:ext uri="{FF2B5EF4-FFF2-40B4-BE49-F238E27FC236}">
                <a16:creationId xmlns:a16="http://schemas.microsoft.com/office/drawing/2014/main" id="{BE6E9748-8CB1-3146-4AA6-8CF49DADE1B0}"/>
              </a:ext>
            </a:extLst>
          </p:cNvPr>
          <p:cNvSpPr/>
          <p:nvPr/>
        </p:nvSpPr>
        <p:spPr>
          <a:xfrm>
            <a:off x="426723" y="1511804"/>
            <a:ext cx="97539" cy="548640"/>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6" name="Text 4">
            <a:extLst>
              <a:ext uri="{FF2B5EF4-FFF2-40B4-BE49-F238E27FC236}">
                <a16:creationId xmlns:a16="http://schemas.microsoft.com/office/drawing/2014/main" id="{D086B86D-17AA-2546-F174-66BE32E131BE}"/>
              </a:ext>
            </a:extLst>
          </p:cNvPr>
          <p:cNvSpPr/>
          <p:nvPr/>
        </p:nvSpPr>
        <p:spPr>
          <a:xfrm>
            <a:off x="707132" y="1463040"/>
            <a:ext cx="11094716" cy="755907"/>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D0E8F0"/>
                </a:solidFill>
                <a:uFillTx/>
                <a:latin typeface="Calibri" pitchFamily="34"/>
                <a:ea typeface="Calibri" pitchFamily="34"/>
                <a:cs typeface="Calibri" pitchFamily="34"/>
              </a:rPr>
              <a:t>Care Quality Commission (CQC) (2023) Regulation 18: Staffing. Available at: https://www.cqc.org.uk/guidance-regulation/providers/regulations-service-providers-and-managers/health-social-care-act/regulation-18  (Accessed: 1 June 2026).</a:t>
            </a:r>
            <a:endParaRPr lang="en-US" sz="1200" b="0" i="0" u="none" strike="noStrike" kern="1200" cap="none" spc="0" baseline="0">
              <a:solidFill>
                <a:srgbClr val="FFFFFF"/>
              </a:solidFill>
              <a:uFillTx/>
              <a:latin typeface="Corbel"/>
            </a:endParaRPr>
          </a:p>
        </p:txBody>
      </p:sp>
      <p:sp>
        <p:nvSpPr>
          <p:cNvPr id="7" name="Shape 5">
            <a:extLst>
              <a:ext uri="{FF2B5EF4-FFF2-40B4-BE49-F238E27FC236}">
                <a16:creationId xmlns:a16="http://schemas.microsoft.com/office/drawing/2014/main" id="{9CF72ED4-B155-CAFD-53C4-A0C016741165}"/>
              </a:ext>
            </a:extLst>
          </p:cNvPr>
          <p:cNvSpPr/>
          <p:nvPr/>
        </p:nvSpPr>
        <p:spPr>
          <a:xfrm>
            <a:off x="426723" y="2365251"/>
            <a:ext cx="97539" cy="548640"/>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8" name="Text 6">
            <a:extLst>
              <a:ext uri="{FF2B5EF4-FFF2-40B4-BE49-F238E27FC236}">
                <a16:creationId xmlns:a16="http://schemas.microsoft.com/office/drawing/2014/main" id="{8D1E5AD2-8F35-5635-B5F8-2DD9B1DFDD16}"/>
              </a:ext>
            </a:extLst>
          </p:cNvPr>
          <p:cNvSpPr/>
          <p:nvPr/>
        </p:nvSpPr>
        <p:spPr>
          <a:xfrm>
            <a:off x="707132" y="2316476"/>
            <a:ext cx="11094716" cy="755907"/>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D0E8F0"/>
                </a:solidFill>
                <a:uFillTx/>
                <a:latin typeface="Calibri" pitchFamily="34"/>
                <a:ea typeface="Calibri" pitchFamily="34"/>
                <a:cs typeface="Calibri" pitchFamily="34"/>
              </a:rPr>
              <a:t>GOV.UK (2022) Equality Act 2010. Available at: https://www.legislation.gov.uk/ukpga/2010/15/contents (Accessed: 1 June 2026).</a:t>
            </a:r>
            <a:endParaRPr lang="en-US" sz="1200" b="0" i="0" u="none" strike="noStrike" kern="1200" cap="none" spc="0" baseline="0">
              <a:solidFill>
                <a:srgbClr val="FFFFFF"/>
              </a:solidFill>
              <a:uFillTx/>
              <a:latin typeface="Corbel"/>
            </a:endParaRPr>
          </a:p>
        </p:txBody>
      </p:sp>
      <p:sp>
        <p:nvSpPr>
          <p:cNvPr id="9" name="Shape 7">
            <a:extLst>
              <a:ext uri="{FF2B5EF4-FFF2-40B4-BE49-F238E27FC236}">
                <a16:creationId xmlns:a16="http://schemas.microsoft.com/office/drawing/2014/main" id="{E5BA4730-4B62-878F-7A3B-8BCEBA9D9383}"/>
              </a:ext>
            </a:extLst>
          </p:cNvPr>
          <p:cNvSpPr/>
          <p:nvPr/>
        </p:nvSpPr>
        <p:spPr>
          <a:xfrm>
            <a:off x="426723" y="3218688"/>
            <a:ext cx="97539" cy="548640"/>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0" name="Text 8">
            <a:extLst>
              <a:ext uri="{FF2B5EF4-FFF2-40B4-BE49-F238E27FC236}">
                <a16:creationId xmlns:a16="http://schemas.microsoft.com/office/drawing/2014/main" id="{35852B1C-44A8-C535-678E-C5199BBABB5A}"/>
              </a:ext>
            </a:extLst>
          </p:cNvPr>
          <p:cNvSpPr/>
          <p:nvPr/>
        </p:nvSpPr>
        <p:spPr>
          <a:xfrm>
            <a:off x="707132" y="3169923"/>
            <a:ext cx="11094716" cy="755907"/>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D0E8F0"/>
                </a:solidFill>
                <a:uFillTx/>
                <a:latin typeface="Calibri" pitchFamily="34"/>
                <a:ea typeface="Calibri" pitchFamily="34"/>
                <a:cs typeface="Calibri" pitchFamily="34"/>
              </a:rPr>
              <a:t>Vesna, L., Dash, S., Verma, V. K., &amp; Verma, U. (2024) 'The Role of Digital Education Tools in Healthcare Training and Professional Development', Frontiers in Health Informatics 13(3):5982-5992</a:t>
            </a:r>
            <a:endParaRPr lang="en-US" sz="1200" b="0" i="0" u="none" strike="noStrike" kern="1200" cap="none" spc="0" baseline="0">
              <a:solidFill>
                <a:srgbClr val="FFFFFF"/>
              </a:solidFill>
              <a:uFillTx/>
              <a:latin typeface="Corbel"/>
            </a:endParaRPr>
          </a:p>
        </p:txBody>
      </p:sp>
      <p:sp>
        <p:nvSpPr>
          <p:cNvPr id="11" name="Shape 9">
            <a:extLst>
              <a:ext uri="{FF2B5EF4-FFF2-40B4-BE49-F238E27FC236}">
                <a16:creationId xmlns:a16="http://schemas.microsoft.com/office/drawing/2014/main" id="{0E4FD728-6A17-AEC7-E699-88F9D60135F3}"/>
              </a:ext>
            </a:extLst>
          </p:cNvPr>
          <p:cNvSpPr/>
          <p:nvPr/>
        </p:nvSpPr>
        <p:spPr>
          <a:xfrm>
            <a:off x="426723" y="4072124"/>
            <a:ext cx="97539" cy="548640"/>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2" name="Text 10">
            <a:extLst>
              <a:ext uri="{FF2B5EF4-FFF2-40B4-BE49-F238E27FC236}">
                <a16:creationId xmlns:a16="http://schemas.microsoft.com/office/drawing/2014/main" id="{6759B28C-2361-0085-4604-94F60EEA6CE8}"/>
              </a:ext>
            </a:extLst>
          </p:cNvPr>
          <p:cNvSpPr/>
          <p:nvPr/>
        </p:nvSpPr>
        <p:spPr>
          <a:xfrm>
            <a:off x="707132" y="4023360"/>
            <a:ext cx="11094716" cy="755907"/>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D0E8F0"/>
                </a:solidFill>
                <a:uFillTx/>
                <a:latin typeface="Calibri" pitchFamily="34"/>
                <a:ea typeface="Calibri" pitchFamily="34"/>
                <a:cs typeface="Calibri" pitchFamily="34"/>
              </a:rPr>
              <a:t>Microsoft (2024) Microsoft PowerPoint — Create and share presentations. Available at: https://www.microsoft.com/en-gb/microsoft-365/powerpoint (Accessed: 1 June 2026).</a:t>
            </a:r>
            <a:endParaRPr lang="en-US" sz="1200" b="0" i="0" u="none" strike="noStrike" kern="1200" cap="none" spc="0" baseline="0">
              <a:solidFill>
                <a:srgbClr val="FFFFFF"/>
              </a:solidFill>
              <a:uFillTx/>
              <a:latin typeface="Corbel"/>
            </a:endParaRPr>
          </a:p>
        </p:txBody>
      </p:sp>
      <p:sp>
        <p:nvSpPr>
          <p:cNvPr id="13" name="Shape 11">
            <a:extLst>
              <a:ext uri="{FF2B5EF4-FFF2-40B4-BE49-F238E27FC236}">
                <a16:creationId xmlns:a16="http://schemas.microsoft.com/office/drawing/2014/main" id="{ACBC8706-34B6-360C-98C8-1B4694BA204A}"/>
              </a:ext>
            </a:extLst>
          </p:cNvPr>
          <p:cNvSpPr/>
          <p:nvPr/>
        </p:nvSpPr>
        <p:spPr>
          <a:xfrm>
            <a:off x="426723" y="4925571"/>
            <a:ext cx="97539" cy="548640"/>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4" name="Text 12">
            <a:extLst>
              <a:ext uri="{FF2B5EF4-FFF2-40B4-BE49-F238E27FC236}">
                <a16:creationId xmlns:a16="http://schemas.microsoft.com/office/drawing/2014/main" id="{254CABAB-7BE0-CFC9-CBF2-A4BE1EBF06DB}"/>
              </a:ext>
            </a:extLst>
          </p:cNvPr>
          <p:cNvSpPr/>
          <p:nvPr/>
        </p:nvSpPr>
        <p:spPr>
          <a:xfrm>
            <a:off x="707132" y="4876796"/>
            <a:ext cx="11094716" cy="755907"/>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D0E8F0"/>
                </a:solidFill>
                <a:uFillTx/>
                <a:latin typeface="Calibri" pitchFamily="34"/>
                <a:ea typeface="Calibri" pitchFamily="34"/>
                <a:cs typeface="Calibri" pitchFamily="34"/>
              </a:rPr>
              <a:t>NHS Digital (2023) Digital transformation. Available at: https://www.england.nhs.uk/digitaltechnology/ (Accessed: 1 June 2026).</a:t>
            </a:r>
            <a:endParaRPr lang="en-US" sz="1200" b="0" i="0" u="none" strike="noStrike" kern="1200" cap="none" spc="0" baseline="0">
              <a:solidFill>
                <a:srgbClr val="FFFFFF"/>
              </a:solidFill>
              <a:uFillTx/>
              <a:latin typeface="Corbel"/>
            </a:endParaRPr>
          </a:p>
        </p:txBody>
      </p:sp>
      <p:sp>
        <p:nvSpPr>
          <p:cNvPr id="15" name="Shape 13">
            <a:extLst>
              <a:ext uri="{FF2B5EF4-FFF2-40B4-BE49-F238E27FC236}">
                <a16:creationId xmlns:a16="http://schemas.microsoft.com/office/drawing/2014/main" id="{CDE05891-DCB0-9D37-C7CD-9A2000258CC2}"/>
              </a:ext>
            </a:extLst>
          </p:cNvPr>
          <p:cNvSpPr/>
          <p:nvPr/>
        </p:nvSpPr>
        <p:spPr>
          <a:xfrm>
            <a:off x="426723" y="5779007"/>
            <a:ext cx="97539" cy="548640"/>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6" name="Text 14">
            <a:extLst>
              <a:ext uri="{FF2B5EF4-FFF2-40B4-BE49-F238E27FC236}">
                <a16:creationId xmlns:a16="http://schemas.microsoft.com/office/drawing/2014/main" id="{0C66E915-6F3D-1C18-1E17-5EA9384F00A8}"/>
              </a:ext>
            </a:extLst>
          </p:cNvPr>
          <p:cNvSpPr/>
          <p:nvPr/>
        </p:nvSpPr>
        <p:spPr>
          <a:xfrm>
            <a:off x="707132" y="5730243"/>
            <a:ext cx="11094716" cy="755907"/>
          </a:xfrm>
          <a:prstGeom prst="rect">
            <a:avLst/>
          </a:prstGeom>
          <a:noFill/>
          <a:ln cap="flat">
            <a:noFill/>
            <a:prstDash val="solid"/>
          </a:ln>
        </p:spPr>
        <p:txBody>
          <a:bodyPr vert="horz" wrap="square" lIns="0" tIns="0" rIns="0" bIns="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D0E8F0"/>
                </a:solidFill>
                <a:uFillTx/>
                <a:latin typeface="Calibri" pitchFamily="34"/>
                <a:ea typeface="Calibri" pitchFamily="34"/>
                <a:cs typeface="Calibri" pitchFamily="34"/>
              </a:rPr>
              <a:t>Ogeyik, M. C.  (2016) 'The effectiveness of PowerPoint presentation and conventional lecture on pedagogical content knowledge attainment', Innovations in Education and Teaching International. 54(5):1-8</a:t>
            </a:r>
            <a:endParaRPr lang="en-US" sz="1200" b="0" i="0" u="none" strike="noStrike" kern="1200" cap="none" spc="0" baseline="0">
              <a:solidFill>
                <a:srgbClr val="FFFFFF"/>
              </a:solidFill>
              <a:uFillTx/>
              <a:latin typeface="Corbel"/>
            </a:endParaRPr>
          </a:p>
        </p:txBody>
      </p:sp>
      <p:sp>
        <p:nvSpPr>
          <p:cNvPr id="17" name="Shape 15">
            <a:extLst>
              <a:ext uri="{FF2B5EF4-FFF2-40B4-BE49-F238E27FC236}">
                <a16:creationId xmlns:a16="http://schemas.microsoft.com/office/drawing/2014/main" id="{1E691EE8-EED1-08F8-C231-F3B534A54B7F}"/>
              </a:ext>
            </a:extLst>
          </p:cNvPr>
          <p:cNvSpPr/>
          <p:nvPr/>
        </p:nvSpPr>
        <p:spPr>
          <a:xfrm>
            <a:off x="0" y="6559292"/>
            <a:ext cx="12191996" cy="298707"/>
          </a:xfrm>
          <a:prstGeom prst="rect">
            <a:avLst/>
          </a:prstGeom>
          <a:solidFill>
            <a:srgbClr val="D4A843"/>
          </a:solidFill>
          <a:ln w="12701" cap="flat">
            <a:solidFill>
              <a:srgbClr val="D4A843"/>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8" name="Text 16">
            <a:extLst>
              <a:ext uri="{FF2B5EF4-FFF2-40B4-BE49-F238E27FC236}">
                <a16:creationId xmlns:a16="http://schemas.microsoft.com/office/drawing/2014/main" id="{3B41D7BB-FE8A-FF7E-E7B9-59D8FDE07A12}"/>
              </a:ext>
            </a:extLst>
          </p:cNvPr>
          <p:cNvSpPr/>
          <p:nvPr/>
        </p:nvSpPr>
        <p:spPr>
          <a:xfrm>
            <a:off x="243843" y="6559292"/>
            <a:ext cx="11704320" cy="298707"/>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067" b="1" i="0" u="none" strike="noStrike" kern="1200" cap="none" spc="0" baseline="0">
                <a:solidFill>
                  <a:srgbClr val="0D3D56"/>
                </a:solidFill>
                <a:uFillTx/>
                <a:latin typeface="Corbel"/>
              </a:rPr>
              <a:t>LCHS4007 — Digital Skills &amp; Research Methods  |  Student: Komal  |  June 2026  |  Harvard Referencing Style (UWTSD)</a:t>
            </a:r>
            <a:endParaRPr lang="en-US" sz="1067" b="0" i="0" u="none" strike="noStrike" kern="1200" cap="none" spc="0" baseline="0">
              <a:solidFill>
                <a:srgbClr val="FFFFFF"/>
              </a:solidFill>
              <a:uFillTx/>
              <a:latin typeface="Corbe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6E13CEFA-C745-FCEB-FAB6-265888E23D6A}"/>
              </a:ext>
            </a:extLst>
          </p:cNvPr>
          <p:cNvSpPr/>
          <p:nvPr/>
        </p:nvSpPr>
        <p:spPr>
          <a:xfrm>
            <a:off x="0" y="0"/>
            <a:ext cx="12191996" cy="97539"/>
          </a:xfrm>
          <a:prstGeom prst="rect">
            <a:avLst/>
          </a:prstGeom>
          <a:solidFill>
            <a:srgbClr val="00A896"/>
          </a:solidFill>
          <a:ln w="12701" cap="flat">
            <a:solidFill>
              <a:srgbClr val="00A89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pic>
        <p:nvPicPr>
          <p:cNvPr id="3" name="Image 0" descr="preencoded.png">
            <a:extLst>
              <a:ext uri="{FF2B5EF4-FFF2-40B4-BE49-F238E27FC236}">
                <a16:creationId xmlns:a16="http://schemas.microsoft.com/office/drawing/2014/main" id="{A0BA9C69-B184-8590-645F-C2E0A3C274F8}"/>
              </a:ext>
            </a:extLst>
          </p:cNvPr>
          <p:cNvPicPr>
            <a:picLocks noChangeAspect="1"/>
          </p:cNvPicPr>
          <p:nvPr/>
        </p:nvPicPr>
        <p:blipFill>
          <a:blip r:embed="rId3">
            <a:alphaModFix amt="65000"/>
          </a:blip>
          <a:stretch>
            <a:fillRect/>
          </a:stretch>
        </p:blipFill>
        <p:spPr>
          <a:xfrm>
            <a:off x="6705596" y="97539"/>
            <a:ext cx="5486400" cy="6754371"/>
          </a:xfrm>
          <a:prstGeom prst="rect">
            <a:avLst/>
          </a:prstGeom>
          <a:noFill/>
          <a:ln cap="flat">
            <a:noFill/>
          </a:ln>
        </p:spPr>
      </p:pic>
      <p:sp>
        <p:nvSpPr>
          <p:cNvPr id="4" name="Shape 1">
            <a:extLst>
              <a:ext uri="{FF2B5EF4-FFF2-40B4-BE49-F238E27FC236}">
                <a16:creationId xmlns:a16="http://schemas.microsoft.com/office/drawing/2014/main" id="{1975D480-513D-5D06-E794-48B3EC478568}"/>
              </a:ext>
            </a:extLst>
          </p:cNvPr>
          <p:cNvSpPr/>
          <p:nvPr/>
        </p:nvSpPr>
        <p:spPr>
          <a:xfrm>
            <a:off x="6705596" y="97539"/>
            <a:ext cx="5486400" cy="6754371"/>
          </a:xfrm>
          <a:prstGeom prst="rect">
            <a:avLst/>
          </a:prstGeom>
          <a:solidFill>
            <a:srgbClr val="1A3A5C">
              <a:alpha val="70000"/>
            </a:srgbClr>
          </a:solidFill>
          <a:ln w="12701" cap="flat">
            <a:solidFill>
              <a:srgbClr val="1A3A5C"/>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5" name="Text 2">
            <a:extLst>
              <a:ext uri="{FF2B5EF4-FFF2-40B4-BE49-F238E27FC236}">
                <a16:creationId xmlns:a16="http://schemas.microsoft.com/office/drawing/2014/main" id="{86D5B7BC-674A-73A8-0E3D-5A4E9663A4A4}"/>
              </a:ext>
            </a:extLst>
          </p:cNvPr>
          <p:cNvSpPr/>
          <p:nvPr/>
        </p:nvSpPr>
        <p:spPr>
          <a:xfrm>
            <a:off x="609603" y="609603"/>
            <a:ext cx="6096003" cy="42672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0" i="1" u="none" strike="noStrike" kern="1200" cap="none" spc="0" baseline="0">
                <a:solidFill>
                  <a:srgbClr val="A8C8D8"/>
                </a:solidFill>
                <a:uFillTx/>
                <a:latin typeface="Calibri" pitchFamily="34"/>
                <a:ea typeface="Calibri" pitchFamily="34"/>
                <a:cs typeface="Calibri" pitchFamily="34"/>
              </a:rPr>
              <a:t>LCHS4007 | Digital Skills and Research Methods</a:t>
            </a:r>
            <a:endParaRPr lang="en-US" sz="1333" b="0" i="0" u="none" strike="noStrike" kern="1200" cap="none" spc="0" baseline="0">
              <a:solidFill>
                <a:srgbClr val="FFFFFF"/>
              </a:solidFill>
              <a:uFillTx/>
              <a:latin typeface="Corbel"/>
            </a:endParaRPr>
          </a:p>
        </p:txBody>
      </p:sp>
      <p:sp>
        <p:nvSpPr>
          <p:cNvPr id="6" name="Text 3">
            <a:extLst>
              <a:ext uri="{FF2B5EF4-FFF2-40B4-BE49-F238E27FC236}">
                <a16:creationId xmlns:a16="http://schemas.microsoft.com/office/drawing/2014/main" id="{93255F7E-025B-6294-A855-328B8B9E4D34}"/>
              </a:ext>
            </a:extLst>
          </p:cNvPr>
          <p:cNvSpPr/>
          <p:nvPr/>
        </p:nvSpPr>
        <p:spPr>
          <a:xfrm>
            <a:off x="609603" y="1219196"/>
            <a:ext cx="6096003" cy="91440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067" b="1" i="0" u="none" strike="noStrike" kern="1200" cap="none" spc="0" baseline="0">
                <a:solidFill>
                  <a:srgbClr val="FFFFFF"/>
                </a:solidFill>
                <a:uFillTx/>
                <a:latin typeface="Calibri" pitchFamily="34"/>
                <a:ea typeface="Calibri" pitchFamily="34"/>
                <a:cs typeface="Calibri" pitchFamily="34"/>
              </a:rPr>
              <a:t>Microsoft Word for</a:t>
            </a:r>
            <a:endParaRPr lang="en-US" sz="5067" b="0" i="0" u="none" strike="noStrike" kern="1200" cap="none" spc="0" baseline="0">
              <a:solidFill>
                <a:srgbClr val="FFFFFF"/>
              </a:solidFill>
              <a:uFillTx/>
              <a:latin typeface="Corbel"/>
            </a:endParaRPr>
          </a:p>
        </p:txBody>
      </p:sp>
      <p:sp>
        <p:nvSpPr>
          <p:cNvPr id="7" name="Text 4">
            <a:extLst>
              <a:ext uri="{FF2B5EF4-FFF2-40B4-BE49-F238E27FC236}">
                <a16:creationId xmlns:a16="http://schemas.microsoft.com/office/drawing/2014/main" id="{2CA8C0FE-BB5B-15EB-51E2-E4AAA56718FA}"/>
              </a:ext>
            </a:extLst>
          </p:cNvPr>
          <p:cNvSpPr/>
          <p:nvPr/>
        </p:nvSpPr>
        <p:spPr>
          <a:xfrm>
            <a:off x="609603" y="2133596"/>
            <a:ext cx="6096003" cy="91440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5067" b="1" i="0" u="none" strike="noStrike" kern="1200" cap="none" spc="0" baseline="0">
                <a:solidFill>
                  <a:srgbClr val="00A896"/>
                </a:solidFill>
                <a:uFillTx/>
                <a:latin typeface="Calibri" pitchFamily="34"/>
                <a:ea typeface="Calibri" pitchFamily="34"/>
                <a:cs typeface="Calibri" pitchFamily="34"/>
              </a:rPr>
              <a:t>Care Documentation</a:t>
            </a:r>
            <a:endParaRPr lang="en-US" sz="5067" b="0" i="0" u="none" strike="noStrike" kern="1200" cap="none" spc="0" baseline="0">
              <a:solidFill>
                <a:srgbClr val="FFFFFF"/>
              </a:solidFill>
              <a:uFillTx/>
              <a:latin typeface="Corbel"/>
            </a:endParaRPr>
          </a:p>
        </p:txBody>
      </p:sp>
      <p:sp>
        <p:nvSpPr>
          <p:cNvPr id="8" name="Text 5">
            <a:extLst>
              <a:ext uri="{FF2B5EF4-FFF2-40B4-BE49-F238E27FC236}">
                <a16:creationId xmlns:a16="http://schemas.microsoft.com/office/drawing/2014/main" id="{DC8430EC-866B-C090-5A76-D6CF766FE9F7}"/>
              </a:ext>
            </a:extLst>
          </p:cNvPr>
          <p:cNvSpPr/>
          <p:nvPr/>
        </p:nvSpPr>
        <p:spPr>
          <a:xfrm>
            <a:off x="609603" y="3230876"/>
            <a:ext cx="6096003" cy="79248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0" i="0" u="none" strike="noStrike" kern="1200" cap="none" spc="0" baseline="0">
                <a:solidFill>
                  <a:srgbClr val="C8DCE8"/>
                </a:solidFill>
                <a:uFillTx/>
                <a:latin typeface="Calibri" pitchFamily="34"/>
                <a:ea typeface="Calibri" pitchFamily="34"/>
                <a:cs typeface="Calibri" pitchFamily="34"/>
              </a:rPr>
              <a:t>A Digital Tool Recommendation</a:t>
            </a:r>
            <a:endParaRPr lang="en-US" sz="1867" b="0" i="0" u="none" strike="noStrike" kern="1200" cap="none" spc="0" baseline="0">
              <a:solidFill>
                <a:srgbClr val="FFFFFF"/>
              </a:solidFill>
              <a:uFillTx/>
              <a:latin typeface="Corbel"/>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0" i="0" u="none" strike="noStrike" kern="1200" cap="none" spc="0" baseline="0">
                <a:solidFill>
                  <a:srgbClr val="C8DCE8"/>
                </a:solidFill>
                <a:uFillTx/>
                <a:latin typeface="Calibri" pitchFamily="34"/>
                <a:ea typeface="Calibri" pitchFamily="34"/>
                <a:cs typeface="Calibri" pitchFamily="34"/>
              </a:rPr>
              <a:t>for Riverdale Nursing Home</a:t>
            </a:r>
            <a:endParaRPr lang="en-US" sz="1867" b="0" i="0" u="none" strike="noStrike" kern="1200" cap="none" spc="0" baseline="0">
              <a:solidFill>
                <a:srgbClr val="FFFFFF"/>
              </a:solidFill>
              <a:uFillTx/>
              <a:latin typeface="Corbel"/>
            </a:endParaRPr>
          </a:p>
        </p:txBody>
      </p:sp>
      <p:sp>
        <p:nvSpPr>
          <p:cNvPr id="9" name="Shape 6">
            <a:extLst>
              <a:ext uri="{FF2B5EF4-FFF2-40B4-BE49-F238E27FC236}">
                <a16:creationId xmlns:a16="http://schemas.microsoft.com/office/drawing/2014/main" id="{B1036D7A-4C3B-6D59-AF84-5D998F5EA0D7}"/>
              </a:ext>
            </a:extLst>
          </p:cNvPr>
          <p:cNvSpPr/>
          <p:nvPr/>
        </p:nvSpPr>
        <p:spPr>
          <a:xfrm>
            <a:off x="609603" y="4206240"/>
            <a:ext cx="6096003" cy="48764"/>
          </a:xfrm>
          <a:prstGeom prst="rect">
            <a:avLst/>
          </a:prstGeom>
          <a:solidFill>
            <a:srgbClr val="00A896"/>
          </a:solidFill>
          <a:ln w="12701" cap="flat">
            <a:solidFill>
              <a:srgbClr val="00A89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0" name="Text 7">
            <a:extLst>
              <a:ext uri="{FF2B5EF4-FFF2-40B4-BE49-F238E27FC236}">
                <a16:creationId xmlns:a16="http://schemas.microsoft.com/office/drawing/2014/main" id="{28113BA5-D838-8C89-8EFE-D76F48D7AA5F}"/>
              </a:ext>
            </a:extLst>
          </p:cNvPr>
          <p:cNvSpPr/>
          <p:nvPr/>
        </p:nvSpPr>
        <p:spPr>
          <a:xfrm>
            <a:off x="609603" y="4450083"/>
            <a:ext cx="6096003" cy="42672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0" i="0" u="none" strike="noStrike" kern="1200" cap="none" spc="0" baseline="0">
                <a:solidFill>
                  <a:srgbClr val="A8C8D8"/>
                </a:solidFill>
                <a:uFillTx/>
                <a:latin typeface="Calibri" pitchFamily="34"/>
                <a:ea typeface="Calibri" pitchFamily="34"/>
                <a:cs typeface="Calibri" pitchFamily="34"/>
              </a:rPr>
              <a:t>Presented by: </a:t>
            </a:r>
            <a:r>
              <a:rPr lang="en-US" sz="1733" b="1" i="0" u="none" strike="noStrike" kern="1200" cap="none" spc="0" baseline="0">
                <a:solidFill>
                  <a:srgbClr val="FFFFFF"/>
                </a:solidFill>
                <a:uFillTx/>
                <a:latin typeface="Calibri" pitchFamily="34"/>
                <a:ea typeface="Calibri" pitchFamily="34"/>
                <a:cs typeface="Calibri" pitchFamily="34"/>
              </a:rPr>
              <a:t>Wasim Sattar</a:t>
            </a:r>
            <a:endParaRPr lang="en-US" sz="1733" b="0" i="0" u="none" strike="noStrike" kern="1200" cap="none" spc="0" baseline="0">
              <a:solidFill>
                <a:srgbClr val="FFFFFF"/>
              </a:solidFill>
              <a:uFillTx/>
              <a:latin typeface="Corbel"/>
            </a:endParaRPr>
          </a:p>
        </p:txBody>
      </p:sp>
      <p:sp>
        <p:nvSpPr>
          <p:cNvPr id="11" name="Text 8">
            <a:extLst>
              <a:ext uri="{FF2B5EF4-FFF2-40B4-BE49-F238E27FC236}">
                <a16:creationId xmlns:a16="http://schemas.microsoft.com/office/drawing/2014/main" id="{B8E90A6D-877D-9CB8-F423-17EA6F1CDC28}"/>
              </a:ext>
            </a:extLst>
          </p:cNvPr>
          <p:cNvSpPr/>
          <p:nvPr/>
        </p:nvSpPr>
        <p:spPr>
          <a:xfrm>
            <a:off x="609603" y="4937760"/>
            <a:ext cx="6096003" cy="42672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0" i="0" u="none" strike="noStrike" kern="1200" cap="none" spc="0" baseline="0">
                <a:solidFill>
                  <a:srgbClr val="A8C8D8"/>
                </a:solidFill>
                <a:uFillTx/>
                <a:latin typeface="Calibri" pitchFamily="34"/>
                <a:ea typeface="Calibri" pitchFamily="34"/>
                <a:cs typeface="Calibri" pitchFamily="34"/>
              </a:rPr>
              <a:t>Lecturer: </a:t>
            </a:r>
            <a:r>
              <a:rPr lang="en-US" sz="1733" b="1" i="0" u="none" strike="noStrike" kern="1200" cap="none" spc="0" baseline="0">
                <a:solidFill>
                  <a:srgbClr val="FFFFFF"/>
                </a:solidFill>
                <a:uFillTx/>
                <a:latin typeface="Calibri" pitchFamily="34"/>
                <a:ea typeface="Calibri" pitchFamily="34"/>
                <a:cs typeface="Calibri" pitchFamily="34"/>
              </a:rPr>
              <a:t>Hajra Mustasim</a:t>
            </a:r>
            <a:endParaRPr lang="en-US" sz="1733" b="0" i="0" u="none" strike="noStrike" kern="1200" cap="none" spc="0" baseline="0">
              <a:solidFill>
                <a:srgbClr val="FFFFFF"/>
              </a:solidFill>
              <a:uFillTx/>
              <a:latin typeface="Corbel"/>
            </a:endParaRPr>
          </a:p>
        </p:txBody>
      </p:sp>
      <p:sp>
        <p:nvSpPr>
          <p:cNvPr id="12" name="Text 9">
            <a:extLst>
              <a:ext uri="{FF2B5EF4-FFF2-40B4-BE49-F238E27FC236}">
                <a16:creationId xmlns:a16="http://schemas.microsoft.com/office/drawing/2014/main" id="{827EAEAE-7ADA-44B4-1779-41C17BBD4FCB}"/>
              </a:ext>
            </a:extLst>
          </p:cNvPr>
          <p:cNvSpPr/>
          <p:nvPr/>
        </p:nvSpPr>
        <p:spPr>
          <a:xfrm>
            <a:off x="635535" y="5388860"/>
            <a:ext cx="6096003" cy="36576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467" b="0" i="1" u="none" strike="noStrike" kern="1200" cap="none" spc="0" baseline="0">
              <a:solidFill>
                <a:srgbClr val="A8C8D8"/>
              </a:solidFill>
              <a:uFillTx/>
              <a:latin typeface="Calibri" pitchFamily="34"/>
              <a:ea typeface="Calibri" pitchFamily="34"/>
              <a:cs typeface="Calibri" pitchFamily="34"/>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1" u="none" strike="noStrike" kern="1200" cap="none" spc="0" baseline="0">
                <a:solidFill>
                  <a:srgbClr val="A8C8D8"/>
                </a:solidFill>
                <a:uFillTx/>
                <a:latin typeface="Calibri" pitchFamily="34"/>
                <a:ea typeface="Calibri" pitchFamily="34"/>
                <a:cs typeface="Calibri" pitchFamily="34"/>
              </a:rPr>
              <a:t>Submission: 15th June 2026</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1" u="none" strike="noStrike" kern="1200" cap="none" spc="0" baseline="0">
                <a:solidFill>
                  <a:srgbClr val="A8C8D8"/>
                </a:solidFill>
                <a:uFillTx/>
                <a:latin typeface="Calibri" pitchFamily="34"/>
                <a:ea typeface="Calibri" pitchFamily="34"/>
                <a:cs typeface="Calibri" pitchFamily="34"/>
              </a:rPr>
              <a:t>Student number: 2540523</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467" b="0" i="1" u="none" strike="noStrike" kern="1200" cap="none" spc="0" baseline="0">
              <a:solidFill>
                <a:srgbClr val="A8C8D8"/>
              </a:solidFill>
              <a:uFillTx/>
              <a:latin typeface="Calibri" pitchFamily="34"/>
              <a:ea typeface="Calibri" pitchFamily="34"/>
              <a:cs typeface="Calibri" pitchFamily="34"/>
            </a:endParaRPr>
          </a:p>
        </p:txBody>
      </p:sp>
      <p:sp>
        <p:nvSpPr>
          <p:cNvPr id="13" name="Shape 10">
            <a:extLst>
              <a:ext uri="{FF2B5EF4-FFF2-40B4-BE49-F238E27FC236}">
                <a16:creationId xmlns:a16="http://schemas.microsoft.com/office/drawing/2014/main" id="{F3577278-6E16-7D06-9070-1D4075E9E4EA}"/>
              </a:ext>
            </a:extLst>
          </p:cNvPr>
          <p:cNvSpPr/>
          <p:nvPr/>
        </p:nvSpPr>
        <p:spPr>
          <a:xfrm>
            <a:off x="0" y="6608067"/>
            <a:ext cx="12191996" cy="243843"/>
          </a:xfrm>
          <a:prstGeom prst="rect">
            <a:avLst/>
          </a:prstGeom>
          <a:solidFill>
            <a:srgbClr val="007A87"/>
          </a:solidFill>
          <a:ln w="12701" cap="flat">
            <a:solidFill>
              <a:srgbClr val="007A87"/>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EE54E5C5-B416-701C-0828-CBFF94049F84}"/>
              </a:ext>
            </a:extLst>
          </p:cNvPr>
          <p:cNvSpPr/>
          <p:nvPr/>
        </p:nvSpPr>
        <p:spPr>
          <a:xfrm>
            <a:off x="0" y="0"/>
            <a:ext cx="219456" cy="6858000"/>
          </a:xfrm>
          <a:prstGeom prst="rect">
            <a:avLst/>
          </a:prstGeom>
          <a:solidFill>
            <a:srgbClr val="1A3A5C"/>
          </a:solidFill>
          <a:ln w="12701" cap="flat">
            <a:solidFill>
              <a:srgbClr val="1A3A5C"/>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A543B7F1-6E71-3E9D-114A-0332C2727A90}"/>
              </a:ext>
            </a:extLst>
          </p:cNvPr>
          <p:cNvSpPr/>
          <p:nvPr/>
        </p:nvSpPr>
        <p:spPr>
          <a:xfrm>
            <a:off x="487676" y="243843"/>
            <a:ext cx="11338560" cy="73152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000" b="1" i="0" u="none" strike="noStrike" kern="1200" cap="none" spc="0" baseline="0">
                <a:solidFill>
                  <a:srgbClr val="1A3A5C"/>
                </a:solidFill>
                <a:uFillTx/>
                <a:latin typeface="Calibri" pitchFamily="34"/>
                <a:ea typeface="Calibri" pitchFamily="34"/>
                <a:cs typeface="Calibri" pitchFamily="34"/>
              </a:rPr>
              <a:t>The Workplace Task</a:t>
            </a:r>
            <a:endParaRPr lang="en-US" sz="4000" b="0" i="0" u="none" strike="noStrike" kern="1200" cap="none" spc="0" baseline="0">
              <a:solidFill>
                <a:srgbClr val="FFFFFF"/>
              </a:solidFill>
              <a:uFillTx/>
              <a:latin typeface="Corbel"/>
            </a:endParaRPr>
          </a:p>
        </p:txBody>
      </p:sp>
      <p:sp>
        <p:nvSpPr>
          <p:cNvPr id="4" name="Text 2">
            <a:extLst>
              <a:ext uri="{FF2B5EF4-FFF2-40B4-BE49-F238E27FC236}">
                <a16:creationId xmlns:a16="http://schemas.microsoft.com/office/drawing/2014/main" id="{9A969718-6773-BBED-76DE-6047BFBF239A}"/>
              </a:ext>
            </a:extLst>
          </p:cNvPr>
          <p:cNvSpPr/>
          <p:nvPr/>
        </p:nvSpPr>
        <p:spPr>
          <a:xfrm>
            <a:off x="487676" y="975363"/>
            <a:ext cx="11338560" cy="42672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1" i="0" u="none" strike="noStrike" kern="1200" cap="none" spc="0" baseline="0">
                <a:solidFill>
                  <a:srgbClr val="007A87"/>
                </a:solidFill>
                <a:uFillTx/>
                <a:latin typeface="Calibri" pitchFamily="34"/>
                <a:ea typeface="Calibri" pitchFamily="34"/>
                <a:cs typeface="Calibri" pitchFamily="34"/>
              </a:rPr>
              <a:t>Writing Care-Related Documents / Care Documentation</a:t>
            </a:r>
            <a:endParaRPr lang="en-US" sz="1867" b="0" i="0" u="none" strike="noStrike" kern="1200" cap="none" spc="0" baseline="0">
              <a:solidFill>
                <a:srgbClr val="FFFFFF"/>
              </a:solidFill>
              <a:uFillTx/>
              <a:latin typeface="Corbel"/>
            </a:endParaRPr>
          </a:p>
        </p:txBody>
      </p:sp>
      <p:sp>
        <p:nvSpPr>
          <p:cNvPr id="5" name="Shape 3">
            <a:extLst>
              <a:ext uri="{FF2B5EF4-FFF2-40B4-BE49-F238E27FC236}">
                <a16:creationId xmlns:a16="http://schemas.microsoft.com/office/drawing/2014/main" id="{179EA3C6-7350-27C2-5EEF-388E5E6F5C57}"/>
              </a:ext>
            </a:extLst>
          </p:cNvPr>
          <p:cNvSpPr/>
          <p:nvPr/>
        </p:nvSpPr>
        <p:spPr>
          <a:xfrm>
            <a:off x="487676" y="1438652"/>
            <a:ext cx="11338560" cy="36576"/>
          </a:xfrm>
          <a:prstGeom prst="rect">
            <a:avLst/>
          </a:prstGeom>
          <a:solidFill>
            <a:srgbClr val="007A87"/>
          </a:solidFill>
          <a:ln w="12701" cap="flat">
            <a:solidFill>
              <a:srgbClr val="007A87"/>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6" name="Text 4">
            <a:extLst>
              <a:ext uri="{FF2B5EF4-FFF2-40B4-BE49-F238E27FC236}">
                <a16:creationId xmlns:a16="http://schemas.microsoft.com/office/drawing/2014/main" id="{01316F22-8847-F1E4-C80F-56FC14EDAC03}"/>
              </a:ext>
            </a:extLst>
          </p:cNvPr>
          <p:cNvSpPr/>
          <p:nvPr/>
        </p:nvSpPr>
        <p:spPr>
          <a:xfrm>
            <a:off x="219456" y="1584956"/>
            <a:ext cx="6364224" cy="146304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alibri" pitchFamily="34"/>
                <a:ea typeface="Calibri" pitchFamily="34"/>
                <a:cs typeface="Calibri" pitchFamily="34"/>
              </a:rPr>
              <a:t>At Riverdale Nursing Home, care documentation is a core daily responsibility. Staff must accurately record patient observations, medication records, incident reports, care plans, and handover notes.</a:t>
            </a:r>
            <a:endParaRPr lang="en-US" sz="1600" b="0" i="0" u="none" strike="noStrike" kern="1200" cap="none" spc="0" baseline="0">
              <a:solidFill>
                <a:srgbClr val="FFFFFF"/>
              </a:solidFill>
              <a:uFillTx/>
              <a:latin typeface="Corbel"/>
            </a:endParaRPr>
          </a:p>
        </p:txBody>
      </p:sp>
      <p:sp>
        <p:nvSpPr>
          <p:cNvPr id="7" name="Text 5">
            <a:extLst>
              <a:ext uri="{FF2B5EF4-FFF2-40B4-BE49-F238E27FC236}">
                <a16:creationId xmlns:a16="http://schemas.microsoft.com/office/drawing/2014/main" id="{B0B9A21F-494C-E731-7CB3-67FC7B21BD61}"/>
              </a:ext>
            </a:extLst>
          </p:cNvPr>
          <p:cNvSpPr/>
          <p:nvPr/>
        </p:nvSpPr>
        <p:spPr>
          <a:xfrm>
            <a:off x="487676" y="2987043"/>
            <a:ext cx="6096003" cy="36576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0" i="1" u="none" strike="noStrike" kern="1200" cap="none" spc="0" baseline="0">
                <a:solidFill>
                  <a:srgbClr val="64748B"/>
                </a:solidFill>
                <a:uFillTx/>
                <a:latin typeface="Calibri" pitchFamily="34"/>
                <a:ea typeface="Calibri" pitchFamily="34"/>
                <a:cs typeface="Calibri" pitchFamily="34"/>
              </a:rPr>
              <a:t>(Glasby and Dickinson, 2014)</a:t>
            </a:r>
            <a:endParaRPr lang="en-US" sz="1333" b="0" i="0" u="none" strike="noStrike" kern="1200" cap="none" spc="0" baseline="0">
              <a:solidFill>
                <a:srgbClr val="FFFFFF"/>
              </a:solidFill>
              <a:uFillTx/>
              <a:latin typeface="Corbel"/>
            </a:endParaRPr>
          </a:p>
        </p:txBody>
      </p:sp>
      <p:sp>
        <p:nvSpPr>
          <p:cNvPr id="8" name="Shape 6">
            <a:extLst>
              <a:ext uri="{FF2B5EF4-FFF2-40B4-BE49-F238E27FC236}">
                <a16:creationId xmlns:a16="http://schemas.microsoft.com/office/drawing/2014/main" id="{1DE9B7E1-7DC0-5815-D0E2-DFBF349F297B}"/>
              </a:ext>
            </a:extLst>
          </p:cNvPr>
          <p:cNvSpPr/>
          <p:nvPr/>
        </p:nvSpPr>
        <p:spPr>
          <a:xfrm>
            <a:off x="365760" y="5120640"/>
            <a:ext cx="3657600" cy="1341123"/>
          </a:xfrm>
          <a:prstGeom prst="rect">
            <a:avLst/>
          </a:prstGeom>
          <a:solidFill>
            <a:srgbClr val="FFFFFF"/>
          </a:solidFill>
          <a:ln w="6345" cap="flat">
            <a:solidFill>
              <a:srgbClr val="E2E8F0"/>
            </a:solidFill>
            <a:prstDash val="solid"/>
            <a:miter/>
          </a:ln>
          <a:effectLst>
            <a:outerShdw dist="380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9" name="Shape 7">
            <a:extLst>
              <a:ext uri="{FF2B5EF4-FFF2-40B4-BE49-F238E27FC236}">
                <a16:creationId xmlns:a16="http://schemas.microsoft.com/office/drawing/2014/main" id="{0C7C555D-C828-F136-32A2-58263E98BC4E}"/>
              </a:ext>
            </a:extLst>
          </p:cNvPr>
          <p:cNvSpPr/>
          <p:nvPr/>
        </p:nvSpPr>
        <p:spPr>
          <a:xfrm>
            <a:off x="365760" y="5120640"/>
            <a:ext cx="3657600" cy="85340"/>
          </a:xfrm>
          <a:prstGeom prst="rect">
            <a:avLst/>
          </a:prstGeom>
          <a:solidFill>
            <a:srgbClr val="1A3A5C"/>
          </a:solidFill>
          <a:ln w="12701" cap="flat">
            <a:solidFill>
              <a:srgbClr val="1A3A5C"/>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0" name="Text 8">
            <a:extLst>
              <a:ext uri="{FF2B5EF4-FFF2-40B4-BE49-F238E27FC236}">
                <a16:creationId xmlns:a16="http://schemas.microsoft.com/office/drawing/2014/main" id="{C79C5369-82C6-975F-3595-A7D98190BD53}"/>
              </a:ext>
            </a:extLst>
          </p:cNvPr>
          <p:cNvSpPr/>
          <p:nvPr/>
        </p:nvSpPr>
        <p:spPr>
          <a:xfrm>
            <a:off x="487676" y="5242556"/>
            <a:ext cx="3413756" cy="36576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1A3A5C"/>
                </a:solidFill>
                <a:uFillTx/>
                <a:latin typeface="Calibri" pitchFamily="34"/>
                <a:ea typeface="Calibri" pitchFamily="34"/>
                <a:cs typeface="Calibri" pitchFamily="34"/>
              </a:rPr>
              <a:t>Handwritten Notes</a:t>
            </a:r>
            <a:endParaRPr lang="en-US" sz="1600" b="0" i="0" u="none" strike="noStrike" kern="1200" cap="none" spc="0" baseline="0">
              <a:solidFill>
                <a:srgbClr val="FFFFFF"/>
              </a:solidFill>
              <a:uFillTx/>
              <a:latin typeface="Corbel"/>
            </a:endParaRPr>
          </a:p>
        </p:txBody>
      </p:sp>
      <p:sp>
        <p:nvSpPr>
          <p:cNvPr id="11" name="Text 9">
            <a:extLst>
              <a:ext uri="{FF2B5EF4-FFF2-40B4-BE49-F238E27FC236}">
                <a16:creationId xmlns:a16="http://schemas.microsoft.com/office/drawing/2014/main" id="{076F3294-4EFD-187E-D5FC-A5E1305F0974}"/>
              </a:ext>
            </a:extLst>
          </p:cNvPr>
          <p:cNvSpPr/>
          <p:nvPr/>
        </p:nvSpPr>
        <p:spPr>
          <a:xfrm>
            <a:off x="487676" y="5669280"/>
            <a:ext cx="3413756" cy="60960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orbel"/>
              </a:rPr>
              <a:t>Documentation often contain errors and are hard to read.</a:t>
            </a:r>
            <a:endParaRPr lang="en-US" sz="1200" b="0" i="0" u="none" strike="noStrike" kern="1200" cap="none" spc="0" baseline="0">
              <a:solidFill>
                <a:srgbClr val="FFFFFF"/>
              </a:solidFill>
              <a:uFillTx/>
              <a:latin typeface="Corbel"/>
            </a:endParaRPr>
          </a:p>
        </p:txBody>
      </p:sp>
      <p:sp>
        <p:nvSpPr>
          <p:cNvPr id="12" name="Shape 10">
            <a:extLst>
              <a:ext uri="{FF2B5EF4-FFF2-40B4-BE49-F238E27FC236}">
                <a16:creationId xmlns:a16="http://schemas.microsoft.com/office/drawing/2014/main" id="{7BE9036D-89C2-E922-629D-537437A72B43}"/>
              </a:ext>
            </a:extLst>
          </p:cNvPr>
          <p:cNvSpPr/>
          <p:nvPr/>
        </p:nvSpPr>
        <p:spPr>
          <a:xfrm>
            <a:off x="4242816" y="5120640"/>
            <a:ext cx="3657600" cy="1341123"/>
          </a:xfrm>
          <a:prstGeom prst="rect">
            <a:avLst/>
          </a:prstGeom>
          <a:solidFill>
            <a:srgbClr val="FFFFFF"/>
          </a:solidFill>
          <a:ln w="6345" cap="flat">
            <a:solidFill>
              <a:srgbClr val="E2E8F0"/>
            </a:solidFill>
            <a:prstDash val="solid"/>
            <a:miter/>
          </a:ln>
          <a:effectLst>
            <a:outerShdw dist="380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3" name="Shape 11">
            <a:extLst>
              <a:ext uri="{FF2B5EF4-FFF2-40B4-BE49-F238E27FC236}">
                <a16:creationId xmlns:a16="http://schemas.microsoft.com/office/drawing/2014/main" id="{7E7F7CF3-5251-8AB3-CE8E-7A61BFCA9446}"/>
              </a:ext>
            </a:extLst>
          </p:cNvPr>
          <p:cNvSpPr/>
          <p:nvPr/>
        </p:nvSpPr>
        <p:spPr>
          <a:xfrm>
            <a:off x="4242816" y="5120640"/>
            <a:ext cx="3657600" cy="85340"/>
          </a:xfrm>
          <a:prstGeom prst="rect">
            <a:avLst/>
          </a:prstGeom>
          <a:solidFill>
            <a:srgbClr val="1A3A5C"/>
          </a:solidFill>
          <a:ln w="12701" cap="flat">
            <a:solidFill>
              <a:srgbClr val="1A3A5C"/>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4" name="Text 12">
            <a:extLst>
              <a:ext uri="{FF2B5EF4-FFF2-40B4-BE49-F238E27FC236}">
                <a16:creationId xmlns:a16="http://schemas.microsoft.com/office/drawing/2014/main" id="{0A7D7870-1280-0DF3-7051-56CF9424C29D}"/>
              </a:ext>
            </a:extLst>
          </p:cNvPr>
          <p:cNvSpPr/>
          <p:nvPr/>
        </p:nvSpPr>
        <p:spPr>
          <a:xfrm>
            <a:off x="4364732" y="5242556"/>
            <a:ext cx="3413756" cy="36576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1A3A5C"/>
                </a:solidFill>
                <a:uFillTx/>
                <a:latin typeface="Calibri" pitchFamily="34"/>
                <a:ea typeface="Calibri" pitchFamily="34"/>
                <a:cs typeface="Calibri" pitchFamily="34"/>
              </a:rPr>
              <a:t>No Consistency</a:t>
            </a:r>
            <a:endParaRPr lang="en-US" sz="1600" b="0" i="0" u="none" strike="noStrike" kern="1200" cap="none" spc="0" baseline="0">
              <a:solidFill>
                <a:srgbClr val="FFFFFF"/>
              </a:solidFill>
              <a:uFillTx/>
              <a:latin typeface="Corbel"/>
            </a:endParaRPr>
          </a:p>
        </p:txBody>
      </p:sp>
      <p:sp>
        <p:nvSpPr>
          <p:cNvPr id="15" name="Text 13">
            <a:extLst>
              <a:ext uri="{FF2B5EF4-FFF2-40B4-BE49-F238E27FC236}">
                <a16:creationId xmlns:a16="http://schemas.microsoft.com/office/drawing/2014/main" id="{959AF627-0DB9-B4F2-90AA-EF07A45404C4}"/>
              </a:ext>
            </a:extLst>
          </p:cNvPr>
          <p:cNvSpPr/>
          <p:nvPr/>
        </p:nvSpPr>
        <p:spPr>
          <a:xfrm>
            <a:off x="4364732" y="5669280"/>
            <a:ext cx="3413756" cy="60960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orbel"/>
              </a:rPr>
              <a:t>Each shift uses a different format</a:t>
            </a:r>
            <a:endParaRPr lang="en-US" sz="1200" b="0" i="0" u="none" strike="noStrike" kern="1200" cap="none" spc="0" baseline="0">
              <a:solidFill>
                <a:srgbClr val="FFFFFF"/>
              </a:solidFill>
              <a:uFillTx/>
              <a:latin typeface="Corbel"/>
            </a:endParaRPr>
          </a:p>
        </p:txBody>
      </p:sp>
      <p:sp>
        <p:nvSpPr>
          <p:cNvPr id="16" name="Shape 14">
            <a:extLst>
              <a:ext uri="{FF2B5EF4-FFF2-40B4-BE49-F238E27FC236}">
                <a16:creationId xmlns:a16="http://schemas.microsoft.com/office/drawing/2014/main" id="{D1B02C2A-2104-9563-66A3-F32159DF25EB}"/>
              </a:ext>
            </a:extLst>
          </p:cNvPr>
          <p:cNvSpPr/>
          <p:nvPr/>
        </p:nvSpPr>
        <p:spPr>
          <a:xfrm>
            <a:off x="8119872" y="5120640"/>
            <a:ext cx="3657600" cy="1341123"/>
          </a:xfrm>
          <a:prstGeom prst="rect">
            <a:avLst/>
          </a:prstGeom>
          <a:solidFill>
            <a:srgbClr val="FFFFFF"/>
          </a:solidFill>
          <a:ln w="6345" cap="flat">
            <a:solidFill>
              <a:srgbClr val="E2E8F0"/>
            </a:solidFill>
            <a:prstDash val="solid"/>
            <a:miter/>
          </a:ln>
          <a:effectLst>
            <a:outerShdw dist="380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7" name="Shape 15">
            <a:extLst>
              <a:ext uri="{FF2B5EF4-FFF2-40B4-BE49-F238E27FC236}">
                <a16:creationId xmlns:a16="http://schemas.microsoft.com/office/drawing/2014/main" id="{1D0CB76E-921B-CDF6-F52D-3317FB385C1B}"/>
              </a:ext>
            </a:extLst>
          </p:cNvPr>
          <p:cNvSpPr/>
          <p:nvPr/>
        </p:nvSpPr>
        <p:spPr>
          <a:xfrm>
            <a:off x="8119872" y="5120640"/>
            <a:ext cx="3657600" cy="85340"/>
          </a:xfrm>
          <a:prstGeom prst="rect">
            <a:avLst/>
          </a:prstGeom>
          <a:solidFill>
            <a:srgbClr val="1A3A5C"/>
          </a:solidFill>
          <a:ln w="12701" cap="flat">
            <a:solidFill>
              <a:srgbClr val="1A3A5C"/>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8" name="Text 16">
            <a:extLst>
              <a:ext uri="{FF2B5EF4-FFF2-40B4-BE49-F238E27FC236}">
                <a16:creationId xmlns:a16="http://schemas.microsoft.com/office/drawing/2014/main" id="{D736B65F-DD90-E736-D612-0F215A31B216}"/>
              </a:ext>
            </a:extLst>
          </p:cNvPr>
          <p:cNvSpPr/>
          <p:nvPr/>
        </p:nvSpPr>
        <p:spPr>
          <a:xfrm>
            <a:off x="8241788" y="5242556"/>
            <a:ext cx="3413756" cy="36576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1A3A5C"/>
                </a:solidFill>
                <a:uFillTx/>
                <a:latin typeface="Calibri" pitchFamily="34"/>
                <a:ea typeface="Calibri" pitchFamily="34"/>
                <a:cs typeface="Calibri" pitchFamily="34"/>
              </a:rPr>
              <a:t>Compliance Risk</a:t>
            </a:r>
            <a:endParaRPr lang="en-US" sz="1600" b="0" i="0" u="none" strike="noStrike" kern="1200" cap="none" spc="0" baseline="0">
              <a:solidFill>
                <a:srgbClr val="FFFFFF"/>
              </a:solidFill>
              <a:uFillTx/>
              <a:latin typeface="Corbel"/>
            </a:endParaRPr>
          </a:p>
        </p:txBody>
      </p:sp>
      <p:sp>
        <p:nvSpPr>
          <p:cNvPr id="19" name="Text 17">
            <a:extLst>
              <a:ext uri="{FF2B5EF4-FFF2-40B4-BE49-F238E27FC236}">
                <a16:creationId xmlns:a16="http://schemas.microsoft.com/office/drawing/2014/main" id="{E76679CB-F3A9-0D2F-2ABD-C7022D4C59BA}"/>
              </a:ext>
            </a:extLst>
          </p:cNvPr>
          <p:cNvSpPr/>
          <p:nvPr/>
        </p:nvSpPr>
        <p:spPr>
          <a:xfrm>
            <a:off x="8241788" y="5669280"/>
            <a:ext cx="3413756" cy="60960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orbel"/>
              </a:rPr>
              <a:t>These formats do not comply with CQC digital standards.</a:t>
            </a:r>
            <a:endParaRPr lang="en-US" sz="1200" b="0" i="0" u="none" strike="noStrike" kern="1200" cap="none" spc="0" baseline="0">
              <a:solidFill>
                <a:srgbClr val="FFFFFF"/>
              </a:solidFill>
              <a:uFillTx/>
              <a:latin typeface="Corbel"/>
            </a:endParaRPr>
          </a:p>
        </p:txBody>
      </p:sp>
      <p:sp>
        <p:nvSpPr>
          <p:cNvPr id="20" name="Shape 18">
            <a:extLst>
              <a:ext uri="{FF2B5EF4-FFF2-40B4-BE49-F238E27FC236}">
                <a16:creationId xmlns:a16="http://schemas.microsoft.com/office/drawing/2014/main" id="{F8B07927-BD43-6E08-B64D-6B9D01D08496}"/>
              </a:ext>
            </a:extLst>
          </p:cNvPr>
          <p:cNvSpPr/>
          <p:nvPr/>
        </p:nvSpPr>
        <p:spPr>
          <a:xfrm>
            <a:off x="0" y="6608067"/>
            <a:ext cx="12191996" cy="243843"/>
          </a:xfrm>
          <a:prstGeom prst="rect">
            <a:avLst/>
          </a:prstGeom>
          <a:solidFill>
            <a:srgbClr val="E8F4F6"/>
          </a:solidFill>
          <a:ln w="12701" cap="flat">
            <a:solidFill>
              <a:srgbClr val="E8F4F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1" name="Text 19">
            <a:extLst>
              <a:ext uri="{FF2B5EF4-FFF2-40B4-BE49-F238E27FC236}">
                <a16:creationId xmlns:a16="http://schemas.microsoft.com/office/drawing/2014/main" id="{2A7D031D-F090-C62E-E8FC-FC465B8BB524}"/>
              </a:ext>
            </a:extLst>
          </p:cNvPr>
          <p:cNvSpPr/>
          <p:nvPr/>
        </p:nvSpPr>
        <p:spPr>
          <a:xfrm>
            <a:off x="365760" y="6632444"/>
            <a:ext cx="11582403" cy="21945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64748B"/>
                </a:solidFill>
                <a:uFillTx/>
                <a:latin typeface="Calibri" pitchFamily="34"/>
                <a:ea typeface="Calibri" pitchFamily="34"/>
                <a:cs typeface="Calibri" pitchFamily="34"/>
              </a:rPr>
              <a:t>Wasim | LCHS4007 | Riverdale Nursing Home Digital Tools</a:t>
            </a:r>
            <a:endParaRPr lang="en-US" sz="1200" b="0" i="0" u="none" strike="noStrike" kern="1200" cap="none" spc="0" baseline="0">
              <a:solidFill>
                <a:srgbClr val="FFFFFF"/>
              </a:solidFill>
              <a:uFillTx/>
              <a:latin typeface="Corbel"/>
            </a:endParaRPr>
          </a:p>
        </p:txBody>
      </p:sp>
      <p:pic>
        <p:nvPicPr>
          <p:cNvPr id="22" name="Picture 22">
            <a:extLst>
              <a:ext uri="{FF2B5EF4-FFF2-40B4-BE49-F238E27FC236}">
                <a16:creationId xmlns:a16="http://schemas.microsoft.com/office/drawing/2014/main" id="{F67C3CA9-E812-85A9-0522-1CBECA951953}"/>
              </a:ext>
            </a:extLst>
          </p:cNvPr>
          <p:cNvPicPr>
            <a:picLocks noChangeAspect="1"/>
          </p:cNvPicPr>
          <p:nvPr/>
        </p:nvPicPr>
        <p:blipFill>
          <a:blip r:embed="rId3"/>
          <a:stretch>
            <a:fillRect/>
          </a:stretch>
        </p:blipFill>
        <p:spPr>
          <a:xfrm>
            <a:off x="6992179" y="1552239"/>
            <a:ext cx="4783711" cy="3385520"/>
          </a:xfrm>
          <a:prstGeom prst="rect">
            <a:avLst/>
          </a:prstGeom>
          <a:noFill/>
          <a:ln cap="flat">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pic>
        <p:nvPicPr>
          <p:cNvPr id="2" name="Image 0" descr="preencoded.png">
            <a:extLst>
              <a:ext uri="{FF2B5EF4-FFF2-40B4-BE49-F238E27FC236}">
                <a16:creationId xmlns:a16="http://schemas.microsoft.com/office/drawing/2014/main" id="{A74B71E6-A1C1-1772-863A-CFF5C6C71D7A}"/>
              </a:ext>
            </a:extLst>
          </p:cNvPr>
          <p:cNvPicPr>
            <a:picLocks noChangeAspect="1"/>
          </p:cNvPicPr>
          <p:nvPr/>
        </p:nvPicPr>
        <p:blipFill>
          <a:blip r:embed="rId3">
            <a:alphaModFix amt="95000"/>
          </a:blip>
          <a:srcRect/>
          <a:stretch>
            <a:fillRect/>
          </a:stretch>
        </p:blipFill>
        <p:spPr>
          <a:xfrm>
            <a:off x="0" y="97539"/>
            <a:ext cx="6339836" cy="6754371"/>
          </a:xfrm>
          <a:prstGeom prst="rect">
            <a:avLst/>
          </a:prstGeom>
          <a:noFill/>
          <a:ln cap="flat">
            <a:noFill/>
          </a:ln>
        </p:spPr>
      </p:pic>
      <p:sp>
        <p:nvSpPr>
          <p:cNvPr id="3" name="Shape 0">
            <a:extLst>
              <a:ext uri="{FF2B5EF4-FFF2-40B4-BE49-F238E27FC236}">
                <a16:creationId xmlns:a16="http://schemas.microsoft.com/office/drawing/2014/main" id="{BA1FF82A-B002-B823-4619-311F33BF9CE2}"/>
              </a:ext>
            </a:extLst>
          </p:cNvPr>
          <p:cNvSpPr/>
          <p:nvPr/>
        </p:nvSpPr>
        <p:spPr>
          <a:xfrm>
            <a:off x="0" y="97539"/>
            <a:ext cx="6339836" cy="6754371"/>
          </a:xfrm>
          <a:prstGeom prst="rect">
            <a:avLst/>
          </a:prstGeom>
          <a:solidFill>
            <a:srgbClr val="1A3A5C">
              <a:alpha val="75000"/>
            </a:srgbClr>
          </a:solidFill>
          <a:ln w="12701" cap="flat">
            <a:solidFill>
              <a:srgbClr val="1A3A5C"/>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4" name="Shape 1">
            <a:extLst>
              <a:ext uri="{FF2B5EF4-FFF2-40B4-BE49-F238E27FC236}">
                <a16:creationId xmlns:a16="http://schemas.microsoft.com/office/drawing/2014/main" id="{8E7B4FCF-680D-17A7-D4EA-D3F21EC5CAB6}"/>
              </a:ext>
            </a:extLst>
          </p:cNvPr>
          <p:cNvSpPr/>
          <p:nvPr/>
        </p:nvSpPr>
        <p:spPr>
          <a:xfrm>
            <a:off x="0" y="0"/>
            <a:ext cx="12191996" cy="97539"/>
          </a:xfrm>
          <a:prstGeom prst="rect">
            <a:avLst/>
          </a:prstGeom>
          <a:solidFill>
            <a:srgbClr val="00A896"/>
          </a:solidFill>
          <a:ln w="12701" cap="flat">
            <a:solidFill>
              <a:srgbClr val="00A89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5" name="Shape 2">
            <a:extLst>
              <a:ext uri="{FF2B5EF4-FFF2-40B4-BE49-F238E27FC236}">
                <a16:creationId xmlns:a16="http://schemas.microsoft.com/office/drawing/2014/main" id="{365E4997-95AF-5C6D-A34D-4D09B16E2810}"/>
              </a:ext>
            </a:extLst>
          </p:cNvPr>
          <p:cNvSpPr/>
          <p:nvPr/>
        </p:nvSpPr>
        <p:spPr>
          <a:xfrm>
            <a:off x="6217920" y="0"/>
            <a:ext cx="5852160" cy="6754371"/>
          </a:xfrm>
          <a:prstGeom prst="rect">
            <a:avLst/>
          </a:prstGeom>
          <a:solidFill>
            <a:srgbClr val="122A42"/>
          </a:solidFill>
          <a:ln w="12701" cap="flat">
            <a:solidFill>
              <a:srgbClr val="122A42"/>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6" name="Text 3">
            <a:extLst>
              <a:ext uri="{FF2B5EF4-FFF2-40B4-BE49-F238E27FC236}">
                <a16:creationId xmlns:a16="http://schemas.microsoft.com/office/drawing/2014/main" id="{AF28162B-1B23-2CE5-380D-910EDC3C9952}"/>
              </a:ext>
            </a:extLst>
          </p:cNvPr>
          <p:cNvSpPr/>
          <p:nvPr/>
        </p:nvSpPr>
        <p:spPr>
          <a:xfrm>
            <a:off x="6461763" y="2316476"/>
            <a:ext cx="5608316" cy="670556"/>
          </a:xfrm>
          <a:prstGeom prst="rect">
            <a:avLst/>
          </a:prstGeom>
          <a:no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467" b="1" i="0" u="none" strike="noStrike" kern="1200" cap="none" spc="0" baseline="0">
                <a:solidFill>
                  <a:srgbClr val="FFFFFF"/>
                </a:solidFill>
                <a:uFillTx/>
                <a:latin typeface="Calibri" pitchFamily="34"/>
                <a:ea typeface="Calibri" pitchFamily="34"/>
                <a:cs typeface="Calibri" pitchFamily="34"/>
              </a:rPr>
              <a:t>Microsoft Word</a:t>
            </a:r>
            <a:endParaRPr lang="en-US" sz="3467" b="0" i="0" u="none" strike="noStrike" kern="1200" cap="none" spc="0" baseline="0">
              <a:solidFill>
                <a:srgbClr val="FFFFFF"/>
              </a:solidFill>
              <a:uFillTx/>
              <a:latin typeface="Corbel"/>
            </a:endParaRPr>
          </a:p>
        </p:txBody>
      </p:sp>
      <p:sp>
        <p:nvSpPr>
          <p:cNvPr id="7" name="Text 4">
            <a:extLst>
              <a:ext uri="{FF2B5EF4-FFF2-40B4-BE49-F238E27FC236}">
                <a16:creationId xmlns:a16="http://schemas.microsoft.com/office/drawing/2014/main" id="{82CB5C6F-770A-7BD3-4B19-8EE7E2A36FDD}"/>
              </a:ext>
            </a:extLst>
          </p:cNvPr>
          <p:cNvSpPr/>
          <p:nvPr/>
        </p:nvSpPr>
        <p:spPr>
          <a:xfrm>
            <a:off x="6461763" y="2987043"/>
            <a:ext cx="5608316" cy="426723"/>
          </a:xfrm>
          <a:prstGeom prst="rect">
            <a:avLst/>
          </a:prstGeom>
          <a:no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0" i="1" u="none" strike="noStrike" kern="1200" cap="none" spc="0" baseline="0">
                <a:solidFill>
                  <a:srgbClr val="00A896"/>
                </a:solidFill>
                <a:uFillTx/>
                <a:latin typeface="Calibri" pitchFamily="34"/>
                <a:ea typeface="Calibri" pitchFamily="34"/>
                <a:cs typeface="Calibri" pitchFamily="34"/>
              </a:rPr>
              <a:t>The Selected MS 365 Tool</a:t>
            </a:r>
            <a:endParaRPr lang="en-US" sz="1733" b="0" i="0" u="none" strike="noStrike" kern="1200" cap="none" spc="0" baseline="0">
              <a:solidFill>
                <a:srgbClr val="FFFFFF"/>
              </a:solidFill>
              <a:uFillTx/>
              <a:latin typeface="Corbel"/>
            </a:endParaRPr>
          </a:p>
        </p:txBody>
      </p:sp>
      <p:sp>
        <p:nvSpPr>
          <p:cNvPr id="8" name="Shape 5">
            <a:extLst>
              <a:ext uri="{FF2B5EF4-FFF2-40B4-BE49-F238E27FC236}">
                <a16:creationId xmlns:a16="http://schemas.microsoft.com/office/drawing/2014/main" id="{56996442-C67B-08D9-DF75-68DC4BDE92B6}"/>
              </a:ext>
            </a:extLst>
          </p:cNvPr>
          <p:cNvSpPr/>
          <p:nvPr/>
        </p:nvSpPr>
        <p:spPr>
          <a:xfrm>
            <a:off x="6705596" y="3474720"/>
            <a:ext cx="5120640" cy="48764"/>
          </a:xfrm>
          <a:prstGeom prst="rect">
            <a:avLst/>
          </a:prstGeom>
          <a:solidFill>
            <a:srgbClr val="00A896"/>
          </a:solidFill>
          <a:ln w="12701" cap="flat">
            <a:solidFill>
              <a:srgbClr val="00A89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9" name="Text 6">
            <a:extLst>
              <a:ext uri="{FF2B5EF4-FFF2-40B4-BE49-F238E27FC236}">
                <a16:creationId xmlns:a16="http://schemas.microsoft.com/office/drawing/2014/main" id="{8080C41B-B70E-7EB5-0178-8535877CAD65}"/>
              </a:ext>
            </a:extLst>
          </p:cNvPr>
          <p:cNvSpPr/>
          <p:nvPr/>
        </p:nvSpPr>
        <p:spPr>
          <a:xfrm>
            <a:off x="6583680" y="3718563"/>
            <a:ext cx="5364483" cy="48767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0A896"/>
                </a:solidFill>
                <a:uFillTx/>
                <a:latin typeface="Calibri" pitchFamily="34"/>
                <a:ea typeface="Calibri" pitchFamily="34"/>
                <a:cs typeface="Calibri" pitchFamily="34"/>
              </a:rPr>
              <a:t>1  </a:t>
            </a:r>
            <a:r>
              <a:rPr lang="en-US" sz="1600" b="0" i="0" u="none" strike="noStrike" kern="1200" cap="none" spc="0" baseline="0">
                <a:solidFill>
                  <a:srgbClr val="FFFFFF"/>
                </a:solidFill>
                <a:uFillTx/>
                <a:latin typeface="Corbel"/>
              </a:rPr>
              <a:t>Commonly used in other health/social care sectors</a:t>
            </a:r>
            <a:endParaRPr lang="en-US" sz="1333" b="0" i="0" u="none" strike="noStrike" kern="1200" cap="none" spc="0" baseline="0">
              <a:solidFill>
                <a:srgbClr val="FFFFFF"/>
              </a:solidFill>
              <a:uFillTx/>
              <a:latin typeface="Corbel"/>
            </a:endParaRPr>
          </a:p>
        </p:txBody>
      </p:sp>
      <p:sp>
        <p:nvSpPr>
          <p:cNvPr id="10" name="Text 7">
            <a:extLst>
              <a:ext uri="{FF2B5EF4-FFF2-40B4-BE49-F238E27FC236}">
                <a16:creationId xmlns:a16="http://schemas.microsoft.com/office/drawing/2014/main" id="{CBE30549-F24B-B187-8F83-BA420F1129DF}"/>
              </a:ext>
            </a:extLst>
          </p:cNvPr>
          <p:cNvSpPr/>
          <p:nvPr/>
        </p:nvSpPr>
        <p:spPr>
          <a:xfrm>
            <a:off x="6583680" y="4267203"/>
            <a:ext cx="5364483" cy="48767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0A896"/>
                </a:solidFill>
                <a:uFillTx/>
                <a:latin typeface="Calibri" pitchFamily="34"/>
                <a:ea typeface="Calibri" pitchFamily="34"/>
                <a:cs typeface="Calibri" pitchFamily="34"/>
              </a:rPr>
              <a:t>2  </a:t>
            </a:r>
            <a:r>
              <a:rPr lang="en-US" sz="1600" b="0" i="0" u="none" strike="noStrike" kern="1200" cap="none" spc="0" baseline="0">
                <a:solidFill>
                  <a:srgbClr val="FFFFFF"/>
                </a:solidFill>
                <a:uFillTx/>
                <a:latin typeface="Corbel"/>
              </a:rPr>
              <a:t>Standard templates for Care Plans/Handover</a:t>
            </a:r>
            <a:endParaRPr lang="en-US" sz="1333" b="0" i="0" u="none" strike="noStrike" kern="1200" cap="none" spc="0" baseline="0">
              <a:solidFill>
                <a:srgbClr val="FFFFFF"/>
              </a:solidFill>
              <a:uFillTx/>
              <a:latin typeface="Corbel"/>
            </a:endParaRPr>
          </a:p>
        </p:txBody>
      </p:sp>
      <p:sp>
        <p:nvSpPr>
          <p:cNvPr id="11" name="Text 8">
            <a:extLst>
              <a:ext uri="{FF2B5EF4-FFF2-40B4-BE49-F238E27FC236}">
                <a16:creationId xmlns:a16="http://schemas.microsoft.com/office/drawing/2014/main" id="{2B4F88C9-2E29-ACCE-8985-E3954FAB4320}"/>
              </a:ext>
            </a:extLst>
          </p:cNvPr>
          <p:cNvSpPr/>
          <p:nvPr/>
        </p:nvSpPr>
        <p:spPr>
          <a:xfrm>
            <a:off x="6583680" y="4815843"/>
            <a:ext cx="5364483" cy="48767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0A896"/>
                </a:solidFill>
                <a:uFillTx/>
                <a:latin typeface="Calibri" pitchFamily="34"/>
                <a:ea typeface="Calibri" pitchFamily="34"/>
                <a:cs typeface="Calibri" pitchFamily="34"/>
              </a:rPr>
              <a:t>3  </a:t>
            </a:r>
            <a:r>
              <a:rPr lang="en-US" sz="1467" b="0" i="0" u="none" strike="noStrike" kern="1200" cap="none" spc="0" baseline="0">
                <a:solidFill>
                  <a:srgbClr val="FFFFFF"/>
                </a:solidFill>
                <a:uFillTx/>
                <a:latin typeface="Calibri" pitchFamily="34"/>
                <a:ea typeface="Calibri" pitchFamily="34"/>
                <a:cs typeface="Calibri" pitchFamily="34"/>
              </a:rPr>
              <a:t>Spell-check, grammar &amp; Track Changes for accuracy</a:t>
            </a:r>
            <a:endParaRPr lang="en-US" sz="1600" b="0" i="0" u="none" strike="noStrike" kern="1200" cap="none" spc="0" baseline="0">
              <a:solidFill>
                <a:srgbClr val="FFFFFF"/>
              </a:solidFill>
              <a:uFillTx/>
              <a:latin typeface="Corbel"/>
            </a:endParaRPr>
          </a:p>
        </p:txBody>
      </p:sp>
      <p:sp>
        <p:nvSpPr>
          <p:cNvPr id="12" name="Text 9">
            <a:extLst>
              <a:ext uri="{FF2B5EF4-FFF2-40B4-BE49-F238E27FC236}">
                <a16:creationId xmlns:a16="http://schemas.microsoft.com/office/drawing/2014/main" id="{CE5E210C-059B-1A61-28CD-E00C4AA00F28}"/>
              </a:ext>
            </a:extLst>
          </p:cNvPr>
          <p:cNvSpPr/>
          <p:nvPr/>
        </p:nvSpPr>
        <p:spPr>
          <a:xfrm>
            <a:off x="6583680" y="5364483"/>
            <a:ext cx="5364483" cy="48767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0A896"/>
                </a:solidFill>
                <a:uFillTx/>
                <a:latin typeface="Calibri" pitchFamily="34"/>
                <a:ea typeface="Calibri" pitchFamily="34"/>
                <a:cs typeface="Calibri" pitchFamily="34"/>
              </a:rPr>
              <a:t>4  </a:t>
            </a:r>
            <a:r>
              <a:rPr lang="en-US" sz="1467" b="0" i="0" u="none" strike="noStrike" kern="1200" cap="none" spc="0" baseline="0">
                <a:solidFill>
                  <a:srgbClr val="FFFFFF"/>
                </a:solidFill>
                <a:uFillTx/>
                <a:latin typeface="Calibri" pitchFamily="34"/>
                <a:ea typeface="Calibri" pitchFamily="34"/>
                <a:cs typeface="Calibri" pitchFamily="34"/>
              </a:rPr>
              <a:t>Password protection for GDPR compliance</a:t>
            </a:r>
            <a:endParaRPr lang="en-US" sz="1600" b="0" i="0" u="none" strike="noStrike" kern="1200" cap="none" spc="0" baseline="0">
              <a:solidFill>
                <a:srgbClr val="FFFFFF"/>
              </a:solidFill>
              <a:uFillTx/>
              <a:latin typeface="Corbel"/>
            </a:endParaRPr>
          </a:p>
        </p:txBody>
      </p:sp>
      <p:sp>
        <p:nvSpPr>
          <p:cNvPr id="13" name="Text 10">
            <a:extLst>
              <a:ext uri="{FF2B5EF4-FFF2-40B4-BE49-F238E27FC236}">
                <a16:creationId xmlns:a16="http://schemas.microsoft.com/office/drawing/2014/main" id="{765C6608-BB4C-05B6-F7B7-39EE8E9E0E82}"/>
              </a:ext>
            </a:extLst>
          </p:cNvPr>
          <p:cNvSpPr/>
          <p:nvPr/>
        </p:nvSpPr>
        <p:spPr>
          <a:xfrm>
            <a:off x="6583680" y="5913123"/>
            <a:ext cx="5364483" cy="48767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0A896"/>
                </a:solidFill>
                <a:uFillTx/>
                <a:latin typeface="Calibri" pitchFamily="34"/>
                <a:ea typeface="Calibri" pitchFamily="34"/>
                <a:cs typeface="Calibri" pitchFamily="34"/>
              </a:rPr>
              <a:t>5  </a:t>
            </a:r>
            <a:r>
              <a:rPr lang="en-US" sz="1600" b="0" i="0" u="none" strike="noStrike" kern="1200" cap="none" spc="0" baseline="0">
                <a:solidFill>
                  <a:srgbClr val="FFFFFF"/>
                </a:solidFill>
                <a:uFillTx/>
                <a:latin typeface="Corbel"/>
              </a:rPr>
              <a:t>Seamless integration with OneDrive</a:t>
            </a:r>
            <a:endParaRPr lang="en-US" sz="1333" b="0" i="0" u="none" strike="noStrike" kern="1200" cap="none" spc="0" baseline="0">
              <a:solidFill>
                <a:srgbClr val="FFFFFF"/>
              </a:solidFill>
              <a:uFillTx/>
              <a:latin typeface="Corbel"/>
            </a:endParaRPr>
          </a:p>
        </p:txBody>
      </p:sp>
      <p:sp>
        <p:nvSpPr>
          <p:cNvPr id="14" name="Shape 11">
            <a:extLst>
              <a:ext uri="{FF2B5EF4-FFF2-40B4-BE49-F238E27FC236}">
                <a16:creationId xmlns:a16="http://schemas.microsoft.com/office/drawing/2014/main" id="{E31141AF-749B-7D77-806E-BD53D5D782C8}"/>
              </a:ext>
            </a:extLst>
          </p:cNvPr>
          <p:cNvSpPr/>
          <p:nvPr/>
        </p:nvSpPr>
        <p:spPr>
          <a:xfrm>
            <a:off x="0" y="6608067"/>
            <a:ext cx="12191996" cy="243843"/>
          </a:xfrm>
          <a:prstGeom prst="rect">
            <a:avLst/>
          </a:prstGeom>
          <a:solidFill>
            <a:srgbClr val="0A1E30"/>
          </a:solidFill>
          <a:ln w="12701" cap="flat">
            <a:solidFill>
              <a:srgbClr val="0A1E3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5" name="Text 12">
            <a:extLst>
              <a:ext uri="{FF2B5EF4-FFF2-40B4-BE49-F238E27FC236}">
                <a16:creationId xmlns:a16="http://schemas.microsoft.com/office/drawing/2014/main" id="{AAC20F34-DD65-2274-3894-DF8DF8ABEE88}"/>
              </a:ext>
            </a:extLst>
          </p:cNvPr>
          <p:cNvSpPr/>
          <p:nvPr/>
        </p:nvSpPr>
        <p:spPr>
          <a:xfrm>
            <a:off x="365760" y="6632444"/>
            <a:ext cx="11582403" cy="21945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1" u="none" strike="noStrike" kern="1200" cap="none" spc="0" baseline="0">
                <a:solidFill>
                  <a:srgbClr val="A8C8D8"/>
                </a:solidFill>
                <a:uFillTx/>
                <a:latin typeface="Calibri" pitchFamily="34"/>
                <a:ea typeface="Calibri" pitchFamily="34"/>
                <a:cs typeface="Calibri" pitchFamily="34"/>
              </a:rPr>
              <a:t>(Microsoft, 2023; NHS England, 2021)</a:t>
            </a:r>
            <a:endParaRPr lang="en-US" sz="1200" b="0" i="0" u="none" strike="noStrike" kern="1200" cap="none" spc="0" baseline="0">
              <a:solidFill>
                <a:srgbClr val="FFFFFF"/>
              </a:solidFill>
              <a:uFillTx/>
              <a:latin typeface="Corbel"/>
            </a:endParaRPr>
          </a:p>
        </p:txBody>
      </p:sp>
      <p:pic>
        <p:nvPicPr>
          <p:cNvPr id="16" name="Picture 16">
            <a:extLst>
              <a:ext uri="{FF2B5EF4-FFF2-40B4-BE49-F238E27FC236}">
                <a16:creationId xmlns:a16="http://schemas.microsoft.com/office/drawing/2014/main" id="{8E25C29F-C87D-5F38-6B39-4FC9098D01F0}"/>
              </a:ext>
            </a:extLst>
          </p:cNvPr>
          <p:cNvPicPr>
            <a:picLocks noChangeAspect="1"/>
          </p:cNvPicPr>
          <p:nvPr/>
        </p:nvPicPr>
        <p:blipFill>
          <a:blip r:embed="rId4"/>
          <a:srcRect l="78771" t="2167" r="3466" b="70278"/>
          <a:stretch>
            <a:fillRect/>
          </a:stretch>
        </p:blipFill>
        <p:spPr>
          <a:xfrm>
            <a:off x="8380155" y="487676"/>
            <a:ext cx="1808482" cy="1721266"/>
          </a:xfrm>
          <a:prstGeom prst="rect">
            <a:avLst/>
          </a:prstGeom>
          <a:noFill/>
          <a:ln cap="flat">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29">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27EEB4A0-4533-31F9-D3D9-65F4AB6D5C17}"/>
              </a:ext>
            </a:extLst>
          </p:cNvPr>
          <p:cNvSpPr/>
          <p:nvPr/>
        </p:nvSpPr>
        <p:spPr>
          <a:xfrm>
            <a:off x="0" y="0"/>
            <a:ext cx="219456" cy="6858000"/>
          </a:xfrm>
          <a:prstGeom prst="rect">
            <a:avLst/>
          </a:prstGeom>
          <a:solidFill>
            <a:srgbClr val="007A87"/>
          </a:solidFill>
          <a:ln w="12701" cap="flat">
            <a:solidFill>
              <a:srgbClr val="007A87"/>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C13B69A6-A3BC-3D4A-F000-F8C329C40121}"/>
              </a:ext>
            </a:extLst>
          </p:cNvPr>
          <p:cNvSpPr/>
          <p:nvPr/>
        </p:nvSpPr>
        <p:spPr>
          <a:xfrm>
            <a:off x="487676" y="243843"/>
            <a:ext cx="11338560" cy="73152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467" b="1" i="0" u="none" strike="noStrike" kern="1200" cap="none" spc="0" baseline="0">
                <a:solidFill>
                  <a:srgbClr val="1A3A5C"/>
                </a:solidFill>
                <a:uFillTx/>
                <a:latin typeface="Calibri" pitchFamily="34"/>
                <a:ea typeface="Calibri" pitchFamily="34"/>
                <a:cs typeface="Calibri" pitchFamily="34"/>
              </a:rPr>
              <a:t>Why Word is Suitable for Care Documentation</a:t>
            </a:r>
            <a:endParaRPr lang="en-US" sz="3467"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CEA9BAA7-DBBC-6529-5D67-7E77DB00D271}"/>
              </a:ext>
            </a:extLst>
          </p:cNvPr>
          <p:cNvSpPr/>
          <p:nvPr/>
        </p:nvSpPr>
        <p:spPr>
          <a:xfrm>
            <a:off x="487676" y="975363"/>
            <a:ext cx="11338560" cy="48764"/>
          </a:xfrm>
          <a:prstGeom prst="rect">
            <a:avLst/>
          </a:prstGeom>
          <a:solidFill>
            <a:srgbClr val="00A896"/>
          </a:solidFill>
          <a:ln w="12701" cap="flat">
            <a:solidFill>
              <a:srgbClr val="00A89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5" name="Shape 3">
            <a:extLst>
              <a:ext uri="{FF2B5EF4-FFF2-40B4-BE49-F238E27FC236}">
                <a16:creationId xmlns:a16="http://schemas.microsoft.com/office/drawing/2014/main" id="{55983858-B907-E2FF-0956-55273599B01A}"/>
              </a:ext>
            </a:extLst>
          </p:cNvPr>
          <p:cNvSpPr/>
          <p:nvPr/>
        </p:nvSpPr>
        <p:spPr>
          <a:xfrm>
            <a:off x="365760" y="1280160"/>
            <a:ext cx="5486400" cy="2255523"/>
          </a:xfrm>
          <a:prstGeom prst="rect">
            <a:avLst/>
          </a:prstGeom>
          <a:solidFill>
            <a:srgbClr val="FFFFFF"/>
          </a:solidFill>
          <a:ln w="6345" cap="flat">
            <a:solidFill>
              <a:srgbClr val="E2E8F0"/>
            </a:solidFill>
            <a:prstDash val="solid"/>
            <a:miter/>
          </a:ln>
          <a:effectLst>
            <a:outerShdw dist="380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6" name="Shape 4">
            <a:extLst>
              <a:ext uri="{FF2B5EF4-FFF2-40B4-BE49-F238E27FC236}">
                <a16:creationId xmlns:a16="http://schemas.microsoft.com/office/drawing/2014/main" id="{A783517B-356D-B41D-E9C9-09913B5A6B89}"/>
              </a:ext>
            </a:extLst>
          </p:cNvPr>
          <p:cNvSpPr/>
          <p:nvPr/>
        </p:nvSpPr>
        <p:spPr>
          <a:xfrm>
            <a:off x="365760" y="1280160"/>
            <a:ext cx="5486400" cy="85340"/>
          </a:xfrm>
          <a:prstGeom prst="rect">
            <a:avLst/>
          </a:prstGeom>
          <a:solidFill>
            <a:srgbClr val="00A896"/>
          </a:solidFill>
          <a:ln w="12701" cap="flat">
            <a:solidFill>
              <a:srgbClr val="00A89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pic>
        <p:nvPicPr>
          <p:cNvPr id="7" name="Image 0" descr="preencoded.png">
            <a:extLst>
              <a:ext uri="{FF2B5EF4-FFF2-40B4-BE49-F238E27FC236}">
                <a16:creationId xmlns:a16="http://schemas.microsoft.com/office/drawing/2014/main" id="{3232A37F-AE8B-B706-F4A3-7C012A750E0C}"/>
              </a:ext>
            </a:extLst>
          </p:cNvPr>
          <p:cNvPicPr>
            <a:picLocks noChangeAspect="1"/>
          </p:cNvPicPr>
          <p:nvPr/>
        </p:nvPicPr>
        <p:blipFill>
          <a:blip r:embed="rId3"/>
          <a:stretch>
            <a:fillRect/>
          </a:stretch>
        </p:blipFill>
        <p:spPr>
          <a:xfrm>
            <a:off x="548640" y="1499616"/>
            <a:ext cx="512064" cy="512064"/>
          </a:xfrm>
          <a:prstGeom prst="rect">
            <a:avLst/>
          </a:prstGeom>
          <a:noFill/>
          <a:ln cap="flat">
            <a:noFill/>
          </a:ln>
        </p:spPr>
      </p:pic>
      <p:sp>
        <p:nvSpPr>
          <p:cNvPr id="8" name="Text 5">
            <a:extLst>
              <a:ext uri="{FF2B5EF4-FFF2-40B4-BE49-F238E27FC236}">
                <a16:creationId xmlns:a16="http://schemas.microsoft.com/office/drawing/2014/main" id="{B4C43A9A-E0E9-ABFF-9A1A-3931C395C487}"/>
              </a:ext>
            </a:extLst>
          </p:cNvPr>
          <p:cNvSpPr/>
          <p:nvPr/>
        </p:nvSpPr>
        <p:spPr>
          <a:xfrm>
            <a:off x="1158243" y="1463040"/>
            <a:ext cx="4511036" cy="463299"/>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1A3A5C"/>
                </a:solidFill>
                <a:uFillTx/>
                <a:latin typeface="Calibri" pitchFamily="34"/>
                <a:ea typeface="Calibri" pitchFamily="34"/>
                <a:cs typeface="Calibri" pitchFamily="34"/>
              </a:rPr>
              <a:t>Template Standardisation</a:t>
            </a:r>
            <a:endParaRPr lang="en-US" sz="1733" b="0" i="0" u="none" strike="noStrike" kern="1200" cap="none" spc="0" baseline="0">
              <a:solidFill>
                <a:srgbClr val="FFFFFF"/>
              </a:solidFill>
              <a:uFillTx/>
              <a:latin typeface="Corbel"/>
            </a:endParaRPr>
          </a:p>
        </p:txBody>
      </p:sp>
      <p:sp>
        <p:nvSpPr>
          <p:cNvPr id="9" name="Text 6">
            <a:extLst>
              <a:ext uri="{FF2B5EF4-FFF2-40B4-BE49-F238E27FC236}">
                <a16:creationId xmlns:a16="http://schemas.microsoft.com/office/drawing/2014/main" id="{A7CDCB43-B775-DDAD-75F1-09807B88E2E6}"/>
              </a:ext>
            </a:extLst>
          </p:cNvPr>
          <p:cNvSpPr/>
          <p:nvPr/>
        </p:nvSpPr>
        <p:spPr>
          <a:xfrm>
            <a:off x="548640" y="2036067"/>
            <a:ext cx="5059676" cy="136550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orbel"/>
              </a:rPr>
              <a:t>Managers create care plan and incident report templates that are consistent. Staff using the same format decreases discrepancies</a:t>
            </a:r>
            <a:r>
              <a:rPr lang="en-US" sz="1600" b="0" i="0" u="none" strike="noStrike" kern="1200" cap="none" spc="0" baseline="0">
                <a:solidFill>
                  <a:srgbClr val="1E293B"/>
                </a:solidFill>
                <a:uFillTx/>
                <a:latin typeface="Corbel"/>
                <a:ea typeface="Calibri" pitchFamily="34"/>
                <a:cs typeface="Calibri" pitchFamily="34"/>
              </a:rPr>
              <a:t>(Glasby </a:t>
            </a:r>
            <a:r>
              <a:rPr lang="en-US" sz="1600" b="0" i="0" u="none" strike="noStrike" kern="1200" cap="none" spc="0" baseline="0">
                <a:solidFill>
                  <a:srgbClr val="1E293B"/>
                </a:solidFill>
                <a:uFillTx/>
                <a:latin typeface="Calibri" pitchFamily="34"/>
                <a:ea typeface="Calibri" pitchFamily="34"/>
                <a:cs typeface="Calibri" pitchFamily="34"/>
              </a:rPr>
              <a:t>and Dickinson, 2014).</a:t>
            </a:r>
            <a:endParaRPr lang="en-US" sz="1600" b="0" i="0" u="none" strike="noStrike" kern="1200" cap="none" spc="0" baseline="0">
              <a:solidFill>
                <a:srgbClr val="FFFFFF"/>
              </a:solidFill>
              <a:uFillTx/>
              <a:latin typeface="Corbel"/>
            </a:endParaRPr>
          </a:p>
        </p:txBody>
      </p:sp>
      <p:sp>
        <p:nvSpPr>
          <p:cNvPr id="10" name="Shape 7">
            <a:extLst>
              <a:ext uri="{FF2B5EF4-FFF2-40B4-BE49-F238E27FC236}">
                <a16:creationId xmlns:a16="http://schemas.microsoft.com/office/drawing/2014/main" id="{9ECF93BA-9490-81AE-2197-A6992C4F7C4E}"/>
              </a:ext>
            </a:extLst>
          </p:cNvPr>
          <p:cNvSpPr/>
          <p:nvPr/>
        </p:nvSpPr>
        <p:spPr>
          <a:xfrm>
            <a:off x="6217920" y="1280160"/>
            <a:ext cx="5486400" cy="2255523"/>
          </a:xfrm>
          <a:prstGeom prst="rect">
            <a:avLst/>
          </a:prstGeom>
          <a:solidFill>
            <a:srgbClr val="FFFFFF"/>
          </a:solidFill>
          <a:ln w="6345" cap="flat">
            <a:solidFill>
              <a:srgbClr val="E2E8F0"/>
            </a:solidFill>
            <a:prstDash val="solid"/>
            <a:miter/>
          </a:ln>
          <a:effectLst>
            <a:outerShdw dist="380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1" name="Shape 8">
            <a:extLst>
              <a:ext uri="{FF2B5EF4-FFF2-40B4-BE49-F238E27FC236}">
                <a16:creationId xmlns:a16="http://schemas.microsoft.com/office/drawing/2014/main" id="{1B746166-9B75-060F-EA72-60E90A52F030}"/>
              </a:ext>
            </a:extLst>
          </p:cNvPr>
          <p:cNvSpPr/>
          <p:nvPr/>
        </p:nvSpPr>
        <p:spPr>
          <a:xfrm>
            <a:off x="6217920" y="1280160"/>
            <a:ext cx="5486400" cy="85340"/>
          </a:xfrm>
          <a:prstGeom prst="rect">
            <a:avLst/>
          </a:prstGeom>
          <a:solidFill>
            <a:srgbClr val="007A87"/>
          </a:solidFill>
          <a:ln w="12701" cap="flat">
            <a:solidFill>
              <a:srgbClr val="007A87"/>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pic>
        <p:nvPicPr>
          <p:cNvPr id="12" name="Image 1" descr="preencoded.png">
            <a:extLst>
              <a:ext uri="{FF2B5EF4-FFF2-40B4-BE49-F238E27FC236}">
                <a16:creationId xmlns:a16="http://schemas.microsoft.com/office/drawing/2014/main" id="{C10CBAFA-0697-A9D3-8491-1D57C838AEAD}"/>
              </a:ext>
            </a:extLst>
          </p:cNvPr>
          <p:cNvPicPr>
            <a:picLocks noChangeAspect="1"/>
          </p:cNvPicPr>
          <p:nvPr/>
        </p:nvPicPr>
        <p:blipFill>
          <a:blip r:embed="rId4"/>
          <a:stretch>
            <a:fillRect/>
          </a:stretch>
        </p:blipFill>
        <p:spPr>
          <a:xfrm>
            <a:off x="6400800" y="1499616"/>
            <a:ext cx="512064" cy="512064"/>
          </a:xfrm>
          <a:prstGeom prst="rect">
            <a:avLst/>
          </a:prstGeom>
          <a:noFill/>
          <a:ln cap="flat">
            <a:noFill/>
          </a:ln>
        </p:spPr>
      </p:pic>
      <p:sp>
        <p:nvSpPr>
          <p:cNvPr id="13" name="Text 9">
            <a:extLst>
              <a:ext uri="{FF2B5EF4-FFF2-40B4-BE49-F238E27FC236}">
                <a16:creationId xmlns:a16="http://schemas.microsoft.com/office/drawing/2014/main" id="{313F477C-F98B-0215-B11C-FFCB74C4EF2E}"/>
              </a:ext>
            </a:extLst>
          </p:cNvPr>
          <p:cNvSpPr/>
          <p:nvPr/>
        </p:nvSpPr>
        <p:spPr>
          <a:xfrm>
            <a:off x="7010403" y="1463040"/>
            <a:ext cx="4511036" cy="463299"/>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1A3A5C"/>
                </a:solidFill>
                <a:uFillTx/>
                <a:latin typeface="Calibri" pitchFamily="34"/>
                <a:ea typeface="Calibri" pitchFamily="34"/>
                <a:cs typeface="Calibri" pitchFamily="34"/>
              </a:rPr>
              <a:t>Regulatory Compliance</a:t>
            </a:r>
            <a:endParaRPr lang="en-US" sz="1733" b="0" i="0" u="none" strike="noStrike" kern="1200" cap="none" spc="0" baseline="0">
              <a:solidFill>
                <a:srgbClr val="FFFFFF"/>
              </a:solidFill>
              <a:uFillTx/>
              <a:latin typeface="Corbel"/>
            </a:endParaRPr>
          </a:p>
        </p:txBody>
      </p:sp>
      <p:sp>
        <p:nvSpPr>
          <p:cNvPr id="14" name="Text 10">
            <a:extLst>
              <a:ext uri="{FF2B5EF4-FFF2-40B4-BE49-F238E27FC236}">
                <a16:creationId xmlns:a16="http://schemas.microsoft.com/office/drawing/2014/main" id="{A867DF42-63AC-B88F-41BE-091522A818F0}"/>
              </a:ext>
            </a:extLst>
          </p:cNvPr>
          <p:cNvSpPr/>
          <p:nvPr/>
        </p:nvSpPr>
        <p:spPr>
          <a:xfrm>
            <a:off x="6400800" y="2036067"/>
            <a:ext cx="5059676" cy="136550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orbel"/>
              </a:rPr>
              <a:t>Word provides for electronic records that meet CQC requirements of legibility, accuracy and date/time stamping</a:t>
            </a:r>
            <a:r>
              <a:rPr lang="en-US" sz="1600" b="0" i="0" u="none" strike="noStrike" kern="1200" cap="none" spc="0" baseline="0">
                <a:solidFill>
                  <a:srgbClr val="1E293B"/>
                </a:solidFill>
                <a:uFillTx/>
                <a:latin typeface="Corbel"/>
                <a:ea typeface="Calibri" pitchFamily="34"/>
                <a:cs typeface="Calibri" pitchFamily="34"/>
              </a:rPr>
              <a:t>(CQC, 2022).</a:t>
            </a:r>
            <a:endParaRPr lang="en-US" sz="1600" b="0" i="0" u="none" strike="noStrike" kern="1200" cap="none" spc="0" baseline="0">
              <a:solidFill>
                <a:srgbClr val="FFFFFF"/>
              </a:solidFill>
              <a:uFillTx/>
              <a:latin typeface="Corbel"/>
            </a:endParaRPr>
          </a:p>
        </p:txBody>
      </p:sp>
      <p:sp>
        <p:nvSpPr>
          <p:cNvPr id="15" name="Shape 11">
            <a:extLst>
              <a:ext uri="{FF2B5EF4-FFF2-40B4-BE49-F238E27FC236}">
                <a16:creationId xmlns:a16="http://schemas.microsoft.com/office/drawing/2014/main" id="{6CD6FFA3-9D80-1101-2858-722CBDD7DD70}"/>
              </a:ext>
            </a:extLst>
          </p:cNvPr>
          <p:cNvSpPr/>
          <p:nvPr/>
        </p:nvSpPr>
        <p:spPr>
          <a:xfrm>
            <a:off x="365760" y="3840480"/>
            <a:ext cx="5486400" cy="2255523"/>
          </a:xfrm>
          <a:prstGeom prst="rect">
            <a:avLst/>
          </a:prstGeom>
          <a:solidFill>
            <a:srgbClr val="FFFFFF"/>
          </a:solidFill>
          <a:ln w="6345" cap="flat">
            <a:solidFill>
              <a:srgbClr val="E2E8F0"/>
            </a:solidFill>
            <a:prstDash val="solid"/>
            <a:miter/>
          </a:ln>
          <a:effectLst>
            <a:outerShdw dist="380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6" name="Shape 12">
            <a:extLst>
              <a:ext uri="{FF2B5EF4-FFF2-40B4-BE49-F238E27FC236}">
                <a16:creationId xmlns:a16="http://schemas.microsoft.com/office/drawing/2014/main" id="{104E3BAB-EE93-C317-4AB7-26BDD0146558}"/>
              </a:ext>
            </a:extLst>
          </p:cNvPr>
          <p:cNvSpPr/>
          <p:nvPr/>
        </p:nvSpPr>
        <p:spPr>
          <a:xfrm>
            <a:off x="365760" y="3840480"/>
            <a:ext cx="5486400" cy="85340"/>
          </a:xfrm>
          <a:prstGeom prst="rect">
            <a:avLst/>
          </a:prstGeom>
          <a:solidFill>
            <a:srgbClr val="1A3A5C"/>
          </a:solidFill>
          <a:ln w="12701" cap="flat">
            <a:solidFill>
              <a:srgbClr val="1A3A5C"/>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pic>
        <p:nvPicPr>
          <p:cNvPr id="17" name="Image 2" descr="preencoded.png">
            <a:extLst>
              <a:ext uri="{FF2B5EF4-FFF2-40B4-BE49-F238E27FC236}">
                <a16:creationId xmlns:a16="http://schemas.microsoft.com/office/drawing/2014/main" id="{4F92DC42-2573-F933-7798-F5ECB2A32923}"/>
              </a:ext>
            </a:extLst>
          </p:cNvPr>
          <p:cNvPicPr>
            <a:picLocks noChangeAspect="1"/>
          </p:cNvPicPr>
          <p:nvPr/>
        </p:nvPicPr>
        <p:blipFill>
          <a:blip r:embed="rId5"/>
          <a:stretch>
            <a:fillRect/>
          </a:stretch>
        </p:blipFill>
        <p:spPr>
          <a:xfrm>
            <a:off x="548640" y="4059936"/>
            <a:ext cx="512064" cy="512064"/>
          </a:xfrm>
          <a:prstGeom prst="rect">
            <a:avLst/>
          </a:prstGeom>
          <a:noFill/>
          <a:ln cap="flat">
            <a:noFill/>
          </a:ln>
        </p:spPr>
      </p:pic>
      <p:sp>
        <p:nvSpPr>
          <p:cNvPr id="18" name="Text 13">
            <a:extLst>
              <a:ext uri="{FF2B5EF4-FFF2-40B4-BE49-F238E27FC236}">
                <a16:creationId xmlns:a16="http://schemas.microsoft.com/office/drawing/2014/main" id="{D8AF9222-FCC5-964C-43C5-E165E128FDDB}"/>
              </a:ext>
            </a:extLst>
          </p:cNvPr>
          <p:cNvSpPr/>
          <p:nvPr/>
        </p:nvSpPr>
        <p:spPr>
          <a:xfrm>
            <a:off x="1158243" y="4023360"/>
            <a:ext cx="4511036" cy="463299"/>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1A3A5C"/>
                </a:solidFill>
                <a:uFillTx/>
                <a:latin typeface="Calibri" pitchFamily="34"/>
                <a:ea typeface="Calibri" pitchFamily="34"/>
                <a:cs typeface="Calibri" pitchFamily="34"/>
              </a:rPr>
              <a:t>Ease of Use for All Staff</a:t>
            </a:r>
            <a:endParaRPr lang="en-US" sz="1733" b="0" i="0" u="none" strike="noStrike" kern="1200" cap="none" spc="0" baseline="0">
              <a:solidFill>
                <a:srgbClr val="FFFFFF"/>
              </a:solidFill>
              <a:uFillTx/>
              <a:latin typeface="Corbel"/>
            </a:endParaRPr>
          </a:p>
        </p:txBody>
      </p:sp>
      <p:sp>
        <p:nvSpPr>
          <p:cNvPr id="19" name="Text 14">
            <a:extLst>
              <a:ext uri="{FF2B5EF4-FFF2-40B4-BE49-F238E27FC236}">
                <a16:creationId xmlns:a16="http://schemas.microsoft.com/office/drawing/2014/main" id="{02BF10F0-5761-8468-1FE0-3A7DF58B0E8C}"/>
              </a:ext>
            </a:extLst>
          </p:cNvPr>
          <p:cNvSpPr/>
          <p:nvPr/>
        </p:nvSpPr>
        <p:spPr>
          <a:xfrm>
            <a:off x="548640" y="4596387"/>
            <a:ext cx="5059676" cy="136550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orbel"/>
              </a:rPr>
              <a:t>All staff receive training in the use of Word. This greatly reduces the amount of training time that staff require. </a:t>
            </a:r>
            <a:r>
              <a:rPr lang="en-US" sz="1600" b="0" i="0" u="none" strike="noStrike" kern="1200" cap="none" spc="0" baseline="0">
                <a:solidFill>
                  <a:srgbClr val="1E293B"/>
                </a:solidFill>
                <a:uFillTx/>
                <a:latin typeface="Calibri" pitchFamily="34"/>
                <a:ea typeface="Calibri" pitchFamily="34"/>
                <a:cs typeface="Calibri" pitchFamily="34"/>
              </a:rPr>
              <a:t>(Honeyman et al., 2020).</a:t>
            </a:r>
            <a:endParaRPr lang="en-US" sz="1600" b="0" i="0" u="none" strike="noStrike" kern="1200" cap="none" spc="0" baseline="0">
              <a:solidFill>
                <a:srgbClr val="FFFFFF"/>
              </a:solidFill>
              <a:uFillTx/>
              <a:latin typeface="Corbel"/>
            </a:endParaRPr>
          </a:p>
        </p:txBody>
      </p:sp>
      <p:sp>
        <p:nvSpPr>
          <p:cNvPr id="20" name="Shape 15">
            <a:extLst>
              <a:ext uri="{FF2B5EF4-FFF2-40B4-BE49-F238E27FC236}">
                <a16:creationId xmlns:a16="http://schemas.microsoft.com/office/drawing/2014/main" id="{0FC995C3-B90A-0B3E-39B7-1AAFE31B6F9D}"/>
              </a:ext>
            </a:extLst>
          </p:cNvPr>
          <p:cNvSpPr/>
          <p:nvPr/>
        </p:nvSpPr>
        <p:spPr>
          <a:xfrm>
            <a:off x="6217920" y="3840480"/>
            <a:ext cx="5486400" cy="2255523"/>
          </a:xfrm>
          <a:prstGeom prst="rect">
            <a:avLst/>
          </a:prstGeom>
          <a:solidFill>
            <a:srgbClr val="FFFFFF"/>
          </a:solidFill>
          <a:ln w="6345" cap="flat">
            <a:solidFill>
              <a:srgbClr val="E2E8F0"/>
            </a:solidFill>
            <a:prstDash val="solid"/>
            <a:miter/>
          </a:ln>
          <a:effectLst>
            <a:outerShdw dist="38096" dir="8100000" algn="tl">
              <a:srgbClr val="000000">
                <a:alpha val="10000"/>
              </a:srgbClr>
            </a:outerShdw>
          </a:effectLst>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1" name="Shape 16">
            <a:extLst>
              <a:ext uri="{FF2B5EF4-FFF2-40B4-BE49-F238E27FC236}">
                <a16:creationId xmlns:a16="http://schemas.microsoft.com/office/drawing/2014/main" id="{5ACE1C7A-CE0D-5A60-752B-C8944650027A}"/>
              </a:ext>
            </a:extLst>
          </p:cNvPr>
          <p:cNvSpPr/>
          <p:nvPr/>
        </p:nvSpPr>
        <p:spPr>
          <a:xfrm>
            <a:off x="6217920" y="3840480"/>
            <a:ext cx="5486400" cy="85340"/>
          </a:xfrm>
          <a:prstGeom prst="rect">
            <a:avLst/>
          </a:prstGeom>
          <a:solidFill>
            <a:srgbClr val="F59E0B"/>
          </a:solidFill>
          <a:ln w="12701" cap="flat">
            <a:solidFill>
              <a:srgbClr val="F59E0B"/>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pic>
        <p:nvPicPr>
          <p:cNvPr id="22" name="Image 3" descr="preencoded.png">
            <a:extLst>
              <a:ext uri="{FF2B5EF4-FFF2-40B4-BE49-F238E27FC236}">
                <a16:creationId xmlns:a16="http://schemas.microsoft.com/office/drawing/2014/main" id="{580CFD0A-264B-B13B-3E73-2D9C424AA418}"/>
              </a:ext>
            </a:extLst>
          </p:cNvPr>
          <p:cNvPicPr>
            <a:picLocks noChangeAspect="1"/>
          </p:cNvPicPr>
          <p:nvPr/>
        </p:nvPicPr>
        <p:blipFill>
          <a:blip r:embed="rId6"/>
          <a:stretch>
            <a:fillRect/>
          </a:stretch>
        </p:blipFill>
        <p:spPr>
          <a:xfrm>
            <a:off x="6400800" y="4059936"/>
            <a:ext cx="512064" cy="512064"/>
          </a:xfrm>
          <a:prstGeom prst="rect">
            <a:avLst/>
          </a:prstGeom>
          <a:noFill/>
          <a:ln cap="flat">
            <a:noFill/>
          </a:ln>
        </p:spPr>
      </p:pic>
      <p:sp>
        <p:nvSpPr>
          <p:cNvPr id="23" name="Text 17">
            <a:extLst>
              <a:ext uri="{FF2B5EF4-FFF2-40B4-BE49-F238E27FC236}">
                <a16:creationId xmlns:a16="http://schemas.microsoft.com/office/drawing/2014/main" id="{DD0492E3-4A4C-D7E9-5057-6E4D8013D936}"/>
              </a:ext>
            </a:extLst>
          </p:cNvPr>
          <p:cNvSpPr/>
          <p:nvPr/>
        </p:nvSpPr>
        <p:spPr>
          <a:xfrm>
            <a:off x="7010403" y="4023360"/>
            <a:ext cx="4511036" cy="463299"/>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1A3A5C"/>
                </a:solidFill>
                <a:uFillTx/>
                <a:latin typeface="Calibri" pitchFamily="34"/>
                <a:ea typeface="Calibri" pitchFamily="34"/>
                <a:cs typeface="Calibri" pitchFamily="34"/>
              </a:rPr>
              <a:t>OneDrive Collaboration</a:t>
            </a:r>
            <a:endParaRPr lang="en-US" sz="1733" b="0" i="0" u="none" strike="noStrike" kern="1200" cap="none" spc="0" baseline="0">
              <a:solidFill>
                <a:srgbClr val="FFFFFF"/>
              </a:solidFill>
              <a:uFillTx/>
              <a:latin typeface="Corbel"/>
            </a:endParaRPr>
          </a:p>
        </p:txBody>
      </p:sp>
      <p:sp>
        <p:nvSpPr>
          <p:cNvPr id="24" name="Text 18">
            <a:extLst>
              <a:ext uri="{FF2B5EF4-FFF2-40B4-BE49-F238E27FC236}">
                <a16:creationId xmlns:a16="http://schemas.microsoft.com/office/drawing/2014/main" id="{6001A6C0-3F40-D534-6154-99723CDFEC90}"/>
              </a:ext>
            </a:extLst>
          </p:cNvPr>
          <p:cNvSpPr/>
          <p:nvPr/>
        </p:nvSpPr>
        <p:spPr>
          <a:xfrm>
            <a:off x="6400800" y="4596387"/>
            <a:ext cx="5059676" cy="136550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orbel"/>
              </a:rPr>
              <a:t>Documents stored in Word and OneDrive are accessible to all staff at the same time from either of Riverdale's buildings.</a:t>
            </a:r>
            <a:r>
              <a:rPr lang="en-US" sz="1600" b="0" i="0" u="none" strike="noStrike" kern="1200" cap="none" spc="0" baseline="0">
                <a:solidFill>
                  <a:srgbClr val="1E293B"/>
                </a:solidFill>
                <a:uFillTx/>
                <a:latin typeface="Corbel"/>
                <a:ea typeface="Calibri" pitchFamily="34"/>
                <a:cs typeface="Calibri" pitchFamily="34"/>
              </a:rPr>
              <a:t>(</a:t>
            </a:r>
            <a:r>
              <a:rPr lang="en-US" sz="1600" b="0" i="0" u="none" strike="noStrike" kern="1200" cap="none" spc="0" baseline="0">
                <a:solidFill>
                  <a:srgbClr val="1E293B"/>
                </a:solidFill>
                <a:uFillTx/>
                <a:latin typeface="Calibri" pitchFamily="34"/>
                <a:ea typeface="Calibri" pitchFamily="34"/>
                <a:cs typeface="Calibri" pitchFamily="34"/>
              </a:rPr>
              <a:t>Microsoft, 2023).</a:t>
            </a:r>
            <a:endParaRPr lang="en-US" sz="1600" b="0" i="0" u="none" strike="noStrike" kern="1200" cap="none" spc="0" baseline="0">
              <a:solidFill>
                <a:srgbClr val="FFFFFF"/>
              </a:solidFill>
              <a:uFillTx/>
              <a:latin typeface="Corbel"/>
            </a:endParaRPr>
          </a:p>
        </p:txBody>
      </p:sp>
      <p:sp>
        <p:nvSpPr>
          <p:cNvPr id="25" name="Shape 19">
            <a:extLst>
              <a:ext uri="{FF2B5EF4-FFF2-40B4-BE49-F238E27FC236}">
                <a16:creationId xmlns:a16="http://schemas.microsoft.com/office/drawing/2014/main" id="{DD059671-6A97-EF2A-3B5C-7BDB785EE630}"/>
              </a:ext>
            </a:extLst>
          </p:cNvPr>
          <p:cNvSpPr/>
          <p:nvPr/>
        </p:nvSpPr>
        <p:spPr>
          <a:xfrm>
            <a:off x="0" y="6608067"/>
            <a:ext cx="12191996" cy="243843"/>
          </a:xfrm>
          <a:prstGeom prst="rect">
            <a:avLst/>
          </a:prstGeom>
          <a:solidFill>
            <a:srgbClr val="E8F4F6"/>
          </a:solidFill>
          <a:ln w="12701" cap="flat">
            <a:solidFill>
              <a:srgbClr val="E8F4F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6" name="Text 20">
            <a:extLst>
              <a:ext uri="{FF2B5EF4-FFF2-40B4-BE49-F238E27FC236}">
                <a16:creationId xmlns:a16="http://schemas.microsoft.com/office/drawing/2014/main" id="{66C87A27-5313-9D95-065D-F1298D37EE49}"/>
              </a:ext>
            </a:extLst>
          </p:cNvPr>
          <p:cNvSpPr/>
          <p:nvPr/>
        </p:nvSpPr>
        <p:spPr>
          <a:xfrm>
            <a:off x="365760" y="6632444"/>
            <a:ext cx="11582403" cy="21945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64748B"/>
                </a:solidFill>
                <a:uFillTx/>
                <a:latin typeface="Calibri" pitchFamily="34"/>
                <a:ea typeface="Calibri" pitchFamily="34"/>
                <a:cs typeface="Calibri" pitchFamily="34"/>
              </a:rPr>
              <a:t>Wasim | LCHS4007 | Riverdale Nursing Home Digital Tools</a:t>
            </a:r>
            <a:endParaRPr lang="en-US" sz="1200" b="0" i="0" u="none" strike="noStrike" kern="1200" cap="none" spc="0" baseline="0">
              <a:solidFill>
                <a:srgbClr val="FFFFFF"/>
              </a:solidFill>
              <a:uFillTx/>
              <a:latin typeface="Corbe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30">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63C4EBBC-7D58-02A8-5488-9D7699EFE012}"/>
              </a:ext>
            </a:extLst>
          </p:cNvPr>
          <p:cNvSpPr/>
          <p:nvPr/>
        </p:nvSpPr>
        <p:spPr>
          <a:xfrm>
            <a:off x="0" y="0"/>
            <a:ext cx="219456" cy="6858000"/>
          </a:xfrm>
          <a:prstGeom prst="rect">
            <a:avLst/>
          </a:prstGeom>
          <a:solidFill>
            <a:srgbClr val="00A896"/>
          </a:solidFill>
          <a:ln w="12701" cap="flat">
            <a:solidFill>
              <a:srgbClr val="00A89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BD1009D5-7A60-6E8F-7863-C6AE4AF71A32}"/>
              </a:ext>
            </a:extLst>
          </p:cNvPr>
          <p:cNvSpPr/>
          <p:nvPr/>
        </p:nvSpPr>
        <p:spPr>
          <a:xfrm>
            <a:off x="487676" y="243843"/>
            <a:ext cx="7924803" cy="79248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933" b="1" i="0" u="none" strike="noStrike" kern="1200" cap="none" spc="0" baseline="0">
                <a:solidFill>
                  <a:srgbClr val="1A3A5C"/>
                </a:solidFill>
                <a:uFillTx/>
                <a:latin typeface="Calibri" pitchFamily="34"/>
                <a:ea typeface="Calibri" pitchFamily="34"/>
                <a:cs typeface="Calibri" pitchFamily="34"/>
              </a:rPr>
              <a:t>How Microsoft Word Improves Efficiency &amp; Communication</a:t>
            </a:r>
            <a:endParaRPr lang="en-US" sz="2933"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614BAF49-EDF7-0D3C-D28E-0D890558F4C0}"/>
              </a:ext>
            </a:extLst>
          </p:cNvPr>
          <p:cNvSpPr/>
          <p:nvPr/>
        </p:nvSpPr>
        <p:spPr>
          <a:xfrm>
            <a:off x="487676" y="1060704"/>
            <a:ext cx="7924803" cy="48764"/>
          </a:xfrm>
          <a:prstGeom prst="rect">
            <a:avLst/>
          </a:prstGeom>
          <a:solidFill>
            <a:srgbClr val="00A896"/>
          </a:solidFill>
          <a:ln w="12701" cap="flat">
            <a:solidFill>
              <a:srgbClr val="00A89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pic>
        <p:nvPicPr>
          <p:cNvPr id="5" name="Image 0" descr="preencoded.png">
            <a:extLst>
              <a:ext uri="{FF2B5EF4-FFF2-40B4-BE49-F238E27FC236}">
                <a16:creationId xmlns:a16="http://schemas.microsoft.com/office/drawing/2014/main" id="{1A103DF1-8FFB-2D76-A932-EABC43CDB992}"/>
              </a:ext>
            </a:extLst>
          </p:cNvPr>
          <p:cNvPicPr>
            <a:picLocks noChangeAspect="1"/>
          </p:cNvPicPr>
          <p:nvPr/>
        </p:nvPicPr>
        <p:blipFill>
          <a:blip r:embed="rId3"/>
          <a:srcRect b="43750"/>
          <a:stretch>
            <a:fillRect/>
          </a:stretch>
        </p:blipFill>
        <p:spPr>
          <a:xfrm>
            <a:off x="8340434" y="1389888"/>
            <a:ext cx="3607719" cy="1777072"/>
          </a:xfrm>
          <a:prstGeom prst="rect">
            <a:avLst/>
          </a:prstGeom>
          <a:noFill/>
          <a:ln cap="flat">
            <a:noFill/>
          </a:ln>
        </p:spPr>
      </p:pic>
      <p:sp>
        <p:nvSpPr>
          <p:cNvPr id="6" name="Shape 3">
            <a:extLst>
              <a:ext uri="{FF2B5EF4-FFF2-40B4-BE49-F238E27FC236}">
                <a16:creationId xmlns:a16="http://schemas.microsoft.com/office/drawing/2014/main" id="{413414DF-7152-9F8A-CFE4-BC0DE2002885}"/>
              </a:ext>
            </a:extLst>
          </p:cNvPr>
          <p:cNvSpPr/>
          <p:nvPr/>
        </p:nvSpPr>
        <p:spPr>
          <a:xfrm>
            <a:off x="426723" y="1341123"/>
            <a:ext cx="877824" cy="877824"/>
          </a:xfrm>
          <a:prstGeom prst="rect">
            <a:avLst/>
          </a:prstGeom>
          <a:solidFill>
            <a:srgbClr val="1A3A5C"/>
          </a:solidFill>
          <a:ln w="12701" cap="flat">
            <a:solidFill>
              <a:srgbClr val="1A3A5C"/>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7" name="Text 4">
            <a:extLst>
              <a:ext uri="{FF2B5EF4-FFF2-40B4-BE49-F238E27FC236}">
                <a16:creationId xmlns:a16="http://schemas.microsoft.com/office/drawing/2014/main" id="{D20A8D82-3058-E491-3FFC-9910A018AB0F}"/>
              </a:ext>
            </a:extLst>
          </p:cNvPr>
          <p:cNvSpPr/>
          <p:nvPr/>
        </p:nvSpPr>
        <p:spPr>
          <a:xfrm>
            <a:off x="426723" y="1341123"/>
            <a:ext cx="877824" cy="877824"/>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FFFFFF"/>
                </a:solidFill>
                <a:uFillTx/>
                <a:latin typeface="Calibri" pitchFamily="34"/>
                <a:ea typeface="Calibri" pitchFamily="34"/>
                <a:cs typeface="Calibri" pitchFamily="34"/>
              </a:rPr>
              <a:t>01</a:t>
            </a:r>
            <a:endParaRPr lang="en-US" sz="2400" b="0" i="0" u="none" strike="noStrike" kern="1200" cap="none" spc="0" baseline="0">
              <a:solidFill>
                <a:srgbClr val="FFFFFF"/>
              </a:solidFill>
              <a:uFillTx/>
              <a:latin typeface="Corbel"/>
            </a:endParaRPr>
          </a:p>
        </p:txBody>
      </p:sp>
      <p:sp>
        <p:nvSpPr>
          <p:cNvPr id="8" name="Text 5">
            <a:extLst>
              <a:ext uri="{FF2B5EF4-FFF2-40B4-BE49-F238E27FC236}">
                <a16:creationId xmlns:a16="http://schemas.microsoft.com/office/drawing/2014/main" id="{86FBFCEC-071F-A5F5-2D5D-38092C5EF15D}"/>
              </a:ext>
            </a:extLst>
          </p:cNvPr>
          <p:cNvSpPr/>
          <p:nvPr/>
        </p:nvSpPr>
        <p:spPr>
          <a:xfrm>
            <a:off x="1463040" y="1389888"/>
            <a:ext cx="6949440" cy="390147"/>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1A3A5C"/>
                </a:solidFill>
                <a:uFillTx/>
                <a:latin typeface="Calibri" pitchFamily="34"/>
                <a:ea typeface="Calibri" pitchFamily="34"/>
                <a:cs typeface="Calibri" pitchFamily="34"/>
              </a:rPr>
              <a:t>Create Once, Reuse Always</a:t>
            </a:r>
            <a:endParaRPr lang="en-US" sz="1733" b="0" i="0" u="none" strike="noStrike" kern="1200" cap="none" spc="0" baseline="0">
              <a:solidFill>
                <a:srgbClr val="FFFFFF"/>
              </a:solidFill>
              <a:uFillTx/>
              <a:latin typeface="Corbel"/>
            </a:endParaRPr>
          </a:p>
        </p:txBody>
      </p:sp>
      <p:sp>
        <p:nvSpPr>
          <p:cNvPr id="9" name="Text 6">
            <a:extLst>
              <a:ext uri="{FF2B5EF4-FFF2-40B4-BE49-F238E27FC236}">
                <a16:creationId xmlns:a16="http://schemas.microsoft.com/office/drawing/2014/main" id="{BA3028DA-DDBD-AB9A-3C67-3BA7342BA389}"/>
              </a:ext>
            </a:extLst>
          </p:cNvPr>
          <p:cNvSpPr/>
          <p:nvPr/>
        </p:nvSpPr>
        <p:spPr>
          <a:xfrm>
            <a:off x="1463040" y="1810329"/>
            <a:ext cx="6951287" cy="737801"/>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Standard templates eliminate the need for staff to recreate the same content multiple times. Handover templates ensure similar information is communicated during the handover from one shift to the next.</a:t>
            </a:r>
          </a:p>
        </p:txBody>
      </p:sp>
      <p:sp>
        <p:nvSpPr>
          <p:cNvPr id="10" name="Shape 7">
            <a:extLst>
              <a:ext uri="{FF2B5EF4-FFF2-40B4-BE49-F238E27FC236}">
                <a16:creationId xmlns:a16="http://schemas.microsoft.com/office/drawing/2014/main" id="{F76E501C-4091-223C-DB0F-314E4F931984}"/>
              </a:ext>
            </a:extLst>
          </p:cNvPr>
          <p:cNvSpPr/>
          <p:nvPr/>
        </p:nvSpPr>
        <p:spPr>
          <a:xfrm>
            <a:off x="426723" y="2621283"/>
            <a:ext cx="877824" cy="877824"/>
          </a:xfrm>
          <a:prstGeom prst="rect">
            <a:avLst/>
          </a:prstGeom>
          <a:solidFill>
            <a:srgbClr val="1A3A5C"/>
          </a:solidFill>
          <a:ln w="12701" cap="flat">
            <a:solidFill>
              <a:srgbClr val="1A3A5C"/>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1" name="Text 8">
            <a:extLst>
              <a:ext uri="{FF2B5EF4-FFF2-40B4-BE49-F238E27FC236}">
                <a16:creationId xmlns:a16="http://schemas.microsoft.com/office/drawing/2014/main" id="{641441EC-47A9-4838-B110-D12B05449DDD}"/>
              </a:ext>
            </a:extLst>
          </p:cNvPr>
          <p:cNvSpPr/>
          <p:nvPr/>
        </p:nvSpPr>
        <p:spPr>
          <a:xfrm>
            <a:off x="426723" y="2621283"/>
            <a:ext cx="877824" cy="877824"/>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FFFFFF"/>
                </a:solidFill>
                <a:uFillTx/>
                <a:latin typeface="Calibri" pitchFamily="34"/>
                <a:ea typeface="Calibri" pitchFamily="34"/>
                <a:cs typeface="Calibri" pitchFamily="34"/>
              </a:rPr>
              <a:t>02</a:t>
            </a:r>
            <a:endParaRPr lang="en-US" sz="2400" b="0" i="0" u="none" strike="noStrike" kern="1200" cap="none" spc="0" baseline="0">
              <a:solidFill>
                <a:srgbClr val="FFFFFF"/>
              </a:solidFill>
              <a:uFillTx/>
              <a:latin typeface="Corbel"/>
            </a:endParaRPr>
          </a:p>
        </p:txBody>
      </p:sp>
      <p:sp>
        <p:nvSpPr>
          <p:cNvPr id="12" name="Text 9">
            <a:extLst>
              <a:ext uri="{FF2B5EF4-FFF2-40B4-BE49-F238E27FC236}">
                <a16:creationId xmlns:a16="http://schemas.microsoft.com/office/drawing/2014/main" id="{0399D3CE-90F5-28A7-7DC5-FF6BC9FD2029}"/>
              </a:ext>
            </a:extLst>
          </p:cNvPr>
          <p:cNvSpPr/>
          <p:nvPr/>
        </p:nvSpPr>
        <p:spPr>
          <a:xfrm>
            <a:off x="1463040" y="2670048"/>
            <a:ext cx="6949440" cy="390147"/>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1A3A5C"/>
                </a:solidFill>
                <a:uFillTx/>
                <a:latin typeface="Calibri" pitchFamily="34"/>
                <a:ea typeface="Calibri" pitchFamily="34"/>
                <a:cs typeface="Calibri" pitchFamily="34"/>
              </a:rPr>
              <a:t>Faster Handovers Between Shifts</a:t>
            </a:r>
            <a:endParaRPr lang="en-US" sz="1733" b="0" i="0" u="none" strike="noStrike" kern="1200" cap="none" spc="0" baseline="0">
              <a:solidFill>
                <a:srgbClr val="FFFFFF"/>
              </a:solidFill>
              <a:uFillTx/>
              <a:latin typeface="Corbel"/>
            </a:endParaRPr>
          </a:p>
        </p:txBody>
      </p:sp>
      <p:sp>
        <p:nvSpPr>
          <p:cNvPr id="13" name="Text 10">
            <a:extLst>
              <a:ext uri="{FF2B5EF4-FFF2-40B4-BE49-F238E27FC236}">
                <a16:creationId xmlns:a16="http://schemas.microsoft.com/office/drawing/2014/main" id="{E0044005-AE05-4097-F585-35AF5782F1C0}"/>
              </a:ext>
            </a:extLst>
          </p:cNvPr>
          <p:cNvSpPr/>
          <p:nvPr/>
        </p:nvSpPr>
        <p:spPr>
          <a:xfrm>
            <a:off x="1463040" y="3072384"/>
            <a:ext cx="6949440" cy="755907"/>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Handover team members are able to access completed Word documents stored in OneDrive at the start of each shift rather than relying on verbal reports or written notes.</a:t>
            </a:r>
            <a:r>
              <a:rPr lang="en-US" sz="1467" b="0" i="0" u="none" strike="noStrike" kern="1200" cap="none" spc="0" baseline="0">
                <a:solidFill>
                  <a:srgbClr val="1E293B"/>
                </a:solidFill>
                <a:uFillTx/>
                <a:latin typeface="Corbel"/>
                <a:ea typeface="Calibri" pitchFamily="34"/>
                <a:cs typeface="Calibri" pitchFamily="34"/>
              </a:rPr>
              <a:t>(NHS England, 2021).</a:t>
            </a:r>
            <a:endParaRPr lang="en-US" sz="1467" b="0" i="0" u="none" strike="noStrike" kern="1200" cap="none" spc="0" baseline="0">
              <a:solidFill>
                <a:srgbClr val="FFFFFF"/>
              </a:solidFill>
              <a:uFillTx/>
              <a:latin typeface="Corbel"/>
            </a:endParaRPr>
          </a:p>
        </p:txBody>
      </p:sp>
      <p:sp>
        <p:nvSpPr>
          <p:cNvPr id="14" name="Shape 11">
            <a:extLst>
              <a:ext uri="{FF2B5EF4-FFF2-40B4-BE49-F238E27FC236}">
                <a16:creationId xmlns:a16="http://schemas.microsoft.com/office/drawing/2014/main" id="{78B01DFC-617B-5B1A-469F-3BB1FAF14BB2}"/>
              </a:ext>
            </a:extLst>
          </p:cNvPr>
          <p:cNvSpPr/>
          <p:nvPr/>
        </p:nvSpPr>
        <p:spPr>
          <a:xfrm>
            <a:off x="426723" y="3901443"/>
            <a:ext cx="877824" cy="877824"/>
          </a:xfrm>
          <a:prstGeom prst="rect">
            <a:avLst/>
          </a:prstGeom>
          <a:solidFill>
            <a:srgbClr val="1A3A5C"/>
          </a:solidFill>
          <a:ln w="12701" cap="flat">
            <a:solidFill>
              <a:srgbClr val="1A3A5C"/>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5" name="Text 12">
            <a:extLst>
              <a:ext uri="{FF2B5EF4-FFF2-40B4-BE49-F238E27FC236}">
                <a16:creationId xmlns:a16="http://schemas.microsoft.com/office/drawing/2014/main" id="{6ECDD031-30A1-D96B-6A13-B736E991473D}"/>
              </a:ext>
            </a:extLst>
          </p:cNvPr>
          <p:cNvSpPr/>
          <p:nvPr/>
        </p:nvSpPr>
        <p:spPr>
          <a:xfrm>
            <a:off x="426723" y="3901443"/>
            <a:ext cx="877824" cy="877824"/>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FFFFFF"/>
                </a:solidFill>
                <a:uFillTx/>
                <a:latin typeface="Calibri" pitchFamily="34"/>
                <a:ea typeface="Calibri" pitchFamily="34"/>
                <a:cs typeface="Calibri" pitchFamily="34"/>
              </a:rPr>
              <a:t>03</a:t>
            </a:r>
            <a:endParaRPr lang="en-US" sz="2400" b="0" i="0" u="none" strike="noStrike" kern="1200" cap="none" spc="0" baseline="0">
              <a:solidFill>
                <a:srgbClr val="FFFFFF"/>
              </a:solidFill>
              <a:uFillTx/>
              <a:latin typeface="Corbel"/>
            </a:endParaRPr>
          </a:p>
        </p:txBody>
      </p:sp>
      <p:sp>
        <p:nvSpPr>
          <p:cNvPr id="16" name="Text 13">
            <a:extLst>
              <a:ext uri="{FF2B5EF4-FFF2-40B4-BE49-F238E27FC236}">
                <a16:creationId xmlns:a16="http://schemas.microsoft.com/office/drawing/2014/main" id="{1F20E08B-9A29-D419-6D1C-126F32C6EDCF}"/>
              </a:ext>
            </a:extLst>
          </p:cNvPr>
          <p:cNvSpPr/>
          <p:nvPr/>
        </p:nvSpPr>
        <p:spPr>
          <a:xfrm>
            <a:off x="1463040" y="3950207"/>
            <a:ext cx="6949440" cy="390147"/>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1A3A5C"/>
                </a:solidFill>
                <a:uFillTx/>
                <a:latin typeface="Calibri" pitchFamily="34"/>
                <a:ea typeface="Calibri" pitchFamily="34"/>
                <a:cs typeface="Calibri" pitchFamily="34"/>
              </a:rPr>
              <a:t>Accurate Medication &amp; Incident Records</a:t>
            </a:r>
            <a:endParaRPr lang="en-US" sz="1733" b="0" i="0" u="none" strike="noStrike" kern="1200" cap="none" spc="0" baseline="0">
              <a:solidFill>
                <a:srgbClr val="FFFFFF"/>
              </a:solidFill>
              <a:uFillTx/>
              <a:latin typeface="Corbel"/>
            </a:endParaRPr>
          </a:p>
        </p:txBody>
      </p:sp>
      <p:sp>
        <p:nvSpPr>
          <p:cNvPr id="17" name="Text 14">
            <a:extLst>
              <a:ext uri="{FF2B5EF4-FFF2-40B4-BE49-F238E27FC236}">
                <a16:creationId xmlns:a16="http://schemas.microsoft.com/office/drawing/2014/main" id="{B0EE62F8-317E-A999-FCEF-61A1C04BEEF1}"/>
              </a:ext>
            </a:extLst>
          </p:cNvPr>
          <p:cNvSpPr/>
          <p:nvPr/>
        </p:nvSpPr>
        <p:spPr>
          <a:xfrm>
            <a:off x="1463040" y="4352544"/>
            <a:ext cx="6949440" cy="755907"/>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One of the benefits of using Word is that a consistent structure for reports with tables and date/time stamping will lessen the occurrence of errors and ensure that clinical governance is met.</a:t>
            </a:r>
            <a:r>
              <a:rPr lang="en-US" sz="1467" b="0" i="0" u="none" strike="noStrike" kern="1200" cap="none" spc="0" baseline="0">
                <a:solidFill>
                  <a:srgbClr val="1E293B"/>
                </a:solidFill>
                <a:uFillTx/>
                <a:latin typeface="Corbel"/>
                <a:ea typeface="Calibri" pitchFamily="34"/>
                <a:cs typeface="Calibri" pitchFamily="34"/>
              </a:rPr>
              <a:t> (CQC, 2022).</a:t>
            </a:r>
            <a:endParaRPr lang="en-US" sz="1467" b="0" i="0" u="none" strike="noStrike" kern="1200" cap="none" spc="0" baseline="0">
              <a:solidFill>
                <a:srgbClr val="FFFFFF"/>
              </a:solidFill>
              <a:uFillTx/>
              <a:latin typeface="Corbel"/>
            </a:endParaRPr>
          </a:p>
        </p:txBody>
      </p:sp>
      <p:sp>
        <p:nvSpPr>
          <p:cNvPr id="18" name="Shape 15">
            <a:extLst>
              <a:ext uri="{FF2B5EF4-FFF2-40B4-BE49-F238E27FC236}">
                <a16:creationId xmlns:a16="http://schemas.microsoft.com/office/drawing/2014/main" id="{D0C32310-F7DB-A68C-9006-291DC5D011EA}"/>
              </a:ext>
            </a:extLst>
          </p:cNvPr>
          <p:cNvSpPr/>
          <p:nvPr/>
        </p:nvSpPr>
        <p:spPr>
          <a:xfrm>
            <a:off x="426723" y="5181603"/>
            <a:ext cx="877824" cy="877824"/>
          </a:xfrm>
          <a:prstGeom prst="rect">
            <a:avLst/>
          </a:prstGeom>
          <a:solidFill>
            <a:srgbClr val="1A3A5C"/>
          </a:solidFill>
          <a:ln w="12701" cap="flat">
            <a:solidFill>
              <a:srgbClr val="1A3A5C"/>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9" name="Text 16">
            <a:extLst>
              <a:ext uri="{FF2B5EF4-FFF2-40B4-BE49-F238E27FC236}">
                <a16:creationId xmlns:a16="http://schemas.microsoft.com/office/drawing/2014/main" id="{097497B6-F6D5-03E8-58B8-274F329890A4}"/>
              </a:ext>
            </a:extLst>
          </p:cNvPr>
          <p:cNvSpPr/>
          <p:nvPr/>
        </p:nvSpPr>
        <p:spPr>
          <a:xfrm>
            <a:off x="426723" y="5181603"/>
            <a:ext cx="877824" cy="877824"/>
          </a:xfrm>
          <a:prstGeom prst="rect">
            <a:avLst/>
          </a:prstGeom>
          <a:noFill/>
          <a:ln cap="flat">
            <a:noFill/>
            <a:prstDash val="solid"/>
          </a:ln>
        </p:spPr>
        <p:txBody>
          <a:bodyPr vert="horz" wrap="square" lIns="0" tIns="0" rIns="0" bIns="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FFFFFF"/>
                </a:solidFill>
                <a:uFillTx/>
                <a:latin typeface="Calibri" pitchFamily="34"/>
                <a:ea typeface="Calibri" pitchFamily="34"/>
                <a:cs typeface="Calibri" pitchFamily="34"/>
              </a:rPr>
              <a:t>04</a:t>
            </a:r>
            <a:endParaRPr lang="en-US" sz="2400" b="0" i="0" u="none" strike="noStrike" kern="1200" cap="none" spc="0" baseline="0">
              <a:solidFill>
                <a:srgbClr val="FFFFFF"/>
              </a:solidFill>
              <a:uFillTx/>
              <a:latin typeface="Corbel"/>
            </a:endParaRPr>
          </a:p>
        </p:txBody>
      </p:sp>
      <p:sp>
        <p:nvSpPr>
          <p:cNvPr id="20" name="Text 17">
            <a:extLst>
              <a:ext uri="{FF2B5EF4-FFF2-40B4-BE49-F238E27FC236}">
                <a16:creationId xmlns:a16="http://schemas.microsoft.com/office/drawing/2014/main" id="{9F78CA5F-DF20-F669-0877-71A537C7DFC3}"/>
              </a:ext>
            </a:extLst>
          </p:cNvPr>
          <p:cNvSpPr/>
          <p:nvPr/>
        </p:nvSpPr>
        <p:spPr>
          <a:xfrm>
            <a:off x="1463040" y="5230368"/>
            <a:ext cx="6949440" cy="390147"/>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733" b="1" i="0" u="none" strike="noStrike" kern="1200" cap="none" spc="0" baseline="0">
                <a:solidFill>
                  <a:srgbClr val="1A3A5C"/>
                </a:solidFill>
                <a:uFillTx/>
                <a:latin typeface="Calibri" pitchFamily="34"/>
                <a:ea typeface="Calibri" pitchFamily="34"/>
                <a:cs typeface="Calibri" pitchFamily="34"/>
              </a:rPr>
              <a:t>Reduced Communication Gaps</a:t>
            </a:r>
            <a:endParaRPr lang="en-US" sz="1733" b="0" i="0" u="none" strike="noStrike" kern="1200" cap="none" spc="0" baseline="0">
              <a:solidFill>
                <a:srgbClr val="FFFFFF"/>
              </a:solidFill>
              <a:uFillTx/>
              <a:latin typeface="Corbel"/>
            </a:endParaRPr>
          </a:p>
        </p:txBody>
      </p:sp>
      <p:sp>
        <p:nvSpPr>
          <p:cNvPr id="21" name="Text 18">
            <a:extLst>
              <a:ext uri="{FF2B5EF4-FFF2-40B4-BE49-F238E27FC236}">
                <a16:creationId xmlns:a16="http://schemas.microsoft.com/office/drawing/2014/main" id="{E0898F47-94FF-84D9-169B-72B73DB9045A}"/>
              </a:ext>
            </a:extLst>
          </p:cNvPr>
          <p:cNvSpPr/>
          <p:nvPr/>
        </p:nvSpPr>
        <p:spPr>
          <a:xfrm>
            <a:off x="1463040" y="5632703"/>
            <a:ext cx="6949440" cy="755907"/>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orbel"/>
              </a:rPr>
              <a:t>All staff use the same version of the document with the ability to add comments and mark as reviewed or approved by DC (directives) will allow for a quick review and approval by the senior care staff working on the subsequent designee.</a:t>
            </a:r>
          </a:p>
        </p:txBody>
      </p:sp>
      <p:sp>
        <p:nvSpPr>
          <p:cNvPr id="22" name="Shape 19">
            <a:extLst>
              <a:ext uri="{FF2B5EF4-FFF2-40B4-BE49-F238E27FC236}">
                <a16:creationId xmlns:a16="http://schemas.microsoft.com/office/drawing/2014/main" id="{F33BEB59-979C-4695-CE38-AA76F85DE666}"/>
              </a:ext>
            </a:extLst>
          </p:cNvPr>
          <p:cNvSpPr/>
          <p:nvPr/>
        </p:nvSpPr>
        <p:spPr>
          <a:xfrm>
            <a:off x="0" y="6608067"/>
            <a:ext cx="12191996" cy="243843"/>
          </a:xfrm>
          <a:prstGeom prst="rect">
            <a:avLst/>
          </a:prstGeom>
          <a:solidFill>
            <a:srgbClr val="E8F4F6"/>
          </a:solidFill>
          <a:ln w="12701" cap="flat">
            <a:solidFill>
              <a:srgbClr val="E8F4F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23" name="Text 20">
            <a:extLst>
              <a:ext uri="{FF2B5EF4-FFF2-40B4-BE49-F238E27FC236}">
                <a16:creationId xmlns:a16="http://schemas.microsoft.com/office/drawing/2014/main" id="{754E0D7F-BAF2-D62F-FD5D-814F7A2A6E19}"/>
              </a:ext>
            </a:extLst>
          </p:cNvPr>
          <p:cNvSpPr/>
          <p:nvPr/>
        </p:nvSpPr>
        <p:spPr>
          <a:xfrm>
            <a:off x="365760" y="6632444"/>
            <a:ext cx="11582403" cy="21945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64748B"/>
                </a:solidFill>
                <a:uFillTx/>
                <a:latin typeface="Calibri" pitchFamily="34"/>
                <a:ea typeface="Calibri" pitchFamily="34"/>
                <a:cs typeface="Calibri" pitchFamily="34"/>
              </a:rPr>
              <a:t>Wasim | LCHS4007 | Riverdale Nursing Home Digital Tools</a:t>
            </a:r>
            <a:endParaRPr lang="en-US" sz="1200" b="0" i="0" u="none" strike="noStrike" kern="1200" cap="none" spc="0" baseline="0">
              <a:solidFill>
                <a:srgbClr val="FFFFFF"/>
              </a:solidFill>
              <a:uFillTx/>
              <a:latin typeface="Corbel"/>
            </a:endParaRPr>
          </a:p>
        </p:txBody>
      </p:sp>
      <p:pic>
        <p:nvPicPr>
          <p:cNvPr id="24" name="Image 0" descr="preencoded.png">
            <a:extLst>
              <a:ext uri="{FF2B5EF4-FFF2-40B4-BE49-F238E27FC236}">
                <a16:creationId xmlns:a16="http://schemas.microsoft.com/office/drawing/2014/main" id="{36E86F4D-4222-346C-AE04-16A8AFB2C83F}"/>
              </a:ext>
            </a:extLst>
          </p:cNvPr>
          <p:cNvPicPr>
            <a:picLocks noChangeAspect="1"/>
          </p:cNvPicPr>
          <p:nvPr/>
        </p:nvPicPr>
        <p:blipFill>
          <a:blip r:embed="rId3"/>
          <a:srcRect t="58302" b="11711"/>
          <a:stretch>
            <a:fillRect/>
          </a:stretch>
        </p:blipFill>
        <p:spPr>
          <a:xfrm>
            <a:off x="8340434" y="3777669"/>
            <a:ext cx="3607719" cy="888906"/>
          </a:xfrm>
          <a:prstGeom prst="rect">
            <a:avLst/>
          </a:prstGeom>
          <a:noFill/>
          <a:ln cap="flat">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0BF33CAB-FDA0-5B46-A0F0-B746D910A240}"/>
              </a:ext>
            </a:extLst>
          </p:cNvPr>
          <p:cNvSpPr/>
          <p:nvPr/>
        </p:nvSpPr>
        <p:spPr>
          <a:xfrm>
            <a:off x="0" y="0"/>
            <a:ext cx="219456" cy="6858000"/>
          </a:xfrm>
          <a:prstGeom prst="rect">
            <a:avLst/>
          </a:prstGeom>
          <a:solidFill>
            <a:srgbClr val="1A3A5C"/>
          </a:solidFill>
          <a:ln w="12701" cap="flat">
            <a:solidFill>
              <a:srgbClr val="1A3A5C"/>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 name="Text 1">
            <a:extLst>
              <a:ext uri="{FF2B5EF4-FFF2-40B4-BE49-F238E27FC236}">
                <a16:creationId xmlns:a16="http://schemas.microsoft.com/office/drawing/2014/main" id="{3C4EAE92-46B3-8130-7352-D1D38D35DB5C}"/>
              </a:ext>
            </a:extLst>
          </p:cNvPr>
          <p:cNvSpPr/>
          <p:nvPr/>
        </p:nvSpPr>
        <p:spPr>
          <a:xfrm>
            <a:off x="487676" y="243843"/>
            <a:ext cx="11338560" cy="67055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467" b="1" i="0" u="none" strike="noStrike" kern="1200" cap="none" spc="0" baseline="0">
                <a:solidFill>
                  <a:srgbClr val="1A3A5C"/>
                </a:solidFill>
                <a:uFillTx/>
                <a:latin typeface="Calibri" pitchFamily="34"/>
                <a:ea typeface="Calibri" pitchFamily="34"/>
                <a:cs typeface="Calibri" pitchFamily="34"/>
              </a:rPr>
              <a:t>Advantages &amp; Limitations of Microsoft Word</a:t>
            </a:r>
            <a:endParaRPr lang="en-US" sz="3467" b="0" i="0" u="none" strike="noStrike" kern="1200" cap="none" spc="0" baseline="0">
              <a:solidFill>
                <a:srgbClr val="FFFFFF"/>
              </a:solidFill>
              <a:uFillTx/>
              <a:latin typeface="Corbel"/>
            </a:endParaRPr>
          </a:p>
        </p:txBody>
      </p:sp>
      <p:sp>
        <p:nvSpPr>
          <p:cNvPr id="4" name="Shape 2">
            <a:extLst>
              <a:ext uri="{FF2B5EF4-FFF2-40B4-BE49-F238E27FC236}">
                <a16:creationId xmlns:a16="http://schemas.microsoft.com/office/drawing/2014/main" id="{0E53FED2-18F3-9111-485E-DF148B5D0468}"/>
              </a:ext>
            </a:extLst>
          </p:cNvPr>
          <p:cNvSpPr/>
          <p:nvPr/>
        </p:nvSpPr>
        <p:spPr>
          <a:xfrm>
            <a:off x="487676" y="950976"/>
            <a:ext cx="11338560" cy="48764"/>
          </a:xfrm>
          <a:prstGeom prst="rect">
            <a:avLst/>
          </a:prstGeom>
          <a:solidFill>
            <a:srgbClr val="1A3A5C"/>
          </a:solidFill>
          <a:ln w="12701" cap="flat">
            <a:solidFill>
              <a:srgbClr val="1A3A5C"/>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5" name="Shape 4">
            <a:extLst>
              <a:ext uri="{FF2B5EF4-FFF2-40B4-BE49-F238E27FC236}">
                <a16:creationId xmlns:a16="http://schemas.microsoft.com/office/drawing/2014/main" id="{EE344552-4449-88B1-E550-5965511F1F0E}"/>
              </a:ext>
            </a:extLst>
          </p:cNvPr>
          <p:cNvSpPr/>
          <p:nvPr/>
        </p:nvSpPr>
        <p:spPr>
          <a:xfrm>
            <a:off x="365760" y="1097280"/>
            <a:ext cx="5486400" cy="548640"/>
          </a:xfrm>
          <a:prstGeom prst="rect">
            <a:avLst/>
          </a:prstGeom>
          <a:solidFill>
            <a:srgbClr val="16A34A"/>
          </a:solidFill>
          <a:ln w="12701" cap="flat">
            <a:solidFill>
              <a:srgbClr val="16A34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pic>
        <p:nvPicPr>
          <p:cNvPr id="6" name="Image 1" descr="preencoded.png">
            <a:extLst>
              <a:ext uri="{FF2B5EF4-FFF2-40B4-BE49-F238E27FC236}">
                <a16:creationId xmlns:a16="http://schemas.microsoft.com/office/drawing/2014/main" id="{C5CFC938-A3C4-CDCA-1ED4-02AD13EC342D}"/>
              </a:ext>
            </a:extLst>
          </p:cNvPr>
          <p:cNvPicPr>
            <a:picLocks noChangeAspect="1"/>
          </p:cNvPicPr>
          <p:nvPr/>
        </p:nvPicPr>
        <p:blipFill>
          <a:blip r:embed="rId3"/>
          <a:stretch>
            <a:fillRect/>
          </a:stretch>
        </p:blipFill>
        <p:spPr>
          <a:xfrm>
            <a:off x="548640" y="1182620"/>
            <a:ext cx="365760" cy="365760"/>
          </a:xfrm>
          <a:prstGeom prst="rect">
            <a:avLst/>
          </a:prstGeom>
          <a:noFill/>
          <a:ln cap="flat">
            <a:noFill/>
          </a:ln>
        </p:spPr>
      </p:pic>
      <p:sp>
        <p:nvSpPr>
          <p:cNvPr id="7" name="Text 5">
            <a:extLst>
              <a:ext uri="{FF2B5EF4-FFF2-40B4-BE49-F238E27FC236}">
                <a16:creationId xmlns:a16="http://schemas.microsoft.com/office/drawing/2014/main" id="{7F7A165A-410E-1A0B-ACD7-9E5AFC1ED64E}"/>
              </a:ext>
            </a:extLst>
          </p:cNvPr>
          <p:cNvSpPr/>
          <p:nvPr/>
        </p:nvSpPr>
        <p:spPr>
          <a:xfrm>
            <a:off x="1036316" y="1194819"/>
            <a:ext cx="4632963" cy="36576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1" i="0" u="none" strike="noStrike" kern="1200" cap="none" spc="0" baseline="0">
                <a:solidFill>
                  <a:srgbClr val="FFFFFF"/>
                </a:solidFill>
                <a:uFillTx/>
                <a:latin typeface="Calibri" pitchFamily="34"/>
                <a:ea typeface="Calibri" pitchFamily="34"/>
                <a:cs typeface="Calibri" pitchFamily="34"/>
              </a:rPr>
              <a:t>ADVANTAGES</a:t>
            </a:r>
            <a:endParaRPr lang="en-US" sz="1867" b="0" i="0" u="none" strike="noStrike" kern="1200" cap="none" spc="0" baseline="0">
              <a:solidFill>
                <a:srgbClr val="FFFFFF"/>
              </a:solidFill>
              <a:uFillTx/>
              <a:latin typeface="Corbel"/>
            </a:endParaRPr>
          </a:p>
        </p:txBody>
      </p:sp>
      <p:sp>
        <p:nvSpPr>
          <p:cNvPr id="8" name="Text 6">
            <a:extLst>
              <a:ext uri="{FF2B5EF4-FFF2-40B4-BE49-F238E27FC236}">
                <a16:creationId xmlns:a16="http://schemas.microsoft.com/office/drawing/2014/main" id="{92A1A22C-6683-6D41-2D3A-0758155463E5}"/>
              </a:ext>
            </a:extLst>
          </p:cNvPr>
          <p:cNvSpPr/>
          <p:nvPr/>
        </p:nvSpPr>
        <p:spPr>
          <a:xfrm>
            <a:off x="487676" y="1828800"/>
            <a:ext cx="5120640" cy="60960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16A34A"/>
                </a:solidFill>
                <a:uFillTx/>
                <a:latin typeface="Corbel"/>
                <a:ea typeface="Calibri" pitchFamily="34"/>
                <a:cs typeface="Calibri" pitchFamily="34"/>
              </a:rPr>
              <a:t>✔  </a:t>
            </a:r>
            <a:r>
              <a:rPr lang="en-US" sz="1467" b="0" i="0" u="none" strike="noStrike" kern="1200" cap="none" spc="0" baseline="0">
                <a:solidFill>
                  <a:srgbClr val="FFFFFF"/>
                </a:solidFill>
                <a:uFillTx/>
                <a:latin typeface="Corbel"/>
              </a:rPr>
              <a:t>Familiar to everyone in the workforce, so requires little or no training</a:t>
            </a:r>
          </a:p>
        </p:txBody>
      </p:sp>
      <p:sp>
        <p:nvSpPr>
          <p:cNvPr id="9" name="Text 7">
            <a:extLst>
              <a:ext uri="{FF2B5EF4-FFF2-40B4-BE49-F238E27FC236}">
                <a16:creationId xmlns:a16="http://schemas.microsoft.com/office/drawing/2014/main" id="{A058DD87-11EB-5D97-4B75-547CFFC48D5B}"/>
              </a:ext>
            </a:extLst>
          </p:cNvPr>
          <p:cNvSpPr/>
          <p:nvPr/>
        </p:nvSpPr>
        <p:spPr>
          <a:xfrm>
            <a:off x="487676" y="2499356"/>
            <a:ext cx="5120640" cy="60960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16A34A"/>
                </a:solidFill>
                <a:uFillTx/>
                <a:latin typeface="Calibri" pitchFamily="34"/>
                <a:ea typeface="Calibri" pitchFamily="34"/>
                <a:cs typeface="Calibri" pitchFamily="34"/>
              </a:rPr>
              <a:t>✔  </a:t>
            </a:r>
            <a:r>
              <a:rPr lang="en-US" sz="1467" b="0" i="0" u="none" strike="noStrike" kern="1200" cap="none" spc="0" baseline="0">
                <a:solidFill>
                  <a:srgbClr val="FFFFFF"/>
                </a:solidFill>
                <a:uFillTx/>
                <a:latin typeface="Corbel"/>
              </a:rPr>
              <a:t>Using templates allows for consistent documents</a:t>
            </a:r>
          </a:p>
        </p:txBody>
      </p:sp>
      <p:sp>
        <p:nvSpPr>
          <p:cNvPr id="10" name="Text 8">
            <a:extLst>
              <a:ext uri="{FF2B5EF4-FFF2-40B4-BE49-F238E27FC236}">
                <a16:creationId xmlns:a16="http://schemas.microsoft.com/office/drawing/2014/main" id="{B39BA1E0-50EB-C2B8-E85E-6AB20B688F90}"/>
              </a:ext>
            </a:extLst>
          </p:cNvPr>
          <p:cNvSpPr/>
          <p:nvPr/>
        </p:nvSpPr>
        <p:spPr>
          <a:xfrm>
            <a:off x="487676" y="3169923"/>
            <a:ext cx="5120640" cy="60960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16A34A"/>
                </a:solidFill>
                <a:uFillTx/>
                <a:latin typeface="Calibri" pitchFamily="34"/>
                <a:ea typeface="Calibri" pitchFamily="34"/>
                <a:cs typeface="Calibri" pitchFamily="34"/>
              </a:rPr>
              <a:t>✔  </a:t>
            </a:r>
            <a:r>
              <a:rPr lang="en-US" sz="1467" b="0" i="0" u="none" strike="noStrike" kern="1200" cap="none" spc="0" baseline="0">
                <a:solidFill>
                  <a:srgbClr val="FFFFFF"/>
                </a:solidFill>
                <a:uFillTx/>
                <a:latin typeface="Corbel"/>
              </a:rPr>
              <a:t>Can be used to create a log for tracking changes, providing an audit trail</a:t>
            </a:r>
          </a:p>
        </p:txBody>
      </p:sp>
      <p:sp>
        <p:nvSpPr>
          <p:cNvPr id="11" name="Text 9">
            <a:extLst>
              <a:ext uri="{FF2B5EF4-FFF2-40B4-BE49-F238E27FC236}">
                <a16:creationId xmlns:a16="http://schemas.microsoft.com/office/drawing/2014/main" id="{E7D19C1D-02C5-D258-A3E6-D76F80301E40}"/>
              </a:ext>
            </a:extLst>
          </p:cNvPr>
          <p:cNvSpPr/>
          <p:nvPr/>
        </p:nvSpPr>
        <p:spPr>
          <a:xfrm>
            <a:off x="487676" y="3840480"/>
            <a:ext cx="5120640" cy="60960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16A34A"/>
                </a:solidFill>
                <a:uFillTx/>
                <a:latin typeface="Calibri" pitchFamily="34"/>
                <a:ea typeface="Calibri" pitchFamily="34"/>
                <a:cs typeface="Calibri" pitchFamily="34"/>
              </a:rPr>
              <a:t>✔  </a:t>
            </a:r>
            <a:r>
              <a:rPr lang="en-US" sz="1467" b="0" i="0" u="none" strike="noStrike" kern="1200" cap="none" spc="0" baseline="0">
                <a:solidFill>
                  <a:srgbClr val="FFFFFF"/>
                </a:solidFill>
                <a:uFillTx/>
                <a:latin typeface="Corbel"/>
              </a:rPr>
              <a:t>Increased accuracy due to spell-check and grammar tools</a:t>
            </a:r>
          </a:p>
        </p:txBody>
      </p:sp>
      <p:sp>
        <p:nvSpPr>
          <p:cNvPr id="12" name="Text 10">
            <a:extLst>
              <a:ext uri="{FF2B5EF4-FFF2-40B4-BE49-F238E27FC236}">
                <a16:creationId xmlns:a16="http://schemas.microsoft.com/office/drawing/2014/main" id="{F76E9164-F6DC-6F42-C548-A77BA46B12F9}"/>
              </a:ext>
            </a:extLst>
          </p:cNvPr>
          <p:cNvSpPr/>
          <p:nvPr/>
        </p:nvSpPr>
        <p:spPr>
          <a:xfrm>
            <a:off x="487676" y="4511036"/>
            <a:ext cx="5120640" cy="60960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16A34A"/>
                </a:solidFill>
                <a:uFillTx/>
                <a:latin typeface="Calibri" pitchFamily="34"/>
                <a:ea typeface="Calibri" pitchFamily="34"/>
                <a:cs typeface="Calibri" pitchFamily="34"/>
              </a:rPr>
              <a:t>✔  </a:t>
            </a:r>
            <a:r>
              <a:rPr lang="en-US" sz="1467" b="0" i="0" u="none" strike="noStrike" kern="1200" cap="none" spc="0" baseline="0">
                <a:solidFill>
                  <a:srgbClr val="FFFFFF"/>
                </a:solidFill>
                <a:uFillTx/>
                <a:latin typeface="Corbel"/>
              </a:rPr>
              <a:t>Ensures GDPR compliance by enabling password protection for users</a:t>
            </a:r>
          </a:p>
        </p:txBody>
      </p:sp>
      <p:sp>
        <p:nvSpPr>
          <p:cNvPr id="13" name="Shape 11">
            <a:extLst>
              <a:ext uri="{FF2B5EF4-FFF2-40B4-BE49-F238E27FC236}">
                <a16:creationId xmlns:a16="http://schemas.microsoft.com/office/drawing/2014/main" id="{0D0FCDAC-4D95-56DD-6531-5B01202CE2A8}"/>
              </a:ext>
            </a:extLst>
          </p:cNvPr>
          <p:cNvSpPr/>
          <p:nvPr/>
        </p:nvSpPr>
        <p:spPr>
          <a:xfrm>
            <a:off x="0" y="6608067"/>
            <a:ext cx="12191996" cy="243843"/>
          </a:xfrm>
          <a:prstGeom prst="rect">
            <a:avLst/>
          </a:prstGeom>
          <a:solidFill>
            <a:srgbClr val="E8F4F6"/>
          </a:solidFill>
          <a:ln w="12701" cap="flat">
            <a:solidFill>
              <a:srgbClr val="E8F4F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4" name="Text 12">
            <a:extLst>
              <a:ext uri="{FF2B5EF4-FFF2-40B4-BE49-F238E27FC236}">
                <a16:creationId xmlns:a16="http://schemas.microsoft.com/office/drawing/2014/main" id="{02D4D685-35D7-A8EB-5600-44C65D91F23A}"/>
              </a:ext>
            </a:extLst>
          </p:cNvPr>
          <p:cNvSpPr/>
          <p:nvPr/>
        </p:nvSpPr>
        <p:spPr>
          <a:xfrm>
            <a:off x="365760" y="6632444"/>
            <a:ext cx="11582403" cy="21945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64748B"/>
                </a:solidFill>
                <a:uFillTx/>
                <a:latin typeface="Calibri" pitchFamily="34"/>
                <a:ea typeface="Calibri" pitchFamily="34"/>
                <a:cs typeface="Calibri" pitchFamily="34"/>
              </a:rPr>
              <a:t>Wasim | LCHS4007 | Riverdale Nursing Home Digital Tools</a:t>
            </a:r>
            <a:endParaRPr lang="en-US" sz="1200" b="0" i="0" u="none" strike="noStrike" kern="1200" cap="none" spc="0" baseline="0">
              <a:solidFill>
                <a:srgbClr val="FFFFFF"/>
              </a:solidFill>
              <a:uFillTx/>
              <a:latin typeface="Corbel"/>
            </a:endParaRPr>
          </a:p>
        </p:txBody>
      </p:sp>
      <p:sp>
        <p:nvSpPr>
          <p:cNvPr id="15" name="Shape 4">
            <a:extLst>
              <a:ext uri="{FF2B5EF4-FFF2-40B4-BE49-F238E27FC236}">
                <a16:creationId xmlns:a16="http://schemas.microsoft.com/office/drawing/2014/main" id="{35C93AEE-7DFA-FBBF-A75D-C1138701EDA1}"/>
              </a:ext>
            </a:extLst>
          </p:cNvPr>
          <p:cNvSpPr/>
          <p:nvPr/>
        </p:nvSpPr>
        <p:spPr>
          <a:xfrm>
            <a:off x="6240085" y="1091180"/>
            <a:ext cx="5486400" cy="548640"/>
          </a:xfrm>
          <a:prstGeom prst="rect">
            <a:avLst/>
          </a:prstGeom>
          <a:solidFill>
            <a:srgbClr val="C00000"/>
          </a:solidFill>
          <a:ln w="12701" cap="flat">
            <a:solidFill>
              <a:srgbClr val="16A34A"/>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6" name="Oval 18">
            <a:extLst>
              <a:ext uri="{FF2B5EF4-FFF2-40B4-BE49-F238E27FC236}">
                <a16:creationId xmlns:a16="http://schemas.microsoft.com/office/drawing/2014/main" id="{662C0B43-D24C-3DAD-B84A-42691E3DF52F}"/>
              </a:ext>
            </a:extLst>
          </p:cNvPr>
          <p:cNvSpPr/>
          <p:nvPr/>
        </p:nvSpPr>
        <p:spPr>
          <a:xfrm>
            <a:off x="6476539" y="1186872"/>
            <a:ext cx="350983" cy="36150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0000"/>
          </a:solidFill>
          <a:ln w="12701" cap="flat">
            <a:solidFill>
              <a:srgbClr val="000000"/>
            </a:solidFill>
            <a:prstDash val="solid"/>
            <a:miter/>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C00000"/>
                </a:solidFill>
                <a:uFillTx/>
                <a:latin typeface="Corbel"/>
              </a:rPr>
              <a:t>X</a:t>
            </a:r>
          </a:p>
        </p:txBody>
      </p:sp>
      <p:sp>
        <p:nvSpPr>
          <p:cNvPr id="17" name="Text 6">
            <a:extLst>
              <a:ext uri="{FF2B5EF4-FFF2-40B4-BE49-F238E27FC236}">
                <a16:creationId xmlns:a16="http://schemas.microsoft.com/office/drawing/2014/main" id="{82DBA85B-696B-6FBC-80DA-57F823A1A45B}"/>
              </a:ext>
            </a:extLst>
          </p:cNvPr>
          <p:cNvSpPr/>
          <p:nvPr/>
        </p:nvSpPr>
        <p:spPr>
          <a:xfrm>
            <a:off x="6240085" y="1731260"/>
            <a:ext cx="5120640" cy="609603"/>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C00000"/>
                </a:solidFill>
                <a:uFillTx/>
                <a:latin typeface="Corbel"/>
                <a:ea typeface="Calibri" pitchFamily="34"/>
                <a:cs typeface="Calibri" pitchFamily="34"/>
              </a:rPr>
              <a:t>X </a:t>
            </a:r>
            <a:r>
              <a:rPr lang="en-US" sz="1467" b="1" i="0" u="none" strike="noStrike" kern="1200" cap="none" spc="0" baseline="0">
                <a:solidFill>
                  <a:srgbClr val="16A34A"/>
                </a:solidFill>
                <a:uFillTx/>
                <a:latin typeface="Corbel"/>
                <a:ea typeface="Calibri" pitchFamily="34"/>
                <a:cs typeface="Calibri" pitchFamily="34"/>
              </a:rPr>
              <a:t> </a:t>
            </a:r>
            <a:r>
              <a:rPr lang="en-US" sz="1467" b="0" i="0" u="none" strike="noStrike" kern="1200" cap="none" spc="0" baseline="0">
                <a:solidFill>
                  <a:srgbClr val="FFFFFF"/>
                </a:solidFill>
                <a:uFillTx/>
                <a:latin typeface="Corbel"/>
              </a:rPr>
              <a:t>Not designed specifically for working in the area of care</a:t>
            </a:r>
          </a:p>
        </p:txBody>
      </p:sp>
      <p:sp>
        <p:nvSpPr>
          <p:cNvPr id="18" name="Rectangle 21">
            <a:extLst>
              <a:ext uri="{FF2B5EF4-FFF2-40B4-BE49-F238E27FC236}">
                <a16:creationId xmlns:a16="http://schemas.microsoft.com/office/drawing/2014/main" id="{9FDAC5FF-D03E-C771-47D3-4A043B4848CB}"/>
              </a:ext>
            </a:extLst>
          </p:cNvPr>
          <p:cNvSpPr/>
          <p:nvPr/>
        </p:nvSpPr>
        <p:spPr>
          <a:xfrm>
            <a:off x="6240085" y="2574365"/>
            <a:ext cx="5486400" cy="318101"/>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C00000"/>
                </a:solidFill>
                <a:uFillTx/>
                <a:latin typeface="Corbel"/>
                <a:ea typeface="Calibri" pitchFamily="34"/>
                <a:cs typeface="Calibri" pitchFamily="34"/>
              </a:rPr>
              <a:t>X </a:t>
            </a:r>
            <a:r>
              <a:rPr lang="en-US" sz="1467" b="0" i="0" u="none" strike="noStrike" kern="1200" cap="none" spc="0" baseline="0">
                <a:solidFill>
                  <a:srgbClr val="FFFFFF"/>
                </a:solidFill>
                <a:uFillTx/>
                <a:latin typeface="Corbel"/>
              </a:rPr>
              <a:t>Conflicts between different versions may occur</a:t>
            </a:r>
          </a:p>
        </p:txBody>
      </p:sp>
      <p:sp>
        <p:nvSpPr>
          <p:cNvPr id="19" name="Rectangle 22">
            <a:extLst>
              <a:ext uri="{FF2B5EF4-FFF2-40B4-BE49-F238E27FC236}">
                <a16:creationId xmlns:a16="http://schemas.microsoft.com/office/drawing/2014/main" id="{A586F2B2-6B49-E4FA-618F-7DB24463E6CB}"/>
              </a:ext>
            </a:extLst>
          </p:cNvPr>
          <p:cNvSpPr/>
          <p:nvPr/>
        </p:nvSpPr>
        <p:spPr>
          <a:xfrm>
            <a:off x="6240085" y="3199833"/>
            <a:ext cx="5486400" cy="318101"/>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C00000"/>
                </a:solidFill>
                <a:uFillTx/>
                <a:latin typeface="Corbel"/>
                <a:ea typeface="Calibri" pitchFamily="34"/>
                <a:cs typeface="Calibri" pitchFamily="34"/>
              </a:rPr>
              <a:t>X</a:t>
            </a:r>
            <a:r>
              <a:rPr lang="en-US" sz="1467" b="1" i="0" u="none" strike="noStrike" kern="1200" cap="none" spc="0" baseline="0">
                <a:solidFill>
                  <a:srgbClr val="16A34A"/>
                </a:solidFill>
                <a:uFillTx/>
                <a:latin typeface="Corbel"/>
                <a:ea typeface="Calibri" pitchFamily="34"/>
                <a:cs typeface="Calibri" pitchFamily="34"/>
              </a:rPr>
              <a:t> </a:t>
            </a:r>
            <a:r>
              <a:rPr lang="en-US" sz="1467" b="0" i="0" u="none" strike="noStrike" kern="1200" cap="none" spc="0" baseline="0">
                <a:solidFill>
                  <a:srgbClr val="FFFFFF"/>
                </a:solidFill>
                <a:uFillTx/>
                <a:latin typeface="Corbel"/>
              </a:rPr>
              <a:t>We run the risk of staff accidentally overwriting documents</a:t>
            </a:r>
          </a:p>
        </p:txBody>
      </p:sp>
      <p:sp>
        <p:nvSpPr>
          <p:cNvPr id="20" name="Rectangle 23">
            <a:extLst>
              <a:ext uri="{FF2B5EF4-FFF2-40B4-BE49-F238E27FC236}">
                <a16:creationId xmlns:a16="http://schemas.microsoft.com/office/drawing/2014/main" id="{49E9CF6C-D508-390D-C81B-0906E7CCC27A}"/>
              </a:ext>
            </a:extLst>
          </p:cNvPr>
          <p:cNvSpPr/>
          <p:nvPr/>
        </p:nvSpPr>
        <p:spPr>
          <a:xfrm>
            <a:off x="6240085" y="3951241"/>
            <a:ext cx="5486400" cy="318101"/>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C00000"/>
                </a:solidFill>
                <a:uFillTx/>
                <a:latin typeface="Corbel"/>
                <a:ea typeface="Calibri" pitchFamily="34"/>
                <a:cs typeface="Calibri" pitchFamily="34"/>
              </a:rPr>
              <a:t>X</a:t>
            </a:r>
            <a:r>
              <a:rPr lang="en-US" sz="1467" b="1" i="0" u="none" strike="noStrike" kern="1200" cap="none" spc="0" baseline="0">
                <a:solidFill>
                  <a:srgbClr val="16A34A"/>
                </a:solidFill>
                <a:uFillTx/>
                <a:latin typeface="Corbel"/>
                <a:ea typeface="Calibri" pitchFamily="34"/>
                <a:cs typeface="Calibri" pitchFamily="34"/>
              </a:rPr>
              <a:t> </a:t>
            </a:r>
            <a:r>
              <a:rPr lang="en-US" sz="1467" b="0" i="0" u="none" strike="noStrike" kern="1200" cap="none" spc="0" baseline="0">
                <a:solidFill>
                  <a:srgbClr val="FFFFFF"/>
                </a:solidFill>
                <a:uFillTx/>
                <a:latin typeface="Corbel"/>
              </a:rPr>
              <a:t>No way to send automatic notifications</a:t>
            </a:r>
          </a:p>
        </p:txBody>
      </p:sp>
      <p:sp>
        <p:nvSpPr>
          <p:cNvPr id="21" name="Rectangle 24">
            <a:extLst>
              <a:ext uri="{FF2B5EF4-FFF2-40B4-BE49-F238E27FC236}">
                <a16:creationId xmlns:a16="http://schemas.microsoft.com/office/drawing/2014/main" id="{5C41149B-2969-001F-E824-2691D766BC00}"/>
              </a:ext>
            </a:extLst>
          </p:cNvPr>
          <p:cNvSpPr/>
          <p:nvPr/>
        </p:nvSpPr>
        <p:spPr>
          <a:xfrm>
            <a:off x="6240085" y="4528236"/>
            <a:ext cx="5037511" cy="318101"/>
          </a:xfrm>
          <a:prstGeom prst="rect">
            <a:avLst/>
          </a:prstGeom>
          <a:noFill/>
          <a:ln cap="flat">
            <a:noFill/>
            <a:prstDash val="solid"/>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1" i="0" u="none" strike="noStrike" kern="1200" cap="none" spc="0" baseline="0">
                <a:solidFill>
                  <a:srgbClr val="C00000"/>
                </a:solidFill>
                <a:uFillTx/>
                <a:latin typeface="Corbel"/>
                <a:ea typeface="Calibri" pitchFamily="34"/>
                <a:cs typeface="Calibri" pitchFamily="34"/>
              </a:rPr>
              <a:t>X</a:t>
            </a:r>
            <a:r>
              <a:rPr lang="en-US" sz="1467" b="1" i="0" u="none" strike="noStrike" kern="1200" cap="none" spc="0" baseline="0">
                <a:solidFill>
                  <a:srgbClr val="16A34A"/>
                </a:solidFill>
                <a:uFillTx/>
                <a:latin typeface="Corbel"/>
                <a:ea typeface="Calibri" pitchFamily="34"/>
                <a:cs typeface="Calibri" pitchFamily="34"/>
              </a:rPr>
              <a:t> </a:t>
            </a:r>
            <a:r>
              <a:rPr lang="en-US" sz="1467" b="0" i="0" u="none" strike="noStrike" kern="1200" cap="none" spc="0" baseline="0">
                <a:solidFill>
                  <a:srgbClr val="FFFFFF"/>
                </a:solidFill>
                <a:uFillTx/>
                <a:latin typeface="Corbel"/>
              </a:rPr>
              <a:t>No link to a patient’s previous medical records</a:t>
            </a:r>
            <a:r>
              <a:rPr lang="en-US" sz="1467" b="1" i="0" u="none" strike="noStrike" kern="1200" cap="none" spc="0" baseline="0">
                <a:solidFill>
                  <a:srgbClr val="16A34A"/>
                </a:solidFill>
                <a:uFillTx/>
                <a:latin typeface="Corbel"/>
                <a:ea typeface="Calibri" pitchFamily="34"/>
                <a:cs typeface="Calibri" pitchFamily="34"/>
              </a:rPr>
              <a:t> </a:t>
            </a:r>
            <a:endParaRPr lang="en-US" sz="1467" b="0" i="0" u="none" strike="noStrike" kern="1200" cap="none" spc="0" baseline="0">
              <a:solidFill>
                <a:srgbClr val="FFFFFF"/>
              </a:solidFill>
              <a:uFillTx/>
              <a:latin typeface="Corbel"/>
            </a:endParaRPr>
          </a:p>
        </p:txBody>
      </p:sp>
      <p:sp>
        <p:nvSpPr>
          <p:cNvPr id="22" name="TextBox 25">
            <a:extLst>
              <a:ext uri="{FF2B5EF4-FFF2-40B4-BE49-F238E27FC236}">
                <a16:creationId xmlns:a16="http://schemas.microsoft.com/office/drawing/2014/main" id="{72E4B5BE-C470-6D79-4CC5-DE51402C0707}"/>
              </a:ext>
            </a:extLst>
          </p:cNvPr>
          <p:cNvSpPr txBox="1"/>
          <p:nvPr/>
        </p:nvSpPr>
        <p:spPr>
          <a:xfrm>
            <a:off x="6935029" y="1102464"/>
            <a:ext cx="1686683" cy="461662"/>
          </a:xfrm>
          <a:prstGeom prst="rect">
            <a:avLst/>
          </a:prstGeom>
          <a:noFill/>
          <a:ln cap="flat">
            <a:noFill/>
          </a:ln>
        </p:spPr>
        <p:txBody>
          <a:bodyPr vert="horz" wrap="non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67" b="1" i="0" u="none" strike="noStrike" kern="1200" cap="none" spc="0" baseline="0">
                <a:solidFill>
                  <a:srgbClr val="000000"/>
                </a:solidFill>
                <a:uFillTx/>
                <a:latin typeface="Corbel"/>
              </a:rPr>
              <a:t>LIMITATIONS</a:t>
            </a:r>
            <a:r>
              <a:rPr lang="en-US" sz="2400" b="0" i="0" u="none" strike="noStrike" kern="1200" cap="none" spc="0" baseline="0">
                <a:solidFill>
                  <a:srgbClr val="FFFFFF"/>
                </a:solidFill>
                <a:uFillTx/>
                <a:latin typeface="Corbel"/>
              </a:rPr>
              <a:t> </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1191714B-78E3-F5F3-2896-8D88BB537DCD}"/>
              </a:ext>
            </a:extLst>
          </p:cNvPr>
          <p:cNvSpPr/>
          <p:nvPr/>
        </p:nvSpPr>
        <p:spPr>
          <a:xfrm>
            <a:off x="0" y="0"/>
            <a:ext cx="12191996" cy="97539"/>
          </a:xfrm>
          <a:prstGeom prst="rect">
            <a:avLst/>
          </a:prstGeom>
          <a:solidFill>
            <a:srgbClr val="00A896"/>
          </a:solidFill>
          <a:ln w="12701" cap="flat">
            <a:solidFill>
              <a:srgbClr val="00A89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pic>
        <p:nvPicPr>
          <p:cNvPr id="3" name="Image 0" descr="preencoded.png">
            <a:extLst>
              <a:ext uri="{FF2B5EF4-FFF2-40B4-BE49-F238E27FC236}">
                <a16:creationId xmlns:a16="http://schemas.microsoft.com/office/drawing/2014/main" id="{003695D3-EFF6-1DBA-AEE3-30C241B1D542}"/>
              </a:ext>
            </a:extLst>
          </p:cNvPr>
          <p:cNvPicPr>
            <a:picLocks noChangeAspect="1"/>
          </p:cNvPicPr>
          <p:nvPr/>
        </p:nvPicPr>
        <p:blipFill>
          <a:blip r:embed="rId3">
            <a:alphaModFix amt="80000"/>
          </a:blip>
          <a:srcRect/>
          <a:stretch>
            <a:fillRect/>
          </a:stretch>
        </p:blipFill>
        <p:spPr>
          <a:xfrm>
            <a:off x="6705596" y="97539"/>
            <a:ext cx="5486400" cy="6754371"/>
          </a:xfrm>
          <a:prstGeom prst="rect">
            <a:avLst/>
          </a:prstGeom>
          <a:noFill/>
          <a:ln cap="flat">
            <a:noFill/>
          </a:ln>
        </p:spPr>
      </p:pic>
      <p:sp>
        <p:nvSpPr>
          <p:cNvPr id="4" name="Shape 1">
            <a:extLst>
              <a:ext uri="{FF2B5EF4-FFF2-40B4-BE49-F238E27FC236}">
                <a16:creationId xmlns:a16="http://schemas.microsoft.com/office/drawing/2014/main" id="{999AAEFD-2C78-467A-081B-6C186088235D}"/>
              </a:ext>
            </a:extLst>
          </p:cNvPr>
          <p:cNvSpPr/>
          <p:nvPr/>
        </p:nvSpPr>
        <p:spPr>
          <a:xfrm>
            <a:off x="6705596" y="97539"/>
            <a:ext cx="5486400" cy="6754371"/>
          </a:xfrm>
          <a:prstGeom prst="rect">
            <a:avLst/>
          </a:prstGeom>
          <a:solidFill>
            <a:srgbClr val="1A3A5C">
              <a:alpha val="80000"/>
            </a:srgbClr>
          </a:solidFill>
          <a:ln w="12701" cap="flat">
            <a:solidFill>
              <a:srgbClr val="1A3A5C"/>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5" name="Text 2">
            <a:extLst>
              <a:ext uri="{FF2B5EF4-FFF2-40B4-BE49-F238E27FC236}">
                <a16:creationId xmlns:a16="http://schemas.microsoft.com/office/drawing/2014/main" id="{9E8BF80B-951C-EC98-5570-BBBEA89409D3}"/>
              </a:ext>
            </a:extLst>
          </p:cNvPr>
          <p:cNvSpPr/>
          <p:nvPr/>
        </p:nvSpPr>
        <p:spPr>
          <a:xfrm>
            <a:off x="609603" y="304796"/>
            <a:ext cx="6096003" cy="73152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467" b="1" i="0" u="none" strike="noStrike" kern="1200" cap="none" spc="0" baseline="0">
                <a:solidFill>
                  <a:srgbClr val="FFFFFF"/>
                </a:solidFill>
                <a:uFillTx/>
                <a:latin typeface="Calibri" pitchFamily="34"/>
                <a:ea typeface="Calibri" pitchFamily="34"/>
                <a:cs typeface="Calibri" pitchFamily="34"/>
              </a:rPr>
              <a:t>Conclusion &amp; Recommendation</a:t>
            </a:r>
            <a:endParaRPr lang="en-US" sz="3467" b="0" i="0" u="none" strike="noStrike" kern="1200" cap="none" spc="0" baseline="0">
              <a:solidFill>
                <a:srgbClr val="FFFFFF"/>
              </a:solidFill>
              <a:uFillTx/>
              <a:latin typeface="Corbel"/>
            </a:endParaRPr>
          </a:p>
        </p:txBody>
      </p:sp>
      <p:sp>
        <p:nvSpPr>
          <p:cNvPr id="6" name="Shape 3">
            <a:extLst>
              <a:ext uri="{FF2B5EF4-FFF2-40B4-BE49-F238E27FC236}">
                <a16:creationId xmlns:a16="http://schemas.microsoft.com/office/drawing/2014/main" id="{40773FCC-8449-1346-2C9F-711BA9017A6F}"/>
              </a:ext>
            </a:extLst>
          </p:cNvPr>
          <p:cNvSpPr/>
          <p:nvPr/>
        </p:nvSpPr>
        <p:spPr>
          <a:xfrm>
            <a:off x="609603" y="1072892"/>
            <a:ext cx="6096003" cy="48764"/>
          </a:xfrm>
          <a:prstGeom prst="rect">
            <a:avLst/>
          </a:prstGeom>
          <a:solidFill>
            <a:srgbClr val="00A896"/>
          </a:solidFill>
          <a:ln w="12701" cap="flat">
            <a:solidFill>
              <a:srgbClr val="00A89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7" name="Text 4">
            <a:extLst>
              <a:ext uri="{FF2B5EF4-FFF2-40B4-BE49-F238E27FC236}">
                <a16:creationId xmlns:a16="http://schemas.microsoft.com/office/drawing/2014/main" id="{6EF40C10-BC7D-CDDE-B477-BE76640E3C0E}"/>
              </a:ext>
            </a:extLst>
          </p:cNvPr>
          <p:cNvSpPr/>
          <p:nvPr/>
        </p:nvSpPr>
        <p:spPr>
          <a:xfrm>
            <a:off x="609603" y="1280160"/>
            <a:ext cx="5852160" cy="1402076"/>
          </a:xfrm>
          <a:prstGeom prst="rect">
            <a:avLst/>
          </a:prstGeom>
          <a:noFill/>
          <a:ln cap="flat">
            <a:noFill/>
            <a:prstDash val="solid"/>
          </a:ln>
        </p:spPr>
        <p:txBody>
          <a:bodyPr vert="horz" wrap="square" lIns="91440" tIns="45720" rIns="91440" bIns="45720" anchor="ctr" anchorCtr="0" compatLnSpc="1">
            <a:noAutofit/>
          </a:bodyPr>
          <a:lstStyle/>
          <a:p>
            <a:pPr marL="0" marR="0" lvl="0" indent="0" algn="just"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orbel"/>
              </a:rPr>
              <a:t>The use of Word is the best option for Riverdale Nursing Home to document all care related activity as it solves the problems associated with inconsistent amounts of handwriting, poor legibility and lack of regulatory compliance with standardised templates; integrated revision management tools, as well as seamless access through OneDrive.</a:t>
            </a:r>
          </a:p>
        </p:txBody>
      </p:sp>
      <p:sp>
        <p:nvSpPr>
          <p:cNvPr id="8" name="Shape 5">
            <a:extLst>
              <a:ext uri="{FF2B5EF4-FFF2-40B4-BE49-F238E27FC236}">
                <a16:creationId xmlns:a16="http://schemas.microsoft.com/office/drawing/2014/main" id="{FE4E868B-EF54-7413-742E-58B7CBD77976}"/>
              </a:ext>
            </a:extLst>
          </p:cNvPr>
          <p:cNvSpPr/>
          <p:nvPr/>
        </p:nvSpPr>
        <p:spPr>
          <a:xfrm>
            <a:off x="487676" y="2926080"/>
            <a:ext cx="5974076" cy="792483"/>
          </a:xfrm>
          <a:prstGeom prst="rect">
            <a:avLst/>
          </a:prstGeom>
          <a:solidFill>
            <a:srgbClr val="1E4A6E"/>
          </a:solidFill>
          <a:ln w="12701" cap="flat">
            <a:solidFill>
              <a:srgbClr val="007A87"/>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9" name="Text 6">
            <a:extLst>
              <a:ext uri="{FF2B5EF4-FFF2-40B4-BE49-F238E27FC236}">
                <a16:creationId xmlns:a16="http://schemas.microsoft.com/office/drawing/2014/main" id="{AB063059-A660-E84E-1A3D-219BB1178D1B}"/>
              </a:ext>
            </a:extLst>
          </p:cNvPr>
          <p:cNvSpPr/>
          <p:nvPr/>
        </p:nvSpPr>
        <p:spPr>
          <a:xfrm>
            <a:off x="670556" y="3011420"/>
            <a:ext cx="1706883" cy="26822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1" i="0" u="none" strike="noStrike" kern="1200" cap="none" spc="0" baseline="0">
                <a:solidFill>
                  <a:srgbClr val="00A896"/>
                </a:solidFill>
                <a:uFillTx/>
                <a:latin typeface="Calibri" pitchFamily="34"/>
                <a:ea typeface="Calibri" pitchFamily="34"/>
                <a:cs typeface="Calibri" pitchFamily="34"/>
              </a:rPr>
              <a:t>Task</a:t>
            </a:r>
            <a:endParaRPr lang="en-US" sz="1333" b="0" i="0" u="none" strike="noStrike" kern="1200" cap="none" spc="0" baseline="0">
              <a:solidFill>
                <a:srgbClr val="FFFFFF"/>
              </a:solidFill>
              <a:uFillTx/>
              <a:latin typeface="Corbel"/>
            </a:endParaRPr>
          </a:p>
        </p:txBody>
      </p:sp>
      <p:sp>
        <p:nvSpPr>
          <p:cNvPr id="10" name="Text 7">
            <a:extLst>
              <a:ext uri="{FF2B5EF4-FFF2-40B4-BE49-F238E27FC236}">
                <a16:creationId xmlns:a16="http://schemas.microsoft.com/office/drawing/2014/main" id="{B4C0A841-BBE4-88D1-16EC-F322AA5B2749}"/>
              </a:ext>
            </a:extLst>
          </p:cNvPr>
          <p:cNvSpPr/>
          <p:nvPr/>
        </p:nvSpPr>
        <p:spPr>
          <a:xfrm>
            <a:off x="2194560" y="3023619"/>
            <a:ext cx="4023360" cy="54864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alibri" pitchFamily="34"/>
                <a:ea typeface="Calibri" pitchFamily="34"/>
                <a:cs typeface="Calibri" pitchFamily="34"/>
              </a:rPr>
              <a:t>Writing Care-Related Documents</a:t>
            </a:r>
            <a:endParaRPr lang="en-US" sz="1467" b="0" i="0" u="none" strike="noStrike" kern="1200" cap="none" spc="0" baseline="0">
              <a:solidFill>
                <a:srgbClr val="FFFFFF"/>
              </a:solidFill>
              <a:uFillTx/>
              <a:latin typeface="Corbel"/>
            </a:endParaRPr>
          </a:p>
        </p:txBody>
      </p:sp>
      <p:sp>
        <p:nvSpPr>
          <p:cNvPr id="11" name="Shape 8">
            <a:extLst>
              <a:ext uri="{FF2B5EF4-FFF2-40B4-BE49-F238E27FC236}">
                <a16:creationId xmlns:a16="http://schemas.microsoft.com/office/drawing/2014/main" id="{DCC665D3-00C9-C3DE-A5E8-A9A507722978}"/>
              </a:ext>
            </a:extLst>
          </p:cNvPr>
          <p:cNvSpPr/>
          <p:nvPr/>
        </p:nvSpPr>
        <p:spPr>
          <a:xfrm>
            <a:off x="487676" y="3877056"/>
            <a:ext cx="5974076" cy="792483"/>
          </a:xfrm>
          <a:prstGeom prst="rect">
            <a:avLst/>
          </a:prstGeom>
          <a:solidFill>
            <a:srgbClr val="1E4A6E"/>
          </a:solidFill>
          <a:ln w="12701" cap="flat">
            <a:solidFill>
              <a:srgbClr val="007A87"/>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2" name="Text 9">
            <a:extLst>
              <a:ext uri="{FF2B5EF4-FFF2-40B4-BE49-F238E27FC236}">
                <a16:creationId xmlns:a16="http://schemas.microsoft.com/office/drawing/2014/main" id="{DFD3FD83-8862-5B90-FD54-BBA822AA0619}"/>
              </a:ext>
            </a:extLst>
          </p:cNvPr>
          <p:cNvSpPr/>
          <p:nvPr/>
        </p:nvSpPr>
        <p:spPr>
          <a:xfrm>
            <a:off x="670556" y="3962396"/>
            <a:ext cx="1706883" cy="26822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1" i="0" u="none" strike="noStrike" kern="1200" cap="none" spc="0" baseline="0">
                <a:solidFill>
                  <a:srgbClr val="00A896"/>
                </a:solidFill>
                <a:uFillTx/>
                <a:latin typeface="Calibri" pitchFamily="34"/>
                <a:ea typeface="Calibri" pitchFamily="34"/>
                <a:cs typeface="Calibri" pitchFamily="34"/>
              </a:rPr>
              <a:t>Tool</a:t>
            </a:r>
            <a:endParaRPr lang="en-US" sz="1333" b="0" i="0" u="none" strike="noStrike" kern="1200" cap="none" spc="0" baseline="0">
              <a:solidFill>
                <a:srgbClr val="FFFFFF"/>
              </a:solidFill>
              <a:uFillTx/>
              <a:latin typeface="Corbel"/>
            </a:endParaRPr>
          </a:p>
        </p:txBody>
      </p:sp>
      <p:sp>
        <p:nvSpPr>
          <p:cNvPr id="13" name="Text 10">
            <a:extLst>
              <a:ext uri="{FF2B5EF4-FFF2-40B4-BE49-F238E27FC236}">
                <a16:creationId xmlns:a16="http://schemas.microsoft.com/office/drawing/2014/main" id="{369A9F7D-D3F1-D492-2DEE-6EFFC0A64157}"/>
              </a:ext>
            </a:extLst>
          </p:cNvPr>
          <p:cNvSpPr/>
          <p:nvPr/>
        </p:nvSpPr>
        <p:spPr>
          <a:xfrm>
            <a:off x="2194560" y="3974595"/>
            <a:ext cx="4023360" cy="54864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alibri" pitchFamily="34"/>
                <a:ea typeface="Calibri" pitchFamily="34"/>
                <a:cs typeface="Calibri" pitchFamily="34"/>
              </a:rPr>
              <a:t>Microsoft Word (MS 365)</a:t>
            </a:r>
            <a:endParaRPr lang="en-US" sz="1467" b="0" i="0" u="none" strike="noStrike" kern="1200" cap="none" spc="0" baseline="0">
              <a:solidFill>
                <a:srgbClr val="FFFFFF"/>
              </a:solidFill>
              <a:uFillTx/>
              <a:latin typeface="Corbel"/>
            </a:endParaRPr>
          </a:p>
        </p:txBody>
      </p:sp>
      <p:sp>
        <p:nvSpPr>
          <p:cNvPr id="14" name="Shape 11">
            <a:extLst>
              <a:ext uri="{FF2B5EF4-FFF2-40B4-BE49-F238E27FC236}">
                <a16:creationId xmlns:a16="http://schemas.microsoft.com/office/drawing/2014/main" id="{E688F546-68B4-D6F2-DB6D-7118A813ABC3}"/>
              </a:ext>
            </a:extLst>
          </p:cNvPr>
          <p:cNvSpPr/>
          <p:nvPr/>
        </p:nvSpPr>
        <p:spPr>
          <a:xfrm>
            <a:off x="487676" y="4828032"/>
            <a:ext cx="5974076" cy="792483"/>
          </a:xfrm>
          <a:prstGeom prst="rect">
            <a:avLst/>
          </a:prstGeom>
          <a:solidFill>
            <a:srgbClr val="1E4A6E"/>
          </a:solidFill>
          <a:ln w="12701" cap="flat">
            <a:solidFill>
              <a:srgbClr val="007A87"/>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5" name="Text 12">
            <a:extLst>
              <a:ext uri="{FF2B5EF4-FFF2-40B4-BE49-F238E27FC236}">
                <a16:creationId xmlns:a16="http://schemas.microsoft.com/office/drawing/2014/main" id="{BD16573E-DA8B-1F95-01EE-5CAF4EE4660E}"/>
              </a:ext>
            </a:extLst>
          </p:cNvPr>
          <p:cNvSpPr/>
          <p:nvPr/>
        </p:nvSpPr>
        <p:spPr>
          <a:xfrm>
            <a:off x="670556" y="4913372"/>
            <a:ext cx="1706883" cy="26822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333" b="1" i="0" u="none" strike="noStrike" kern="1200" cap="none" spc="0" baseline="0">
                <a:solidFill>
                  <a:srgbClr val="00A896"/>
                </a:solidFill>
                <a:uFillTx/>
                <a:latin typeface="Calibri" pitchFamily="34"/>
                <a:ea typeface="Calibri" pitchFamily="34"/>
                <a:cs typeface="Calibri" pitchFamily="34"/>
              </a:rPr>
              <a:t>Key Benefit</a:t>
            </a:r>
            <a:endParaRPr lang="en-US" sz="1333" b="0" i="0" u="none" strike="noStrike" kern="1200" cap="none" spc="0" baseline="0">
              <a:solidFill>
                <a:srgbClr val="FFFFFF"/>
              </a:solidFill>
              <a:uFillTx/>
              <a:latin typeface="Corbel"/>
            </a:endParaRPr>
          </a:p>
        </p:txBody>
      </p:sp>
      <p:sp>
        <p:nvSpPr>
          <p:cNvPr id="16" name="Text 13">
            <a:extLst>
              <a:ext uri="{FF2B5EF4-FFF2-40B4-BE49-F238E27FC236}">
                <a16:creationId xmlns:a16="http://schemas.microsoft.com/office/drawing/2014/main" id="{460B941A-21ED-E804-2974-63DA4794FBEA}"/>
              </a:ext>
            </a:extLst>
          </p:cNvPr>
          <p:cNvSpPr/>
          <p:nvPr/>
        </p:nvSpPr>
        <p:spPr>
          <a:xfrm>
            <a:off x="2194560" y="4925571"/>
            <a:ext cx="4023360" cy="54864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FFFFFF"/>
                </a:solidFill>
                <a:uFillTx/>
                <a:latin typeface="Calibri" pitchFamily="34"/>
                <a:ea typeface="Calibri" pitchFamily="34"/>
                <a:cs typeface="Calibri" pitchFamily="34"/>
              </a:rPr>
              <a:t>Standardised, compliant digital documentation</a:t>
            </a:r>
            <a:endParaRPr lang="en-US" sz="1467" b="0" i="0" u="none" strike="noStrike" kern="1200" cap="none" spc="0" baseline="0">
              <a:solidFill>
                <a:srgbClr val="FFFFFF"/>
              </a:solidFill>
              <a:uFillTx/>
              <a:latin typeface="Corbel"/>
            </a:endParaRPr>
          </a:p>
        </p:txBody>
      </p:sp>
      <p:sp>
        <p:nvSpPr>
          <p:cNvPr id="17" name="Text 14">
            <a:extLst>
              <a:ext uri="{FF2B5EF4-FFF2-40B4-BE49-F238E27FC236}">
                <a16:creationId xmlns:a16="http://schemas.microsoft.com/office/drawing/2014/main" id="{48BC5368-8352-B361-DEF5-BD590A67016C}"/>
              </a:ext>
            </a:extLst>
          </p:cNvPr>
          <p:cNvSpPr/>
          <p:nvPr/>
        </p:nvSpPr>
        <p:spPr>
          <a:xfrm>
            <a:off x="487676" y="5730243"/>
            <a:ext cx="6096003" cy="73152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67" b="0" i="0" u="none" strike="noStrike" kern="1200" cap="none" spc="0" baseline="0">
                <a:solidFill>
                  <a:srgbClr val="000000"/>
                </a:solidFill>
                <a:uFillTx/>
                <a:latin typeface="Corbel"/>
              </a:rPr>
              <a:t>“Digital solutions in the healthcare space will only be successful if they are aligned with actual ‘real-world’ workflow requirements, as well as decreasing the burden on the staff to complete their work” (Honeyman et al., 2020).</a:t>
            </a:r>
          </a:p>
        </p:txBody>
      </p:sp>
      <p:sp>
        <p:nvSpPr>
          <p:cNvPr id="18" name="Shape 15">
            <a:extLst>
              <a:ext uri="{FF2B5EF4-FFF2-40B4-BE49-F238E27FC236}">
                <a16:creationId xmlns:a16="http://schemas.microsoft.com/office/drawing/2014/main" id="{A623B22E-71C7-7B1B-5988-549E13B1A2DF}"/>
              </a:ext>
            </a:extLst>
          </p:cNvPr>
          <p:cNvSpPr/>
          <p:nvPr/>
        </p:nvSpPr>
        <p:spPr>
          <a:xfrm>
            <a:off x="0" y="6522716"/>
            <a:ext cx="12191996" cy="335283"/>
          </a:xfrm>
          <a:prstGeom prst="rect">
            <a:avLst/>
          </a:prstGeom>
          <a:solidFill>
            <a:srgbClr val="0A1E30"/>
          </a:solidFill>
          <a:ln w="12701" cap="flat">
            <a:solidFill>
              <a:srgbClr val="0A1E3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9" name="Text 16">
            <a:extLst>
              <a:ext uri="{FF2B5EF4-FFF2-40B4-BE49-F238E27FC236}">
                <a16:creationId xmlns:a16="http://schemas.microsoft.com/office/drawing/2014/main" id="{5F7DA229-EED3-83EC-CD12-444BAD57A711}"/>
              </a:ext>
            </a:extLst>
          </p:cNvPr>
          <p:cNvSpPr/>
          <p:nvPr/>
        </p:nvSpPr>
        <p:spPr>
          <a:xfrm>
            <a:off x="365760" y="6559292"/>
            <a:ext cx="11582403" cy="268220"/>
          </a:xfrm>
          <a:prstGeom prst="rect">
            <a:avLst/>
          </a:prstGeom>
          <a:no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1" u="none" strike="noStrike" kern="1200" cap="none" spc="0" baseline="0">
                <a:solidFill>
                  <a:srgbClr val="A8C8D8"/>
                </a:solidFill>
                <a:uFillTx/>
                <a:latin typeface="Calibri" pitchFamily="34"/>
                <a:ea typeface="Calibri" pitchFamily="34"/>
                <a:cs typeface="Calibri" pitchFamily="34"/>
              </a:rPr>
              <a:t>Thank you for listening | Questions Welcome</a:t>
            </a:r>
            <a:endParaRPr lang="en-US" sz="1600" b="0" i="0" u="none" strike="noStrike" kern="1200" cap="none" spc="0" baseline="0">
              <a:solidFill>
                <a:srgbClr val="FFFFFF"/>
              </a:solidFill>
              <a:uFillTx/>
              <a:latin typeface="Corbe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33">
    <p:spTree>
      <p:nvGrpSpPr>
        <p:cNvPr id="1" name=""/>
        <p:cNvGrpSpPr/>
        <p:nvPr/>
      </p:nvGrpSpPr>
      <p:grpSpPr>
        <a:xfrm>
          <a:off x="0" y="0"/>
          <a:ext cx="0" cy="0"/>
          <a:chOff x="0" y="0"/>
          <a:chExt cx="0" cy="0"/>
        </a:xfrm>
      </p:grpSpPr>
      <p:sp>
        <p:nvSpPr>
          <p:cNvPr id="2" name="Shape 0">
            <a:extLst>
              <a:ext uri="{FF2B5EF4-FFF2-40B4-BE49-F238E27FC236}">
                <a16:creationId xmlns:a16="http://schemas.microsoft.com/office/drawing/2014/main" id="{EA0AD1ED-2E0D-8136-3813-968A815DFBA7}"/>
              </a:ext>
            </a:extLst>
          </p:cNvPr>
          <p:cNvSpPr/>
          <p:nvPr/>
        </p:nvSpPr>
        <p:spPr>
          <a:xfrm>
            <a:off x="0" y="0"/>
            <a:ext cx="219456" cy="6858000"/>
          </a:xfrm>
          <a:prstGeom prst="rect">
            <a:avLst/>
          </a:prstGeom>
          <a:solidFill>
            <a:srgbClr val="1A3A5C"/>
          </a:solidFill>
          <a:ln w="12701" cap="flat">
            <a:solidFill>
              <a:srgbClr val="1A3A5C"/>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3" name="Shape 1">
            <a:extLst>
              <a:ext uri="{FF2B5EF4-FFF2-40B4-BE49-F238E27FC236}">
                <a16:creationId xmlns:a16="http://schemas.microsoft.com/office/drawing/2014/main" id="{5BD675F8-D244-3C71-CE7A-85DA7646CA39}"/>
              </a:ext>
            </a:extLst>
          </p:cNvPr>
          <p:cNvSpPr/>
          <p:nvPr/>
        </p:nvSpPr>
        <p:spPr>
          <a:xfrm>
            <a:off x="0" y="0"/>
            <a:ext cx="12191996" cy="97539"/>
          </a:xfrm>
          <a:prstGeom prst="rect">
            <a:avLst/>
          </a:prstGeom>
          <a:solidFill>
            <a:srgbClr val="007A87"/>
          </a:solidFill>
          <a:ln w="12701" cap="flat">
            <a:solidFill>
              <a:srgbClr val="007A87"/>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4" name="Text 2">
            <a:extLst>
              <a:ext uri="{FF2B5EF4-FFF2-40B4-BE49-F238E27FC236}">
                <a16:creationId xmlns:a16="http://schemas.microsoft.com/office/drawing/2014/main" id="{1A6CC86E-4F5C-E19D-3B31-679EE82F2EB2}"/>
              </a:ext>
            </a:extLst>
          </p:cNvPr>
          <p:cNvSpPr/>
          <p:nvPr/>
        </p:nvSpPr>
        <p:spPr>
          <a:xfrm>
            <a:off x="487676" y="219456"/>
            <a:ext cx="10972800" cy="67055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733" b="1" i="0" u="none" strike="noStrike" kern="1200" cap="none" spc="0" baseline="0">
                <a:solidFill>
                  <a:srgbClr val="1A3A5C"/>
                </a:solidFill>
                <a:uFillTx/>
                <a:latin typeface="Calibri" pitchFamily="34"/>
                <a:ea typeface="Calibri" pitchFamily="34"/>
                <a:cs typeface="Calibri" pitchFamily="34"/>
              </a:rPr>
              <a:t>Reference List</a:t>
            </a:r>
            <a:endParaRPr lang="en-US" sz="3733" b="0" i="0" u="none" strike="noStrike" kern="1200" cap="none" spc="0" baseline="0">
              <a:solidFill>
                <a:srgbClr val="FFFFFF"/>
              </a:solidFill>
              <a:uFillTx/>
              <a:latin typeface="Corbel"/>
            </a:endParaRPr>
          </a:p>
        </p:txBody>
      </p:sp>
      <p:sp>
        <p:nvSpPr>
          <p:cNvPr id="5" name="Shape 3">
            <a:extLst>
              <a:ext uri="{FF2B5EF4-FFF2-40B4-BE49-F238E27FC236}">
                <a16:creationId xmlns:a16="http://schemas.microsoft.com/office/drawing/2014/main" id="{82ECD39D-2CD4-4712-6F14-FCD309DCA3B4}"/>
              </a:ext>
            </a:extLst>
          </p:cNvPr>
          <p:cNvSpPr/>
          <p:nvPr/>
        </p:nvSpPr>
        <p:spPr>
          <a:xfrm>
            <a:off x="487676" y="914400"/>
            <a:ext cx="10972800" cy="48764"/>
          </a:xfrm>
          <a:prstGeom prst="rect">
            <a:avLst/>
          </a:prstGeom>
          <a:solidFill>
            <a:srgbClr val="007A87"/>
          </a:solidFill>
          <a:ln w="12701" cap="flat">
            <a:solidFill>
              <a:srgbClr val="007A87"/>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pic>
        <p:nvPicPr>
          <p:cNvPr id="6" name="Image 0" descr="preencoded.png">
            <a:extLst>
              <a:ext uri="{FF2B5EF4-FFF2-40B4-BE49-F238E27FC236}">
                <a16:creationId xmlns:a16="http://schemas.microsoft.com/office/drawing/2014/main" id="{E3126C8F-F9FD-F115-C6BD-E6AAA60C98C8}"/>
              </a:ext>
            </a:extLst>
          </p:cNvPr>
          <p:cNvPicPr>
            <a:picLocks noChangeAspect="1"/>
          </p:cNvPicPr>
          <p:nvPr/>
        </p:nvPicPr>
        <p:blipFill>
          <a:blip r:embed="rId3"/>
          <a:stretch>
            <a:fillRect/>
          </a:stretch>
        </p:blipFill>
        <p:spPr>
          <a:xfrm>
            <a:off x="10881360" y="219456"/>
            <a:ext cx="670556" cy="670556"/>
          </a:xfrm>
          <a:prstGeom prst="rect">
            <a:avLst/>
          </a:prstGeom>
          <a:noFill/>
          <a:ln cap="flat">
            <a:noFill/>
          </a:ln>
        </p:spPr>
      </p:pic>
      <p:sp>
        <p:nvSpPr>
          <p:cNvPr id="7" name="Text 4">
            <a:extLst>
              <a:ext uri="{FF2B5EF4-FFF2-40B4-BE49-F238E27FC236}">
                <a16:creationId xmlns:a16="http://schemas.microsoft.com/office/drawing/2014/main" id="{C8405E50-9519-4D35-C7C4-A06B7F18E817}"/>
              </a:ext>
            </a:extLst>
          </p:cNvPr>
          <p:cNvSpPr/>
          <p:nvPr/>
        </p:nvSpPr>
        <p:spPr>
          <a:xfrm>
            <a:off x="487676" y="1158243"/>
            <a:ext cx="11216643" cy="91440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FFFFFF"/>
                </a:solidFill>
                <a:uFillTx/>
                <a:latin typeface="Calibri" pitchFamily="34"/>
                <a:ea typeface="Calibri" pitchFamily="34"/>
                <a:cs typeface="Calibri" pitchFamily="34"/>
              </a:rPr>
              <a:t>Care Quality Commission (CQC) (2022) Regulation 17: Good governance. Available at: </a:t>
            </a:r>
            <a:r>
              <a:rPr lang="en-US" sz="1400" b="0" i="0" u="none" strike="noStrike" kern="1200" cap="none" spc="0" baseline="0">
                <a:solidFill>
                  <a:srgbClr val="FFFFFF"/>
                </a:solidFill>
                <a:uFillTx/>
                <a:latin typeface="Calibri" pitchFamily="34"/>
                <a:ea typeface="Calibri" pitchFamily="34"/>
                <a:cs typeface="Calibri" pitchFamily="34"/>
                <a:hlinkClick r:id="rId4">
                  <a:extLst>
                    <a:ext uri="{A12FA001-AC4F-418D-AE19-62706E023703}">
                      <ahyp:hlinkClr xmlns:ahyp="http://schemas.microsoft.com/office/drawing/2018/hyperlinkcolor" val="tx"/>
                    </a:ext>
                  </a:extLst>
                </a:hlinkClick>
              </a:rPr>
              <a:t>https://www.cqc.org.uk/guidance-providers/regulations-enforcement/regulation-17-good-governance</a:t>
            </a:r>
            <a:r>
              <a:rPr lang="en-US" sz="1400" b="0" i="0" u="none" strike="noStrike" kern="1200" cap="none" spc="0" baseline="0">
                <a:solidFill>
                  <a:srgbClr val="FFFFFF"/>
                </a:solidFill>
                <a:uFillTx/>
                <a:latin typeface="Calibri" pitchFamily="34"/>
                <a:ea typeface="Calibri" pitchFamily="34"/>
                <a:cs typeface="Calibri" pitchFamily="34"/>
              </a:rPr>
              <a:t>  (Accessed: 20 May 2026).</a:t>
            </a:r>
            <a:endParaRPr lang="en-US" sz="1400" b="0" i="0" u="none" strike="noStrike" kern="1200" cap="none" spc="0" baseline="0">
              <a:solidFill>
                <a:srgbClr val="FFFFFF"/>
              </a:solidFill>
              <a:uFillTx/>
              <a:latin typeface="Corbel"/>
            </a:endParaRPr>
          </a:p>
        </p:txBody>
      </p:sp>
      <p:sp>
        <p:nvSpPr>
          <p:cNvPr id="8" name="Shape 5">
            <a:extLst>
              <a:ext uri="{FF2B5EF4-FFF2-40B4-BE49-F238E27FC236}">
                <a16:creationId xmlns:a16="http://schemas.microsoft.com/office/drawing/2014/main" id="{FB323A96-CA69-DC60-0F50-F8CB36074B12}"/>
              </a:ext>
            </a:extLst>
          </p:cNvPr>
          <p:cNvSpPr/>
          <p:nvPr/>
        </p:nvSpPr>
        <p:spPr>
          <a:xfrm>
            <a:off x="487676" y="2048256"/>
            <a:ext cx="11216643" cy="18288"/>
          </a:xfrm>
          <a:prstGeom prst="rect">
            <a:avLst/>
          </a:prstGeom>
          <a:solidFill>
            <a:srgbClr val="E2E8F0"/>
          </a:solidFill>
          <a:ln w="12701" cap="flat">
            <a:solidFill>
              <a:srgbClr val="E2E8F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9" name="Text 6">
            <a:extLst>
              <a:ext uri="{FF2B5EF4-FFF2-40B4-BE49-F238E27FC236}">
                <a16:creationId xmlns:a16="http://schemas.microsoft.com/office/drawing/2014/main" id="{306A5098-07F6-886F-EBF6-323CEF9C80C1}"/>
              </a:ext>
            </a:extLst>
          </p:cNvPr>
          <p:cNvSpPr/>
          <p:nvPr/>
        </p:nvSpPr>
        <p:spPr>
          <a:xfrm>
            <a:off x="487676" y="2231136"/>
            <a:ext cx="11216643" cy="91440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FFFFFF"/>
                </a:solidFill>
                <a:uFillTx/>
                <a:latin typeface="Calibri" pitchFamily="34"/>
                <a:ea typeface="Calibri" pitchFamily="34"/>
                <a:cs typeface="Calibri" pitchFamily="34"/>
              </a:rPr>
              <a:t>Glasby, J. and Dickinson, H. (2014) Partnership Working in Health and Social Care: What Is Integrated Care and How Can We Deliver It? 2</a:t>
            </a:r>
            <a:r>
              <a:rPr lang="en-US" sz="1400" b="0" i="0" u="none" strike="noStrike" kern="1200" cap="none" spc="0" baseline="30000">
                <a:solidFill>
                  <a:srgbClr val="FFFFFF"/>
                </a:solidFill>
                <a:uFillTx/>
                <a:latin typeface="Calibri" pitchFamily="34"/>
                <a:ea typeface="Calibri" pitchFamily="34"/>
                <a:cs typeface="Calibri" pitchFamily="34"/>
              </a:rPr>
              <a:t>nd</a:t>
            </a:r>
            <a:r>
              <a:rPr lang="en-US" sz="1400" b="0" i="0" u="none" strike="noStrike" kern="1200" cap="none" spc="0" baseline="0">
                <a:solidFill>
                  <a:srgbClr val="FFFFFF"/>
                </a:solidFill>
                <a:uFillTx/>
                <a:latin typeface="Calibri" pitchFamily="34"/>
                <a:ea typeface="Calibri" pitchFamily="34"/>
                <a:cs typeface="Calibri" pitchFamily="34"/>
              </a:rPr>
              <a:t>  edn. Bristol: Policy Press.</a:t>
            </a:r>
            <a:endParaRPr lang="en-US" sz="1400" b="0" i="0" u="none" strike="noStrike" kern="1200" cap="none" spc="0" baseline="0">
              <a:solidFill>
                <a:srgbClr val="FFFFFF"/>
              </a:solidFill>
              <a:uFillTx/>
              <a:latin typeface="Corbel"/>
            </a:endParaRPr>
          </a:p>
        </p:txBody>
      </p:sp>
      <p:sp>
        <p:nvSpPr>
          <p:cNvPr id="10" name="Shape 7">
            <a:extLst>
              <a:ext uri="{FF2B5EF4-FFF2-40B4-BE49-F238E27FC236}">
                <a16:creationId xmlns:a16="http://schemas.microsoft.com/office/drawing/2014/main" id="{1127291E-DC0A-7B18-5A50-65475BB2205F}"/>
              </a:ext>
            </a:extLst>
          </p:cNvPr>
          <p:cNvSpPr/>
          <p:nvPr/>
        </p:nvSpPr>
        <p:spPr>
          <a:xfrm>
            <a:off x="487676" y="3121148"/>
            <a:ext cx="11216643" cy="18288"/>
          </a:xfrm>
          <a:prstGeom prst="rect">
            <a:avLst/>
          </a:prstGeom>
          <a:solidFill>
            <a:srgbClr val="E2E8F0"/>
          </a:solidFill>
          <a:ln w="12701" cap="flat">
            <a:solidFill>
              <a:srgbClr val="E2E8F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1" name="Text 8">
            <a:extLst>
              <a:ext uri="{FF2B5EF4-FFF2-40B4-BE49-F238E27FC236}">
                <a16:creationId xmlns:a16="http://schemas.microsoft.com/office/drawing/2014/main" id="{5166F4FD-1F38-4309-D61A-6AB750CA598D}"/>
              </a:ext>
            </a:extLst>
          </p:cNvPr>
          <p:cNvSpPr/>
          <p:nvPr/>
        </p:nvSpPr>
        <p:spPr>
          <a:xfrm>
            <a:off x="487676" y="3304028"/>
            <a:ext cx="11216643" cy="91440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FFFFFF"/>
                </a:solidFill>
                <a:uFillTx/>
                <a:latin typeface="Calibri" pitchFamily="34"/>
                <a:ea typeface="Calibri" pitchFamily="34"/>
                <a:cs typeface="Calibri" pitchFamily="34"/>
              </a:rPr>
              <a:t>Honeyman, M., Dunn, P. and McKenna, H. (2020) A Digital NHS? Unpacking the Debate. London: The King's Fund. Available at: </a:t>
            </a:r>
            <a:r>
              <a:rPr lang="en-US" sz="1400" b="0" i="0" u="none" strike="noStrike" kern="1200" cap="none" spc="0" baseline="0">
                <a:solidFill>
                  <a:srgbClr val="FFFFFF"/>
                </a:solidFill>
                <a:uFillTx/>
                <a:latin typeface="Calibri" pitchFamily="34"/>
                <a:ea typeface="Calibri" pitchFamily="34"/>
                <a:cs typeface="Calibri" pitchFamily="34"/>
                <a:hlinkClick r:id="rId5">
                  <a:extLst>
                    <a:ext uri="{A12FA001-AC4F-418D-AE19-62706E023703}">
                      <ahyp:hlinkClr xmlns:ahyp="http://schemas.microsoft.com/office/drawing/2018/hyperlinkcolor" val="tx"/>
                    </a:ext>
                  </a:extLst>
                </a:hlinkClick>
              </a:rPr>
              <a:t>https://www.kingsfund.org.uk/insight-and-analysis/reports/digital-nhs</a:t>
            </a:r>
            <a:r>
              <a:rPr lang="en-US" sz="1400" b="0" i="0" u="none" strike="noStrike" kern="1200" cap="none" spc="0" baseline="0">
                <a:solidFill>
                  <a:srgbClr val="FFFFFF"/>
                </a:solidFill>
                <a:uFillTx/>
                <a:latin typeface="Calibri" pitchFamily="34"/>
                <a:ea typeface="Calibri" pitchFamily="34"/>
                <a:cs typeface="Calibri" pitchFamily="34"/>
              </a:rPr>
              <a:t>  (Accessed: 18 May 2026).</a:t>
            </a:r>
            <a:endParaRPr lang="en-US" sz="1400" b="0" i="0" u="none" strike="noStrike" kern="1200" cap="none" spc="0" baseline="0">
              <a:solidFill>
                <a:srgbClr val="FFFFFF"/>
              </a:solidFill>
              <a:uFillTx/>
              <a:latin typeface="Corbel"/>
            </a:endParaRPr>
          </a:p>
        </p:txBody>
      </p:sp>
      <p:sp>
        <p:nvSpPr>
          <p:cNvPr id="12" name="Shape 9">
            <a:extLst>
              <a:ext uri="{FF2B5EF4-FFF2-40B4-BE49-F238E27FC236}">
                <a16:creationId xmlns:a16="http://schemas.microsoft.com/office/drawing/2014/main" id="{8765737D-82F1-06B8-D289-59F79BA055F3}"/>
              </a:ext>
            </a:extLst>
          </p:cNvPr>
          <p:cNvSpPr/>
          <p:nvPr/>
        </p:nvSpPr>
        <p:spPr>
          <a:xfrm>
            <a:off x="487676" y="4194051"/>
            <a:ext cx="11216643" cy="18288"/>
          </a:xfrm>
          <a:prstGeom prst="rect">
            <a:avLst/>
          </a:prstGeom>
          <a:solidFill>
            <a:srgbClr val="E2E8F0"/>
          </a:solidFill>
          <a:ln w="12701" cap="flat">
            <a:solidFill>
              <a:srgbClr val="E2E8F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3" name="Text 10">
            <a:extLst>
              <a:ext uri="{FF2B5EF4-FFF2-40B4-BE49-F238E27FC236}">
                <a16:creationId xmlns:a16="http://schemas.microsoft.com/office/drawing/2014/main" id="{9E866B5F-D39A-3F83-1682-AA6D84582713}"/>
              </a:ext>
            </a:extLst>
          </p:cNvPr>
          <p:cNvSpPr/>
          <p:nvPr/>
        </p:nvSpPr>
        <p:spPr>
          <a:xfrm>
            <a:off x="487676" y="4376931"/>
            <a:ext cx="11216643" cy="91440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FFFFFF"/>
                </a:solidFill>
                <a:uFillTx/>
                <a:latin typeface="Calibri" pitchFamily="34"/>
                <a:ea typeface="Calibri" pitchFamily="34"/>
                <a:cs typeface="Calibri" pitchFamily="34"/>
              </a:rPr>
              <a:t>Microsoft (2023) Microsoft for Healthcare. Available at: </a:t>
            </a:r>
            <a:r>
              <a:rPr lang="en-US" sz="1400" b="0" i="0" u="none" strike="noStrike" kern="1200" cap="none" spc="0" baseline="0">
                <a:solidFill>
                  <a:srgbClr val="FFFFFF"/>
                </a:solidFill>
                <a:uFillTx/>
                <a:latin typeface="Calibri" pitchFamily="34"/>
                <a:ea typeface="Calibri" pitchFamily="34"/>
                <a:cs typeface="Calibri" pitchFamily="34"/>
                <a:hlinkClick r:id="rId6">
                  <a:extLst>
                    <a:ext uri="{A12FA001-AC4F-418D-AE19-62706E023703}">
                      <ahyp:hlinkClr xmlns:ahyp="http://schemas.microsoft.com/office/drawing/2018/hyperlinkcolor" val="tx"/>
                    </a:ext>
                  </a:extLst>
                </a:hlinkClick>
              </a:rPr>
              <a:t>https://www.microsoft.com/en-us/ai/health</a:t>
            </a:r>
            <a:r>
              <a:rPr lang="en-US" sz="1400" b="0" i="0" u="none" strike="noStrike" kern="1200" cap="none" spc="0" baseline="0">
                <a:solidFill>
                  <a:srgbClr val="FFFFFF"/>
                </a:solidFill>
                <a:uFillTx/>
                <a:latin typeface="Calibri" pitchFamily="34"/>
                <a:ea typeface="Calibri" pitchFamily="34"/>
                <a:cs typeface="Calibri" pitchFamily="34"/>
              </a:rPr>
              <a:t> (Accessed: 21 May 2026).</a:t>
            </a:r>
            <a:endParaRPr lang="en-US" sz="1400" b="0" i="0" u="none" strike="noStrike" kern="1200" cap="none" spc="0" baseline="0">
              <a:solidFill>
                <a:srgbClr val="FFFFFF"/>
              </a:solidFill>
              <a:uFillTx/>
              <a:latin typeface="Corbel"/>
            </a:endParaRPr>
          </a:p>
        </p:txBody>
      </p:sp>
      <p:sp>
        <p:nvSpPr>
          <p:cNvPr id="14" name="Shape 11">
            <a:extLst>
              <a:ext uri="{FF2B5EF4-FFF2-40B4-BE49-F238E27FC236}">
                <a16:creationId xmlns:a16="http://schemas.microsoft.com/office/drawing/2014/main" id="{30639F8C-53EA-C585-6535-3EB0FA649BA8}"/>
              </a:ext>
            </a:extLst>
          </p:cNvPr>
          <p:cNvSpPr/>
          <p:nvPr/>
        </p:nvSpPr>
        <p:spPr>
          <a:xfrm>
            <a:off x="487676" y="5266944"/>
            <a:ext cx="11216643" cy="18288"/>
          </a:xfrm>
          <a:prstGeom prst="rect">
            <a:avLst/>
          </a:prstGeom>
          <a:solidFill>
            <a:srgbClr val="E2E8F0"/>
          </a:solidFill>
          <a:ln w="12701" cap="flat">
            <a:solidFill>
              <a:srgbClr val="E2E8F0"/>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5" name="Text 12">
            <a:extLst>
              <a:ext uri="{FF2B5EF4-FFF2-40B4-BE49-F238E27FC236}">
                <a16:creationId xmlns:a16="http://schemas.microsoft.com/office/drawing/2014/main" id="{AFD414BC-2D6A-50F7-D1F0-B0277ECCD85B}"/>
              </a:ext>
            </a:extLst>
          </p:cNvPr>
          <p:cNvSpPr/>
          <p:nvPr/>
        </p:nvSpPr>
        <p:spPr>
          <a:xfrm>
            <a:off x="487676" y="5449824"/>
            <a:ext cx="11216643" cy="914400"/>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FFFFFF"/>
                </a:solidFill>
                <a:uFillTx/>
                <a:latin typeface="Calibri" pitchFamily="34"/>
                <a:ea typeface="Calibri" pitchFamily="34"/>
                <a:cs typeface="Calibri" pitchFamily="34"/>
              </a:rPr>
              <a:t>NHS England (2021) What Good Looks Like Framework: Digital Working Practices in Health and Care. London: NHS England. Available at: </a:t>
            </a:r>
            <a:r>
              <a:rPr lang="en-US" sz="1400" b="0" i="0" u="none" strike="noStrike" kern="1200" cap="none" spc="0" baseline="0">
                <a:solidFill>
                  <a:srgbClr val="FFFFFF"/>
                </a:solidFill>
                <a:uFillTx/>
                <a:latin typeface="Calibri" pitchFamily="34"/>
                <a:ea typeface="Calibri" pitchFamily="34"/>
                <a:cs typeface="Calibri" pitchFamily="34"/>
                <a:hlinkClick r:id="rId7">
                  <a:extLst>
                    <a:ext uri="{A12FA001-AC4F-418D-AE19-62706E023703}">
                      <ahyp:hlinkClr xmlns:ahyp="http://schemas.microsoft.com/office/drawing/2018/hyperlinkcolor" val="tx"/>
                    </a:ext>
                  </a:extLst>
                </a:hlinkClick>
              </a:rPr>
              <a:t>https://future.nhs.uk/WhatGoodLooksLikeKnowledge/grouphome</a:t>
            </a:r>
            <a:r>
              <a:rPr lang="en-US" sz="1400" b="0" i="0" u="none" strike="noStrike" kern="1200" cap="none" spc="0" baseline="0">
                <a:solidFill>
                  <a:srgbClr val="FFFFFF"/>
                </a:solidFill>
                <a:uFillTx/>
                <a:latin typeface="Calibri" pitchFamily="34"/>
                <a:ea typeface="Calibri" pitchFamily="34"/>
                <a:cs typeface="Calibri" pitchFamily="34"/>
              </a:rPr>
              <a:t> (Accessed: 19 May 2026)</a:t>
            </a:r>
            <a:endParaRPr lang="en-US" sz="1400" b="0" i="0" u="none" strike="noStrike" kern="1200" cap="none" spc="0" baseline="0">
              <a:solidFill>
                <a:srgbClr val="FFFFFF"/>
              </a:solidFill>
              <a:uFillTx/>
              <a:latin typeface="Corbel"/>
            </a:endParaRPr>
          </a:p>
        </p:txBody>
      </p:sp>
      <p:sp>
        <p:nvSpPr>
          <p:cNvPr id="16" name="Shape 13">
            <a:extLst>
              <a:ext uri="{FF2B5EF4-FFF2-40B4-BE49-F238E27FC236}">
                <a16:creationId xmlns:a16="http://schemas.microsoft.com/office/drawing/2014/main" id="{002A55FC-21F0-2646-D8B8-22BFD8985809}"/>
              </a:ext>
            </a:extLst>
          </p:cNvPr>
          <p:cNvSpPr/>
          <p:nvPr/>
        </p:nvSpPr>
        <p:spPr>
          <a:xfrm>
            <a:off x="0" y="6608067"/>
            <a:ext cx="12191996" cy="243843"/>
          </a:xfrm>
          <a:prstGeom prst="rect">
            <a:avLst/>
          </a:prstGeom>
          <a:solidFill>
            <a:srgbClr val="E8F4F6"/>
          </a:solidFill>
          <a:ln w="12701" cap="flat">
            <a:solidFill>
              <a:srgbClr val="E8F4F6"/>
            </a:solidFill>
            <a:prstDash val="solid"/>
            <a:miter/>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FFFFFF"/>
              </a:solidFill>
              <a:uFillTx/>
              <a:latin typeface="Corbel"/>
            </a:endParaRPr>
          </a:p>
        </p:txBody>
      </p:sp>
      <p:sp>
        <p:nvSpPr>
          <p:cNvPr id="17" name="Text 14">
            <a:extLst>
              <a:ext uri="{FF2B5EF4-FFF2-40B4-BE49-F238E27FC236}">
                <a16:creationId xmlns:a16="http://schemas.microsoft.com/office/drawing/2014/main" id="{950075DF-AB9F-384B-138D-AD469CA17815}"/>
              </a:ext>
            </a:extLst>
          </p:cNvPr>
          <p:cNvSpPr/>
          <p:nvPr/>
        </p:nvSpPr>
        <p:spPr>
          <a:xfrm>
            <a:off x="365760" y="6632444"/>
            <a:ext cx="11582403" cy="219456"/>
          </a:xfrm>
          <a:prstGeom prst="rect">
            <a:avLst/>
          </a:prstGeom>
          <a:noFill/>
          <a:ln cap="flat">
            <a:noFill/>
            <a:prstDash val="solid"/>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200" b="0" i="0" u="none" strike="noStrike" kern="1200" cap="none" spc="0" baseline="0">
                <a:solidFill>
                  <a:srgbClr val="64748B"/>
                </a:solidFill>
                <a:uFillTx/>
                <a:latin typeface="Calibri" pitchFamily="34"/>
                <a:ea typeface="Calibri" pitchFamily="34"/>
                <a:cs typeface="Calibri" pitchFamily="34"/>
              </a:rPr>
              <a:t>Harvard Referencing Style | UWTSD Guidelines | LCHS4007</a:t>
            </a:r>
            <a:endParaRPr lang="en-US" sz="1200" b="0" i="0" u="none" strike="noStrike" kern="1200" cap="none" spc="0" baseline="0">
              <a:solidFill>
                <a:srgbClr val="FFFFFF"/>
              </a:solidFill>
              <a:uFillTx/>
              <a:latin typeface="Corbel"/>
            </a:endParaRPr>
          </a:p>
        </p:txBody>
      </p:sp>
    </p:spTree>
  </p:cSld>
  <p:clrMapOvr>
    <a:masterClrMapping/>
  </p:clrMapOvr>
</p:sld>
</file>

<file path=ppt/theme/theme1.xml><?xml version="1.0" encoding="utf-8"?>
<a:theme xmlns:a="http://schemas.openxmlformats.org/drawingml/2006/main" name="Depth">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TM04033923%5b%5bfn=Depth%5d%5d</Template>
  <TotalTime>1383</TotalTime>
  <Words>4044</Words>
  <Application>Microsoft Office PowerPoint</Application>
  <PresentationFormat>Widescreen</PresentationFormat>
  <Paragraphs>387</Paragraphs>
  <Slides>33</Slides>
  <Notes>26</Notes>
  <HiddenSlides>0</HiddenSlide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Depth</vt:lpstr>
      <vt:lpstr>LCHS4007 – Digital Skills and Research Methods  Hajra Mustasim</vt:lpstr>
      <vt:lpstr>PowerPoint Presentation</vt:lpstr>
      <vt:lpstr>PowerPoint Presentation</vt:lpstr>
      <vt:lpstr>PowerPoint Presentation</vt:lpstr>
      <vt:lpstr>PowerPoint Presentation</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 Digital Skills and Research Methods  Hajra Mustasim</dc:title>
  <dc:creator>Renee Wright</dc:creator>
  <cp:lastModifiedBy>Renee Kay Wright</cp:lastModifiedBy>
  <cp:revision>3</cp:revision>
  <dcterms:created xsi:type="dcterms:W3CDTF">2026-06-05T09:55:13Z</dcterms:created>
  <dcterms:modified xsi:type="dcterms:W3CDTF">2026-06-14T08:44:33Z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4d22f659-8248-4419-995f-fff2cde2ff83_Enabled">
    <vt:lpwstr>true</vt:lpwstr>
  </property>
  <property fmtid="{D5CDD505-2E9C-101B-9397-08002B2CF9AE}" pid="3" name="MSIP_Label_4d22f659-8248-4419-995f-fff2cde2ff83_SetDate">
    <vt:lpwstr>2026-06-05T09:55:14Z</vt:lpwstr>
  </property>
  <property fmtid="{D5CDD505-2E9C-101B-9397-08002B2CF9AE}" pid="4" name="MSIP_Label_4d22f659-8248-4419-995f-fff2cde2ff83_Method">
    <vt:lpwstr>Standard</vt:lpwstr>
  </property>
  <property fmtid="{D5CDD505-2E9C-101B-9397-08002B2CF9AE}" pid="5" name="MSIP_Label_4d22f659-8248-4419-995f-fff2cde2ff83_Name">
    <vt:lpwstr>OFFICIAL</vt:lpwstr>
  </property>
  <property fmtid="{D5CDD505-2E9C-101B-9397-08002B2CF9AE}" pid="6" name="MSIP_Label_4d22f659-8248-4419-995f-fff2cde2ff83_SiteId">
    <vt:lpwstr>c8b125d0-ba85-4441-8b06-df523851b190</vt:lpwstr>
  </property>
  <property fmtid="{D5CDD505-2E9C-101B-9397-08002B2CF9AE}" pid="7" name="MSIP_Label_4d22f659-8248-4419-995f-fff2cde2ff83_ActionId">
    <vt:lpwstr>360d93da-99d7-411c-bb8c-a6304cd1a1a8</vt:lpwstr>
  </property>
  <property fmtid="{D5CDD505-2E9C-101B-9397-08002B2CF9AE}" pid="8" name="MSIP_Label_4d22f659-8248-4419-995f-fff2cde2ff83_ContentBits">
    <vt:lpwstr>3</vt:lpwstr>
  </property>
  <property fmtid="{D5CDD505-2E9C-101B-9397-08002B2CF9AE}" pid="9" name="MSIP_Label_4d22f659-8248-4419-995f-fff2cde2ff83_Tag">
    <vt:lpwstr>10, 3, 0, 1</vt:lpwstr>
  </property>
  <property fmtid="{D5CDD505-2E9C-101B-9397-08002B2CF9AE}" pid="10" name="ClassificationContentMarkingFooterLocations">
    <vt:lpwstr>Office Theme:10</vt:lpwstr>
  </property>
  <property fmtid="{D5CDD505-2E9C-101B-9397-08002B2CF9AE}" pid="11" name="ClassificationContentMarkingFooterText">
    <vt:lpwstr>OFFICIAL</vt:lpwstr>
  </property>
  <property fmtid="{D5CDD505-2E9C-101B-9397-08002B2CF9AE}" pid="12" name="ClassificationContentMarkingHeaderLocations">
    <vt:lpwstr>Office Theme:9</vt:lpwstr>
  </property>
  <property fmtid="{D5CDD505-2E9C-101B-9397-08002B2CF9AE}" pid="13" name="ClassificationContentMarkingHeaderText">
    <vt:lpwstr>OFFICIAL</vt:lpwstr>
  </property>
</Properties>
</file>