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486" r:id="rId3"/>
    <p:sldId id="764" r:id="rId4"/>
    <p:sldId id="785" r:id="rId5"/>
    <p:sldId id="774" r:id="rId6"/>
    <p:sldId id="483" r:id="rId7"/>
    <p:sldId id="784" r:id="rId8"/>
    <p:sldId id="508" r:id="rId9"/>
    <p:sldId id="426" r:id="rId10"/>
    <p:sldId id="372" r:id="rId11"/>
    <p:sldId id="432" r:id="rId12"/>
    <p:sldId id="433" r:id="rId13"/>
    <p:sldId id="405" r:id="rId14"/>
    <p:sldId id="437" r:id="rId15"/>
    <p:sldId id="438" r:id="rId16"/>
    <p:sldId id="775" r:id="rId17"/>
    <p:sldId id="691" r:id="rId18"/>
    <p:sldId id="692" r:id="rId19"/>
    <p:sldId id="481" r:id="rId20"/>
    <p:sldId id="381" r:id="rId21"/>
    <p:sldId id="439" r:id="rId22"/>
    <p:sldId id="435" r:id="rId23"/>
    <p:sldId id="417" r:id="rId24"/>
    <p:sldId id="428" r:id="rId25"/>
    <p:sldId id="300" r:id="rId26"/>
    <p:sldId id="429" r:id="rId27"/>
    <p:sldId id="779" r:id="rId28"/>
    <p:sldId id="791" r:id="rId29"/>
    <p:sldId id="440" r:id="rId30"/>
    <p:sldId id="441" r:id="rId31"/>
    <p:sldId id="360" r:id="rId32"/>
    <p:sldId id="443" r:id="rId33"/>
    <p:sldId id="402" r:id="rId34"/>
    <p:sldId id="43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362" autoAdjust="0"/>
    <p:restoredTop sz="94660"/>
  </p:normalViewPr>
  <p:slideViewPr>
    <p:cSldViewPr snapToGrid="0">
      <p:cViewPr varScale="1">
        <p:scale>
          <a:sx n="115" d="100"/>
          <a:sy n="115" d="100"/>
        </p:scale>
        <p:origin x="3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C6A014-42CD-4DF9-A90F-72213387B199}"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GB"/>
        </a:p>
      </dgm:t>
    </dgm:pt>
    <dgm:pt modelId="{CA183EBE-E327-41F7-A8AC-445659214299}">
      <dgm:prSet phldrT="[Text]" custT="1"/>
      <dgm:spPr/>
      <dgm:t>
        <a:bodyPr/>
        <a:lstStyle/>
        <a:p>
          <a:pPr algn="l"/>
          <a:r>
            <a:rPr lang="en-GB" sz="2400" b="1" dirty="0"/>
            <a:t>Identify: </a:t>
          </a:r>
        </a:p>
        <a:p>
          <a:pPr algn="ctr"/>
          <a:r>
            <a:rPr lang="en-GB" sz="2400" dirty="0"/>
            <a:t>(Who they are)</a:t>
          </a:r>
        </a:p>
        <a:p>
          <a:pPr algn="ctr"/>
          <a:r>
            <a:rPr lang="en-GB" sz="2400" dirty="0"/>
            <a:t>Stakeholder mapping  </a:t>
          </a:r>
        </a:p>
      </dgm:t>
    </dgm:pt>
    <dgm:pt modelId="{3239932B-7C1B-44EE-9A2C-4989A2FD7FD1}" type="parTrans" cxnId="{6451297E-5A7A-45D5-899D-4A28D33B0D72}">
      <dgm:prSet/>
      <dgm:spPr/>
      <dgm:t>
        <a:bodyPr/>
        <a:lstStyle/>
        <a:p>
          <a:endParaRPr lang="en-GB"/>
        </a:p>
      </dgm:t>
    </dgm:pt>
    <dgm:pt modelId="{F098428F-8175-4AE5-9ADC-73098DCF388D}" type="sibTrans" cxnId="{6451297E-5A7A-45D5-899D-4A28D33B0D72}">
      <dgm:prSet/>
      <dgm:spPr/>
      <dgm:t>
        <a:bodyPr/>
        <a:lstStyle/>
        <a:p>
          <a:endParaRPr lang="en-GB"/>
        </a:p>
      </dgm:t>
    </dgm:pt>
    <dgm:pt modelId="{0E1EB306-C989-4E77-B18B-3CAE294F6091}">
      <dgm:prSet phldrT="[Text]" custT="1"/>
      <dgm:spPr/>
      <dgm:t>
        <a:bodyPr/>
        <a:lstStyle/>
        <a:p>
          <a:pPr algn="l"/>
          <a:r>
            <a:rPr lang="en-GB" sz="2400" b="1" dirty="0">
              <a:latin typeface="Arial" panose="020B0604020202020204" pitchFamily="34" charset="0"/>
              <a:cs typeface="Arial" panose="020B0604020202020204" pitchFamily="34" charset="0"/>
            </a:rPr>
            <a:t>Categorise &amp; prioritise: </a:t>
          </a:r>
          <a:r>
            <a:rPr lang="en-GB" sz="2400" dirty="0">
              <a:latin typeface="Arial" panose="020B0604020202020204" pitchFamily="34" charset="0"/>
              <a:cs typeface="Arial" panose="020B0604020202020204" pitchFamily="34" charset="0"/>
            </a:rPr>
            <a:t>(different groupings in terms of interest, influence, participation)</a:t>
          </a:r>
        </a:p>
      </dgm:t>
    </dgm:pt>
    <dgm:pt modelId="{68C0E225-DFF2-4B93-8DD1-408C80566DFC}" type="parTrans" cxnId="{592C8444-88C5-4FAD-926E-668A56D12369}">
      <dgm:prSet/>
      <dgm:spPr/>
      <dgm:t>
        <a:bodyPr/>
        <a:lstStyle/>
        <a:p>
          <a:endParaRPr lang="en-GB"/>
        </a:p>
      </dgm:t>
    </dgm:pt>
    <dgm:pt modelId="{DEE0CB97-AC11-4733-B279-A9BA1AA5F837}" type="sibTrans" cxnId="{592C8444-88C5-4FAD-926E-668A56D12369}">
      <dgm:prSet/>
      <dgm:spPr/>
      <dgm:t>
        <a:bodyPr/>
        <a:lstStyle/>
        <a:p>
          <a:endParaRPr lang="en-GB"/>
        </a:p>
      </dgm:t>
    </dgm:pt>
    <dgm:pt modelId="{D5FA680F-D416-4AD3-A619-EBCC3AF94F5E}">
      <dgm:prSet phldrT="[Text]" custT="1"/>
      <dgm:spPr/>
      <dgm:t>
        <a:bodyPr/>
        <a:lstStyle/>
        <a:p>
          <a:pPr algn="l"/>
          <a:r>
            <a:rPr lang="en-GB" sz="2400" b="1" dirty="0">
              <a:latin typeface="Arial" panose="020B0604020202020204" pitchFamily="34" charset="0"/>
              <a:cs typeface="Arial" panose="020B0604020202020204" pitchFamily="34" charset="0"/>
            </a:rPr>
            <a:t>Manage:</a:t>
          </a:r>
          <a:r>
            <a:rPr lang="en-GB" sz="2400" dirty="0">
              <a:latin typeface="Arial" panose="020B0604020202020204" pitchFamily="34" charset="0"/>
              <a:cs typeface="Arial" panose="020B0604020202020204" pitchFamily="34" charset="0"/>
            </a:rPr>
            <a:t> </a:t>
          </a:r>
        </a:p>
        <a:p>
          <a:pPr algn="l"/>
          <a:r>
            <a:rPr lang="en-GB" sz="2400" dirty="0">
              <a:latin typeface="Arial" panose="020B0604020202020204" pitchFamily="34" charset="0"/>
              <a:cs typeface="Arial" panose="020B0604020202020204" pitchFamily="34" charset="0"/>
            </a:rPr>
            <a:t>Develop communication plan</a:t>
          </a:r>
        </a:p>
      </dgm:t>
    </dgm:pt>
    <dgm:pt modelId="{849AEB54-A42D-45F3-AD61-5E37E39A08CC}" type="parTrans" cxnId="{B0FD38D0-2ADA-487C-AE86-A926EA1F7B60}">
      <dgm:prSet/>
      <dgm:spPr/>
      <dgm:t>
        <a:bodyPr/>
        <a:lstStyle/>
        <a:p>
          <a:endParaRPr lang="en-GB"/>
        </a:p>
      </dgm:t>
    </dgm:pt>
    <dgm:pt modelId="{350419EC-4EC5-4F5A-96EB-4E94E0139D7F}" type="sibTrans" cxnId="{B0FD38D0-2ADA-487C-AE86-A926EA1F7B60}">
      <dgm:prSet/>
      <dgm:spPr/>
      <dgm:t>
        <a:bodyPr/>
        <a:lstStyle/>
        <a:p>
          <a:endParaRPr lang="en-GB"/>
        </a:p>
      </dgm:t>
    </dgm:pt>
    <dgm:pt modelId="{82B6618C-B0F0-44E7-A2B9-2C4A5C7A8772}">
      <dgm:prSet phldrT="[Text]" custT="1"/>
      <dgm:spPr/>
      <dgm:t>
        <a:bodyPr/>
        <a:lstStyle/>
        <a:p>
          <a:pPr algn="ctr">
            <a:buNone/>
          </a:pPr>
          <a:r>
            <a:rPr lang="en-GB" sz="2400" b="1" dirty="0"/>
            <a:t>Understand:</a:t>
          </a:r>
        </a:p>
        <a:p>
          <a:pPr algn="l">
            <a:buFont typeface="Arial" panose="020B0604020202020204" pitchFamily="34" charset="0"/>
            <a:buChar char="•"/>
          </a:pPr>
          <a:r>
            <a:rPr lang="en-GB" sz="2400" dirty="0"/>
            <a:t>- Their views about the project (positive or negative)</a:t>
          </a:r>
        </a:p>
        <a:p>
          <a:pPr algn="l">
            <a:buFont typeface="Wingdings" panose="05000000000000000000" pitchFamily="2" charset="2"/>
            <a:buChar char="§"/>
          </a:pPr>
          <a:r>
            <a:rPr lang="en-GB" sz="2400" dirty="0"/>
            <a:t>- What motivates them</a:t>
          </a:r>
        </a:p>
        <a:p>
          <a:pPr algn="l">
            <a:buFont typeface="Wingdings" panose="05000000000000000000" pitchFamily="2" charset="2"/>
            <a:buChar char="§"/>
          </a:pPr>
          <a:r>
            <a:rPr lang="en-GB" sz="2400" dirty="0"/>
            <a:t>- Are project aims align with them</a:t>
          </a:r>
        </a:p>
      </dgm:t>
    </dgm:pt>
    <dgm:pt modelId="{A302423C-86D8-4B1A-8D8B-4C074B398B14}" type="parTrans" cxnId="{E3EE3F5F-38B4-49CA-8EB5-67880DF3609C}">
      <dgm:prSet/>
      <dgm:spPr/>
      <dgm:t>
        <a:bodyPr/>
        <a:lstStyle/>
        <a:p>
          <a:endParaRPr lang="en-GB"/>
        </a:p>
      </dgm:t>
    </dgm:pt>
    <dgm:pt modelId="{D9CA9039-B3DD-46A8-93FC-459BCA275636}" type="sibTrans" cxnId="{E3EE3F5F-38B4-49CA-8EB5-67880DF3609C}">
      <dgm:prSet/>
      <dgm:spPr/>
      <dgm:t>
        <a:bodyPr/>
        <a:lstStyle/>
        <a:p>
          <a:endParaRPr lang="en-GB"/>
        </a:p>
      </dgm:t>
    </dgm:pt>
    <dgm:pt modelId="{6C45031E-7237-4969-9671-ABA81451DDD7}" type="pres">
      <dgm:prSet presAssocID="{77C6A014-42CD-4DF9-A90F-72213387B199}" presName="diagram" presStyleCnt="0">
        <dgm:presLayoutVars>
          <dgm:chPref val="1"/>
          <dgm:dir/>
          <dgm:animOne val="branch"/>
          <dgm:animLvl val="lvl"/>
          <dgm:resizeHandles val="exact"/>
        </dgm:presLayoutVars>
      </dgm:prSet>
      <dgm:spPr/>
    </dgm:pt>
    <dgm:pt modelId="{363EAC08-7F5A-4DBC-B124-82BF050BEE00}" type="pres">
      <dgm:prSet presAssocID="{CA183EBE-E327-41F7-A8AC-445659214299}" presName="root1" presStyleCnt="0"/>
      <dgm:spPr/>
    </dgm:pt>
    <dgm:pt modelId="{50948518-9428-482C-AC2C-09E70DA45B61}" type="pres">
      <dgm:prSet presAssocID="{CA183EBE-E327-41F7-A8AC-445659214299}" presName="LevelOneTextNode" presStyleLbl="node0" presStyleIdx="0" presStyleCnt="1" custScaleY="148531">
        <dgm:presLayoutVars>
          <dgm:chPref val="3"/>
        </dgm:presLayoutVars>
      </dgm:prSet>
      <dgm:spPr/>
    </dgm:pt>
    <dgm:pt modelId="{CDF8020C-ACF5-4175-922C-362F975CA491}" type="pres">
      <dgm:prSet presAssocID="{CA183EBE-E327-41F7-A8AC-445659214299}" presName="level2hierChild" presStyleCnt="0"/>
      <dgm:spPr/>
    </dgm:pt>
    <dgm:pt modelId="{6C67E42A-2723-43AB-B139-A0BD6348DED8}" type="pres">
      <dgm:prSet presAssocID="{68C0E225-DFF2-4B93-8DD1-408C80566DFC}" presName="conn2-1" presStyleLbl="parChTrans1D2" presStyleIdx="0" presStyleCnt="2"/>
      <dgm:spPr/>
    </dgm:pt>
    <dgm:pt modelId="{24DED6F6-0428-440D-82E0-280C59BEDB15}" type="pres">
      <dgm:prSet presAssocID="{68C0E225-DFF2-4B93-8DD1-408C80566DFC}" presName="connTx" presStyleLbl="parChTrans1D2" presStyleIdx="0" presStyleCnt="2"/>
      <dgm:spPr/>
    </dgm:pt>
    <dgm:pt modelId="{CDABE7D8-9438-47E6-82CB-E466456CC77B}" type="pres">
      <dgm:prSet presAssocID="{0E1EB306-C989-4E77-B18B-3CAE294F6091}" presName="root2" presStyleCnt="0"/>
      <dgm:spPr/>
    </dgm:pt>
    <dgm:pt modelId="{328AD56F-2D53-44E2-80CA-EE80E116CA88}" type="pres">
      <dgm:prSet presAssocID="{0E1EB306-C989-4E77-B18B-3CAE294F6091}" presName="LevelTwoTextNode" presStyleLbl="node2" presStyleIdx="0" presStyleCnt="2" custScaleX="178474" custScaleY="182050">
        <dgm:presLayoutVars>
          <dgm:chPref val="3"/>
        </dgm:presLayoutVars>
      </dgm:prSet>
      <dgm:spPr/>
    </dgm:pt>
    <dgm:pt modelId="{E275D35F-CE7D-4D0C-B2C1-E7A7709473DC}" type="pres">
      <dgm:prSet presAssocID="{0E1EB306-C989-4E77-B18B-3CAE294F6091}" presName="level3hierChild" presStyleCnt="0"/>
      <dgm:spPr/>
    </dgm:pt>
    <dgm:pt modelId="{1E98C966-D2B6-4A90-9DE9-AA9CCDED47DF}" type="pres">
      <dgm:prSet presAssocID="{849AEB54-A42D-45F3-AD61-5E37E39A08CC}" presName="conn2-1" presStyleLbl="parChTrans1D3" presStyleIdx="0" presStyleCnt="1"/>
      <dgm:spPr/>
    </dgm:pt>
    <dgm:pt modelId="{5C915FCB-D9A8-4007-8BD8-91CBAFBB93DB}" type="pres">
      <dgm:prSet presAssocID="{849AEB54-A42D-45F3-AD61-5E37E39A08CC}" presName="connTx" presStyleLbl="parChTrans1D3" presStyleIdx="0" presStyleCnt="1"/>
      <dgm:spPr/>
    </dgm:pt>
    <dgm:pt modelId="{75EFBD4E-9687-4A3B-828B-2B02CEBE55DC}" type="pres">
      <dgm:prSet presAssocID="{D5FA680F-D416-4AD3-A619-EBCC3AF94F5E}" presName="root2" presStyleCnt="0"/>
      <dgm:spPr/>
    </dgm:pt>
    <dgm:pt modelId="{6B895E43-9248-4250-8552-7231B718F55C}" type="pres">
      <dgm:prSet presAssocID="{D5FA680F-D416-4AD3-A619-EBCC3AF94F5E}" presName="LevelTwoTextNode" presStyleLbl="node3" presStyleIdx="0" presStyleCnt="1" custScaleX="132481" custScaleY="185476" custLinFactNeighborX="-19280" custLinFactNeighborY="95369">
        <dgm:presLayoutVars>
          <dgm:chPref val="3"/>
        </dgm:presLayoutVars>
      </dgm:prSet>
      <dgm:spPr/>
    </dgm:pt>
    <dgm:pt modelId="{431DC5AF-7D42-4293-88A6-8EA9885964C7}" type="pres">
      <dgm:prSet presAssocID="{D5FA680F-D416-4AD3-A619-EBCC3AF94F5E}" presName="level3hierChild" presStyleCnt="0"/>
      <dgm:spPr/>
    </dgm:pt>
    <dgm:pt modelId="{484311A0-C58B-4C06-B0B6-CFC07C0CB019}" type="pres">
      <dgm:prSet presAssocID="{A302423C-86D8-4B1A-8D8B-4C074B398B14}" presName="conn2-1" presStyleLbl="parChTrans1D2" presStyleIdx="1" presStyleCnt="2"/>
      <dgm:spPr/>
    </dgm:pt>
    <dgm:pt modelId="{456A681D-E48D-4002-B652-C824D88B8D84}" type="pres">
      <dgm:prSet presAssocID="{A302423C-86D8-4B1A-8D8B-4C074B398B14}" presName="connTx" presStyleLbl="parChTrans1D2" presStyleIdx="1" presStyleCnt="2"/>
      <dgm:spPr/>
    </dgm:pt>
    <dgm:pt modelId="{7FB36AE9-75DD-4525-98BD-0D00BCB334EA}" type="pres">
      <dgm:prSet presAssocID="{82B6618C-B0F0-44E7-A2B9-2C4A5C7A8772}" presName="root2" presStyleCnt="0"/>
      <dgm:spPr/>
    </dgm:pt>
    <dgm:pt modelId="{698C297D-B3B4-4466-8C6F-9B3DA0824AB8}" type="pres">
      <dgm:prSet presAssocID="{82B6618C-B0F0-44E7-A2B9-2C4A5C7A8772}" presName="LevelTwoTextNode" presStyleLbl="node2" presStyleIdx="1" presStyleCnt="2" custScaleX="180436" custScaleY="209838" custLinFactNeighborX="-1092" custLinFactNeighborY="-30798">
        <dgm:presLayoutVars>
          <dgm:chPref val="3"/>
        </dgm:presLayoutVars>
      </dgm:prSet>
      <dgm:spPr/>
    </dgm:pt>
    <dgm:pt modelId="{ECD43863-C72C-4D22-901E-F4905FC74AEF}" type="pres">
      <dgm:prSet presAssocID="{82B6618C-B0F0-44E7-A2B9-2C4A5C7A8772}" presName="level3hierChild" presStyleCnt="0"/>
      <dgm:spPr/>
    </dgm:pt>
  </dgm:ptLst>
  <dgm:cxnLst>
    <dgm:cxn modelId="{5D55260B-6C3C-49AC-95FC-C016E30A6FEC}" type="presOf" srcId="{849AEB54-A42D-45F3-AD61-5E37E39A08CC}" destId="{5C915FCB-D9A8-4007-8BD8-91CBAFBB93DB}" srcOrd="1" destOrd="0" presId="urn:microsoft.com/office/officeart/2005/8/layout/hierarchy2"/>
    <dgm:cxn modelId="{D52A6810-512E-45B2-968A-40B944C1150A}" type="presOf" srcId="{77C6A014-42CD-4DF9-A90F-72213387B199}" destId="{6C45031E-7237-4969-9671-ABA81451DDD7}" srcOrd="0" destOrd="0" presId="urn:microsoft.com/office/officeart/2005/8/layout/hierarchy2"/>
    <dgm:cxn modelId="{2D355C15-FA4F-4CD0-8E9F-55157D006CB4}" type="presOf" srcId="{CA183EBE-E327-41F7-A8AC-445659214299}" destId="{50948518-9428-482C-AC2C-09E70DA45B61}" srcOrd="0" destOrd="0" presId="urn:microsoft.com/office/officeart/2005/8/layout/hierarchy2"/>
    <dgm:cxn modelId="{592C8444-88C5-4FAD-926E-668A56D12369}" srcId="{CA183EBE-E327-41F7-A8AC-445659214299}" destId="{0E1EB306-C989-4E77-B18B-3CAE294F6091}" srcOrd="0" destOrd="0" parTransId="{68C0E225-DFF2-4B93-8DD1-408C80566DFC}" sibTransId="{DEE0CB97-AC11-4733-B279-A9BA1AA5F837}"/>
    <dgm:cxn modelId="{96E4514F-B7A1-4B22-8BC3-D577782A1D4B}" type="presOf" srcId="{0E1EB306-C989-4E77-B18B-3CAE294F6091}" destId="{328AD56F-2D53-44E2-80CA-EE80E116CA88}" srcOrd="0" destOrd="0" presId="urn:microsoft.com/office/officeart/2005/8/layout/hierarchy2"/>
    <dgm:cxn modelId="{B5D8215A-A9A4-4B72-8D72-756F2AE60C6F}" type="presOf" srcId="{D5FA680F-D416-4AD3-A619-EBCC3AF94F5E}" destId="{6B895E43-9248-4250-8552-7231B718F55C}" srcOrd="0" destOrd="0" presId="urn:microsoft.com/office/officeart/2005/8/layout/hierarchy2"/>
    <dgm:cxn modelId="{F261825B-92EA-48EA-A5A9-45A782B58073}" type="presOf" srcId="{68C0E225-DFF2-4B93-8DD1-408C80566DFC}" destId="{6C67E42A-2723-43AB-B139-A0BD6348DED8}" srcOrd="0" destOrd="0" presId="urn:microsoft.com/office/officeart/2005/8/layout/hierarchy2"/>
    <dgm:cxn modelId="{E3EE3F5F-38B4-49CA-8EB5-67880DF3609C}" srcId="{CA183EBE-E327-41F7-A8AC-445659214299}" destId="{82B6618C-B0F0-44E7-A2B9-2C4A5C7A8772}" srcOrd="1" destOrd="0" parTransId="{A302423C-86D8-4B1A-8D8B-4C074B398B14}" sibTransId="{D9CA9039-B3DD-46A8-93FC-459BCA275636}"/>
    <dgm:cxn modelId="{B8F48C71-7C0F-4A91-8D17-63FD777E9356}" type="presOf" srcId="{68C0E225-DFF2-4B93-8DD1-408C80566DFC}" destId="{24DED6F6-0428-440D-82E0-280C59BEDB15}" srcOrd="1" destOrd="0" presId="urn:microsoft.com/office/officeart/2005/8/layout/hierarchy2"/>
    <dgm:cxn modelId="{6451297E-5A7A-45D5-899D-4A28D33B0D72}" srcId="{77C6A014-42CD-4DF9-A90F-72213387B199}" destId="{CA183EBE-E327-41F7-A8AC-445659214299}" srcOrd="0" destOrd="0" parTransId="{3239932B-7C1B-44EE-9A2C-4989A2FD7FD1}" sibTransId="{F098428F-8175-4AE5-9ADC-73098DCF388D}"/>
    <dgm:cxn modelId="{8556C391-0DDE-4815-BF08-13587CF80C82}" type="presOf" srcId="{A302423C-86D8-4B1A-8D8B-4C074B398B14}" destId="{456A681D-E48D-4002-B652-C824D88B8D84}" srcOrd="1" destOrd="0" presId="urn:microsoft.com/office/officeart/2005/8/layout/hierarchy2"/>
    <dgm:cxn modelId="{DBAB369D-0894-4123-BD3D-75191FCF62B3}" type="presOf" srcId="{82B6618C-B0F0-44E7-A2B9-2C4A5C7A8772}" destId="{698C297D-B3B4-4466-8C6F-9B3DA0824AB8}" srcOrd="0" destOrd="0" presId="urn:microsoft.com/office/officeart/2005/8/layout/hierarchy2"/>
    <dgm:cxn modelId="{BE7654B6-5F7F-4FE1-AE1C-E8F52795128D}" type="presOf" srcId="{A302423C-86D8-4B1A-8D8B-4C074B398B14}" destId="{484311A0-C58B-4C06-B0B6-CFC07C0CB019}" srcOrd="0" destOrd="0" presId="urn:microsoft.com/office/officeart/2005/8/layout/hierarchy2"/>
    <dgm:cxn modelId="{7FF60BC0-27A6-405D-8768-2CB678F0BA84}" type="presOf" srcId="{849AEB54-A42D-45F3-AD61-5E37E39A08CC}" destId="{1E98C966-D2B6-4A90-9DE9-AA9CCDED47DF}" srcOrd="0" destOrd="0" presId="urn:microsoft.com/office/officeart/2005/8/layout/hierarchy2"/>
    <dgm:cxn modelId="{B0FD38D0-2ADA-487C-AE86-A926EA1F7B60}" srcId="{0E1EB306-C989-4E77-B18B-3CAE294F6091}" destId="{D5FA680F-D416-4AD3-A619-EBCC3AF94F5E}" srcOrd="0" destOrd="0" parTransId="{849AEB54-A42D-45F3-AD61-5E37E39A08CC}" sibTransId="{350419EC-4EC5-4F5A-96EB-4E94E0139D7F}"/>
    <dgm:cxn modelId="{4D65F936-6F75-4DCE-8B2A-5FCDC8936B1B}" type="presParOf" srcId="{6C45031E-7237-4969-9671-ABA81451DDD7}" destId="{363EAC08-7F5A-4DBC-B124-82BF050BEE00}" srcOrd="0" destOrd="0" presId="urn:microsoft.com/office/officeart/2005/8/layout/hierarchy2"/>
    <dgm:cxn modelId="{4BF47E0C-E5D8-473A-A718-BAD67904D9CD}" type="presParOf" srcId="{363EAC08-7F5A-4DBC-B124-82BF050BEE00}" destId="{50948518-9428-482C-AC2C-09E70DA45B61}" srcOrd="0" destOrd="0" presId="urn:microsoft.com/office/officeart/2005/8/layout/hierarchy2"/>
    <dgm:cxn modelId="{8A93CA60-E6C2-4F45-8D44-9568948ADE75}" type="presParOf" srcId="{363EAC08-7F5A-4DBC-B124-82BF050BEE00}" destId="{CDF8020C-ACF5-4175-922C-362F975CA491}" srcOrd="1" destOrd="0" presId="urn:microsoft.com/office/officeart/2005/8/layout/hierarchy2"/>
    <dgm:cxn modelId="{4F2704BF-E0A7-4AB1-8185-E8CDF8C0BADA}" type="presParOf" srcId="{CDF8020C-ACF5-4175-922C-362F975CA491}" destId="{6C67E42A-2723-43AB-B139-A0BD6348DED8}" srcOrd="0" destOrd="0" presId="urn:microsoft.com/office/officeart/2005/8/layout/hierarchy2"/>
    <dgm:cxn modelId="{870CB14B-7C4D-46D7-9BE5-E75081BADCF8}" type="presParOf" srcId="{6C67E42A-2723-43AB-B139-A0BD6348DED8}" destId="{24DED6F6-0428-440D-82E0-280C59BEDB15}" srcOrd="0" destOrd="0" presId="urn:microsoft.com/office/officeart/2005/8/layout/hierarchy2"/>
    <dgm:cxn modelId="{42FB4B92-5185-4E63-9E68-E456EB9F1C27}" type="presParOf" srcId="{CDF8020C-ACF5-4175-922C-362F975CA491}" destId="{CDABE7D8-9438-47E6-82CB-E466456CC77B}" srcOrd="1" destOrd="0" presId="urn:microsoft.com/office/officeart/2005/8/layout/hierarchy2"/>
    <dgm:cxn modelId="{0999003A-047A-4EFB-9A14-ADAC0A4C978E}" type="presParOf" srcId="{CDABE7D8-9438-47E6-82CB-E466456CC77B}" destId="{328AD56F-2D53-44E2-80CA-EE80E116CA88}" srcOrd="0" destOrd="0" presId="urn:microsoft.com/office/officeart/2005/8/layout/hierarchy2"/>
    <dgm:cxn modelId="{0D8CE779-AD9E-4672-A0B4-1AD7DB69B95A}" type="presParOf" srcId="{CDABE7D8-9438-47E6-82CB-E466456CC77B}" destId="{E275D35F-CE7D-4D0C-B2C1-E7A7709473DC}" srcOrd="1" destOrd="0" presId="urn:microsoft.com/office/officeart/2005/8/layout/hierarchy2"/>
    <dgm:cxn modelId="{963DD7FD-37A9-4134-9106-43255F369111}" type="presParOf" srcId="{E275D35F-CE7D-4D0C-B2C1-E7A7709473DC}" destId="{1E98C966-D2B6-4A90-9DE9-AA9CCDED47DF}" srcOrd="0" destOrd="0" presId="urn:microsoft.com/office/officeart/2005/8/layout/hierarchy2"/>
    <dgm:cxn modelId="{21D9DE98-4F1C-4849-B5E6-9E278C0D4C02}" type="presParOf" srcId="{1E98C966-D2B6-4A90-9DE9-AA9CCDED47DF}" destId="{5C915FCB-D9A8-4007-8BD8-91CBAFBB93DB}" srcOrd="0" destOrd="0" presId="urn:microsoft.com/office/officeart/2005/8/layout/hierarchy2"/>
    <dgm:cxn modelId="{7F331E45-B7EE-4D29-9C5B-68D115F99CB4}" type="presParOf" srcId="{E275D35F-CE7D-4D0C-B2C1-E7A7709473DC}" destId="{75EFBD4E-9687-4A3B-828B-2B02CEBE55DC}" srcOrd="1" destOrd="0" presId="urn:microsoft.com/office/officeart/2005/8/layout/hierarchy2"/>
    <dgm:cxn modelId="{DF174007-8DE7-4206-8061-44D38332E6C5}" type="presParOf" srcId="{75EFBD4E-9687-4A3B-828B-2B02CEBE55DC}" destId="{6B895E43-9248-4250-8552-7231B718F55C}" srcOrd="0" destOrd="0" presId="urn:microsoft.com/office/officeart/2005/8/layout/hierarchy2"/>
    <dgm:cxn modelId="{2A157D5A-BDB0-4054-8C85-FA66AA829758}" type="presParOf" srcId="{75EFBD4E-9687-4A3B-828B-2B02CEBE55DC}" destId="{431DC5AF-7D42-4293-88A6-8EA9885964C7}" srcOrd="1" destOrd="0" presId="urn:microsoft.com/office/officeart/2005/8/layout/hierarchy2"/>
    <dgm:cxn modelId="{6B4893C9-2FC7-4DC6-B019-53E5CC210EA2}" type="presParOf" srcId="{CDF8020C-ACF5-4175-922C-362F975CA491}" destId="{484311A0-C58B-4C06-B0B6-CFC07C0CB019}" srcOrd="2" destOrd="0" presId="urn:microsoft.com/office/officeart/2005/8/layout/hierarchy2"/>
    <dgm:cxn modelId="{11E1BA75-C4D4-4ECF-BF8B-B49EB6E8EAA4}" type="presParOf" srcId="{484311A0-C58B-4C06-B0B6-CFC07C0CB019}" destId="{456A681D-E48D-4002-B652-C824D88B8D84}" srcOrd="0" destOrd="0" presId="urn:microsoft.com/office/officeart/2005/8/layout/hierarchy2"/>
    <dgm:cxn modelId="{94917445-315B-4823-B855-931205DADEED}" type="presParOf" srcId="{CDF8020C-ACF5-4175-922C-362F975CA491}" destId="{7FB36AE9-75DD-4525-98BD-0D00BCB334EA}" srcOrd="3" destOrd="0" presId="urn:microsoft.com/office/officeart/2005/8/layout/hierarchy2"/>
    <dgm:cxn modelId="{937A6AA2-69EC-4962-8C69-4CC7FB18A103}" type="presParOf" srcId="{7FB36AE9-75DD-4525-98BD-0D00BCB334EA}" destId="{698C297D-B3B4-4466-8C6F-9B3DA0824AB8}" srcOrd="0" destOrd="0" presId="urn:microsoft.com/office/officeart/2005/8/layout/hierarchy2"/>
    <dgm:cxn modelId="{6165A170-94DB-47FF-94D6-36F3536C3F41}" type="presParOf" srcId="{7FB36AE9-75DD-4525-98BD-0D00BCB334EA}" destId="{ECD43863-C72C-4D22-901E-F4905FC74AEF}"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48518-9428-482C-AC2C-09E70DA45B61}">
      <dsp:nvSpPr>
        <dsp:cNvPr id="0" name=""/>
        <dsp:cNvSpPr/>
      </dsp:nvSpPr>
      <dsp:spPr>
        <a:xfrm>
          <a:off x="9728" y="1743385"/>
          <a:ext cx="2472425" cy="1836159"/>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l" defTabSz="1066800">
            <a:lnSpc>
              <a:spcPct val="90000"/>
            </a:lnSpc>
            <a:spcBef>
              <a:spcPct val="0"/>
            </a:spcBef>
            <a:spcAft>
              <a:spcPct val="35000"/>
            </a:spcAft>
            <a:buNone/>
          </a:pPr>
          <a:r>
            <a:rPr lang="en-GB" sz="2400" b="1" kern="1200" dirty="0"/>
            <a:t>Identify: </a:t>
          </a:r>
        </a:p>
        <a:p>
          <a:pPr marL="0" lvl="0" indent="0" algn="ctr" defTabSz="1066800">
            <a:lnSpc>
              <a:spcPct val="90000"/>
            </a:lnSpc>
            <a:spcBef>
              <a:spcPct val="0"/>
            </a:spcBef>
            <a:spcAft>
              <a:spcPct val="35000"/>
            </a:spcAft>
            <a:buNone/>
          </a:pPr>
          <a:r>
            <a:rPr lang="en-GB" sz="2400" kern="1200" dirty="0"/>
            <a:t>(Who they are)</a:t>
          </a:r>
        </a:p>
        <a:p>
          <a:pPr marL="0" lvl="0" indent="0" algn="ctr" defTabSz="1066800">
            <a:lnSpc>
              <a:spcPct val="90000"/>
            </a:lnSpc>
            <a:spcBef>
              <a:spcPct val="0"/>
            </a:spcBef>
            <a:spcAft>
              <a:spcPct val="35000"/>
            </a:spcAft>
            <a:buNone/>
          </a:pPr>
          <a:r>
            <a:rPr lang="en-GB" sz="2400" kern="1200" dirty="0"/>
            <a:t>Stakeholder mapping  </a:t>
          </a:r>
        </a:p>
      </dsp:txBody>
      <dsp:txXfrm>
        <a:off x="63507" y="1797164"/>
        <a:ext cx="2364867" cy="1728601"/>
      </dsp:txXfrm>
    </dsp:sp>
    <dsp:sp modelId="{6C67E42A-2723-43AB-B139-A0BD6348DED8}">
      <dsp:nvSpPr>
        <dsp:cNvPr id="0" name=""/>
        <dsp:cNvSpPr/>
      </dsp:nvSpPr>
      <dsp:spPr>
        <a:xfrm rot="18326193">
          <a:off x="2123785" y="1945610"/>
          <a:ext cx="1705706" cy="41970"/>
        </a:xfrm>
        <a:custGeom>
          <a:avLst/>
          <a:gdLst/>
          <a:ahLst/>
          <a:cxnLst/>
          <a:rect l="0" t="0" r="0" b="0"/>
          <a:pathLst>
            <a:path>
              <a:moveTo>
                <a:pt x="0" y="20985"/>
              </a:moveTo>
              <a:lnTo>
                <a:pt x="1705706" y="209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933995" y="1923953"/>
        <a:ext cx="85285" cy="85285"/>
      </dsp:txXfrm>
    </dsp:sp>
    <dsp:sp modelId="{328AD56F-2D53-44E2-80CA-EE80E116CA88}">
      <dsp:nvSpPr>
        <dsp:cNvPr id="0" name=""/>
        <dsp:cNvSpPr/>
      </dsp:nvSpPr>
      <dsp:spPr>
        <a:xfrm>
          <a:off x="3471123" y="146464"/>
          <a:ext cx="4412636" cy="2250525"/>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Categorise &amp; prioritise: </a:t>
          </a:r>
          <a:r>
            <a:rPr lang="en-GB" sz="2400" kern="1200" dirty="0">
              <a:latin typeface="Arial" panose="020B0604020202020204" pitchFamily="34" charset="0"/>
              <a:cs typeface="Arial" panose="020B0604020202020204" pitchFamily="34" charset="0"/>
            </a:rPr>
            <a:t>(different groupings in terms of interest, influence, participation)</a:t>
          </a:r>
        </a:p>
      </dsp:txBody>
      <dsp:txXfrm>
        <a:off x="3537039" y="212380"/>
        <a:ext cx="4280804" cy="2118693"/>
      </dsp:txXfrm>
    </dsp:sp>
    <dsp:sp modelId="{1E98C966-D2B6-4A90-9DE9-AA9CCDED47DF}">
      <dsp:nvSpPr>
        <dsp:cNvPr id="0" name=""/>
        <dsp:cNvSpPr/>
      </dsp:nvSpPr>
      <dsp:spPr>
        <a:xfrm rot="3990837">
          <a:off x="7497176" y="1840223"/>
          <a:ext cx="1285454" cy="41970"/>
        </a:xfrm>
        <a:custGeom>
          <a:avLst/>
          <a:gdLst/>
          <a:ahLst/>
          <a:cxnLst/>
          <a:rect l="0" t="0" r="0" b="0"/>
          <a:pathLst>
            <a:path>
              <a:moveTo>
                <a:pt x="0" y="20985"/>
              </a:moveTo>
              <a:lnTo>
                <a:pt x="1285454" y="20985"/>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107766" y="1829072"/>
        <a:ext cx="64272" cy="64272"/>
      </dsp:txXfrm>
    </dsp:sp>
    <dsp:sp modelId="{6B895E43-9248-4250-8552-7231B718F55C}">
      <dsp:nvSpPr>
        <dsp:cNvPr id="0" name=""/>
        <dsp:cNvSpPr/>
      </dsp:nvSpPr>
      <dsp:spPr>
        <a:xfrm>
          <a:off x="8396046" y="1304251"/>
          <a:ext cx="3275493" cy="2292877"/>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Manage:</a:t>
          </a:r>
          <a:r>
            <a:rPr lang="en-GB" sz="2400" kern="1200" dirty="0">
              <a:latin typeface="Arial" panose="020B0604020202020204" pitchFamily="34" charset="0"/>
              <a:cs typeface="Arial" panose="020B0604020202020204" pitchFamily="34" charset="0"/>
            </a:rPr>
            <a:t> </a:t>
          </a:r>
        </a:p>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Develop communication plan</a:t>
          </a:r>
        </a:p>
      </dsp:txBody>
      <dsp:txXfrm>
        <a:off x="8463202" y="1371407"/>
        <a:ext cx="3141181" cy="2158565"/>
      </dsp:txXfrm>
    </dsp:sp>
    <dsp:sp modelId="{484311A0-C58B-4C06-B0B6-CFC07C0CB019}">
      <dsp:nvSpPr>
        <dsp:cNvPr id="0" name=""/>
        <dsp:cNvSpPr/>
      </dsp:nvSpPr>
      <dsp:spPr>
        <a:xfrm rot="2462077">
          <a:off x="2325491" y="3059104"/>
          <a:ext cx="1275294" cy="41970"/>
        </a:xfrm>
        <a:custGeom>
          <a:avLst/>
          <a:gdLst/>
          <a:ahLst/>
          <a:cxnLst/>
          <a:rect l="0" t="0" r="0" b="0"/>
          <a:pathLst>
            <a:path>
              <a:moveTo>
                <a:pt x="0" y="20985"/>
              </a:moveTo>
              <a:lnTo>
                <a:pt x="1275294" y="209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31256" y="3048207"/>
        <a:ext cx="63764" cy="63764"/>
      </dsp:txXfrm>
    </dsp:sp>
    <dsp:sp modelId="{698C297D-B3B4-4466-8C6F-9B3DA0824AB8}">
      <dsp:nvSpPr>
        <dsp:cNvPr id="0" name=""/>
        <dsp:cNvSpPr/>
      </dsp:nvSpPr>
      <dsp:spPr>
        <a:xfrm>
          <a:off x="3444124" y="2201692"/>
          <a:ext cx="4461145" cy="2594043"/>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t>Understand:</a:t>
          </a:r>
        </a:p>
        <a:p>
          <a:pPr marL="0" lvl="0" indent="0" algn="l" defTabSz="1066800">
            <a:lnSpc>
              <a:spcPct val="90000"/>
            </a:lnSpc>
            <a:spcBef>
              <a:spcPct val="0"/>
            </a:spcBef>
            <a:spcAft>
              <a:spcPct val="35000"/>
            </a:spcAft>
            <a:buFont typeface="Arial" panose="020B0604020202020204" pitchFamily="34" charset="0"/>
            <a:buNone/>
          </a:pPr>
          <a:r>
            <a:rPr lang="en-GB" sz="2400" kern="1200" dirty="0"/>
            <a:t>- Their views about the project (positive or negative)</a:t>
          </a:r>
        </a:p>
        <a:p>
          <a:pPr marL="0" lvl="0" indent="0" algn="l" defTabSz="1066800">
            <a:lnSpc>
              <a:spcPct val="90000"/>
            </a:lnSpc>
            <a:spcBef>
              <a:spcPct val="0"/>
            </a:spcBef>
            <a:spcAft>
              <a:spcPct val="35000"/>
            </a:spcAft>
            <a:buFont typeface="Wingdings" panose="05000000000000000000" pitchFamily="2" charset="2"/>
            <a:buNone/>
          </a:pPr>
          <a:r>
            <a:rPr lang="en-GB" sz="2400" kern="1200" dirty="0"/>
            <a:t>- What motivates them</a:t>
          </a:r>
        </a:p>
        <a:p>
          <a:pPr marL="0" lvl="0" indent="0" algn="l" defTabSz="1066800">
            <a:lnSpc>
              <a:spcPct val="90000"/>
            </a:lnSpc>
            <a:spcBef>
              <a:spcPct val="0"/>
            </a:spcBef>
            <a:spcAft>
              <a:spcPct val="35000"/>
            </a:spcAft>
            <a:buFont typeface="Wingdings" panose="05000000000000000000" pitchFamily="2" charset="2"/>
            <a:buNone/>
          </a:pPr>
          <a:r>
            <a:rPr lang="en-GB" sz="2400" kern="1200" dirty="0"/>
            <a:t>- Are project aims align with them</a:t>
          </a:r>
        </a:p>
      </dsp:txBody>
      <dsp:txXfrm>
        <a:off x="3520101" y="2277669"/>
        <a:ext cx="4309191" cy="24420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752377-59B8-48FD-9BE0-D562CB683308}"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291F96-8048-4DAA-A7C5-0BBF08131E65}" type="slidenum">
              <a:rPr lang="en-GB" smtClean="0"/>
              <a:t>‹#›</a:t>
            </a:fld>
            <a:endParaRPr lang="en-GB"/>
          </a:p>
        </p:txBody>
      </p:sp>
    </p:spTree>
    <p:extLst>
      <p:ext uri="{BB962C8B-B14F-4D97-AF65-F5344CB8AC3E}">
        <p14:creationId xmlns:p14="http://schemas.microsoft.com/office/powerpoint/2010/main" val="3995235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q=project+manager+vs+project+sponsor+video&amp;sca_esv=6f9725795801f4db&amp;rlz=1C1GCEB_enGB1148TR1151&amp;biw=1280&amp;bih=593&amp;sxsrf=AE3TifPpZaok9G5f0lFVlpSoLVlXp5UT7Q%3A1754764762415&amp;ei=2pWXaOqIGZmDhbIP793ooQs&amp;ved=0ahUKEwjq3c-SsP6OAxWZQUEAHe8uOrQ4ChDh1QMIEA&amp;oq=project+manager+vs+project+sponsor+video&amp;gs_lp=Egxnd3Mtd2l6LXNlcnAiKHByb2plY3QgbWFuYWdlciB2cyBwcm9qZWN0IHNwb25zb3IgdmlkZW8yCBAhGKABGMMESJlCUKYFWJIecAF4AZABAJgBvwKgAZ8FqgEHMy4xLjAuMbgBDMgBAPgBAZgCBqACrwXCAgoQABiwAxjWBBhHwgIHECMYsAIYJ8ICCBAAGIAEGKIEwgIIEAAYogQYiQWYAwCIBgGQBgiSBwc0LjEuMC4xoAfDDbIHBzMuMS4wLjG4B6sFwgcDMi40yAcK&amp;sclient=gws-wiz-serp#fpstate=ive&amp;vld=cid:e6a55e11,vid:87lxN6rZnSU,st:0"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ogle.com/search?q=project+manager+vs+project+sponsor+video&amp;sca_esv=6f9725795801f4db&amp;rlz=1C1GCEB_enGB1148TR1151&amp;biw=1280&amp;bih=593&amp;sxsrf=AE3TifPpZaok9G5f0lFVlpSoLVlXp5UT7Q%3A1754764762415&amp;ei=2pWXaOqIGZmDhbIP793ooQs&amp;ved=0ahUKEwjq3c-SsP6OAxWZQUEAHe8uOrQ4ChDh1QMIEA&amp;oq=project+manager+vs+project+sponsor+video&amp;gs_lp=Egxnd3Mtd2l6LXNlcnAiKHByb2plY3QgbWFuYWdlciB2cyBwcm9qZWN0IHNwb25zb3IgdmlkZW8yCBAhGKABGMMESJlCUKYFWJIecAF4AZABAJgBvwKgAZ8FqgEHMy4xLjAuMbgBDMgBAPgBAZgCBqACrwXCAgoQABiwAxjWBBhHwgIHECMYsAIYJ8ICCBAAGIAEGKIEwgIIEAAYogQYiQWYAwCIBgGQBgiSBwc0LjEuMC4xoAfDDbIHBzMuMS4wLjG4B6sFwgcDMi40yAcK&amp;sclient=gws-wiz-serp#fpstate=ive&amp;vld=cid:e6a55e11,vid:87lxN6rZnSU,st:0</a:t>
            </a:r>
            <a:endParaRPr lang="en-GB" dirty="0"/>
          </a:p>
        </p:txBody>
      </p:sp>
      <p:sp>
        <p:nvSpPr>
          <p:cNvPr id="4" name="Slide Number Placeholder 3"/>
          <p:cNvSpPr>
            <a:spLocks noGrp="1"/>
          </p:cNvSpPr>
          <p:nvPr>
            <p:ph type="sldNum" sz="quarter" idx="5"/>
          </p:nvPr>
        </p:nvSpPr>
        <p:spPr/>
        <p:txBody>
          <a:bodyPr/>
          <a:lstStyle/>
          <a:p>
            <a:fld id="{4A8E9F9D-134B-4546-82BA-B9CB7334957E}" type="slidenum">
              <a:rPr lang="en-GB" smtClean="0"/>
              <a:t>4</a:t>
            </a:fld>
            <a:endParaRPr lang="en-GB"/>
          </a:p>
        </p:txBody>
      </p:sp>
    </p:spTree>
    <p:extLst>
      <p:ext uri="{BB962C8B-B14F-4D97-AF65-F5344CB8AC3E}">
        <p14:creationId xmlns:p14="http://schemas.microsoft.com/office/powerpoint/2010/main" val="1984047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36387E8-FC6C-48F8-B44E-1E9F56633892}" type="slidenum">
              <a:rPr lang="en-GB" smtClean="0"/>
              <a:t>6</a:t>
            </a:fld>
            <a:endParaRPr lang="en-GB"/>
          </a:p>
        </p:txBody>
      </p:sp>
    </p:spTree>
    <p:extLst>
      <p:ext uri="{BB962C8B-B14F-4D97-AF65-F5344CB8AC3E}">
        <p14:creationId xmlns:p14="http://schemas.microsoft.com/office/powerpoint/2010/main" val="1044746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E48B6F9B-DDAD-4A21-921B-0640B02DDB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400" b="1">
                <a:solidFill>
                  <a:schemeClr val="tx1"/>
                </a:solidFill>
                <a:latin typeface="Arial" panose="020B0604020202020204" pitchFamily="34" charset="0"/>
              </a:defRPr>
            </a:lvl1pPr>
            <a:lvl2pPr marL="742950" indent="-285750">
              <a:defRPr sz="1400" b="1">
                <a:solidFill>
                  <a:schemeClr val="tx1"/>
                </a:solidFill>
                <a:latin typeface="Arial" panose="020B0604020202020204" pitchFamily="34" charset="0"/>
              </a:defRPr>
            </a:lvl2pPr>
            <a:lvl3pPr marL="1143000" indent="-228600">
              <a:defRPr sz="1400" b="1">
                <a:solidFill>
                  <a:schemeClr val="tx1"/>
                </a:solidFill>
                <a:latin typeface="Arial" panose="020B0604020202020204" pitchFamily="34" charset="0"/>
              </a:defRPr>
            </a:lvl3pPr>
            <a:lvl4pPr marL="1600200" indent="-228600">
              <a:defRPr sz="1400" b="1">
                <a:solidFill>
                  <a:schemeClr val="tx1"/>
                </a:solidFill>
                <a:latin typeface="Arial" panose="020B0604020202020204" pitchFamily="34" charset="0"/>
              </a:defRPr>
            </a:lvl4pPr>
            <a:lvl5pPr marL="2057400" indent="-228600">
              <a:defRPr sz="1400" b="1">
                <a:solidFill>
                  <a:schemeClr val="tx1"/>
                </a:solidFill>
                <a:latin typeface="Arial" panose="020B0604020202020204" pitchFamily="34" charset="0"/>
              </a:defRPr>
            </a:lvl5pPr>
            <a:lvl6pPr marL="2514600" indent="-228600" eaLnBrk="0" fontAlgn="base" hangingPunct="0">
              <a:spcBef>
                <a:spcPct val="0"/>
              </a:spcBef>
              <a:spcAft>
                <a:spcPct val="0"/>
              </a:spcAft>
              <a:defRPr sz="1400" b="1">
                <a:solidFill>
                  <a:schemeClr val="tx1"/>
                </a:solidFill>
                <a:latin typeface="Arial" panose="020B0604020202020204" pitchFamily="34" charset="0"/>
              </a:defRPr>
            </a:lvl6pPr>
            <a:lvl7pPr marL="2971800" indent="-228600" eaLnBrk="0" fontAlgn="base" hangingPunct="0">
              <a:spcBef>
                <a:spcPct val="0"/>
              </a:spcBef>
              <a:spcAft>
                <a:spcPct val="0"/>
              </a:spcAft>
              <a:defRPr sz="1400" b="1">
                <a:solidFill>
                  <a:schemeClr val="tx1"/>
                </a:solidFill>
                <a:latin typeface="Arial" panose="020B0604020202020204" pitchFamily="34" charset="0"/>
              </a:defRPr>
            </a:lvl7pPr>
            <a:lvl8pPr marL="3429000" indent="-228600" eaLnBrk="0" fontAlgn="base" hangingPunct="0">
              <a:spcBef>
                <a:spcPct val="0"/>
              </a:spcBef>
              <a:spcAft>
                <a:spcPct val="0"/>
              </a:spcAft>
              <a:defRPr sz="1400" b="1">
                <a:solidFill>
                  <a:schemeClr val="tx1"/>
                </a:solidFill>
                <a:latin typeface="Arial" panose="020B0604020202020204" pitchFamily="34" charset="0"/>
              </a:defRPr>
            </a:lvl8pPr>
            <a:lvl9pPr marL="3886200" indent="-228600" eaLnBrk="0" fontAlgn="base" hangingPunct="0">
              <a:spcBef>
                <a:spcPct val="0"/>
              </a:spcBef>
              <a:spcAft>
                <a:spcPct val="0"/>
              </a:spcAft>
              <a:defRPr sz="1400" b="1">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3060774-AE34-46AA-827B-87B89D631004}"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00355" name="Rectangle 2">
            <a:extLst>
              <a:ext uri="{FF2B5EF4-FFF2-40B4-BE49-F238E27FC236}">
                <a16:creationId xmlns:a16="http://schemas.microsoft.com/office/drawing/2014/main" id="{21F2B628-C500-438D-AD46-E2B2DBBA320F}"/>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0DC8FD44-9BF5-4EBD-811D-595449E5FD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975536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pPr>
              <a:defRPr/>
            </a:pPr>
            <a:fld id="{8A9DD711-E595-47B7-9D7A-2CA423E4AA9D}" type="slidenum">
              <a:rPr lang="en-US" smtClean="0"/>
              <a:pPr>
                <a:defRPr/>
              </a:pPr>
              <a:t>17</a:t>
            </a:fld>
            <a:endParaRPr lang="en-US" dirty="0"/>
          </a:p>
        </p:txBody>
      </p:sp>
      <p:sp>
        <p:nvSpPr>
          <p:cNvPr id="5" name="Notes Placeholder 4"/>
          <p:cNvSpPr>
            <a:spLocks noGrp="1"/>
          </p:cNvSpPr>
          <p:nvPr>
            <p:ph type="body" sz="quarter" idx="11"/>
          </p:nvPr>
        </p:nvSpPr>
        <p:spPr/>
        <p:txBody>
          <a:bodyPr/>
          <a:lstStyle/>
          <a:p>
            <a:endParaRPr lang="en-US"/>
          </a:p>
        </p:txBody>
      </p:sp>
    </p:spTree>
    <p:extLst>
      <p:ext uri="{BB962C8B-B14F-4D97-AF65-F5344CB8AC3E}">
        <p14:creationId xmlns:p14="http://schemas.microsoft.com/office/powerpoint/2010/main" val="373400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1" i="0" dirty="0">
                <a:solidFill>
                  <a:srgbClr val="333333"/>
                </a:solidFill>
                <a:effectLst/>
                <a:latin typeface="inherit"/>
              </a:rPr>
              <a:t>High power, highly interested people (Manage Closely)</a:t>
            </a:r>
            <a:r>
              <a:rPr lang="en-GB" b="0" i="0" dirty="0">
                <a:solidFill>
                  <a:srgbClr val="333333"/>
                </a:solidFill>
                <a:effectLst/>
                <a:latin typeface="ProximaNova-n4"/>
              </a:rPr>
              <a:t>: you must fully engage these people, and make the greatest efforts to satisfy them.</a:t>
            </a:r>
          </a:p>
          <a:p>
            <a:pPr algn="l" fontAlgn="base">
              <a:buFont typeface="Arial" panose="020B0604020202020204" pitchFamily="34" charset="0"/>
              <a:buChar char="•"/>
            </a:pPr>
            <a:r>
              <a:rPr lang="en-GB" b="1" i="0" dirty="0">
                <a:solidFill>
                  <a:srgbClr val="333333"/>
                </a:solidFill>
                <a:effectLst/>
                <a:latin typeface="inherit"/>
              </a:rPr>
              <a:t>High power, less interested people (Keep Satisfied)</a:t>
            </a:r>
            <a:r>
              <a:rPr lang="en-GB" b="0" i="0" dirty="0">
                <a:solidFill>
                  <a:srgbClr val="333333"/>
                </a:solidFill>
                <a:effectLst/>
                <a:latin typeface="ProximaNova-n4"/>
              </a:rPr>
              <a:t>: put enough work in with these people to keep them satisfied, but not so much that they become bored with your message.</a:t>
            </a:r>
          </a:p>
          <a:p>
            <a:pPr algn="l" fontAlgn="base">
              <a:buFont typeface="Arial" panose="020B0604020202020204" pitchFamily="34" charset="0"/>
              <a:buChar char="•"/>
            </a:pPr>
            <a:r>
              <a:rPr lang="en-GB" b="1" i="0" dirty="0">
                <a:solidFill>
                  <a:srgbClr val="333333"/>
                </a:solidFill>
                <a:effectLst/>
                <a:latin typeface="inherit"/>
              </a:rPr>
              <a:t>Low power, highly interested people (Keep Informed)</a:t>
            </a:r>
            <a:r>
              <a:rPr lang="en-GB" b="0" i="0" dirty="0">
                <a:solidFill>
                  <a:srgbClr val="333333"/>
                </a:solidFill>
                <a:effectLst/>
                <a:latin typeface="ProximaNova-n4"/>
              </a:rPr>
              <a:t>: adequately inform these people, and talk to them to ensure that no major issues are arising. People in this category can often be very helpful with the detail of your project.</a:t>
            </a:r>
          </a:p>
          <a:p>
            <a:pPr algn="l" fontAlgn="base">
              <a:buFont typeface="Arial" panose="020B0604020202020204" pitchFamily="34" charset="0"/>
              <a:buChar char="•"/>
            </a:pPr>
            <a:r>
              <a:rPr lang="en-GB" b="1" i="0" dirty="0">
                <a:solidFill>
                  <a:srgbClr val="333333"/>
                </a:solidFill>
                <a:effectLst/>
                <a:latin typeface="inherit"/>
              </a:rPr>
              <a:t>Low power, less interested people (Monitor)</a:t>
            </a:r>
            <a:r>
              <a:rPr lang="en-GB" b="0" i="0" dirty="0">
                <a:solidFill>
                  <a:srgbClr val="333333"/>
                </a:solidFill>
                <a:effectLst/>
                <a:latin typeface="ProximaNova-n4"/>
              </a:rPr>
              <a:t>: again, monitor these people, but don’t bore them with excessive communication.</a:t>
            </a:r>
          </a:p>
          <a:p>
            <a:endParaRPr lang="en-GB" dirty="0"/>
          </a:p>
        </p:txBody>
      </p:sp>
      <p:sp>
        <p:nvSpPr>
          <p:cNvPr id="4" name="Slide Number Placeholder 3"/>
          <p:cNvSpPr>
            <a:spLocks noGrp="1"/>
          </p:cNvSpPr>
          <p:nvPr>
            <p:ph type="sldNum" sz="quarter" idx="5"/>
          </p:nvPr>
        </p:nvSpPr>
        <p:spPr/>
        <p:txBody>
          <a:bodyPr/>
          <a:lstStyle/>
          <a:p>
            <a:fld id="{EFF53C56-7DC0-4D4A-A8D2-F1FD3048BE2E}" type="slidenum">
              <a:rPr lang="en-GB" smtClean="0"/>
              <a:t>18</a:t>
            </a:fld>
            <a:endParaRPr lang="en-GB"/>
          </a:p>
        </p:txBody>
      </p:sp>
    </p:spTree>
    <p:extLst>
      <p:ext uri="{BB962C8B-B14F-4D97-AF65-F5344CB8AC3E}">
        <p14:creationId xmlns:p14="http://schemas.microsoft.com/office/powerpoint/2010/main" val="148763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Goal:</a:t>
            </a:r>
            <a:r>
              <a:rPr lang="en-GB" dirty="0"/>
              <a:t> Learn how to classify and manage stakeholders effectively.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cs typeface="Calibri"/>
              </a:rPr>
              <a:t>P</a:t>
            </a:r>
            <a:endParaRPr lang="en-US" dirty="0">
              <a:cs typeface="Calibri"/>
            </a:endParaRPr>
          </a:p>
        </p:txBody>
      </p:sp>
      <p:sp>
        <p:nvSpPr>
          <p:cNvPr id="4" name="Slide Number Placeholder 3"/>
          <p:cNvSpPr>
            <a:spLocks noGrp="1"/>
          </p:cNvSpPr>
          <p:nvPr>
            <p:ph type="sldNum" sz="quarter" idx="5"/>
          </p:nvPr>
        </p:nvSpPr>
        <p:spPr/>
        <p:txBody>
          <a:bodyPr/>
          <a:lstStyle/>
          <a:p>
            <a:fld id="{536387E8-FC6C-48F8-B44E-1E9F56633892}" type="slidenum">
              <a:rPr lang="en-GB" smtClean="0"/>
              <a:t>19</a:t>
            </a:fld>
            <a:endParaRPr lang="en-GB"/>
          </a:p>
        </p:txBody>
      </p:sp>
    </p:spTree>
    <p:extLst>
      <p:ext uri="{BB962C8B-B14F-4D97-AF65-F5344CB8AC3E}">
        <p14:creationId xmlns:p14="http://schemas.microsoft.com/office/powerpoint/2010/main" val="1797567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5475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020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4905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7426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4178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0508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2438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7953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2746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5268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4895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25600" y="762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524000"/>
            <a:ext cx="508000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5526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6_Green Basic Content Layou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DBAAAE7-503C-459E-98E8-398642B95326}"/>
              </a:ext>
            </a:extLst>
          </p:cNvPr>
          <p:cNvSpPr>
            <a:spLocks noGrp="1"/>
          </p:cNvSpPr>
          <p:nvPr>
            <p:ph type="ctrTitle" hasCustomPrompt="1"/>
          </p:nvPr>
        </p:nvSpPr>
        <p:spPr>
          <a:xfrm>
            <a:off x="1391824" y="537861"/>
            <a:ext cx="6052875" cy="535531"/>
          </a:xfrm>
        </p:spPr>
        <p:txBody>
          <a:bodyPr wrap="none" anchor="t" anchorCtr="0">
            <a:spAutoFit/>
          </a:bodyPr>
          <a:lstStyle>
            <a:lvl1pPr algn="l">
              <a:defRPr sz="3200">
                <a:solidFill>
                  <a:schemeClr val="bg1"/>
                </a:solidFill>
              </a:defRPr>
            </a:lvl1pPr>
          </a:lstStyle>
          <a:p>
            <a:r>
              <a:rPr lang="en-US"/>
              <a:t>Title of Foundation sub page</a:t>
            </a:r>
            <a:endParaRPr lang="en-GB"/>
          </a:p>
        </p:txBody>
      </p:sp>
      <p:sp>
        <p:nvSpPr>
          <p:cNvPr id="8" name="Subtitle 2">
            <a:extLst>
              <a:ext uri="{FF2B5EF4-FFF2-40B4-BE49-F238E27FC236}">
                <a16:creationId xmlns:a16="http://schemas.microsoft.com/office/drawing/2014/main" id="{713D86E8-1B72-428E-ACB3-5872ED4885DF}"/>
              </a:ext>
            </a:extLst>
          </p:cNvPr>
          <p:cNvSpPr>
            <a:spLocks noGrp="1"/>
          </p:cNvSpPr>
          <p:nvPr>
            <p:ph type="subTitle" idx="1" hasCustomPrompt="1"/>
          </p:nvPr>
        </p:nvSpPr>
        <p:spPr>
          <a:xfrm>
            <a:off x="1391824" y="1452990"/>
            <a:ext cx="9144000" cy="3883217"/>
          </a:xfrm>
          <a:prstGeom prst="rect">
            <a:avLst/>
          </a:prstGeom>
        </p:spPr>
        <p:txBody>
          <a:bodyPr/>
          <a:lstStyle>
            <a:lvl1pPr marL="0" indent="0" algn="l">
              <a:buNone/>
              <a:defRPr sz="12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Basic Content Page Layout</a:t>
            </a:r>
            <a:endParaRPr lang="en-GB"/>
          </a:p>
        </p:txBody>
      </p:sp>
    </p:spTree>
    <p:extLst>
      <p:ext uri="{BB962C8B-B14F-4D97-AF65-F5344CB8AC3E}">
        <p14:creationId xmlns:p14="http://schemas.microsoft.com/office/powerpoint/2010/main" val="454705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Blank Slide">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D20B980-83AF-1FEF-055F-743AE1F82D3B}"/>
              </a:ext>
            </a:extLst>
          </p:cNvPr>
          <p:cNvSpPr>
            <a:spLocks noGrp="1"/>
          </p:cNvSpPr>
          <p:nvPr>
            <p:ph type="body" sz="quarter" idx="12" hasCustomPrompt="1"/>
          </p:nvPr>
        </p:nvSpPr>
        <p:spPr>
          <a:xfrm>
            <a:off x="666000" y="698400"/>
            <a:ext cx="10860000" cy="891328"/>
          </a:xfrm>
          <a:prstGeom prst="rect">
            <a:avLst/>
          </a:prstGeom>
        </p:spPr>
        <p:txBody>
          <a:bodyPr lIns="0" tIns="0" rIns="0" bIns="90000" anchor="b" anchorCtr="0"/>
          <a:lstStyle>
            <a:lvl1pPr marL="0" indent="0">
              <a:lnSpc>
                <a:spcPct val="100000"/>
              </a:lnSpc>
              <a:spcBef>
                <a:spcPts val="0"/>
              </a:spcBef>
              <a:spcAft>
                <a:spcPts val="600"/>
              </a:spcAft>
              <a:buNone/>
              <a:defRPr sz="3200" b="1">
                <a:solidFill>
                  <a:srgbClr val="002B4F"/>
                </a:solidFill>
                <a:latin typeface="Montserrat" panose="00000500000000000000" pitchFamily="2" charset="0"/>
              </a:defRPr>
            </a:lvl1pPr>
            <a:lvl2pPr marL="0" indent="0">
              <a:buNone/>
              <a:defRPr>
                <a:solidFill>
                  <a:schemeClr val="bg1"/>
                </a:solidFill>
                <a:latin typeface="Montserrat" panose="00000500000000000000" pitchFamily="2" charset="0"/>
              </a:defRPr>
            </a:lvl2pPr>
            <a:lvl3pPr marL="914400" indent="0">
              <a:buNone/>
              <a:defRPr/>
            </a:lvl3pPr>
          </a:lstStyle>
          <a:p>
            <a:pPr lvl="0"/>
            <a:r>
              <a:rPr lang="en-US" dirty="0"/>
              <a:t>Title for text slide 32 point</a:t>
            </a:r>
          </a:p>
          <a:p>
            <a:pPr lvl="0"/>
            <a:r>
              <a:rPr lang="en-US" dirty="0"/>
              <a:t>with 1 line spacing after</a:t>
            </a:r>
          </a:p>
        </p:txBody>
      </p:sp>
      <p:pic>
        <p:nvPicPr>
          <p:cNvPr id="6" name="Picture 5">
            <a:extLst>
              <a:ext uri="{FF2B5EF4-FFF2-40B4-BE49-F238E27FC236}">
                <a16:creationId xmlns:a16="http://schemas.microsoft.com/office/drawing/2014/main" id="{D362F5D9-BF53-80AC-0087-84B573CC387F}"/>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6642" t="10267" r="17702" b="14516"/>
          <a:stretch/>
        </p:blipFill>
        <p:spPr>
          <a:xfrm>
            <a:off x="609674" y="5891744"/>
            <a:ext cx="499988" cy="636220"/>
          </a:xfrm>
          <a:prstGeom prst="rect">
            <a:avLst/>
          </a:prstGeom>
        </p:spPr>
      </p:pic>
      <p:sp>
        <p:nvSpPr>
          <p:cNvPr id="2" name="Text Placeholder 11">
            <a:extLst>
              <a:ext uri="{FF2B5EF4-FFF2-40B4-BE49-F238E27FC236}">
                <a16:creationId xmlns:a16="http://schemas.microsoft.com/office/drawing/2014/main" id="{2E190DAD-CF43-AFAB-3E79-87E757F1D73F}"/>
              </a:ext>
            </a:extLst>
          </p:cNvPr>
          <p:cNvSpPr>
            <a:spLocks noGrp="1"/>
          </p:cNvSpPr>
          <p:nvPr>
            <p:ph type="body" sz="quarter" idx="17" hasCustomPrompt="1"/>
          </p:nvPr>
        </p:nvSpPr>
        <p:spPr>
          <a:xfrm>
            <a:off x="665999" y="1857272"/>
            <a:ext cx="10859999" cy="3766928"/>
          </a:xfrm>
          <a:prstGeom prst="rect">
            <a:avLst/>
          </a:prstGeom>
        </p:spPr>
        <p:txBody>
          <a:bodyPr lIns="0" tIns="0" rIns="0" bIns="0" numCol="1" spcCol="360000"/>
          <a:lstStyle>
            <a:lvl1pPr marL="0" indent="0">
              <a:lnSpc>
                <a:spcPct val="100000"/>
              </a:lnSpc>
              <a:buNone/>
              <a:defRPr lang="en-US" sz="2400" kern="1200" dirty="0" smtClean="0">
                <a:solidFill>
                  <a:srgbClr val="002B4F"/>
                </a:solidFill>
                <a:latin typeface="Montserrat" panose="00000500000000000000" pitchFamily="2" charset="0"/>
                <a:ea typeface="+mn-ea"/>
                <a:cs typeface="+mn-cs"/>
              </a:defRPr>
            </a:lvl1pPr>
            <a:lvl2pPr marL="0" indent="0">
              <a:lnSpc>
                <a:spcPct val="100000"/>
              </a:lnSpc>
              <a:spcBef>
                <a:spcPts val="300"/>
              </a:spcBef>
              <a:spcAft>
                <a:spcPts val="300"/>
              </a:spcAft>
              <a:buNone/>
              <a:defRPr lang="en-US" sz="2400" kern="1200" smtClean="0">
                <a:solidFill>
                  <a:srgbClr val="002B4F"/>
                </a:solidFill>
                <a:latin typeface="Montserrat" panose="00000500000000000000" pitchFamily="2" charset="0"/>
                <a:ea typeface="+mn-ea"/>
                <a:cs typeface="+mn-cs"/>
              </a:defRPr>
            </a:lvl2pPr>
            <a:lvl3pPr marL="342900" indent="-342900">
              <a:lnSpc>
                <a:spcPct val="100000"/>
              </a:lnSpc>
              <a:buFont typeface="Arial" panose="020B0604020202020204" pitchFamily="34" charset="0"/>
              <a:buChar char="•"/>
              <a:defRPr lang="en-US" sz="2400" kern="1200" smtClean="0">
                <a:solidFill>
                  <a:srgbClr val="002B4F"/>
                </a:solidFill>
                <a:latin typeface="Montserrat" panose="00000500000000000000" pitchFamily="2" charset="0"/>
                <a:ea typeface="+mn-ea"/>
                <a:cs typeface="+mn-cs"/>
              </a:defRPr>
            </a:lvl3pPr>
            <a:lvl4pPr marL="450900" indent="-342900">
              <a:lnSpc>
                <a:spcPct val="100000"/>
              </a:lnSpc>
              <a:buFont typeface="Arial" panose="020B0604020202020204" pitchFamily="34" charset="0"/>
              <a:buChar char="•"/>
              <a:defRPr lang="en-GB" sz="2400" kern="1200" smtClean="0">
                <a:solidFill>
                  <a:srgbClr val="002B4F"/>
                </a:solidFill>
                <a:latin typeface="Montserrat" panose="00000500000000000000" pitchFamily="2" charset="0"/>
                <a:ea typeface="+mn-ea"/>
                <a:cs typeface="+mn-cs"/>
              </a:defRPr>
            </a:lvl4pPr>
            <a:lvl5pPr marL="324000" indent="-108000">
              <a:lnSpc>
                <a:spcPct val="90000"/>
              </a:lnSpc>
              <a:defRPr lang="en-GB" sz="1100" kern="1200" dirty="0" smtClean="0">
                <a:solidFill>
                  <a:srgbClr val="002B4F"/>
                </a:solidFill>
                <a:latin typeface="Montserrat" panose="00000500000000000000" pitchFamily="2" charset="0"/>
                <a:ea typeface="+mn-ea"/>
                <a:cs typeface="+mn-cs"/>
              </a:defRPr>
            </a:lvl5pPr>
            <a:lvl6pPr marL="432000" indent="-108000">
              <a:defRPr lang="en-US" sz="1100" kern="1200">
                <a:solidFill>
                  <a:srgbClr val="002B4F"/>
                </a:solidFill>
                <a:latin typeface="Montserrat" panose="00000500000000000000" pitchFamily="2" charset="0"/>
                <a:ea typeface="+mn-ea"/>
                <a:cs typeface="+mn-cs"/>
              </a:defRPr>
            </a:lvl6pPr>
            <a:lvl7pPr marL="540000" indent="-108000">
              <a:defRPr lang="en-US" sz="1100" kern="1200" dirty="0">
                <a:solidFill>
                  <a:srgbClr val="002B4F"/>
                </a:solidFill>
                <a:latin typeface="Montserrat" panose="00000500000000000000" pitchFamily="2" charset="0"/>
                <a:ea typeface="+mn-ea"/>
                <a:cs typeface="+mn-cs"/>
              </a:defRPr>
            </a:lvl7pPr>
            <a:lvl8pPr marL="648000" indent="-108000">
              <a:defRPr lang="en-US" sz="1100" kern="1200" dirty="0">
                <a:solidFill>
                  <a:srgbClr val="002B4F"/>
                </a:solidFill>
                <a:latin typeface="Montserrat" panose="00000500000000000000" pitchFamily="2" charset="0"/>
                <a:ea typeface="+mn-ea"/>
                <a:cs typeface="+mn-cs"/>
              </a:defRPr>
            </a:lvl8pPr>
            <a:lvl9pPr marL="756000" indent="-108000">
              <a:defRPr lang="en-US" sz="1100" kern="1200" dirty="0">
                <a:solidFill>
                  <a:srgbClr val="002B4F"/>
                </a:solidFill>
                <a:latin typeface="Montserrat" panose="00000500000000000000" pitchFamily="2" charset="0"/>
                <a:ea typeface="+mn-ea"/>
                <a:cs typeface="+mn-cs"/>
              </a:defRPr>
            </a:lvl9pPr>
          </a:lstStyle>
          <a:p>
            <a:pPr lvl="0"/>
            <a:r>
              <a:rPr lang="en-US" dirty="0"/>
              <a:t>Subtitle 24 point with 1 line spacing after</a:t>
            </a:r>
            <a:br>
              <a:rPr lang="en-US" dirty="0"/>
            </a:br>
            <a:r>
              <a:rPr lang="en-US" dirty="0"/>
              <a:t> </a:t>
            </a:r>
          </a:p>
          <a:p>
            <a:pPr lvl="1"/>
            <a:r>
              <a:rPr lang="en-US" dirty="0"/>
              <a:t>Main copy size 20-24 point</a:t>
            </a:r>
            <a:br>
              <a:rPr lang="en-US" dirty="0"/>
            </a:br>
            <a:r>
              <a:rPr lang="en-US" dirty="0"/>
              <a:t>Line spacing 1.0 for all text</a:t>
            </a:r>
          </a:p>
          <a:p>
            <a:pPr lvl="2"/>
            <a:r>
              <a:rPr lang="en-US" dirty="0"/>
              <a:t> Bullet 1 use standard bullet</a:t>
            </a:r>
          </a:p>
          <a:p>
            <a:pPr lvl="3"/>
            <a:r>
              <a:rPr lang="en-US" dirty="0"/>
              <a:t> Bullet 2 use for secondary bullet</a:t>
            </a:r>
          </a:p>
        </p:txBody>
      </p:sp>
    </p:spTree>
    <p:extLst>
      <p:ext uri="{BB962C8B-B14F-4D97-AF65-F5344CB8AC3E}">
        <p14:creationId xmlns:p14="http://schemas.microsoft.com/office/powerpoint/2010/main" val="335697423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cSld name="2_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9/23/26</a:t>
            </a:fld>
            <a:endParaRPr lang="en-US"/>
          </a:p>
        </p:txBody>
      </p:sp>
      <p:sp>
        <p:nvSpPr>
          <p:cNvPr id="4" name="Holder 4"/>
          <p:cNvSpPr>
            <a:spLocks noGrp="1"/>
          </p:cNvSpPr>
          <p:nvPr>
            <p:ph type="sldNum" sz="quarter" idx="7"/>
          </p:nvPr>
        </p:nvSpPr>
        <p:spPr/>
        <p:txBody>
          <a:bodyPr lIns="0" tIns="0" rIns="0" bIns="0"/>
          <a:lstStyle>
            <a:lvl1pPr>
              <a:defRPr sz="900" b="0" i="0">
                <a:solidFill>
                  <a:srgbClr val="888888"/>
                </a:solidFill>
                <a:latin typeface="Carlito"/>
                <a:cs typeface="Carlito"/>
              </a:defRPr>
            </a:lvl1pPr>
          </a:lstStyle>
          <a:p>
            <a:pPr marL="9525">
              <a:lnSpc>
                <a:spcPts val="930"/>
              </a:lnSpc>
            </a:pPr>
            <a:r>
              <a:rPr lang="en-GB"/>
              <a:t>1-</a:t>
            </a:r>
            <a:fld id="{81D60167-4931-47E6-BA6A-407CBD079E47}" type="slidenum">
              <a:rPr smtClean="0"/>
              <a:pPr marL="9525">
                <a:lnSpc>
                  <a:spcPts val="930"/>
                </a:lnSpc>
              </a:pPr>
              <a:t>‹#›</a:t>
            </a:fld>
            <a:endParaRPr dirty="0"/>
          </a:p>
        </p:txBody>
      </p:sp>
    </p:spTree>
    <p:extLst>
      <p:ext uri="{BB962C8B-B14F-4D97-AF65-F5344CB8AC3E}">
        <p14:creationId xmlns:p14="http://schemas.microsoft.com/office/powerpoint/2010/main" val="2194176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8161962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search?q=project+manager+vs+project+sponsor+video&amp;sca_esv=6f9725795801f4db&amp;rlz=1C1GCEB_enGB1148TR1151&amp;biw=1280&amp;bih=593&amp;sxsrf=AE3TifPpZaok9G5f0lFVlpSoLVlXp5UT7Q%3A1754764762415&amp;ei=2pWXaOqIGZmDhbIP793ooQs&amp;ved=0ahUKEwjq3c-SsP6OAxWZQUEAHe8uOrQ4ChDh1QMIEA&amp;oq=project+manager+vs+project+sponsor+video&amp;gs_lp=Egxnd3Mtd2l6LXNlcnAiKHByb2plY3QgbWFuYWdlciB2cyBwcm9qZWN0IHNwb25zb3IgdmlkZW8yCBAhGKABGMMESJlCUKYFWJIecAF4AZABAJgBvwKgAZ8FqgEHMy4xLjAuMbgBDMgBAPgBAZgCBqACrwXCAgoQABiwAxjWBBhHwgIHECMYsAIYJ8ICCBAAGIAEGKIEwgIIEAAYogQYiQWYAwCIBgGQBgiSBwc0LjEuMC4xoAfDDbIHBzMuMS4wLjG4B6sFwgcDMi40yAcK&amp;sclient=gws-wiz-serp#fpstate=ive&amp;vld=cid:e6a55e11,vid:87lxN6rZnSU,st:0"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3.xml"/><Relationship Id="rId1" Type="http://schemas.openxmlformats.org/officeDocument/2006/relationships/video" Target="https://www.youtube.com/embed/igoYC9yWxSE?start=69&amp;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3" Type="http://schemas.openxmlformats.org/officeDocument/2006/relationships/hyperlink" Target="https://acss.org.uk/wp-content/uploads/The-Health-Of-People-Report.pdf" TargetMode="External"/><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m4id.org/chapter/3-2-project-phases-and-organization/" TargetMode="External"/><Relationship Id="rId2" Type="http://schemas.openxmlformats.org/officeDocument/2006/relationships/image" Target="../media/image15.gif"/><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apm.org.uk/media/46251/apm-ppisig-comms-guide-2020-web.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75756" y="559532"/>
            <a:ext cx="7992888" cy="4824536"/>
          </a:xfrm>
        </p:spPr>
        <p:txBody>
          <a:bodyPr>
            <a:normAutofit/>
          </a:bodyPr>
          <a:lstStyle/>
          <a:p>
            <a:br>
              <a:rPr lang="en-GB" altLang="en-US" sz="2400" dirty="0"/>
            </a:br>
            <a:br>
              <a:rPr lang="en-GB" altLang="en-US" b="1" dirty="0"/>
            </a:br>
            <a:r>
              <a:rPr lang="en-GB" b="1" dirty="0"/>
              <a:t>Project Management LCBB5005 </a:t>
            </a:r>
            <a:br>
              <a:rPr lang="en-GB" sz="3200" b="1" dirty="0">
                <a:solidFill>
                  <a:schemeClr val="accent2">
                    <a:lumMod val="20000"/>
                    <a:lumOff val="80000"/>
                  </a:schemeClr>
                </a:solidFill>
              </a:rPr>
            </a:br>
            <a:br>
              <a:rPr lang="en-GB" sz="3200" b="1" dirty="0"/>
            </a:br>
            <a:r>
              <a:rPr lang="en-GB" sz="3200" b="1" dirty="0"/>
              <a:t>WEEK 3</a:t>
            </a:r>
            <a:br>
              <a:rPr lang="en-GB" sz="3200" b="1" dirty="0"/>
            </a:br>
            <a:r>
              <a:rPr lang="en-GB" sz="3200" b="1" dirty="0"/>
              <a:t>Stakeholder Analysis (The Project People) </a:t>
            </a:r>
            <a:br>
              <a:rPr lang="en-GB" sz="3200" b="1" dirty="0"/>
            </a:br>
            <a:r>
              <a:rPr lang="en-GB" sz="3200" b="1" dirty="0"/>
              <a:t> </a:t>
            </a:r>
            <a:br>
              <a:rPr lang="en-GB" sz="32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DDFF7E-53E5-2C98-DFFF-C809E74D4633}"/>
              </a:ext>
            </a:extLst>
          </p:cNvPr>
          <p:cNvSpPr>
            <a:spLocks noGrp="1"/>
          </p:cNvSpPr>
          <p:nvPr>
            <p:ph type="ctrTitle"/>
          </p:nvPr>
        </p:nvSpPr>
        <p:spPr>
          <a:xfrm>
            <a:off x="1264824" y="233061"/>
            <a:ext cx="46541058" cy="3182112"/>
          </a:xfrm>
        </p:spPr>
        <p:txBody>
          <a:bodyPr/>
          <a:lstStyle/>
          <a:p>
            <a:r>
              <a:rPr lang="en-GB" b="1" dirty="0">
                <a:solidFill>
                  <a:schemeClr val="tx1"/>
                </a:solidFill>
              </a:rPr>
              <a:t>Aims and Objectives of this lesson</a:t>
            </a:r>
            <a:endParaRPr lang="en-GB" dirty="0">
              <a:solidFill>
                <a:schemeClr val="tx1"/>
              </a:solidFill>
            </a:endParaRPr>
          </a:p>
        </p:txBody>
      </p:sp>
      <p:sp>
        <p:nvSpPr>
          <p:cNvPr id="7" name="Subtitle 2">
            <a:extLst>
              <a:ext uri="{FF2B5EF4-FFF2-40B4-BE49-F238E27FC236}">
                <a16:creationId xmlns:a16="http://schemas.microsoft.com/office/drawing/2014/main" id="{178B4226-9077-32A2-FC69-32AFC24CE3E4}"/>
              </a:ext>
            </a:extLst>
          </p:cNvPr>
          <p:cNvSpPr>
            <a:spLocks noGrp="1"/>
          </p:cNvSpPr>
          <p:nvPr>
            <p:ph type="subTitle" idx="1"/>
          </p:nvPr>
        </p:nvSpPr>
        <p:spPr>
          <a:xfrm>
            <a:off x="1080315" y="918152"/>
            <a:ext cx="10820400" cy="5715253"/>
          </a:xfrm>
        </p:spPr>
        <p:txBody>
          <a:bodyPr lIns="91440" tIns="45720" rIns="91440" bIns="45720" anchor="t"/>
          <a:lstStyle/>
          <a:p>
            <a:endParaRPr lang="en-GB" sz="2000" b="1" dirty="0">
              <a:solidFill>
                <a:schemeClr val="tx1"/>
              </a:solidFill>
            </a:endParaRPr>
          </a:p>
          <a:p>
            <a:endParaRPr lang="en-GB" sz="2000" dirty="0">
              <a:solidFill>
                <a:schemeClr val="tx1"/>
              </a:solidFill>
              <a:ea typeface="Verdana"/>
            </a:endParaRPr>
          </a:p>
          <a:p>
            <a:endParaRPr lang="en-GB" sz="1800" dirty="0"/>
          </a:p>
        </p:txBody>
      </p:sp>
      <p:pic>
        <p:nvPicPr>
          <p:cNvPr id="9" name="Picture 8" descr="A graphic of a plant and a clock&#10;&#10;Description automatically generated">
            <a:extLst>
              <a:ext uri="{FF2B5EF4-FFF2-40B4-BE49-F238E27FC236}">
                <a16:creationId xmlns:a16="http://schemas.microsoft.com/office/drawing/2014/main" id="{3FB9781D-5C63-BE97-198C-5AAE8E272113}"/>
              </a:ext>
            </a:extLst>
          </p:cNvPr>
          <p:cNvPicPr>
            <a:picLocks noChangeAspect="1"/>
          </p:cNvPicPr>
          <p:nvPr/>
        </p:nvPicPr>
        <p:blipFill rotWithShape="1">
          <a:blip r:embed="rId2">
            <a:clrChange>
              <a:clrFrom>
                <a:srgbClr val="FFFFFF"/>
              </a:clrFrom>
              <a:clrTo>
                <a:srgbClr val="FFFFFF">
                  <a:alpha val="0"/>
                </a:srgbClr>
              </a:clrTo>
            </a:clrChange>
          </a:blip>
          <a:srcRect t="17061" b="17850"/>
          <a:stretch/>
        </p:blipFill>
        <p:spPr>
          <a:xfrm>
            <a:off x="10534573" y="135476"/>
            <a:ext cx="1733609" cy="1580127"/>
          </a:xfrm>
          <a:prstGeom prst="rect">
            <a:avLst/>
          </a:prstGeom>
        </p:spPr>
      </p:pic>
      <p:sp>
        <p:nvSpPr>
          <p:cNvPr id="4" name="TextBox 3">
            <a:extLst>
              <a:ext uri="{FF2B5EF4-FFF2-40B4-BE49-F238E27FC236}">
                <a16:creationId xmlns:a16="http://schemas.microsoft.com/office/drawing/2014/main" id="{9647F75C-8F37-762E-1ABE-2FCF3BF612D9}"/>
              </a:ext>
            </a:extLst>
          </p:cNvPr>
          <p:cNvSpPr txBox="1"/>
          <p:nvPr/>
        </p:nvSpPr>
        <p:spPr>
          <a:xfrm>
            <a:off x="829340" y="918151"/>
            <a:ext cx="10185990" cy="4647426"/>
          </a:xfrm>
          <a:prstGeom prst="rect">
            <a:avLst/>
          </a:prstGeom>
          <a:noFill/>
        </p:spPr>
        <p:txBody>
          <a:bodyPr wrap="square">
            <a:spAutoFit/>
          </a:bodyPr>
          <a:lstStyle/>
          <a:p>
            <a:r>
              <a:rPr lang="en-GB" sz="2000" b="1" dirty="0"/>
              <a:t>Aim:</a:t>
            </a:r>
          </a:p>
          <a:p>
            <a:r>
              <a:rPr lang="en-GB" sz="2000" dirty="0"/>
              <a:t>To develop an understanding of the people, dimension in project management, focusing on roles, relationships, and communication strategies to ensure effective collaboration and successful project outcomes.</a:t>
            </a:r>
          </a:p>
          <a:p>
            <a:r>
              <a:rPr lang="en-GB" sz="2000" b="1" dirty="0"/>
              <a:t>Objectives:</a:t>
            </a:r>
          </a:p>
          <a:p>
            <a:r>
              <a:rPr lang="en-GB" sz="2000" dirty="0"/>
              <a:t>By the end of this lesson, participants will be able to:</a:t>
            </a:r>
          </a:p>
          <a:p>
            <a:pPr>
              <a:buFont typeface="+mj-lt"/>
              <a:buAutoNum type="arabicPeriod"/>
            </a:pPr>
            <a:r>
              <a:rPr lang="en-GB" sz="2000" b="1" dirty="0"/>
              <a:t>Identify and differentiate</a:t>
            </a:r>
            <a:r>
              <a:rPr lang="en-GB" sz="2000" dirty="0"/>
              <a:t> between the roles and responsibilities of the project sponsor and the project manager.</a:t>
            </a:r>
          </a:p>
          <a:p>
            <a:pPr>
              <a:buFont typeface="+mj-lt"/>
              <a:buAutoNum type="arabicPeriod"/>
            </a:pPr>
            <a:r>
              <a:rPr lang="en-GB" sz="2000" b="1" dirty="0"/>
              <a:t>Understand team roles</a:t>
            </a:r>
            <a:r>
              <a:rPr lang="en-GB" sz="2000" dirty="0"/>
              <a:t> and explore strategies for effective collaboration and accountability.</a:t>
            </a:r>
          </a:p>
          <a:p>
            <a:pPr>
              <a:buFont typeface="+mj-lt"/>
              <a:buAutoNum type="arabicPeriod"/>
            </a:pPr>
            <a:r>
              <a:rPr lang="en-GB" sz="2000" b="1" dirty="0"/>
              <a:t>Utilise the RACI Matrix</a:t>
            </a:r>
            <a:r>
              <a:rPr lang="en-GB" sz="2000" dirty="0"/>
              <a:t> to assign clear roles and responsibilities within a project.</a:t>
            </a:r>
          </a:p>
          <a:p>
            <a:pPr>
              <a:buFont typeface="+mj-lt"/>
              <a:buAutoNum type="arabicPeriod"/>
            </a:pPr>
            <a:r>
              <a:rPr lang="en-GB" sz="2000" b="1" dirty="0"/>
              <a:t>Develop communication strategies</a:t>
            </a:r>
            <a:r>
              <a:rPr lang="en-GB" sz="2000" dirty="0"/>
              <a:t> that promote clarity, manage stakeholder relationships, and prevent misunderstandings.</a:t>
            </a:r>
          </a:p>
          <a:p>
            <a:pPr algn="just"/>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092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3D248-401B-266C-C8A7-F45AEB22BF73}"/>
              </a:ext>
            </a:extLst>
          </p:cNvPr>
          <p:cNvSpPr>
            <a:spLocks noGrp="1"/>
          </p:cNvSpPr>
          <p:nvPr>
            <p:ph type="ctrTitle"/>
          </p:nvPr>
        </p:nvSpPr>
        <p:spPr>
          <a:xfrm>
            <a:off x="1391824" y="537861"/>
            <a:ext cx="7527189" cy="584775"/>
          </a:xfrm>
        </p:spPr>
        <p:txBody>
          <a:bodyPr/>
          <a:lstStyle/>
          <a:p>
            <a:r>
              <a:rPr lang="en-GB" b="1" dirty="0">
                <a:solidFill>
                  <a:schemeClr val="tx1"/>
                </a:solidFill>
              </a:rPr>
              <a:t>Project Sponsor and Project Manager Roles</a:t>
            </a:r>
          </a:p>
        </p:txBody>
      </p:sp>
      <p:sp>
        <p:nvSpPr>
          <p:cNvPr id="3" name="Subtitle 2">
            <a:extLst>
              <a:ext uri="{FF2B5EF4-FFF2-40B4-BE49-F238E27FC236}">
                <a16:creationId xmlns:a16="http://schemas.microsoft.com/office/drawing/2014/main" id="{CA16C337-D6BA-32D8-B54D-8784CA6E6157}"/>
              </a:ext>
            </a:extLst>
          </p:cNvPr>
          <p:cNvSpPr>
            <a:spLocks noGrp="1"/>
          </p:cNvSpPr>
          <p:nvPr>
            <p:ph type="subTitle" idx="1"/>
          </p:nvPr>
        </p:nvSpPr>
        <p:spPr/>
        <p:txBody>
          <a:bodyPr/>
          <a:lstStyle/>
          <a:p>
            <a:r>
              <a:rPr lang="en-GB" sz="2000" b="1" dirty="0">
                <a:solidFill>
                  <a:schemeClr val="tx1"/>
                </a:solidFill>
              </a:rPr>
              <a:t>Who is the Project Sponsor?</a:t>
            </a:r>
          </a:p>
          <a:p>
            <a:pPr>
              <a:buFont typeface="Arial" panose="020B0604020202020204" pitchFamily="34" charset="0"/>
              <a:buChar char="•"/>
            </a:pPr>
            <a:r>
              <a:rPr lang="en-GB" sz="2000" dirty="0">
                <a:solidFill>
                  <a:schemeClr val="tx1"/>
                </a:solidFill>
              </a:rPr>
              <a:t>The project sponsor is accountable for the success of the project and oversees its alignment with organisational goals.</a:t>
            </a:r>
          </a:p>
          <a:p>
            <a:endParaRPr lang="en-GB" sz="2000" dirty="0">
              <a:solidFill>
                <a:schemeClr val="tx1"/>
              </a:solidFill>
            </a:endParaRPr>
          </a:p>
          <a:p>
            <a:r>
              <a:rPr lang="en-GB" sz="2000" b="1" dirty="0">
                <a:solidFill>
                  <a:schemeClr val="tx1"/>
                </a:solidFill>
              </a:rPr>
              <a:t>Key responsibilities:</a:t>
            </a:r>
          </a:p>
          <a:p>
            <a:pPr>
              <a:buFont typeface="Arial" panose="020B0604020202020204" pitchFamily="34" charset="0"/>
              <a:buChar char="•"/>
            </a:pPr>
            <a:r>
              <a:rPr lang="en-GB" sz="2000" dirty="0">
                <a:solidFill>
                  <a:schemeClr val="tx1"/>
                </a:solidFill>
              </a:rPr>
              <a:t>Creating and maintaining the business case.</a:t>
            </a:r>
          </a:p>
          <a:p>
            <a:pPr>
              <a:buFont typeface="Arial" panose="020B0604020202020204" pitchFamily="34" charset="0"/>
              <a:buChar char="•"/>
            </a:pPr>
            <a:r>
              <a:rPr lang="en-GB" sz="2000" dirty="0">
                <a:solidFill>
                  <a:schemeClr val="tx1"/>
                </a:solidFill>
              </a:rPr>
              <a:t>Monitoring high-level status and escalations.</a:t>
            </a:r>
          </a:p>
          <a:p>
            <a:pPr>
              <a:buFont typeface="Arial" panose="020B0604020202020204" pitchFamily="34" charset="0"/>
              <a:buChar char="•"/>
            </a:pPr>
            <a:r>
              <a:rPr lang="en-GB" sz="2000" dirty="0">
                <a:solidFill>
                  <a:schemeClr val="tx1"/>
                </a:solidFill>
              </a:rPr>
              <a:t>Appointing the project manager.</a:t>
            </a:r>
          </a:p>
          <a:p>
            <a:endParaRPr lang="en-GB" dirty="0"/>
          </a:p>
        </p:txBody>
      </p:sp>
    </p:spTree>
    <p:extLst>
      <p:ext uri="{BB962C8B-B14F-4D97-AF65-F5344CB8AC3E}">
        <p14:creationId xmlns:p14="http://schemas.microsoft.com/office/powerpoint/2010/main" val="140677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8626C7A9-E1A8-2886-2ECA-7C18A83F2759}"/>
              </a:ext>
            </a:extLst>
          </p:cNvPr>
          <p:cNvPicPr>
            <a:picLocks noChangeAspect="1"/>
          </p:cNvPicPr>
          <p:nvPr/>
        </p:nvPicPr>
        <p:blipFill rotWithShape="1">
          <a:blip r:embed="rId4"/>
          <a:srcRect l="9307" t="14488" r="10057" b="15244"/>
          <a:stretch/>
        </p:blipFill>
        <p:spPr bwMode="auto">
          <a:xfrm>
            <a:off x="146624" y="785278"/>
            <a:ext cx="11898752" cy="5521359"/>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02070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F94E-66C1-591E-382A-4E882422C03D}"/>
              </a:ext>
            </a:extLst>
          </p:cNvPr>
          <p:cNvSpPr>
            <a:spLocks noGrp="1"/>
          </p:cNvSpPr>
          <p:nvPr>
            <p:ph type="ctrTitle"/>
          </p:nvPr>
        </p:nvSpPr>
        <p:spPr>
          <a:xfrm>
            <a:off x="1391824" y="537861"/>
            <a:ext cx="5123710" cy="584775"/>
          </a:xfrm>
        </p:spPr>
        <p:txBody>
          <a:bodyPr/>
          <a:lstStyle/>
          <a:p>
            <a:r>
              <a:rPr lang="en-GB" b="1" dirty="0">
                <a:solidFill>
                  <a:schemeClr val="tx1"/>
                </a:solidFill>
              </a:rPr>
              <a:t>Who is the Project Manager?</a:t>
            </a:r>
          </a:p>
        </p:txBody>
      </p:sp>
      <p:sp>
        <p:nvSpPr>
          <p:cNvPr id="3" name="Subtitle 2">
            <a:extLst>
              <a:ext uri="{FF2B5EF4-FFF2-40B4-BE49-F238E27FC236}">
                <a16:creationId xmlns:a16="http://schemas.microsoft.com/office/drawing/2014/main" id="{91F6B003-5DE1-E440-5FBB-8DFEED3D0EB1}"/>
              </a:ext>
            </a:extLst>
          </p:cNvPr>
          <p:cNvSpPr>
            <a:spLocks noGrp="1"/>
          </p:cNvSpPr>
          <p:nvPr>
            <p:ph type="subTitle" idx="1"/>
          </p:nvPr>
        </p:nvSpPr>
        <p:spPr/>
        <p:txBody>
          <a:bodyPr/>
          <a:lstStyle/>
          <a:p>
            <a:pPr>
              <a:buFont typeface="Arial" panose="020B0604020202020204" pitchFamily="34" charset="0"/>
              <a:buChar char="•"/>
            </a:pPr>
            <a:r>
              <a:rPr lang="en-GB" sz="2400" dirty="0">
                <a:solidFill>
                  <a:schemeClr val="tx1"/>
                </a:solidFill>
              </a:rPr>
              <a:t>The </a:t>
            </a:r>
            <a:r>
              <a:rPr lang="en-GB" sz="2400" b="1" dirty="0">
                <a:solidFill>
                  <a:schemeClr val="tx1"/>
                </a:solidFill>
              </a:rPr>
              <a:t>project manager </a:t>
            </a:r>
            <a:r>
              <a:rPr lang="en-GB" sz="2400" dirty="0">
                <a:solidFill>
                  <a:schemeClr val="tx1"/>
                </a:solidFill>
              </a:rPr>
              <a:t>is responsible for the day-to-day execution of the project.</a:t>
            </a:r>
          </a:p>
          <a:p>
            <a:pPr>
              <a:buFont typeface="Arial" panose="020B0604020202020204" pitchFamily="34" charset="0"/>
              <a:buChar char="•"/>
            </a:pPr>
            <a:endParaRPr lang="en-GB" sz="2400" b="1" dirty="0">
              <a:solidFill>
                <a:schemeClr val="tx1"/>
              </a:solidFill>
            </a:endParaRPr>
          </a:p>
          <a:p>
            <a:pPr>
              <a:buFont typeface="Arial" panose="020B0604020202020204" pitchFamily="34" charset="0"/>
              <a:buChar char="•"/>
            </a:pPr>
            <a:r>
              <a:rPr lang="en-GB" sz="2400" b="1" dirty="0">
                <a:solidFill>
                  <a:schemeClr val="tx1"/>
                </a:solidFill>
              </a:rPr>
              <a:t>Key responsibilities:</a:t>
            </a:r>
          </a:p>
          <a:p>
            <a:pPr>
              <a:buFont typeface="Arial" panose="020B0604020202020204" pitchFamily="34" charset="0"/>
              <a:buChar char="•"/>
            </a:pPr>
            <a:r>
              <a:rPr lang="en-GB" sz="2400" dirty="0">
                <a:solidFill>
                  <a:schemeClr val="tx1"/>
                </a:solidFill>
              </a:rPr>
              <a:t>Developing the project plan.</a:t>
            </a:r>
          </a:p>
          <a:p>
            <a:pPr>
              <a:buFont typeface="Arial" panose="020B0604020202020204" pitchFamily="34" charset="0"/>
              <a:buChar char="•"/>
            </a:pPr>
            <a:r>
              <a:rPr lang="en-GB" sz="2400" dirty="0">
                <a:solidFill>
                  <a:schemeClr val="tx1"/>
                </a:solidFill>
              </a:rPr>
              <a:t>Coordinating the team.</a:t>
            </a:r>
          </a:p>
          <a:p>
            <a:pPr>
              <a:buFont typeface="Arial" panose="020B0604020202020204" pitchFamily="34" charset="0"/>
              <a:buChar char="•"/>
            </a:pPr>
            <a:r>
              <a:rPr lang="en-GB" sz="2400" dirty="0">
                <a:solidFill>
                  <a:schemeClr val="tx1"/>
                </a:solidFill>
              </a:rPr>
              <a:t>Managing scope, schedule, and quality.</a:t>
            </a:r>
          </a:p>
          <a:p>
            <a:endParaRPr lang="en-GB" dirty="0">
              <a:solidFill>
                <a:schemeClr val="tx1"/>
              </a:solidFill>
            </a:endParaRPr>
          </a:p>
        </p:txBody>
      </p:sp>
    </p:spTree>
    <p:extLst>
      <p:ext uri="{BB962C8B-B14F-4D97-AF65-F5344CB8AC3E}">
        <p14:creationId xmlns:p14="http://schemas.microsoft.com/office/powerpoint/2010/main" val="3032816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D0382B0-85B2-2F8B-E2CE-A1B14625D9D9}"/>
              </a:ext>
            </a:extLst>
          </p:cNvPr>
          <p:cNvSpPr>
            <a:spLocks noGrp="1"/>
          </p:cNvSpPr>
          <p:nvPr>
            <p:ph type="body" sz="quarter" idx="12"/>
          </p:nvPr>
        </p:nvSpPr>
        <p:spPr>
          <a:prstGeom prst="rect">
            <a:avLst/>
          </a:prstGeom>
        </p:spPr>
        <p:txBody>
          <a:bodyPr lIns="91440" tIns="45720" rIns="91440" bIns="45720" anchor="b"/>
          <a:lstStyle/>
          <a:p>
            <a:endParaRPr lang="en-GB" dirty="0">
              <a:ea typeface="Verdana"/>
            </a:endParaRPr>
          </a:p>
          <a:p>
            <a:endParaRPr lang="en-GB" dirty="0">
              <a:ea typeface="Verdana"/>
            </a:endParaRPr>
          </a:p>
        </p:txBody>
      </p:sp>
      <p:sp>
        <p:nvSpPr>
          <p:cNvPr id="2" name="Title 1">
            <a:extLst>
              <a:ext uri="{FF2B5EF4-FFF2-40B4-BE49-F238E27FC236}">
                <a16:creationId xmlns:a16="http://schemas.microsoft.com/office/drawing/2014/main" id="{EFA6ED50-4113-9567-2353-C38A2E3EAFA0}"/>
              </a:ext>
            </a:extLst>
          </p:cNvPr>
          <p:cNvSpPr>
            <a:spLocks noGrp="1"/>
          </p:cNvSpPr>
          <p:nvPr>
            <p:ph type="title" idx="4294967295"/>
          </p:nvPr>
        </p:nvSpPr>
        <p:spPr>
          <a:xfrm>
            <a:off x="0" y="132456"/>
            <a:ext cx="11031538" cy="1131888"/>
          </a:xfrm>
        </p:spPr>
        <p:txBody>
          <a:bodyPr>
            <a:normAutofit/>
          </a:bodyPr>
          <a:lstStyle/>
          <a:p>
            <a:pPr algn="ctr"/>
            <a:r>
              <a:rPr lang="en-GB" sz="2400" b="1" dirty="0">
                <a:ea typeface="Verdana"/>
              </a:rPr>
              <a:t>Group Activity 1:</a:t>
            </a:r>
            <a:r>
              <a:rPr lang="en-GB" sz="2400" b="1" kern="100" dirty="0">
                <a:effectLst/>
                <a:ea typeface="Aptos" panose="020B0004020202020204" pitchFamily="34" charset="0"/>
                <a:cs typeface="Times New Roman" panose="02020603050405020304" pitchFamily="18" charset="0"/>
              </a:rPr>
              <a:t>Project Sponsor and Project Manager Roles </a:t>
            </a:r>
            <a:br>
              <a:rPr lang="en-GB" sz="2400" kern="100" dirty="0">
                <a:effectLst/>
                <a:ea typeface="Aptos" panose="020B0004020202020204" pitchFamily="34" charset="0"/>
                <a:cs typeface="Times New Roman" panose="02020603050405020304" pitchFamily="18" charset="0"/>
              </a:rPr>
            </a:br>
            <a:endParaRPr lang="en-GB" sz="2400" b="1" dirty="0">
              <a:ea typeface="Verdana"/>
            </a:endParaRPr>
          </a:p>
        </p:txBody>
      </p:sp>
      <p:sp>
        <p:nvSpPr>
          <p:cNvPr id="15" name="Rectangle 14">
            <a:extLst>
              <a:ext uri="{FF2B5EF4-FFF2-40B4-BE49-F238E27FC236}">
                <a16:creationId xmlns:a16="http://schemas.microsoft.com/office/drawing/2014/main" id="{ACB59CFB-0AC4-24F2-E929-A3E80F55D89C}"/>
              </a:ext>
            </a:extLst>
          </p:cNvPr>
          <p:cNvSpPr/>
          <p:nvPr/>
        </p:nvSpPr>
        <p:spPr>
          <a:xfrm>
            <a:off x="10205475" y="186411"/>
            <a:ext cx="1201710" cy="338554"/>
          </a:xfrm>
          <a:prstGeom prst="rect">
            <a:avLst/>
          </a:prstGeom>
          <a:solidFill>
            <a:schemeClr val="accent3"/>
          </a:solid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1600" b="1">
                <a:ln w="0">
                  <a:noFill/>
                </a:ln>
                <a:latin typeface="+mj-lt"/>
                <a:ea typeface="Verdana"/>
              </a:rPr>
              <a:t>45 mins</a:t>
            </a:r>
            <a:endParaRPr lang="en-GB" sz="1600" b="1" cap="none" spc="0">
              <a:ln w="0">
                <a:noFill/>
              </a:ln>
              <a:effectLst/>
              <a:latin typeface="+mj-lt"/>
            </a:endParaRPr>
          </a:p>
        </p:txBody>
      </p:sp>
      <p:pic>
        <p:nvPicPr>
          <p:cNvPr id="17" name="Picture 16">
            <a:extLst>
              <a:ext uri="{FF2B5EF4-FFF2-40B4-BE49-F238E27FC236}">
                <a16:creationId xmlns:a16="http://schemas.microsoft.com/office/drawing/2014/main" id="{56E09CDD-DB7E-3420-159E-3FF562093D75}"/>
              </a:ext>
            </a:extLst>
          </p:cNvPr>
          <p:cNvPicPr>
            <a:picLocks noChangeAspect="1"/>
          </p:cNvPicPr>
          <p:nvPr/>
        </p:nvPicPr>
        <p:blipFill>
          <a:blip r:embed="rId3"/>
          <a:stretch>
            <a:fillRect/>
          </a:stretch>
        </p:blipFill>
        <p:spPr>
          <a:xfrm>
            <a:off x="11471142" y="64172"/>
            <a:ext cx="619125" cy="581025"/>
          </a:xfrm>
          <a:prstGeom prst="rect">
            <a:avLst/>
          </a:prstGeom>
        </p:spPr>
      </p:pic>
      <p:sp>
        <p:nvSpPr>
          <p:cNvPr id="20" name="Content Placeholder 5">
            <a:extLst>
              <a:ext uri="{FF2B5EF4-FFF2-40B4-BE49-F238E27FC236}">
                <a16:creationId xmlns:a16="http://schemas.microsoft.com/office/drawing/2014/main" id="{5196A1EE-602F-2D6A-9C41-93027C97E584}"/>
              </a:ext>
            </a:extLst>
          </p:cNvPr>
          <p:cNvSpPr txBox="1">
            <a:spLocks/>
          </p:cNvSpPr>
          <p:nvPr/>
        </p:nvSpPr>
        <p:spPr>
          <a:xfrm>
            <a:off x="425302" y="2923505"/>
            <a:ext cx="4986486" cy="3634457"/>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ea typeface="Verdana"/>
            </a:endParaRPr>
          </a:p>
          <a:p>
            <a:endParaRPr lang="en-GB" dirty="0">
              <a:ea typeface="Verdana"/>
            </a:endParaRPr>
          </a:p>
        </p:txBody>
      </p:sp>
      <p:sp>
        <p:nvSpPr>
          <p:cNvPr id="16" name="Text Placeholder 4">
            <a:extLst>
              <a:ext uri="{FF2B5EF4-FFF2-40B4-BE49-F238E27FC236}">
                <a16:creationId xmlns:a16="http://schemas.microsoft.com/office/drawing/2014/main" id="{1E43BEC2-20B1-8F9C-C8B5-2085599B1F40}"/>
              </a:ext>
            </a:extLst>
          </p:cNvPr>
          <p:cNvSpPr>
            <a:spLocks noGrp="1"/>
          </p:cNvSpPr>
          <p:nvPr>
            <p:ph type="body" sz="quarter" idx="17"/>
          </p:nvPr>
        </p:nvSpPr>
        <p:spPr>
          <a:xfrm>
            <a:off x="798192" y="1369307"/>
            <a:ext cx="10727808" cy="3759163"/>
          </a:xfrm>
          <a:prstGeom prst="rect">
            <a:avLst/>
          </a:prstGeom>
        </p:spPr>
        <p:txBody>
          <a:bodyPr lIns="91440" tIns="45720" rIns="91440" bIns="45720" anchor="b">
            <a:normAutofit fontScale="85000" lnSpcReduction="10000"/>
          </a:bodyPr>
          <a:lstStyle/>
          <a:p>
            <a:pPr marL="457200">
              <a:lnSpc>
                <a:spcPct val="107000"/>
              </a:lnSpc>
            </a:pPr>
            <a:endParaRPr lang="en-GB" sz="2000" i="1" kern="100" dirty="0">
              <a:effectLst/>
              <a:latin typeface="Calibri" panose="020F0502020204030204" pitchFamily="34" charset="0"/>
              <a:ea typeface="Aptos" panose="020B0004020202020204" pitchFamily="34" charset="0"/>
              <a:cs typeface="Times New Roman" panose="02020603050405020304" pitchFamily="18" charset="0"/>
            </a:endParaRPr>
          </a:p>
          <a:p>
            <a:pPr marL="457200">
              <a:lnSpc>
                <a:spcPct val="107000"/>
              </a:lnSpc>
            </a:pPr>
            <a:r>
              <a:rPr lang="en-GB" sz="2000" b="1" i="1" kern="100" dirty="0">
                <a:solidFill>
                  <a:schemeClr val="tx1"/>
                </a:solidFill>
                <a:latin typeface="Calibri" panose="020F0502020204030204" pitchFamily="34" charset="0"/>
                <a:ea typeface="Aptos" panose="020B0004020202020204" pitchFamily="34" charset="0"/>
                <a:cs typeface="Times New Roman" panose="02020603050405020304" pitchFamily="18" charset="0"/>
              </a:rPr>
              <a:t>SCENARIO</a:t>
            </a:r>
          </a:p>
          <a:p>
            <a:pPr marL="457200">
              <a:lnSpc>
                <a:spcPct val="107000"/>
              </a:lnSpc>
            </a:pPr>
            <a:r>
              <a:rPr lang="en-GB" sz="2000" i="1" kern="100" dirty="0">
                <a:effectLst/>
                <a:latin typeface="+mn-lt"/>
                <a:ea typeface="Aptos" panose="020B0004020202020204" pitchFamily="34" charset="0"/>
                <a:cs typeface="Times New Roman" panose="02020603050405020304" pitchFamily="18" charset="0"/>
              </a:rPr>
              <a:t>You are part of a team working on a University Sustainable Campus Initiative.</a:t>
            </a:r>
            <a:br>
              <a:rPr lang="en-GB" sz="2000" i="1" kern="100" dirty="0">
                <a:effectLst/>
                <a:latin typeface="+mn-lt"/>
                <a:ea typeface="Aptos" panose="020B0004020202020204" pitchFamily="34" charset="0"/>
                <a:cs typeface="Times New Roman" panose="02020603050405020304" pitchFamily="18" charset="0"/>
              </a:rPr>
            </a:br>
            <a:r>
              <a:rPr lang="en-GB" sz="2000" i="1" kern="100" dirty="0">
                <a:effectLst/>
                <a:latin typeface="+mn-lt"/>
                <a:ea typeface="Aptos" panose="020B0004020202020204" pitchFamily="34" charset="0"/>
                <a:cs typeface="Times New Roman" panose="02020603050405020304" pitchFamily="18" charset="0"/>
              </a:rPr>
              <a:t>The project aims to reduce the university’s carbon footprint by 30% over the next three years through renewable energy adoption, improved waste management, and sustainable transport solutions for staff and students.</a:t>
            </a:r>
            <a:endParaRPr lang="en-GB" sz="2000" kern="100" dirty="0">
              <a:effectLst/>
              <a:latin typeface="+mn-lt"/>
              <a:ea typeface="Aptos" panose="020B0004020202020204" pitchFamily="34" charset="0"/>
              <a:cs typeface="Times New Roman" panose="02020603050405020304" pitchFamily="18" charset="0"/>
            </a:endParaRPr>
          </a:p>
          <a:p>
            <a:pPr marL="457200">
              <a:lnSpc>
                <a:spcPct val="107000"/>
              </a:lnSpc>
            </a:pPr>
            <a:r>
              <a:rPr lang="en-GB" sz="2000" kern="100" dirty="0">
                <a:effectLst/>
                <a:latin typeface="+mn-lt"/>
                <a:ea typeface="Aptos" panose="020B0004020202020204" pitchFamily="34" charset="0"/>
                <a:cs typeface="Times New Roman" panose="02020603050405020304" pitchFamily="18" charset="0"/>
              </a:rPr>
              <a:t>The project is supported by:</a:t>
            </a:r>
          </a:p>
          <a:p>
            <a:pPr lvl="0">
              <a:lnSpc>
                <a:spcPct val="107000"/>
              </a:lnSpc>
              <a:buSzPts val="1000"/>
              <a:tabLst>
                <a:tab pos="457200" algn="l"/>
              </a:tabLst>
            </a:pPr>
            <a:r>
              <a:rPr lang="en-GB" sz="2000" kern="100" dirty="0">
                <a:latin typeface="+mn-lt"/>
                <a:ea typeface="Aptos" panose="020B0004020202020204" pitchFamily="34" charset="0"/>
                <a:cs typeface="Times New Roman" panose="02020603050405020304" pitchFamily="18" charset="0"/>
              </a:rPr>
              <a:t>       </a:t>
            </a:r>
            <a:r>
              <a:rPr lang="en-GB" sz="2000" b="1" kern="100" dirty="0">
                <a:effectLst/>
                <a:latin typeface="+mn-lt"/>
                <a:ea typeface="Aptos" panose="020B0004020202020204" pitchFamily="34" charset="0"/>
                <a:cs typeface="Times New Roman" panose="02020603050405020304" pitchFamily="18" charset="0"/>
              </a:rPr>
              <a:t>Project Sponsor</a:t>
            </a:r>
            <a:r>
              <a:rPr lang="en-GB" sz="2000" kern="100" dirty="0">
                <a:effectLst/>
                <a:latin typeface="+mn-lt"/>
                <a:ea typeface="Aptos" panose="020B0004020202020204" pitchFamily="34" charset="0"/>
                <a:cs typeface="Times New Roman" panose="02020603050405020304" pitchFamily="18" charset="0"/>
              </a:rPr>
              <a:t>: The University’s Vice Chancellor for Operations.</a:t>
            </a:r>
          </a:p>
          <a:p>
            <a:pPr marL="228600">
              <a:lnSpc>
                <a:spcPct val="107000"/>
              </a:lnSpc>
            </a:pPr>
            <a:r>
              <a:rPr lang="en-GB" sz="2000" kern="100" dirty="0">
                <a:effectLst/>
                <a:latin typeface="+mn-lt"/>
                <a:ea typeface="Aptos" panose="020B0004020202020204" pitchFamily="34" charset="0"/>
                <a:cs typeface="Times New Roman" panose="02020603050405020304" pitchFamily="18" charset="0"/>
              </a:rPr>
              <a:t>   </a:t>
            </a:r>
            <a:r>
              <a:rPr lang="en-GB" sz="2000" b="1" kern="100" dirty="0">
                <a:effectLst/>
                <a:latin typeface="+mn-lt"/>
                <a:ea typeface="Aptos" panose="020B0004020202020204" pitchFamily="34" charset="0"/>
                <a:cs typeface="Times New Roman" panose="02020603050405020304" pitchFamily="18" charset="0"/>
              </a:rPr>
              <a:t>Project Manager</a:t>
            </a:r>
            <a:r>
              <a:rPr lang="en-GB" sz="2000" kern="100" dirty="0">
                <a:effectLst/>
                <a:latin typeface="+mn-lt"/>
                <a:ea typeface="Aptos" panose="020B0004020202020204" pitchFamily="34" charset="0"/>
                <a:cs typeface="Times New Roman" panose="02020603050405020304" pitchFamily="18" charset="0"/>
              </a:rPr>
              <a:t>: An experienced sustainability project lead hired for the initiative.  </a:t>
            </a:r>
          </a:p>
          <a:p>
            <a:pPr marL="228600">
              <a:lnSpc>
                <a:spcPct val="107000"/>
              </a:lnSpc>
            </a:pPr>
            <a:r>
              <a:rPr lang="en-GB" sz="2000" kern="100" dirty="0">
                <a:effectLst/>
                <a:latin typeface="+mn-lt"/>
                <a:ea typeface="Aptos" panose="020B0004020202020204" pitchFamily="34" charset="0"/>
                <a:cs typeface="Times New Roman" panose="02020603050405020304" pitchFamily="18" charset="0"/>
              </a:rPr>
              <a:t>In your usual groups:</a:t>
            </a:r>
          </a:p>
          <a:p>
            <a:pPr marL="342900" lvl="0" indent="-342900">
              <a:lnSpc>
                <a:spcPct val="107000"/>
              </a:lnSpc>
              <a:buFont typeface="+mj-lt"/>
              <a:buAutoNum type="arabicPeriod"/>
              <a:tabLst>
                <a:tab pos="457200" algn="l"/>
              </a:tabLst>
            </a:pPr>
            <a:r>
              <a:rPr lang="en-GB" sz="2000" kern="100" dirty="0">
                <a:effectLst/>
                <a:latin typeface="+mn-lt"/>
                <a:ea typeface="Aptos" panose="020B0004020202020204" pitchFamily="34" charset="0"/>
                <a:cs typeface="Times New Roman" panose="02020603050405020304" pitchFamily="18" charset="0"/>
              </a:rPr>
              <a:t>List the </a:t>
            </a:r>
            <a:r>
              <a:rPr lang="en-GB" sz="2000" b="1" kern="100" dirty="0">
                <a:effectLst/>
                <a:latin typeface="+mn-lt"/>
                <a:ea typeface="Aptos" panose="020B0004020202020204" pitchFamily="34" charset="0"/>
                <a:cs typeface="Times New Roman" panose="02020603050405020304" pitchFamily="18" charset="0"/>
              </a:rPr>
              <a:t>key decisions, responsibilities, and actions</a:t>
            </a:r>
            <a:r>
              <a:rPr lang="en-GB" sz="2000" kern="100" dirty="0">
                <a:effectLst/>
                <a:latin typeface="+mn-lt"/>
                <a:ea typeface="Aptos" panose="020B0004020202020204" pitchFamily="34" charset="0"/>
                <a:cs typeface="Times New Roman" panose="02020603050405020304" pitchFamily="18" charset="0"/>
              </a:rPr>
              <a:t> that will be required to deliver this project successfully.</a:t>
            </a:r>
          </a:p>
          <a:p>
            <a:pPr marL="342900" lvl="0" indent="-342900">
              <a:lnSpc>
                <a:spcPct val="107000"/>
              </a:lnSpc>
              <a:buFont typeface="+mj-lt"/>
              <a:buAutoNum type="arabicPeriod"/>
              <a:tabLst>
                <a:tab pos="457200" algn="l"/>
              </a:tabLst>
            </a:pPr>
            <a:r>
              <a:rPr lang="en-GB" sz="2000" kern="100" dirty="0">
                <a:effectLst/>
                <a:latin typeface="+mn-lt"/>
                <a:ea typeface="Aptos" panose="020B0004020202020204" pitchFamily="34" charset="0"/>
                <a:cs typeface="Times New Roman" panose="02020603050405020304" pitchFamily="18" charset="0"/>
              </a:rPr>
              <a:t>Assign each responsibility to either the </a:t>
            </a:r>
            <a:r>
              <a:rPr lang="en-GB" sz="2000" b="1" kern="100" dirty="0">
                <a:effectLst/>
                <a:latin typeface="+mn-lt"/>
                <a:ea typeface="Aptos" panose="020B0004020202020204" pitchFamily="34" charset="0"/>
                <a:cs typeface="Times New Roman" panose="02020603050405020304" pitchFamily="18" charset="0"/>
              </a:rPr>
              <a:t>Project Sponsor</a:t>
            </a:r>
            <a:r>
              <a:rPr lang="en-GB" sz="2000" kern="100" dirty="0">
                <a:effectLst/>
                <a:latin typeface="+mn-lt"/>
                <a:ea typeface="Aptos" panose="020B0004020202020204" pitchFamily="34" charset="0"/>
                <a:cs typeface="Times New Roman" panose="02020603050405020304" pitchFamily="18" charset="0"/>
              </a:rPr>
              <a:t> and </a:t>
            </a:r>
            <a:r>
              <a:rPr lang="en-GB" sz="2000" b="1" kern="100" dirty="0">
                <a:effectLst/>
                <a:latin typeface="+mn-lt"/>
                <a:ea typeface="Aptos" panose="020B0004020202020204" pitchFamily="34" charset="0"/>
                <a:cs typeface="Times New Roman" panose="02020603050405020304" pitchFamily="18" charset="0"/>
              </a:rPr>
              <a:t>Project Manager</a:t>
            </a:r>
            <a:r>
              <a:rPr lang="en-GB" sz="2000" kern="100" dirty="0">
                <a:effectLst/>
                <a:latin typeface="+mn-lt"/>
                <a:ea typeface="Aptos" panose="020B0004020202020204" pitchFamily="34" charset="0"/>
                <a:cs typeface="Times New Roman" panose="02020603050405020304" pitchFamily="18" charset="0"/>
              </a:rPr>
              <a:t> (or both, if shared).</a:t>
            </a:r>
          </a:p>
          <a:p>
            <a:pPr marL="342900" lvl="0" indent="-342900">
              <a:lnSpc>
                <a:spcPct val="107000"/>
              </a:lnSpc>
              <a:spcAft>
                <a:spcPts val="800"/>
              </a:spcAft>
              <a:buSzPts val="1000"/>
              <a:buFont typeface="Symbol" panose="05050102010706020507" pitchFamily="18" charset="2"/>
              <a:buChar char=""/>
              <a:tabLst>
                <a:tab pos="457200" algn="l"/>
              </a:tabLst>
            </a:pPr>
            <a:endParaRPr lang="en-GB" sz="20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95156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4153309-30D6-B79A-F8E5-53724DF3E386}"/>
              </a:ext>
            </a:extLst>
          </p:cNvPr>
          <p:cNvSpPr>
            <a:spLocks noGrp="1"/>
          </p:cNvSpPr>
          <p:nvPr>
            <p:ph type="body" sz="quarter" idx="12"/>
          </p:nvPr>
        </p:nvSpPr>
        <p:spPr>
          <a:xfrm>
            <a:off x="846753" y="177404"/>
            <a:ext cx="10860000" cy="891328"/>
          </a:xfrm>
        </p:spPr>
        <p:txBody>
          <a:bodyPr/>
          <a:lstStyle/>
          <a:p>
            <a:r>
              <a:rPr lang="en-GB" dirty="0"/>
              <a:t>Group Activity 1(condt)</a:t>
            </a:r>
          </a:p>
        </p:txBody>
      </p:sp>
      <p:sp>
        <p:nvSpPr>
          <p:cNvPr id="3" name="Text Placeholder 2">
            <a:extLst>
              <a:ext uri="{FF2B5EF4-FFF2-40B4-BE49-F238E27FC236}">
                <a16:creationId xmlns:a16="http://schemas.microsoft.com/office/drawing/2014/main" id="{56516AD6-3D98-F6EF-9FA2-7B5C181148B1}"/>
              </a:ext>
            </a:extLst>
          </p:cNvPr>
          <p:cNvSpPr>
            <a:spLocks noGrp="1"/>
          </p:cNvSpPr>
          <p:nvPr>
            <p:ph type="body" sz="quarter" idx="17"/>
          </p:nvPr>
        </p:nvSpPr>
        <p:spPr>
          <a:xfrm>
            <a:off x="570306" y="1155523"/>
            <a:ext cx="10859999" cy="3650653"/>
          </a:xfrm>
          <a:prstGeom prst="rect">
            <a:avLst/>
          </a:prstGeom>
        </p:spPr>
        <p:txBody>
          <a:bodyPr/>
          <a:lstStyle/>
          <a:p>
            <a:pPr marL="228600">
              <a:lnSpc>
                <a:spcPct val="107000"/>
              </a:lnSpc>
            </a:pPr>
            <a:r>
              <a:rPr lang="en-GB" sz="2000" kern="100" dirty="0">
                <a:effectLst/>
                <a:latin typeface="+mn-lt"/>
                <a:ea typeface="Aptos" panose="020B0004020202020204" pitchFamily="34" charset="0"/>
                <a:cs typeface="Times New Roman" panose="02020603050405020304" pitchFamily="18" charset="0"/>
              </a:rPr>
              <a:t> </a:t>
            </a:r>
          </a:p>
          <a:p>
            <a:pPr marL="228600">
              <a:lnSpc>
                <a:spcPct val="107000"/>
              </a:lnSpc>
            </a:pPr>
            <a:r>
              <a:rPr lang="en-GB" sz="2000" kern="100" dirty="0">
                <a:effectLst/>
                <a:latin typeface="+mn-lt"/>
                <a:ea typeface="Aptos" panose="020B0004020202020204" pitchFamily="34" charset="0"/>
                <a:cs typeface="Times New Roman" panose="02020603050405020304" pitchFamily="18" charset="0"/>
              </a:rPr>
              <a:t>During the project implementation stage, the following unexpected issues occur: </a:t>
            </a:r>
          </a:p>
          <a:p>
            <a:pPr marL="457200" lvl="0" indent="-457200">
              <a:lnSpc>
                <a:spcPct val="107000"/>
              </a:lnSpc>
              <a:buFont typeface="+mj-lt"/>
              <a:buAutoNum type="arabicPeriod"/>
              <a:tabLst>
                <a:tab pos="457200" algn="l"/>
              </a:tabLst>
            </a:pPr>
            <a:r>
              <a:rPr lang="en-GB" sz="2000" kern="100" dirty="0">
                <a:effectLst/>
                <a:latin typeface="+mn-lt"/>
                <a:ea typeface="Aptos" panose="020B0004020202020204" pitchFamily="34" charset="0"/>
                <a:cs typeface="Times New Roman" panose="02020603050405020304" pitchFamily="18" charset="0"/>
              </a:rPr>
              <a:t>The project is £50,000 over budget due to unexpected infrastructure costs.</a:t>
            </a:r>
          </a:p>
          <a:p>
            <a:pPr marL="457200" lvl="0" indent="-457200">
              <a:lnSpc>
                <a:spcPct val="107000"/>
              </a:lnSpc>
              <a:buFont typeface="+mj-lt"/>
              <a:buAutoNum type="arabicPeriod"/>
              <a:tabLst>
                <a:tab pos="457200" algn="l"/>
              </a:tabLst>
            </a:pPr>
            <a:r>
              <a:rPr lang="en-GB" sz="2000" kern="100" dirty="0">
                <a:effectLst/>
                <a:latin typeface="+mn-lt"/>
                <a:ea typeface="Aptos" panose="020B0004020202020204" pitchFamily="34" charset="0"/>
                <a:cs typeface="Times New Roman" panose="02020603050405020304" pitchFamily="18" charset="0"/>
              </a:rPr>
              <a:t>The solar panel supplier announces a 6-month delay.</a:t>
            </a:r>
          </a:p>
          <a:p>
            <a:pPr marL="457200" lvl="0" indent="-457200">
              <a:lnSpc>
                <a:spcPct val="107000"/>
              </a:lnSpc>
              <a:buFont typeface="+mj-lt"/>
              <a:buAutoNum type="arabicPeriod"/>
              <a:tabLst>
                <a:tab pos="457200" algn="l"/>
              </a:tabLst>
            </a:pPr>
            <a:r>
              <a:rPr lang="en-GB" sz="2000" kern="100" dirty="0">
                <a:effectLst/>
                <a:latin typeface="+mn-lt"/>
                <a:ea typeface="Aptos" panose="020B0004020202020204" pitchFamily="34" charset="0"/>
                <a:cs typeface="Times New Roman" panose="02020603050405020304" pitchFamily="18" charset="0"/>
              </a:rPr>
              <a:t>A major external funding partner threatens to withdraw support.</a:t>
            </a:r>
          </a:p>
          <a:p>
            <a:pPr marL="457200">
              <a:lnSpc>
                <a:spcPct val="107000"/>
              </a:lnSpc>
            </a:pPr>
            <a:r>
              <a:rPr lang="en-GB" sz="2000" b="1" kern="100" dirty="0">
                <a:effectLst/>
                <a:latin typeface="+mn-lt"/>
                <a:ea typeface="Aptos" panose="020B0004020202020204" pitchFamily="34" charset="0"/>
                <a:cs typeface="Times New Roman" panose="02020603050405020304" pitchFamily="18" charset="0"/>
              </a:rPr>
              <a:t>In your groups :</a:t>
            </a:r>
          </a:p>
          <a:p>
            <a:pPr marL="342900" lvl="0" indent="-342900">
              <a:lnSpc>
                <a:spcPct val="107000"/>
              </a:lnSpc>
              <a:buFont typeface="Wingdings" panose="05000000000000000000" pitchFamily="2" charset="2"/>
              <a:buChar char=""/>
            </a:pPr>
            <a:r>
              <a:rPr lang="en-GB" sz="2000" kern="100" dirty="0">
                <a:effectLst/>
                <a:latin typeface="+mn-lt"/>
                <a:ea typeface="Aptos" panose="020B0004020202020204" pitchFamily="34" charset="0"/>
                <a:cs typeface="Times New Roman" panose="02020603050405020304" pitchFamily="18" charset="0"/>
              </a:rPr>
              <a:t>Suggest the actions the </a:t>
            </a:r>
            <a:r>
              <a:rPr lang="en-GB" sz="2000" b="1" kern="100" dirty="0">
                <a:effectLst/>
                <a:latin typeface="+mn-lt"/>
                <a:ea typeface="Aptos" panose="020B0004020202020204" pitchFamily="34" charset="0"/>
                <a:cs typeface="Times New Roman" panose="02020603050405020304" pitchFamily="18" charset="0"/>
              </a:rPr>
              <a:t>Project Sponsor</a:t>
            </a:r>
            <a:r>
              <a:rPr lang="en-GB" sz="2000" kern="100" dirty="0">
                <a:effectLst/>
                <a:latin typeface="+mn-lt"/>
                <a:ea typeface="Aptos" panose="020B0004020202020204" pitchFamily="34" charset="0"/>
                <a:cs typeface="Times New Roman" panose="02020603050405020304" pitchFamily="18" charset="0"/>
              </a:rPr>
              <a:t> and the </a:t>
            </a:r>
            <a:r>
              <a:rPr lang="en-GB" sz="2000" b="1" kern="100" dirty="0">
                <a:effectLst/>
                <a:latin typeface="+mn-lt"/>
                <a:ea typeface="Aptos" panose="020B0004020202020204" pitchFamily="34" charset="0"/>
                <a:cs typeface="Times New Roman" panose="02020603050405020304" pitchFamily="18" charset="0"/>
              </a:rPr>
              <a:t>Project Manager</a:t>
            </a:r>
            <a:r>
              <a:rPr lang="en-GB" sz="2000" kern="100" dirty="0">
                <a:effectLst/>
                <a:latin typeface="+mn-lt"/>
                <a:ea typeface="Aptos" panose="020B0004020202020204" pitchFamily="34" charset="0"/>
                <a:cs typeface="Times New Roman" panose="02020603050405020304" pitchFamily="18" charset="0"/>
              </a:rPr>
              <a:t> would take to resolve challenges.</a:t>
            </a:r>
          </a:p>
          <a:p>
            <a:pPr marL="342900" lvl="0" indent="-342900">
              <a:lnSpc>
                <a:spcPct val="107000"/>
              </a:lnSpc>
              <a:buFont typeface="Wingdings" panose="05000000000000000000" pitchFamily="2" charset="2"/>
              <a:buChar char=""/>
            </a:pPr>
            <a:r>
              <a:rPr lang="en-GB" sz="2000" kern="100" dirty="0">
                <a:effectLst/>
                <a:latin typeface="+mn-lt"/>
                <a:ea typeface="Aptos" panose="020B0004020202020204" pitchFamily="34" charset="0"/>
                <a:cs typeface="Times New Roman" panose="02020603050405020304" pitchFamily="18" charset="0"/>
              </a:rPr>
              <a:t>Consider whether the two working together  would benefit the project </a:t>
            </a:r>
          </a:p>
          <a:p>
            <a:r>
              <a:rPr lang="en-GB" sz="2000" b="1" dirty="0">
                <a:effectLst/>
                <a:latin typeface="+mn-lt"/>
                <a:ea typeface="Aptos" panose="020B0004020202020204" pitchFamily="34" charset="0"/>
              </a:rPr>
              <a:t>Present your group’s  all findings to the class. (flipchart paper)</a:t>
            </a:r>
            <a:endParaRPr lang="en-GB" sz="2000" b="1" dirty="0">
              <a:latin typeface="+mn-lt"/>
            </a:endParaRPr>
          </a:p>
        </p:txBody>
      </p:sp>
      <p:pic>
        <p:nvPicPr>
          <p:cNvPr id="4" name="Picture 3" descr="Construction Engineering Industrial Workers Project Manager.Flat Design  Vector Characters.Illustration. Royalty Free SVG, Cliparts, Vectors, and  Stock Illustration. Image 59138323.">
            <a:extLst>
              <a:ext uri="{FF2B5EF4-FFF2-40B4-BE49-F238E27FC236}">
                <a16:creationId xmlns:a16="http://schemas.microsoft.com/office/drawing/2014/main" id="{D759D1CE-13D2-99E1-E902-B48365C9372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500253" y="22993"/>
            <a:ext cx="1206500" cy="1200150"/>
          </a:xfrm>
          <a:prstGeom prst="rect">
            <a:avLst/>
          </a:prstGeom>
          <a:noFill/>
          <a:ln>
            <a:noFill/>
          </a:ln>
        </p:spPr>
      </p:pic>
    </p:spTree>
    <p:extLst>
      <p:ext uri="{BB962C8B-B14F-4D97-AF65-F5344CB8AC3E}">
        <p14:creationId xmlns:p14="http://schemas.microsoft.com/office/powerpoint/2010/main" val="3424435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21137-0CE7-CFE5-D09C-749A8141C544}"/>
              </a:ext>
            </a:extLst>
          </p:cNvPr>
          <p:cNvSpPr>
            <a:spLocks noGrp="1"/>
          </p:cNvSpPr>
          <p:nvPr>
            <p:ph type="ctrTitle"/>
          </p:nvPr>
        </p:nvSpPr>
        <p:spPr>
          <a:xfrm>
            <a:off x="968078" y="738583"/>
            <a:ext cx="3960123" cy="584775"/>
          </a:xfrm>
        </p:spPr>
        <p:txBody>
          <a:bodyPr/>
          <a:lstStyle/>
          <a:p>
            <a:r>
              <a:rPr lang="en-GB" b="1" dirty="0">
                <a:solidFill>
                  <a:schemeClr val="tx1"/>
                </a:solidFill>
              </a:rPr>
              <a:t>Topic 2 : Stakeholders </a:t>
            </a:r>
          </a:p>
        </p:txBody>
      </p:sp>
      <p:sp>
        <p:nvSpPr>
          <p:cNvPr id="3" name="Subtitle 2">
            <a:extLst>
              <a:ext uri="{FF2B5EF4-FFF2-40B4-BE49-F238E27FC236}">
                <a16:creationId xmlns:a16="http://schemas.microsoft.com/office/drawing/2014/main" id="{E38692F3-A706-1BC4-42DB-524DCDA5A6C6}"/>
              </a:ext>
            </a:extLst>
          </p:cNvPr>
          <p:cNvSpPr>
            <a:spLocks noGrp="1"/>
          </p:cNvSpPr>
          <p:nvPr>
            <p:ph type="subTitle" idx="1"/>
          </p:nvPr>
        </p:nvSpPr>
        <p:spPr>
          <a:xfrm>
            <a:off x="968078" y="1569730"/>
            <a:ext cx="9144000" cy="3883217"/>
          </a:xfrm>
        </p:spPr>
        <p:txBody>
          <a:bodyPr/>
          <a:lstStyle/>
          <a:p>
            <a:r>
              <a:rPr lang="en-GB" sz="2800" i="1" dirty="0">
                <a:solidFill>
                  <a:schemeClr val="tx1"/>
                </a:solidFill>
              </a:rPr>
              <a:t>Who are Stakeholders?</a:t>
            </a:r>
            <a:endParaRPr lang="en-GB" sz="2800" dirty="0">
              <a:solidFill>
                <a:schemeClr val="tx1"/>
              </a:solidFill>
            </a:endParaRPr>
          </a:p>
          <a:p>
            <a:pPr>
              <a:buFont typeface="Arial" panose="020B0604020202020204" pitchFamily="34" charset="0"/>
              <a:buChar char="•"/>
            </a:pPr>
            <a:r>
              <a:rPr lang="en-GB" sz="2800" dirty="0">
                <a:solidFill>
                  <a:schemeClr val="tx1"/>
                </a:solidFill>
              </a:rPr>
              <a:t>Stakeholders are individuals or groups impacted by or who can influence the project.</a:t>
            </a:r>
          </a:p>
          <a:p>
            <a:pPr>
              <a:buFont typeface="Arial" panose="020B0604020202020204" pitchFamily="34" charset="0"/>
              <a:buChar char="•"/>
            </a:pPr>
            <a:r>
              <a:rPr lang="en-GB" sz="2800" dirty="0">
                <a:solidFill>
                  <a:schemeClr val="tx1"/>
                </a:solidFill>
              </a:rPr>
              <a:t>Types: Internal (e.g., team members, managers) and external (e.g., customers, regulatory bodies).</a:t>
            </a:r>
          </a:p>
          <a:p>
            <a:pPr>
              <a:buFont typeface="Arial" panose="020B0604020202020204" pitchFamily="34" charset="0"/>
              <a:buChar char="•"/>
            </a:pPr>
            <a:r>
              <a:rPr lang="en-GB" sz="2800" dirty="0">
                <a:solidFill>
                  <a:schemeClr val="tx1"/>
                </a:solidFill>
              </a:rPr>
              <a:t>Importance: Identifying and managing stakeholders ensures project success.</a:t>
            </a:r>
          </a:p>
        </p:txBody>
      </p:sp>
    </p:spTree>
    <p:extLst>
      <p:ext uri="{BB962C8B-B14F-4D97-AF65-F5344CB8AC3E}">
        <p14:creationId xmlns:p14="http://schemas.microsoft.com/office/powerpoint/2010/main" val="3406429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64031EF-E0FC-4E07-A2A0-A83290C41188}"/>
              </a:ext>
            </a:extLst>
          </p:cNvPr>
          <p:cNvSpPr>
            <a:spLocks noGrp="1" noChangeArrowheads="1"/>
          </p:cNvSpPr>
          <p:nvPr>
            <p:ph type="title"/>
          </p:nvPr>
        </p:nvSpPr>
        <p:spPr>
          <a:xfrm>
            <a:off x="502595" y="89813"/>
            <a:ext cx="10972800" cy="795404"/>
          </a:xfrm>
        </p:spPr>
        <p:txBody>
          <a:bodyPr/>
          <a:lstStyle/>
          <a:p>
            <a:r>
              <a:rPr lang="en-GB" altLang="en-US" b="1" dirty="0">
                <a:latin typeface="Verdana" panose="020B0604030504040204" pitchFamily="34" charset="0"/>
              </a:rPr>
              <a:t>Importance of Stakeholders </a:t>
            </a:r>
          </a:p>
        </p:txBody>
      </p:sp>
      <p:sp>
        <p:nvSpPr>
          <p:cNvPr id="3075" name="Rectangle 3">
            <a:extLst>
              <a:ext uri="{FF2B5EF4-FFF2-40B4-BE49-F238E27FC236}">
                <a16:creationId xmlns:a16="http://schemas.microsoft.com/office/drawing/2014/main" id="{584A6398-9DCB-430F-9567-60276E0AFEC6}"/>
              </a:ext>
            </a:extLst>
          </p:cNvPr>
          <p:cNvSpPr>
            <a:spLocks noGrp="1" noChangeArrowheads="1"/>
          </p:cNvSpPr>
          <p:nvPr>
            <p:ph type="body" idx="1"/>
          </p:nvPr>
        </p:nvSpPr>
        <p:spPr>
          <a:xfrm>
            <a:off x="502595" y="1070517"/>
            <a:ext cx="11139278" cy="4438186"/>
          </a:xfrm>
        </p:spPr>
        <p:txBody>
          <a:bodyPr>
            <a:normAutofit fontScale="70000" lnSpcReduction="20000"/>
          </a:bodyPr>
          <a:lstStyle/>
          <a:p>
            <a:pPr>
              <a:buFont typeface="Wingdings" panose="05000000000000000000" pitchFamily="2" charset="2"/>
              <a:buChar char="§"/>
            </a:pPr>
            <a:r>
              <a:rPr lang="en-GB" altLang="en-US" dirty="0">
                <a:latin typeface="Verdana" panose="020B0604030504040204" pitchFamily="34" charset="0"/>
              </a:rPr>
              <a:t>Important to identify and consider all the stakeholders and their degree of </a:t>
            </a:r>
            <a:r>
              <a:rPr lang="en-GB" altLang="en-US" b="1" dirty="0">
                <a:solidFill>
                  <a:srgbClr val="C00000"/>
                </a:solidFill>
                <a:latin typeface="Verdana" panose="020B0604030504040204" pitchFamily="34" charset="0"/>
              </a:rPr>
              <a:t>importance/influence </a:t>
            </a:r>
            <a:r>
              <a:rPr lang="en-GB" altLang="en-US" dirty="0">
                <a:latin typeface="Verdana" panose="020B0604030504040204" pitchFamily="34" charset="0"/>
              </a:rPr>
              <a:t>in order to make the project a success</a:t>
            </a:r>
            <a:endParaRPr lang="en-GB" altLang="en-US" b="1" dirty="0">
              <a:latin typeface="Verdana" panose="020B0604030504040204" pitchFamily="34" charset="0"/>
            </a:endParaRPr>
          </a:p>
          <a:p>
            <a:pPr>
              <a:buFont typeface="Wingdings" panose="05000000000000000000" pitchFamily="2" charset="2"/>
              <a:buChar char="§"/>
            </a:pPr>
            <a:endParaRPr lang="en-GB" altLang="en-US" b="1" dirty="0">
              <a:latin typeface="Verdana" panose="020B0604030504040204" pitchFamily="34" charset="0"/>
            </a:endParaRPr>
          </a:p>
          <a:p>
            <a:pPr>
              <a:buFont typeface="Wingdings" panose="05000000000000000000" pitchFamily="2" charset="2"/>
              <a:buChar char="§"/>
            </a:pPr>
            <a:r>
              <a:rPr lang="en-GB" altLang="en-US" dirty="0">
                <a:latin typeface="Verdana" panose="020B0604030504040204" pitchFamily="34" charset="0"/>
              </a:rPr>
              <a:t>This will include both </a:t>
            </a:r>
            <a:r>
              <a:rPr lang="en-GB" altLang="en-US" b="1" dirty="0">
                <a:latin typeface="Verdana" panose="020B0604030504040204" pitchFamily="34" charset="0"/>
              </a:rPr>
              <a:t>internal stakeholders </a:t>
            </a:r>
            <a:r>
              <a:rPr lang="en-GB" altLang="en-US" dirty="0">
                <a:latin typeface="Verdana" panose="020B0604030504040204" pitchFamily="34" charset="0"/>
              </a:rPr>
              <a:t>within the </a:t>
            </a:r>
            <a:r>
              <a:rPr lang="en-GB" altLang="en-US" b="1" dirty="0">
                <a:latin typeface="Verdana" panose="020B0604030504040204" pitchFamily="34" charset="0"/>
              </a:rPr>
              <a:t>organisation</a:t>
            </a:r>
            <a:r>
              <a:rPr lang="en-GB" altLang="en-US" dirty="0">
                <a:latin typeface="Verdana" panose="020B0604030504040204" pitchFamily="34" charset="0"/>
              </a:rPr>
              <a:t> and the </a:t>
            </a:r>
            <a:r>
              <a:rPr lang="en-GB" altLang="en-US" b="1" dirty="0">
                <a:latin typeface="Verdana" panose="020B0604030504040204" pitchFamily="34" charset="0"/>
              </a:rPr>
              <a:t>project team </a:t>
            </a:r>
            <a:r>
              <a:rPr lang="en-GB" altLang="en-US" dirty="0">
                <a:latin typeface="Verdana" panose="020B0604030504040204" pitchFamily="34" charset="0"/>
              </a:rPr>
              <a:t>and</a:t>
            </a:r>
          </a:p>
          <a:p>
            <a:pPr>
              <a:buFont typeface="Wingdings" panose="05000000000000000000" pitchFamily="2" charset="2"/>
              <a:buChar char="§"/>
            </a:pPr>
            <a:r>
              <a:rPr lang="en-GB" altLang="en-US" b="1" dirty="0">
                <a:latin typeface="Verdana" panose="020B0604030504040204" pitchFamily="34" charset="0"/>
              </a:rPr>
              <a:t>External stakeholders </a:t>
            </a:r>
            <a:r>
              <a:rPr lang="en-GB" altLang="en-US" dirty="0">
                <a:latin typeface="Verdana" panose="020B0604030504040204" pitchFamily="34" charset="0"/>
              </a:rPr>
              <a:t>the project team and management must deal with (contractors, suppliers, customers, regulatory &amp; tax bodies)</a:t>
            </a:r>
          </a:p>
          <a:p>
            <a:pPr>
              <a:buFont typeface="Wingdings" panose="05000000000000000000" pitchFamily="2" charset="2"/>
              <a:buChar char="§"/>
            </a:pPr>
            <a:endParaRPr lang="en-GB" altLang="en-US" b="1" dirty="0">
              <a:latin typeface="Verdana" panose="020B0604030504040204" pitchFamily="34" charset="0"/>
            </a:endParaRPr>
          </a:p>
          <a:p>
            <a:pPr>
              <a:buFont typeface="Wingdings" panose="05000000000000000000" pitchFamily="2" charset="2"/>
              <a:buChar char="§"/>
            </a:pPr>
            <a:r>
              <a:rPr lang="en-GB" altLang="en-US" dirty="0">
                <a:latin typeface="Verdana" panose="020B0604030504040204" pitchFamily="34" charset="0"/>
              </a:rPr>
              <a:t>Knowing stakeholders helps to devise a </a:t>
            </a:r>
            <a:r>
              <a:rPr lang="en-GB" altLang="en-US" b="1" dirty="0">
                <a:latin typeface="Verdana" panose="020B0604030504040204" pitchFamily="34" charset="0"/>
              </a:rPr>
              <a:t>communication plan </a:t>
            </a:r>
            <a:r>
              <a:rPr lang="en-GB" altLang="en-US" dirty="0">
                <a:latin typeface="Verdana" panose="020B0604030504040204" pitchFamily="34" charset="0"/>
              </a:rPr>
              <a:t>and to </a:t>
            </a:r>
            <a:r>
              <a:rPr lang="en-GB" altLang="en-US" b="1" dirty="0">
                <a:latin typeface="Verdana" panose="020B0604030504040204" pitchFamily="34" charset="0"/>
              </a:rPr>
              <a:t>improve coordination </a:t>
            </a:r>
            <a:r>
              <a:rPr lang="en-GB" altLang="en-US" dirty="0">
                <a:latin typeface="Verdana" panose="020B0604030504040204" pitchFamily="34" charset="0"/>
              </a:rPr>
              <a:t>among them, to establish clarity and measure performance, progress, cost, timeline and potential issues</a:t>
            </a:r>
          </a:p>
          <a:p>
            <a:pPr marL="0" indent="0">
              <a:buNone/>
            </a:pPr>
            <a:endParaRPr lang="en-GB" altLang="en-US" dirty="0">
              <a:latin typeface="Verdana" panose="020B0604030504040204" pitchFamily="34" charset="0"/>
            </a:endParaRPr>
          </a:p>
          <a:p>
            <a:pPr>
              <a:buFont typeface="Wingdings" panose="05000000000000000000" pitchFamily="2" charset="2"/>
              <a:buChar char="§"/>
            </a:pPr>
            <a:r>
              <a:rPr lang="en-GB" altLang="en-US" dirty="0">
                <a:latin typeface="Verdana" panose="020B0604030504040204" pitchFamily="34" charset="0"/>
              </a:rPr>
              <a:t>To establish type of information communicated to which stakeholder</a:t>
            </a:r>
          </a:p>
        </p:txBody>
      </p:sp>
    </p:spTree>
    <p:extLst>
      <p:ext uri="{BB962C8B-B14F-4D97-AF65-F5344CB8AC3E}">
        <p14:creationId xmlns:p14="http://schemas.microsoft.com/office/powerpoint/2010/main" val="25450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075">
                                            <p:txEl>
                                              <p:pRg st="0" end="0"/>
                                            </p:txEl>
                                          </p:spTgt>
                                        </p:tgtEl>
                                        <p:attrNameLst>
                                          <p:attrName>style.visibility</p:attrName>
                                        </p:attrNameLst>
                                      </p:cBhvr>
                                      <p:to>
                                        <p:strVal val="visible"/>
                                      </p:to>
                                    </p:set>
                                    <p:animEffect transition="in" filter="barn(inVertical)">
                                      <p:cBhvr>
                                        <p:cTn id="13" dur="500"/>
                                        <p:tgtEl>
                                          <p:spTgt spid="307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075">
                                            <p:txEl>
                                              <p:pRg st="2" end="2"/>
                                            </p:txEl>
                                          </p:spTgt>
                                        </p:tgtEl>
                                        <p:attrNameLst>
                                          <p:attrName>style.visibility</p:attrName>
                                        </p:attrNameLst>
                                      </p:cBhvr>
                                      <p:to>
                                        <p:strVal val="visible"/>
                                      </p:to>
                                    </p:set>
                                    <p:animEffect transition="in" filter="barn(inVertical)">
                                      <p:cBhvr>
                                        <p:cTn id="18" dur="500"/>
                                        <p:tgtEl>
                                          <p:spTgt spid="307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075">
                                            <p:txEl>
                                              <p:pRg st="3" end="3"/>
                                            </p:txEl>
                                          </p:spTgt>
                                        </p:tgtEl>
                                        <p:attrNameLst>
                                          <p:attrName>style.visibility</p:attrName>
                                        </p:attrNameLst>
                                      </p:cBhvr>
                                      <p:to>
                                        <p:strVal val="visible"/>
                                      </p:to>
                                    </p:set>
                                    <p:animEffect transition="in" filter="barn(inVertical)">
                                      <p:cBhvr>
                                        <p:cTn id="23" dur="500"/>
                                        <p:tgtEl>
                                          <p:spTgt spid="3075">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075">
                                            <p:txEl>
                                              <p:pRg st="5" end="5"/>
                                            </p:txEl>
                                          </p:spTgt>
                                        </p:tgtEl>
                                        <p:attrNameLst>
                                          <p:attrName>style.visibility</p:attrName>
                                        </p:attrNameLst>
                                      </p:cBhvr>
                                      <p:to>
                                        <p:strVal val="visible"/>
                                      </p:to>
                                    </p:set>
                                    <p:animEffect transition="in" filter="barn(inVertical)">
                                      <p:cBhvr>
                                        <p:cTn id="28" dur="500"/>
                                        <p:tgtEl>
                                          <p:spTgt spid="307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075">
                                            <p:txEl>
                                              <p:pRg st="7" end="7"/>
                                            </p:txEl>
                                          </p:spTgt>
                                        </p:tgtEl>
                                        <p:attrNameLst>
                                          <p:attrName>style.visibility</p:attrName>
                                        </p:attrNameLst>
                                      </p:cBhvr>
                                      <p:to>
                                        <p:strVal val="visible"/>
                                      </p:to>
                                    </p:set>
                                    <p:animEffect transition="in" filter="barn(inVertical)">
                                      <p:cBhvr>
                                        <p:cTn id="33" dur="500"/>
                                        <p:tgtEl>
                                          <p:spTgt spid="307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Stakeholder Analysis</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494390" y="1194368"/>
            <a:ext cx="11203219" cy="4191672"/>
          </a:xfrm>
        </p:spPr>
        <p:txBody>
          <a:bodyPr>
            <a:normAutofit fontScale="85000" lnSpcReduction="20000"/>
          </a:bodyPr>
          <a:lstStyle/>
          <a:p>
            <a:pPr algn="just">
              <a:buFont typeface="Wingdings" panose="05000000000000000000" pitchFamily="2" charset="2"/>
              <a:buChar char="§"/>
            </a:pPr>
            <a:r>
              <a:rPr lang="en-GB" altLang="en-US" dirty="0">
                <a:latin typeface="Verdana" panose="020B0604030504040204" pitchFamily="34" charset="0"/>
              </a:rPr>
              <a:t>Tool or process used to </a:t>
            </a:r>
            <a:r>
              <a:rPr lang="en-GB" altLang="en-US" b="1" dirty="0">
                <a:latin typeface="Verdana" panose="020B0604030504040204" pitchFamily="34" charset="0"/>
              </a:rPr>
              <a:t>identify</a:t>
            </a:r>
            <a:r>
              <a:rPr lang="en-GB" altLang="en-US" dirty="0">
                <a:latin typeface="Verdana" panose="020B0604030504040204" pitchFamily="34" charset="0"/>
              </a:rPr>
              <a:t>, </a:t>
            </a:r>
            <a:r>
              <a:rPr lang="en-GB" altLang="en-US" b="1" dirty="0">
                <a:latin typeface="Verdana" panose="020B0604030504040204" pitchFamily="34" charset="0"/>
              </a:rPr>
              <a:t>classify</a:t>
            </a:r>
            <a:r>
              <a:rPr lang="en-GB" altLang="en-US" dirty="0">
                <a:latin typeface="Verdana" panose="020B0604030504040204" pitchFamily="34" charset="0"/>
              </a:rPr>
              <a:t> and </a:t>
            </a:r>
            <a:r>
              <a:rPr lang="en-GB" altLang="en-US" b="1" dirty="0">
                <a:latin typeface="Verdana" panose="020B0604030504040204" pitchFamily="34" charset="0"/>
              </a:rPr>
              <a:t>manage</a:t>
            </a:r>
            <a:r>
              <a:rPr lang="en-GB" altLang="en-US" dirty="0">
                <a:latin typeface="Verdana" panose="020B0604030504040204" pitchFamily="34" charset="0"/>
              </a:rPr>
              <a:t> stakeholders in a project, and to determine their degree of influence, participation, the key players, their expectations and needs </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It helps to develop many </a:t>
            </a:r>
            <a:r>
              <a:rPr lang="en-GB" altLang="en-US" b="1" dirty="0">
                <a:latin typeface="Verdana" panose="020B0604030504040204" pitchFamily="34" charset="0"/>
              </a:rPr>
              <a:t>strategies</a:t>
            </a:r>
            <a:r>
              <a:rPr lang="en-GB" altLang="en-US" dirty="0">
                <a:latin typeface="Verdana" panose="020B0604030504040204" pitchFamily="34" charset="0"/>
              </a:rPr>
              <a:t> for success and to also </a:t>
            </a:r>
          </a:p>
          <a:p>
            <a:pPr algn="just">
              <a:buFont typeface="Wingdings" panose="05000000000000000000" pitchFamily="2" charset="2"/>
              <a:buChar char="§"/>
            </a:pPr>
            <a:r>
              <a:rPr lang="en-GB" altLang="en-US" dirty="0">
                <a:latin typeface="Verdana" panose="020B0604030504040204" pitchFamily="34" charset="0"/>
              </a:rPr>
              <a:t>Develop a </a:t>
            </a:r>
            <a:r>
              <a:rPr lang="en-GB" altLang="en-US" b="1" dirty="0">
                <a:latin typeface="Verdana" panose="020B0604030504040204" pitchFamily="34" charset="0"/>
              </a:rPr>
              <a:t>communication plan </a:t>
            </a:r>
            <a:r>
              <a:rPr lang="en-GB" altLang="en-US" dirty="0">
                <a:latin typeface="Verdana" panose="020B0604030504040204" pitchFamily="34" charset="0"/>
              </a:rPr>
              <a:t>and establish type of information that must be transmitted to each stakeholder</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Stakeholder analysis should be done at the early stages of a project to avoid failure and miscommunication</a:t>
            </a:r>
          </a:p>
        </p:txBody>
      </p:sp>
    </p:spTree>
    <p:extLst>
      <p:ext uri="{BB962C8B-B14F-4D97-AF65-F5344CB8AC3E}">
        <p14:creationId xmlns:p14="http://schemas.microsoft.com/office/powerpoint/2010/main" val="235872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6867">
                                            <p:txEl>
                                              <p:pRg st="2" end="2"/>
                                            </p:txEl>
                                          </p:spTgt>
                                        </p:tgtEl>
                                        <p:attrNameLst>
                                          <p:attrName>style.visibility</p:attrName>
                                        </p:attrNameLst>
                                      </p:cBhvr>
                                      <p:to>
                                        <p:strVal val="visible"/>
                                      </p:to>
                                    </p:set>
                                    <p:anim calcmode="lin" valueType="num">
                                      <p:cBhvr>
                                        <p:cTn id="20"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2" dur="500"/>
                                        <p:tgtEl>
                                          <p:spTgt spid="3686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6867">
                                            <p:txEl>
                                              <p:pRg st="3" end="3"/>
                                            </p:txEl>
                                          </p:spTgt>
                                        </p:tgtEl>
                                        <p:attrNameLst>
                                          <p:attrName>style.visibility</p:attrName>
                                        </p:attrNameLst>
                                      </p:cBhvr>
                                      <p:to>
                                        <p:strVal val="visible"/>
                                      </p:to>
                                    </p:set>
                                    <p:anim calcmode="lin" valueType="num">
                                      <p:cBhvr>
                                        <p:cTn id="27" dur="500" fill="hold"/>
                                        <p:tgtEl>
                                          <p:spTgt spid="36867">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6867">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36867">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6867">
                                            <p:txEl>
                                              <p:pRg st="5" end="5"/>
                                            </p:txEl>
                                          </p:spTgt>
                                        </p:tgtEl>
                                        <p:attrNameLst>
                                          <p:attrName>style.visibility</p:attrName>
                                        </p:attrNameLst>
                                      </p:cBhvr>
                                      <p:to>
                                        <p:strVal val="visible"/>
                                      </p:to>
                                    </p:set>
                                    <p:anim calcmode="lin" valueType="num">
                                      <p:cBhvr>
                                        <p:cTn id="34" dur="500" fill="hold"/>
                                        <p:tgtEl>
                                          <p:spTgt spid="36867">
                                            <p:txEl>
                                              <p:pRg st="5" end="5"/>
                                            </p:txEl>
                                          </p:spTgt>
                                        </p:tgtEl>
                                        <p:attrNameLst>
                                          <p:attrName>ppt_w</p:attrName>
                                        </p:attrNameLst>
                                      </p:cBhvr>
                                      <p:tavLst>
                                        <p:tav tm="0">
                                          <p:val>
                                            <p:fltVal val="0"/>
                                          </p:val>
                                        </p:tav>
                                        <p:tav tm="100000">
                                          <p:val>
                                            <p:strVal val="#ppt_w"/>
                                          </p:val>
                                        </p:tav>
                                      </p:tavLst>
                                    </p:anim>
                                    <p:anim calcmode="lin" valueType="num">
                                      <p:cBhvr>
                                        <p:cTn id="35" dur="500" fill="hold"/>
                                        <p:tgtEl>
                                          <p:spTgt spid="36867">
                                            <p:txEl>
                                              <p:pRg st="5" end="5"/>
                                            </p:txEl>
                                          </p:spTgt>
                                        </p:tgtEl>
                                        <p:attrNameLst>
                                          <p:attrName>ppt_h</p:attrName>
                                        </p:attrNameLst>
                                      </p:cBhvr>
                                      <p:tavLst>
                                        <p:tav tm="0">
                                          <p:val>
                                            <p:fltVal val="0"/>
                                          </p:val>
                                        </p:tav>
                                        <p:tav tm="100000">
                                          <p:val>
                                            <p:strVal val="#ppt_h"/>
                                          </p:val>
                                        </p:tav>
                                      </p:tavLst>
                                    </p:anim>
                                    <p:animEffect transition="in" filter="fade">
                                      <p:cBhvr>
                                        <p:cTn id="36" dur="500"/>
                                        <p:tgtEl>
                                          <p:spTgt spid="3686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Process of Stakeholder Analysis</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982494"/>
            <a:ext cx="11760739" cy="4766553"/>
          </a:xfrm>
        </p:spPr>
        <p:txBody>
          <a:bodyPr>
            <a:normAutofit/>
          </a:bodyPr>
          <a:lstStyle/>
          <a:p>
            <a:pPr algn="just">
              <a:buFont typeface="Wingdings" panose="05000000000000000000" pitchFamily="2" charset="2"/>
              <a:buChar char="§"/>
            </a:pPr>
            <a:r>
              <a:rPr lang="en-GB" altLang="en-US" dirty="0">
                <a:latin typeface="Verdana" panose="020B0604030504040204" pitchFamily="34" charset="0"/>
              </a:rPr>
              <a:t>Consist four (4) stages (some say it is 3 steps);</a:t>
            </a:r>
          </a:p>
          <a:p>
            <a:pPr marL="447675" algn="just">
              <a:buFont typeface="Wingdings" panose="05000000000000000000" pitchFamily="2" charset="2"/>
              <a:buChar char="§"/>
            </a:pPr>
            <a:r>
              <a:rPr lang="en-GB" altLang="en-US" dirty="0">
                <a:latin typeface="Verdana" panose="020B0604030504040204" pitchFamily="34" charset="0"/>
              </a:rPr>
              <a:t>Identify,</a:t>
            </a:r>
          </a:p>
          <a:p>
            <a:pPr marL="447675" algn="just">
              <a:buFont typeface="Wingdings" panose="05000000000000000000" pitchFamily="2" charset="2"/>
              <a:buChar char="§"/>
            </a:pPr>
            <a:r>
              <a:rPr lang="en-GB" altLang="en-US" dirty="0">
                <a:latin typeface="Verdana" panose="020B0604030504040204" pitchFamily="34" charset="0"/>
              </a:rPr>
              <a:t>Categorise/classify and prioritise and </a:t>
            </a:r>
          </a:p>
          <a:p>
            <a:pPr marL="447675" algn="just">
              <a:buFont typeface="Wingdings" panose="05000000000000000000" pitchFamily="2" charset="2"/>
              <a:buChar char="§"/>
            </a:pPr>
            <a:r>
              <a:rPr lang="en-GB" altLang="en-US" dirty="0">
                <a:latin typeface="Verdana" panose="020B0604030504040204" pitchFamily="34" charset="0"/>
              </a:rPr>
              <a:t>Understand them</a:t>
            </a:r>
          </a:p>
          <a:p>
            <a:pPr marL="447675" algn="just">
              <a:buFont typeface="Wingdings" panose="05000000000000000000" pitchFamily="2" charset="2"/>
              <a:buChar char="§"/>
            </a:pPr>
            <a:r>
              <a:rPr lang="en-GB" altLang="en-US" dirty="0">
                <a:latin typeface="Verdana" panose="020B0604030504040204" pitchFamily="34" charset="0"/>
              </a:rPr>
              <a:t>Manage them by developing a communication plan</a:t>
            </a:r>
          </a:p>
        </p:txBody>
      </p:sp>
    </p:spTree>
    <p:extLst>
      <p:ext uri="{BB962C8B-B14F-4D97-AF65-F5344CB8AC3E}">
        <p14:creationId xmlns:p14="http://schemas.microsoft.com/office/powerpoint/2010/main" val="358851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6867">
                                            <p:txEl>
                                              <p:pRg st="1" end="1"/>
                                            </p:txEl>
                                          </p:spTgt>
                                        </p:tgtEl>
                                        <p:attrNameLst>
                                          <p:attrName>style.visibility</p:attrName>
                                        </p:attrNameLst>
                                      </p:cBhvr>
                                      <p:to>
                                        <p:strVal val="visible"/>
                                      </p:to>
                                    </p:set>
                                    <p:anim calcmode="lin" valueType="num">
                                      <p:cBhvr>
                                        <p:cTn id="20" dur="500" fill="hold"/>
                                        <p:tgtEl>
                                          <p:spTgt spid="36867">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6867">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6867">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6867">
                                            <p:txEl>
                                              <p:pRg st="2" end="2"/>
                                            </p:txEl>
                                          </p:spTgt>
                                        </p:tgtEl>
                                        <p:attrNameLst>
                                          <p:attrName>style.visibility</p:attrName>
                                        </p:attrNameLst>
                                      </p:cBhvr>
                                      <p:to>
                                        <p:strVal val="visible"/>
                                      </p:to>
                                    </p:set>
                                    <p:anim calcmode="lin" valueType="num">
                                      <p:cBhvr>
                                        <p:cTn id="27"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8"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9" dur="500"/>
                                        <p:tgtEl>
                                          <p:spTgt spid="36867">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6867">
                                            <p:txEl>
                                              <p:pRg st="3" end="3"/>
                                            </p:txEl>
                                          </p:spTgt>
                                        </p:tgtEl>
                                        <p:attrNameLst>
                                          <p:attrName>style.visibility</p:attrName>
                                        </p:attrNameLst>
                                      </p:cBhvr>
                                      <p:to>
                                        <p:strVal val="visible"/>
                                      </p:to>
                                    </p:set>
                                    <p:anim calcmode="lin" valueType="num">
                                      <p:cBhvr>
                                        <p:cTn id="34" dur="500" fill="hold"/>
                                        <p:tgtEl>
                                          <p:spTgt spid="36867">
                                            <p:txEl>
                                              <p:pRg st="3" end="3"/>
                                            </p:txEl>
                                          </p:spTgt>
                                        </p:tgtEl>
                                        <p:attrNameLst>
                                          <p:attrName>ppt_w</p:attrName>
                                        </p:attrNameLst>
                                      </p:cBhvr>
                                      <p:tavLst>
                                        <p:tav tm="0">
                                          <p:val>
                                            <p:fltVal val="0"/>
                                          </p:val>
                                        </p:tav>
                                        <p:tav tm="100000">
                                          <p:val>
                                            <p:strVal val="#ppt_w"/>
                                          </p:val>
                                        </p:tav>
                                      </p:tavLst>
                                    </p:anim>
                                    <p:anim calcmode="lin" valueType="num">
                                      <p:cBhvr>
                                        <p:cTn id="35" dur="500" fill="hold"/>
                                        <p:tgtEl>
                                          <p:spTgt spid="36867">
                                            <p:txEl>
                                              <p:pRg st="3" end="3"/>
                                            </p:txEl>
                                          </p:spTgt>
                                        </p:tgtEl>
                                        <p:attrNameLst>
                                          <p:attrName>ppt_h</p:attrName>
                                        </p:attrNameLst>
                                      </p:cBhvr>
                                      <p:tavLst>
                                        <p:tav tm="0">
                                          <p:val>
                                            <p:fltVal val="0"/>
                                          </p:val>
                                        </p:tav>
                                        <p:tav tm="100000">
                                          <p:val>
                                            <p:strVal val="#ppt_h"/>
                                          </p:val>
                                        </p:tav>
                                      </p:tavLst>
                                    </p:anim>
                                    <p:animEffect transition="in" filter="fade">
                                      <p:cBhvr>
                                        <p:cTn id="36" dur="500"/>
                                        <p:tgtEl>
                                          <p:spTgt spid="36867">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grpId="0" nodeType="clickEffect">
                                  <p:stCondLst>
                                    <p:cond delay="0"/>
                                  </p:stCondLst>
                                  <p:childTnLst>
                                    <p:set>
                                      <p:cBhvr>
                                        <p:cTn id="40" dur="1" fill="hold">
                                          <p:stCondLst>
                                            <p:cond delay="0"/>
                                          </p:stCondLst>
                                        </p:cTn>
                                        <p:tgtEl>
                                          <p:spTgt spid="36867">
                                            <p:txEl>
                                              <p:pRg st="4" end="4"/>
                                            </p:txEl>
                                          </p:spTgt>
                                        </p:tgtEl>
                                        <p:attrNameLst>
                                          <p:attrName>style.visibility</p:attrName>
                                        </p:attrNameLst>
                                      </p:cBhvr>
                                      <p:to>
                                        <p:strVal val="visible"/>
                                      </p:to>
                                    </p:set>
                                    <p:anim calcmode="lin" valueType="num">
                                      <p:cBhvr>
                                        <p:cTn id="41" dur="500" fill="hold"/>
                                        <p:tgtEl>
                                          <p:spTgt spid="36867">
                                            <p:txEl>
                                              <p:pRg st="4" end="4"/>
                                            </p:txEl>
                                          </p:spTgt>
                                        </p:tgtEl>
                                        <p:attrNameLst>
                                          <p:attrName>ppt_w</p:attrName>
                                        </p:attrNameLst>
                                      </p:cBhvr>
                                      <p:tavLst>
                                        <p:tav tm="0">
                                          <p:val>
                                            <p:fltVal val="0"/>
                                          </p:val>
                                        </p:tav>
                                        <p:tav tm="100000">
                                          <p:val>
                                            <p:strVal val="#ppt_w"/>
                                          </p:val>
                                        </p:tav>
                                      </p:tavLst>
                                    </p:anim>
                                    <p:anim calcmode="lin" valueType="num">
                                      <p:cBhvr>
                                        <p:cTn id="42" dur="500" fill="hold"/>
                                        <p:tgtEl>
                                          <p:spTgt spid="36867">
                                            <p:txEl>
                                              <p:pRg st="4" end="4"/>
                                            </p:txEl>
                                          </p:spTgt>
                                        </p:tgtEl>
                                        <p:attrNameLst>
                                          <p:attrName>ppt_h</p:attrName>
                                        </p:attrNameLst>
                                      </p:cBhvr>
                                      <p:tavLst>
                                        <p:tav tm="0">
                                          <p:val>
                                            <p:fltVal val="0"/>
                                          </p:val>
                                        </p:tav>
                                        <p:tav tm="100000">
                                          <p:val>
                                            <p:strVal val="#ppt_h"/>
                                          </p:val>
                                        </p:tav>
                                      </p:tavLst>
                                    </p:anim>
                                    <p:animEffect transition="in" filter="fade">
                                      <p:cBhvr>
                                        <p:cTn id="43" dur="500"/>
                                        <p:tgtEl>
                                          <p:spTgt spid="368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Process of Stakeholder Analysis</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982494"/>
            <a:ext cx="11760739" cy="4766553"/>
          </a:xfrm>
        </p:spPr>
        <p:txBody>
          <a:bodyPr>
            <a:normAutofit/>
          </a:bodyPr>
          <a:lstStyle/>
          <a:p>
            <a:pPr marL="0" indent="0" algn="just">
              <a:buNone/>
            </a:pPr>
            <a:endParaRPr lang="en-GB" altLang="en-US" dirty="0">
              <a:latin typeface="Verdana" panose="020B0604030504040204" pitchFamily="34" charset="0"/>
            </a:endParaRPr>
          </a:p>
        </p:txBody>
      </p:sp>
      <p:graphicFrame>
        <p:nvGraphicFramePr>
          <p:cNvPr id="3" name="Diagram 2">
            <a:extLst>
              <a:ext uri="{FF2B5EF4-FFF2-40B4-BE49-F238E27FC236}">
                <a16:creationId xmlns:a16="http://schemas.microsoft.com/office/drawing/2014/main" id="{1CFAD51A-8BC3-C923-C60C-56B582C3FB62}"/>
              </a:ext>
            </a:extLst>
          </p:cNvPr>
          <p:cNvGraphicFramePr/>
          <p:nvPr>
            <p:extLst>
              <p:ext uri="{D42A27DB-BD31-4B8C-83A1-F6EECF244321}">
                <p14:modId xmlns:p14="http://schemas.microsoft.com/office/powerpoint/2010/main" val="3429908223"/>
              </p:ext>
            </p:extLst>
          </p:nvPr>
        </p:nvGraphicFramePr>
        <p:xfrm>
          <a:off x="215631" y="836579"/>
          <a:ext cx="12157952" cy="53017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5" name="Straight Connector 4">
            <a:extLst>
              <a:ext uri="{FF2B5EF4-FFF2-40B4-BE49-F238E27FC236}">
                <a16:creationId xmlns:a16="http://schemas.microsoft.com/office/drawing/2014/main" id="{57ED8D91-40BB-748F-097B-0C67A2A776B8}"/>
              </a:ext>
            </a:extLst>
          </p:cNvPr>
          <p:cNvCxnSpPr>
            <a:cxnSpLocks/>
          </p:cNvCxnSpPr>
          <p:nvPr/>
        </p:nvCxnSpPr>
        <p:spPr>
          <a:xfrm flipH="1">
            <a:off x="8122595" y="3521413"/>
            <a:ext cx="496111" cy="695527"/>
          </a:xfrm>
          <a:prstGeom prst="line">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4481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nodePh="1">
                                  <p:stCondLst>
                                    <p:cond delay="0"/>
                                  </p:stCondLst>
                                  <p:endCondLst>
                                    <p:cond evt="begin" delay="0">
                                      <p:tn val="11"/>
                                    </p:cond>
                                  </p:end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p:cTn id="20" dur="500" fill="hold"/>
                                        <p:tgtEl>
                                          <p:spTgt spid="3"/>
                                        </p:tgtEl>
                                        <p:attrNameLst>
                                          <p:attrName>ppt_w</p:attrName>
                                        </p:attrNameLst>
                                      </p:cBhvr>
                                      <p:tavLst>
                                        <p:tav tm="0">
                                          <p:val>
                                            <p:fltVal val="0"/>
                                          </p:val>
                                        </p:tav>
                                        <p:tav tm="100000">
                                          <p:val>
                                            <p:strVal val="#ppt_w"/>
                                          </p:val>
                                        </p:tav>
                                      </p:tavLst>
                                    </p:anim>
                                    <p:anim calcmode="lin" valueType="num">
                                      <p:cBhvr>
                                        <p:cTn id="21" dur="500" fill="hold"/>
                                        <p:tgtEl>
                                          <p:spTgt spid="3"/>
                                        </p:tgtEl>
                                        <p:attrNameLst>
                                          <p:attrName>ppt_h</p:attrName>
                                        </p:attrNameLst>
                                      </p:cBhvr>
                                      <p:tavLst>
                                        <p:tav tm="0">
                                          <p:val>
                                            <p:fltVal val="0"/>
                                          </p:val>
                                        </p:tav>
                                        <p:tav tm="100000">
                                          <p:val>
                                            <p:strVal val="#ppt_h"/>
                                          </p:val>
                                        </p:tav>
                                      </p:tavLst>
                                    </p:anim>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Graphic spid="3"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Analysis: Identify</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301557" y="904672"/>
            <a:ext cx="11417030" cy="4821356"/>
          </a:xfrm>
        </p:spPr>
        <p:txBody>
          <a:bodyPr>
            <a:normAutofit/>
          </a:bodyPr>
          <a:lstStyle/>
          <a:p>
            <a:pPr>
              <a:lnSpc>
                <a:spcPct val="90000"/>
              </a:lnSpc>
              <a:buFont typeface="Wingdings" panose="05000000000000000000" pitchFamily="2" charset="2"/>
              <a:buChar char="§"/>
            </a:pPr>
            <a:r>
              <a:rPr lang="en-GB" altLang="en-US" dirty="0">
                <a:latin typeface="Verdana" panose="020B0604030504040204" pitchFamily="34" charset="0"/>
              </a:rPr>
              <a:t>Work with the project team to identify all the stakeholders through stakeholder mapping by</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Brainstorming with a list of all potential stakeholders which can be adjusted later.</a:t>
            </a:r>
          </a:p>
          <a:p>
            <a:pPr marL="0" indent="0">
              <a:lnSpc>
                <a:spcPct val="90000"/>
              </a:lnSpc>
              <a:buNone/>
            </a:pPr>
            <a:endParaRPr lang="en-GB" altLang="en-US" dirty="0">
              <a:latin typeface="Verdana" panose="020B0604030504040204" pitchFamily="34" charset="0"/>
            </a:endParaRPr>
          </a:p>
          <a:p>
            <a:pPr>
              <a:lnSpc>
                <a:spcPct val="90000"/>
              </a:lnSpc>
              <a:buFont typeface="Wingdings" panose="05000000000000000000" pitchFamily="2" charset="2"/>
              <a:buChar char="§"/>
            </a:pPr>
            <a:r>
              <a:rPr lang="en-GB" altLang="en-US" dirty="0">
                <a:latin typeface="Verdana" panose="020B0604030504040204" pitchFamily="34" charset="0"/>
              </a:rPr>
              <a:t>The process can include listing the</a:t>
            </a:r>
          </a:p>
          <a:p>
            <a:pPr marL="534988">
              <a:lnSpc>
                <a:spcPct val="90000"/>
              </a:lnSpc>
              <a:buFont typeface="Wingdings" panose="05000000000000000000" pitchFamily="2" charset="2"/>
              <a:buChar char="§"/>
            </a:pPr>
            <a:r>
              <a:rPr lang="en-GB" altLang="en-US" dirty="0">
                <a:latin typeface="Verdana" panose="020B0604030504040204" pitchFamily="34" charset="0"/>
              </a:rPr>
              <a:t>Internal  and</a:t>
            </a:r>
          </a:p>
          <a:p>
            <a:pPr marL="534988">
              <a:lnSpc>
                <a:spcPct val="90000"/>
              </a:lnSpc>
              <a:buFont typeface="Wingdings" panose="05000000000000000000" pitchFamily="2" charset="2"/>
              <a:buChar char="§"/>
            </a:pPr>
            <a:r>
              <a:rPr lang="en-GB" altLang="en-US" dirty="0">
                <a:latin typeface="Verdana" panose="020B0604030504040204" pitchFamily="34" charset="0"/>
              </a:rPr>
              <a:t>External stakeholders</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285740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 calcmode="lin" valueType="num">
                                      <p:cBhvr>
                                        <p:cTn id="7" dur="500" fill="hold"/>
                                        <p:tgtEl>
                                          <p:spTgt spid="4710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7107">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7107">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7107">
                                            <p:txEl>
                                              <p:pRg st="2" end="2"/>
                                            </p:txEl>
                                          </p:spTgt>
                                        </p:tgtEl>
                                        <p:attrNameLst>
                                          <p:attrName>style.visibility</p:attrName>
                                        </p:attrNameLst>
                                      </p:cBhvr>
                                      <p:to>
                                        <p:strVal val="visible"/>
                                      </p:to>
                                    </p:set>
                                    <p:anim calcmode="lin" valueType="num">
                                      <p:cBhvr>
                                        <p:cTn id="14" dur="500" fill="hold"/>
                                        <p:tgtEl>
                                          <p:spTgt spid="47107">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47107">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4710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7107">
                                            <p:txEl>
                                              <p:pRg st="4" end="4"/>
                                            </p:txEl>
                                          </p:spTgt>
                                        </p:tgtEl>
                                        <p:attrNameLst>
                                          <p:attrName>style.visibility</p:attrName>
                                        </p:attrNameLst>
                                      </p:cBhvr>
                                      <p:to>
                                        <p:strVal val="visible"/>
                                      </p:to>
                                    </p:set>
                                    <p:anim calcmode="lin" valueType="num">
                                      <p:cBhvr>
                                        <p:cTn id="21" dur="500" fill="hold"/>
                                        <p:tgtEl>
                                          <p:spTgt spid="47107">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47107">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47107">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7107">
                                            <p:txEl>
                                              <p:pRg st="5" end="5"/>
                                            </p:txEl>
                                          </p:spTgt>
                                        </p:tgtEl>
                                        <p:attrNameLst>
                                          <p:attrName>style.visibility</p:attrName>
                                        </p:attrNameLst>
                                      </p:cBhvr>
                                      <p:to>
                                        <p:strVal val="visible"/>
                                      </p:to>
                                    </p:set>
                                    <p:anim calcmode="lin" valueType="num">
                                      <p:cBhvr>
                                        <p:cTn id="28" dur="500" fill="hold"/>
                                        <p:tgtEl>
                                          <p:spTgt spid="47107">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47107">
                                            <p:txEl>
                                              <p:pRg st="5" end="5"/>
                                            </p:txEl>
                                          </p:spTgt>
                                        </p:tgtEl>
                                        <p:attrNameLst>
                                          <p:attrName>ppt_h</p:attrName>
                                        </p:attrNameLst>
                                      </p:cBhvr>
                                      <p:tavLst>
                                        <p:tav tm="0">
                                          <p:val>
                                            <p:fltVal val="0"/>
                                          </p:val>
                                        </p:tav>
                                        <p:tav tm="100000">
                                          <p:val>
                                            <p:strVal val="#ppt_h"/>
                                          </p:val>
                                        </p:tav>
                                      </p:tavLst>
                                    </p:anim>
                                    <p:animEffect transition="in" filter="fade">
                                      <p:cBhvr>
                                        <p:cTn id="30" dur="500"/>
                                        <p:tgtEl>
                                          <p:spTgt spid="47107">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7107">
                                            <p:txEl>
                                              <p:pRg st="6" end="6"/>
                                            </p:txEl>
                                          </p:spTgt>
                                        </p:tgtEl>
                                        <p:attrNameLst>
                                          <p:attrName>style.visibility</p:attrName>
                                        </p:attrNameLst>
                                      </p:cBhvr>
                                      <p:to>
                                        <p:strVal val="visible"/>
                                      </p:to>
                                    </p:set>
                                    <p:anim calcmode="lin" valueType="num">
                                      <p:cBhvr>
                                        <p:cTn id="35" dur="500" fill="hold"/>
                                        <p:tgtEl>
                                          <p:spTgt spid="47107">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47107">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471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Map: Identify</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301557" y="904672"/>
            <a:ext cx="11417030" cy="4821356"/>
          </a:xfrm>
        </p:spPr>
        <p:txBody>
          <a:bodyPr>
            <a:normAutofit/>
          </a:bodyPr>
          <a:lstStyle/>
          <a:p>
            <a:endParaRPr lang="en-GB" altLang="en-US" dirty="0">
              <a:latin typeface="Verdana" panose="020B0604030504040204" pitchFamily="34" charset="0"/>
            </a:endParaRPr>
          </a:p>
        </p:txBody>
      </p:sp>
      <p:pic>
        <p:nvPicPr>
          <p:cNvPr id="5" name="Picture 4">
            <a:extLst>
              <a:ext uri="{FF2B5EF4-FFF2-40B4-BE49-F238E27FC236}">
                <a16:creationId xmlns:a16="http://schemas.microsoft.com/office/drawing/2014/main" id="{FB88BA1F-E1D1-5274-91A6-865AE468CB2C}"/>
              </a:ext>
            </a:extLst>
          </p:cNvPr>
          <p:cNvPicPr>
            <a:picLocks noChangeAspect="1"/>
          </p:cNvPicPr>
          <p:nvPr/>
        </p:nvPicPr>
        <p:blipFill rotWithShape="1">
          <a:blip r:embed="rId2"/>
          <a:srcRect l="30000" t="21539" r="23325" b="5169"/>
          <a:stretch/>
        </p:blipFill>
        <p:spPr>
          <a:xfrm>
            <a:off x="405319" y="826852"/>
            <a:ext cx="10972800" cy="4824918"/>
          </a:xfrm>
          <a:prstGeom prst="rect">
            <a:avLst/>
          </a:prstGeom>
        </p:spPr>
      </p:pic>
    </p:spTree>
    <p:extLst>
      <p:ext uri="{BB962C8B-B14F-4D97-AF65-F5344CB8AC3E}">
        <p14:creationId xmlns:p14="http://schemas.microsoft.com/office/powerpoint/2010/main" val="4226444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Map: Identify</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301557" y="904672"/>
            <a:ext cx="11417030" cy="4821356"/>
          </a:xfrm>
        </p:spPr>
        <p:txBody>
          <a:bodyPr>
            <a:normAutofit/>
          </a:bodyPr>
          <a:lstStyle/>
          <a:p>
            <a:endParaRPr lang="en-GB" altLang="en-US" dirty="0">
              <a:latin typeface="Verdana" panose="020B0604030504040204" pitchFamily="34" charset="0"/>
            </a:endParaRPr>
          </a:p>
        </p:txBody>
      </p:sp>
      <p:pic>
        <p:nvPicPr>
          <p:cNvPr id="3" name="Picture 2">
            <a:extLst>
              <a:ext uri="{FF2B5EF4-FFF2-40B4-BE49-F238E27FC236}">
                <a16:creationId xmlns:a16="http://schemas.microsoft.com/office/drawing/2014/main" id="{AB78D74D-C6A2-2006-DC7A-67EB1B233E40}"/>
              </a:ext>
            </a:extLst>
          </p:cNvPr>
          <p:cNvPicPr>
            <a:picLocks noChangeAspect="1"/>
          </p:cNvPicPr>
          <p:nvPr/>
        </p:nvPicPr>
        <p:blipFill rotWithShape="1">
          <a:blip r:embed="rId2"/>
          <a:srcRect l="18989" t="34455" r="24522" b="19737"/>
          <a:stretch/>
        </p:blipFill>
        <p:spPr>
          <a:xfrm>
            <a:off x="136187" y="826852"/>
            <a:ext cx="11848290" cy="4821356"/>
          </a:xfrm>
          <a:prstGeom prst="rect">
            <a:avLst/>
          </a:prstGeom>
        </p:spPr>
      </p:pic>
    </p:spTree>
    <p:extLst>
      <p:ext uri="{BB962C8B-B14F-4D97-AF65-F5344CB8AC3E}">
        <p14:creationId xmlns:p14="http://schemas.microsoft.com/office/powerpoint/2010/main" val="29915136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C6D92-6B1F-0A9F-D5A4-BF53E3D06EDC}"/>
              </a:ext>
            </a:extLst>
          </p:cNvPr>
          <p:cNvSpPr>
            <a:spLocks noGrp="1"/>
          </p:cNvSpPr>
          <p:nvPr>
            <p:ph type="ctrTitle"/>
          </p:nvPr>
        </p:nvSpPr>
        <p:spPr/>
        <p:txBody>
          <a:bodyPr/>
          <a:lstStyle/>
          <a:p>
            <a:r>
              <a:rPr lang="en-GB" b="1" i="1" dirty="0">
                <a:solidFill>
                  <a:schemeClr val="accent1"/>
                </a:solidFill>
              </a:rPr>
              <a:t>Stakeholder Mapping</a:t>
            </a:r>
            <a:br>
              <a:rPr lang="en-GB" dirty="0"/>
            </a:br>
            <a:endParaRPr lang="en-GB" dirty="0"/>
          </a:p>
        </p:txBody>
      </p:sp>
      <p:sp>
        <p:nvSpPr>
          <p:cNvPr id="5" name="Subtitle 4">
            <a:extLst>
              <a:ext uri="{FF2B5EF4-FFF2-40B4-BE49-F238E27FC236}">
                <a16:creationId xmlns:a16="http://schemas.microsoft.com/office/drawing/2014/main" id="{DBED4C61-D967-3CE7-680C-616C40118B53}"/>
              </a:ext>
            </a:extLst>
          </p:cNvPr>
          <p:cNvSpPr>
            <a:spLocks noGrp="1"/>
          </p:cNvSpPr>
          <p:nvPr>
            <p:ph type="subTitle" idx="1"/>
          </p:nvPr>
        </p:nvSpPr>
        <p:spPr/>
        <p:txBody>
          <a:bodyPr/>
          <a:lstStyle/>
          <a:p>
            <a:pPr>
              <a:buFont typeface="Arial" panose="020B0604020202020204" pitchFamily="34" charset="0"/>
              <a:buChar char="•"/>
            </a:pPr>
            <a:r>
              <a:rPr lang="en-GB" dirty="0"/>
              <a:t>Introduce the </a:t>
            </a:r>
            <a:r>
              <a:rPr lang="en-GB" i="1" dirty="0"/>
              <a:t>Influence vs. Interest Matrix: </a:t>
            </a:r>
            <a:r>
              <a:rPr lang="en-GB" dirty="0"/>
              <a:t>High influence, high interest: Engage actively.</a:t>
            </a:r>
          </a:p>
          <a:p>
            <a:pPr>
              <a:buFont typeface="Arial" panose="020B0604020202020204" pitchFamily="34" charset="0"/>
              <a:buChar char="•"/>
            </a:pPr>
            <a:r>
              <a:rPr lang="en-GB" dirty="0"/>
              <a:t>Low influence, high interest: Keep informed.</a:t>
            </a:r>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GB" dirty="0"/>
          </a:p>
        </p:txBody>
      </p:sp>
      <p:pic>
        <p:nvPicPr>
          <p:cNvPr id="6" name="Online Media 5" descr="A level Business Revision - Stakeholder Mapping">
            <a:hlinkClick r:id="" action="ppaction://media"/>
            <a:extLst>
              <a:ext uri="{FF2B5EF4-FFF2-40B4-BE49-F238E27FC236}">
                <a16:creationId xmlns:a16="http://schemas.microsoft.com/office/drawing/2014/main" id="{409C15FF-81BF-A974-83AC-7D2E77686D45}"/>
              </a:ext>
            </a:extLst>
          </p:cNvPr>
          <p:cNvPicPr>
            <a:picLocks noRot="1" noChangeAspect="1"/>
          </p:cNvPicPr>
          <p:nvPr>
            <a:videoFile r:link="rId1"/>
          </p:nvPr>
        </p:nvPicPr>
        <p:blipFill>
          <a:blip r:embed="rId3"/>
          <a:stretch>
            <a:fillRect/>
          </a:stretch>
        </p:blipFill>
        <p:spPr>
          <a:xfrm>
            <a:off x="1656176" y="2255281"/>
            <a:ext cx="7680329" cy="4339386"/>
          </a:xfrm>
          <a:prstGeom prst="rect">
            <a:avLst/>
          </a:prstGeom>
        </p:spPr>
      </p:pic>
    </p:spTree>
    <p:extLst>
      <p:ext uri="{BB962C8B-B14F-4D97-AF65-F5344CB8AC3E}">
        <p14:creationId xmlns:p14="http://schemas.microsoft.com/office/powerpoint/2010/main" val="124934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557808"/>
            <a:ext cx="6851272" cy="1143000"/>
          </a:xfrm>
        </p:spPr>
        <p:txBody>
          <a:bodyPr>
            <a:normAutofit/>
          </a:bodyPr>
          <a:lstStyle/>
          <a:p>
            <a:r>
              <a:rPr lang="en-US" sz="3600" b="1" dirty="0">
                <a:latin typeface="+mj-lt"/>
              </a:rPr>
              <a:t>Classifying Stakeholders</a:t>
            </a:r>
          </a:p>
        </p:txBody>
      </p:sp>
      <p:sp>
        <p:nvSpPr>
          <p:cNvPr id="2" name="Content Placeholder 1"/>
          <p:cNvSpPr>
            <a:spLocks noGrp="1"/>
          </p:cNvSpPr>
          <p:nvPr>
            <p:ph sz="half" idx="1"/>
          </p:nvPr>
        </p:nvSpPr>
        <p:spPr>
          <a:xfrm>
            <a:off x="1981200" y="1916833"/>
            <a:ext cx="4038600" cy="3744416"/>
          </a:xfrm>
        </p:spPr>
        <p:txBody>
          <a:bodyPr>
            <a:normAutofit/>
          </a:bodyPr>
          <a:lstStyle/>
          <a:p>
            <a:pPr>
              <a:lnSpc>
                <a:spcPct val="90000"/>
              </a:lnSpc>
            </a:pPr>
            <a:r>
              <a:rPr lang="en-US" sz="1800" dirty="0">
                <a:latin typeface="+mn-lt"/>
              </a:rPr>
              <a:t>An </a:t>
            </a:r>
            <a:r>
              <a:rPr lang="en-US" sz="1800" b="1" dirty="0">
                <a:latin typeface="+mn-lt"/>
              </a:rPr>
              <a:t>influence /interest grid </a:t>
            </a:r>
            <a:r>
              <a:rPr lang="en-US" sz="1800" dirty="0">
                <a:latin typeface="+mn-lt"/>
              </a:rPr>
              <a:t>can be used to group stakeholders based on their level of authority (power) and their level of concern (interest) for project outcomes</a:t>
            </a:r>
          </a:p>
          <a:p>
            <a:pPr>
              <a:lnSpc>
                <a:spcPct val="90000"/>
              </a:lnSpc>
            </a:pPr>
            <a:r>
              <a:rPr lang="en-US" sz="1800" u="sng" dirty="0">
                <a:latin typeface="+mn-lt"/>
              </a:rPr>
              <a:t>Engagement Levels</a:t>
            </a:r>
            <a:r>
              <a:rPr lang="en-US" sz="1800" dirty="0">
                <a:latin typeface="+mn-lt"/>
              </a:rPr>
              <a:t>:</a:t>
            </a:r>
          </a:p>
          <a:p>
            <a:pPr lvl="1">
              <a:lnSpc>
                <a:spcPct val="90000"/>
              </a:lnSpc>
            </a:pPr>
            <a:r>
              <a:rPr lang="en-US" sz="1800" dirty="0">
                <a:latin typeface="+mn-lt"/>
              </a:rPr>
              <a:t>Unaware</a:t>
            </a:r>
          </a:p>
          <a:p>
            <a:pPr lvl="1">
              <a:lnSpc>
                <a:spcPct val="90000"/>
              </a:lnSpc>
            </a:pPr>
            <a:r>
              <a:rPr lang="en-US" sz="1800" dirty="0">
                <a:latin typeface="+mn-lt"/>
              </a:rPr>
              <a:t>Resistant</a:t>
            </a:r>
          </a:p>
          <a:p>
            <a:pPr lvl="1">
              <a:lnSpc>
                <a:spcPct val="90000"/>
              </a:lnSpc>
            </a:pPr>
            <a:r>
              <a:rPr lang="en-US" sz="1800" dirty="0">
                <a:latin typeface="+mn-lt"/>
              </a:rPr>
              <a:t>Neutral</a:t>
            </a:r>
          </a:p>
          <a:p>
            <a:pPr lvl="1">
              <a:lnSpc>
                <a:spcPct val="90000"/>
              </a:lnSpc>
            </a:pPr>
            <a:r>
              <a:rPr lang="en-US" sz="1800" dirty="0">
                <a:latin typeface="+mn-lt"/>
              </a:rPr>
              <a:t>Supportive</a:t>
            </a:r>
          </a:p>
          <a:p>
            <a:pPr lvl="1">
              <a:lnSpc>
                <a:spcPct val="90000"/>
              </a:lnSpc>
            </a:pPr>
            <a:r>
              <a:rPr lang="en-US" sz="1800" dirty="0">
                <a:latin typeface="+mn-lt"/>
              </a:rPr>
              <a:t>Leading</a:t>
            </a:r>
          </a:p>
          <a:p>
            <a:pPr>
              <a:lnSpc>
                <a:spcPct val="90000"/>
              </a:lnSpc>
            </a:pPr>
            <a:endParaRPr lang="en-US" sz="1800" dirty="0"/>
          </a:p>
        </p:txBody>
      </p:sp>
      <p:pic>
        <p:nvPicPr>
          <p:cNvPr id="3074" name="Picture 2" descr="Analyzing and Classifying Project Stakeholders — The Project ...">
            <a:extLst>
              <a:ext uri="{FF2B5EF4-FFF2-40B4-BE49-F238E27FC236}">
                <a16:creationId xmlns:a16="http://schemas.microsoft.com/office/drawing/2014/main" id="{DFC4149B-A604-8CB5-5DCF-EF9E790DF7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2947" y="1916833"/>
            <a:ext cx="4037106" cy="3744416"/>
          </a:xfrm>
          <a:prstGeom prst="rect">
            <a:avLst/>
          </a:prstGeom>
          <a:solidFill>
            <a:srgbClr val="FFFFFF"/>
          </a:solidFill>
        </p:spPr>
      </p:pic>
      <p:sp>
        <p:nvSpPr>
          <p:cNvPr id="5" name="Slide Number Placeholder 4" hidden="1"/>
          <p:cNvSpPr>
            <a:spLocks noGrp="1"/>
          </p:cNvSpPr>
          <p:nvPr>
            <p:ph type="sldNum" sz="quarter" idx="4294967295"/>
          </p:nvPr>
        </p:nvSpPr>
        <p:spPr bwMode="auto">
          <a:xfrm>
            <a:off x="830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000" kern="1200">
                <a:solidFill>
                  <a:schemeClr val="tx1"/>
                </a:solidFill>
                <a:latin typeface="Arial" charset="0"/>
                <a:ea typeface="+mn-ea"/>
                <a:cs typeface="+mn-cs"/>
              </a:defRPr>
            </a:lvl1pPr>
            <a:lvl2pPr marL="457200" algn="l" rtl="0" fontAlgn="base">
              <a:spcBef>
                <a:spcPct val="0"/>
              </a:spcBef>
              <a:spcAft>
                <a:spcPct val="0"/>
              </a:spcAft>
              <a:defRPr sz="2200" kern="1200">
                <a:solidFill>
                  <a:schemeClr val="tx1"/>
                </a:solidFill>
                <a:latin typeface="Arial" charset="0"/>
                <a:ea typeface="+mn-ea"/>
                <a:cs typeface="+mn-cs"/>
              </a:defRPr>
            </a:lvl2pPr>
            <a:lvl3pPr marL="914400" algn="l" rtl="0" fontAlgn="base">
              <a:spcBef>
                <a:spcPct val="0"/>
              </a:spcBef>
              <a:spcAft>
                <a:spcPct val="0"/>
              </a:spcAft>
              <a:defRPr sz="2200" kern="1200">
                <a:solidFill>
                  <a:schemeClr val="tx1"/>
                </a:solidFill>
                <a:latin typeface="Arial" charset="0"/>
                <a:ea typeface="+mn-ea"/>
                <a:cs typeface="+mn-cs"/>
              </a:defRPr>
            </a:lvl3pPr>
            <a:lvl4pPr marL="1371600" algn="l" rtl="0" fontAlgn="base">
              <a:spcBef>
                <a:spcPct val="0"/>
              </a:spcBef>
              <a:spcAft>
                <a:spcPct val="0"/>
              </a:spcAft>
              <a:defRPr sz="2200" kern="1200">
                <a:solidFill>
                  <a:schemeClr val="tx1"/>
                </a:solidFill>
                <a:latin typeface="Arial" charset="0"/>
                <a:ea typeface="+mn-ea"/>
                <a:cs typeface="+mn-cs"/>
              </a:defRPr>
            </a:lvl4pPr>
            <a:lvl5pPr marL="1828800" algn="l" rtl="0" fontAlgn="base">
              <a:spcBef>
                <a:spcPct val="0"/>
              </a:spcBef>
              <a:spcAft>
                <a:spcPct val="0"/>
              </a:spcAft>
              <a:defRPr sz="2200" kern="1200">
                <a:solidFill>
                  <a:schemeClr val="tx1"/>
                </a:solidFill>
                <a:latin typeface="Arial" charset="0"/>
                <a:ea typeface="+mn-ea"/>
                <a:cs typeface="+mn-cs"/>
              </a:defRPr>
            </a:lvl5pPr>
            <a:lvl6pPr marL="2286000" algn="l" defTabSz="914400" rtl="0" eaLnBrk="1" latinLnBrk="0" hangingPunct="1">
              <a:defRPr sz="2200" kern="1200">
                <a:solidFill>
                  <a:schemeClr val="tx1"/>
                </a:solidFill>
                <a:latin typeface="Arial" charset="0"/>
                <a:ea typeface="+mn-ea"/>
                <a:cs typeface="+mn-cs"/>
              </a:defRPr>
            </a:lvl6pPr>
            <a:lvl7pPr marL="2743200" algn="l" defTabSz="914400" rtl="0" eaLnBrk="1" latinLnBrk="0" hangingPunct="1">
              <a:defRPr sz="2200" kern="1200">
                <a:solidFill>
                  <a:schemeClr val="tx1"/>
                </a:solidFill>
                <a:latin typeface="Arial" charset="0"/>
                <a:ea typeface="+mn-ea"/>
                <a:cs typeface="+mn-cs"/>
              </a:defRPr>
            </a:lvl7pPr>
            <a:lvl8pPr marL="3200400" algn="l" defTabSz="914400" rtl="0" eaLnBrk="1" latinLnBrk="0" hangingPunct="1">
              <a:defRPr sz="2200" kern="1200">
                <a:solidFill>
                  <a:schemeClr val="tx1"/>
                </a:solidFill>
                <a:latin typeface="Arial" charset="0"/>
                <a:ea typeface="+mn-ea"/>
                <a:cs typeface="+mn-cs"/>
              </a:defRPr>
            </a:lvl8pPr>
            <a:lvl9pPr marL="3657600" algn="l" defTabSz="914400" rtl="0" eaLnBrk="1" latinLnBrk="0" hangingPunct="1">
              <a:defRPr sz="2200" kern="1200">
                <a:solidFill>
                  <a:schemeClr val="tx1"/>
                </a:solidFill>
                <a:latin typeface="Arial" charset="0"/>
                <a:ea typeface="+mn-ea"/>
                <a:cs typeface="+mn-cs"/>
              </a:defRPr>
            </a:lvl9pPr>
          </a:lstStyle>
          <a:p>
            <a:pPr>
              <a:spcAft>
                <a:spcPts val="600"/>
              </a:spcAft>
              <a:defRPr/>
            </a:pPr>
            <a:fld id="{BC43CBFC-1AEC-48DD-831D-766E041FB504}" type="slidenum">
              <a:rPr lang="en-US" smtClean="0">
                <a:solidFill>
                  <a:prstClr val="black"/>
                </a:solidFill>
              </a:rPr>
              <a:pPr>
                <a:spcAft>
                  <a:spcPts val="600"/>
                </a:spcAft>
                <a:defRPr/>
              </a:pPr>
              <a:t>17</a:t>
            </a:fld>
            <a:endParaRPr lang="en-US"/>
          </a:p>
        </p:txBody>
      </p:sp>
    </p:spTree>
    <p:extLst>
      <p:ext uri="{BB962C8B-B14F-4D97-AF65-F5344CB8AC3E}">
        <p14:creationId xmlns:p14="http://schemas.microsoft.com/office/powerpoint/2010/main" val="3810941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FDF481-097B-4F7F-BD2A-BBE225599758}"/>
              </a:ext>
            </a:extLst>
          </p:cNvPr>
          <p:cNvSpPr>
            <a:spLocks noGrp="1"/>
          </p:cNvSpPr>
          <p:nvPr>
            <p:ph type="title"/>
          </p:nvPr>
        </p:nvSpPr>
        <p:spPr>
          <a:xfrm>
            <a:off x="818707" y="418362"/>
            <a:ext cx="9973340" cy="708666"/>
          </a:xfrm>
        </p:spPr>
        <p:txBody>
          <a:bodyPr vert="horz" lIns="68580" tIns="34290" rIns="68580" bIns="34290" rtlCol="0" anchor="t">
            <a:normAutofit/>
          </a:bodyPr>
          <a:lstStyle/>
          <a:p>
            <a:r>
              <a:rPr lang="en-US" sz="2550" b="1" dirty="0">
                <a:solidFill>
                  <a:schemeClr val="tx1"/>
                </a:solidFill>
                <a:latin typeface="+mj-lt"/>
                <a:ea typeface="+mj-ea"/>
                <a:cs typeface="+mj-cs"/>
              </a:rPr>
              <a:t>POWER AND INFLUENCE MATRIX EXAMPLE HS2 project</a:t>
            </a:r>
          </a:p>
        </p:txBody>
      </p:sp>
      <p:sp>
        <p:nvSpPr>
          <p:cNvPr id="3" name="Content Placeholder 2">
            <a:extLst>
              <a:ext uri="{FF2B5EF4-FFF2-40B4-BE49-F238E27FC236}">
                <a16:creationId xmlns:a16="http://schemas.microsoft.com/office/drawing/2014/main" id="{1F7C4B28-FFCF-4CA2-9B3D-37CFCFCEA4E1}"/>
              </a:ext>
            </a:extLst>
          </p:cNvPr>
          <p:cNvSpPr>
            <a:spLocks noGrp="1"/>
          </p:cNvSpPr>
          <p:nvPr>
            <p:ph sz="half" idx="1"/>
          </p:nvPr>
        </p:nvSpPr>
        <p:spPr>
          <a:xfrm>
            <a:off x="2097788" y="2571750"/>
            <a:ext cx="2538000" cy="2883600"/>
          </a:xfrm>
        </p:spPr>
        <p:txBody>
          <a:bodyPr vert="horz" lIns="68580" tIns="34290" rIns="68580" bIns="34290" rtlCol="0">
            <a:normAutofit/>
          </a:bodyPr>
          <a:lstStyle/>
          <a:p>
            <a:pPr marL="0"/>
            <a:endParaRPr lang="en-US" sz="1500">
              <a:solidFill>
                <a:schemeClr val="bg1">
                  <a:alpha val="60000"/>
                </a:schemeClr>
              </a:solidFill>
            </a:endParaRPr>
          </a:p>
          <a:p>
            <a:endParaRPr lang="en-US" sz="1500">
              <a:solidFill>
                <a:schemeClr val="bg1">
                  <a:alpha val="60000"/>
                </a:schemeClr>
              </a:solidFill>
            </a:endParaRPr>
          </a:p>
        </p:txBody>
      </p:sp>
      <p:pic>
        <p:nvPicPr>
          <p:cNvPr id="1026" name="Picture 2" descr="powerinterest">
            <a:extLst>
              <a:ext uri="{FF2B5EF4-FFF2-40B4-BE49-F238E27FC236}">
                <a16:creationId xmlns:a16="http://schemas.microsoft.com/office/drawing/2014/main" id="{68AC652B-36C4-427B-B66C-8D1819580B2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1054736" y="1248156"/>
            <a:ext cx="5845793" cy="63541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hs2 train">
            <a:extLst>
              <a:ext uri="{FF2B5EF4-FFF2-40B4-BE49-F238E27FC236}">
                <a16:creationId xmlns:a16="http://schemas.microsoft.com/office/drawing/2014/main" id="{1CC2ACA3-899F-4D35-977B-0E2EABAD65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8065" y="2571750"/>
            <a:ext cx="3264362" cy="2448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829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0A375-A1A6-357D-CAF8-66831B9258A1}"/>
              </a:ext>
            </a:extLst>
          </p:cNvPr>
          <p:cNvSpPr>
            <a:spLocks noGrp="1"/>
          </p:cNvSpPr>
          <p:nvPr>
            <p:ph type="title"/>
          </p:nvPr>
        </p:nvSpPr>
        <p:spPr/>
        <p:txBody>
          <a:bodyPr>
            <a:normAutofit fontScale="90000"/>
          </a:bodyPr>
          <a:lstStyle/>
          <a:p>
            <a:r>
              <a:rPr lang="en-GB" sz="3200" b="1" kern="100" dirty="0">
                <a:effectLst/>
                <a:ea typeface="Aptos" panose="020B0004020202020204" pitchFamily="34" charset="0"/>
                <a:cs typeface="Times New Roman" panose="02020603050405020304" pitchFamily="18" charset="0"/>
              </a:rPr>
              <a:t>Group Activity 2-Stakeholder Mapping Exercise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8" name="Subtitle 2">
            <a:extLst>
              <a:ext uri="{FF2B5EF4-FFF2-40B4-BE49-F238E27FC236}">
                <a16:creationId xmlns:a16="http://schemas.microsoft.com/office/drawing/2014/main" id="{DE50923B-132F-FE08-756F-86359376B0F2}"/>
              </a:ext>
            </a:extLst>
          </p:cNvPr>
          <p:cNvSpPr>
            <a:spLocks noGrp="1"/>
          </p:cNvSpPr>
          <p:nvPr>
            <p:ph type="body" idx="1"/>
          </p:nvPr>
        </p:nvSpPr>
        <p:spPr/>
        <p:txBody>
          <a:bodyPr lIns="91440" tIns="45720" rIns="91440" bIns="45720" anchor="t"/>
          <a:lstStyle/>
          <a:p>
            <a:endParaRPr lang="en-GB" sz="2000">
              <a:ea typeface="Verdana"/>
            </a:endParaRPr>
          </a:p>
          <a:p>
            <a:endParaRPr lang="en-GB" sz="1800"/>
          </a:p>
          <a:p>
            <a:endParaRPr lang="en-GB" sz="1800"/>
          </a:p>
          <a:p>
            <a:endParaRPr lang="en-GB" sz="1800"/>
          </a:p>
          <a:p>
            <a:endParaRPr lang="en-GB" sz="1800"/>
          </a:p>
          <a:p>
            <a:endParaRPr lang="en-GB" sz="1800"/>
          </a:p>
          <a:p>
            <a:endParaRPr lang="en-GB" sz="1800"/>
          </a:p>
          <a:p>
            <a:endParaRPr lang="en-GB" sz="1800"/>
          </a:p>
          <a:p>
            <a:endParaRPr lang="en-GB" sz="1600">
              <a:hlinkClick r:id="rId3"/>
            </a:endParaRPr>
          </a:p>
          <a:p>
            <a:endParaRPr lang="en-GB" sz="1600">
              <a:hlinkClick r:id="rId3"/>
            </a:endParaRPr>
          </a:p>
          <a:p>
            <a:endParaRPr lang="en-GB" sz="1600">
              <a:ea typeface="Verdana"/>
            </a:endParaRPr>
          </a:p>
          <a:p>
            <a:endParaRPr lang="en-GB" sz="1600"/>
          </a:p>
          <a:p>
            <a:endParaRPr lang="en-GB" sz="1600"/>
          </a:p>
        </p:txBody>
      </p:sp>
      <p:sp>
        <p:nvSpPr>
          <p:cNvPr id="9" name="Content Placeholder 8">
            <a:extLst>
              <a:ext uri="{FF2B5EF4-FFF2-40B4-BE49-F238E27FC236}">
                <a16:creationId xmlns:a16="http://schemas.microsoft.com/office/drawing/2014/main" id="{844DE1A1-897C-4D9E-3407-59EDF2D2DA23}"/>
              </a:ext>
            </a:extLst>
          </p:cNvPr>
          <p:cNvSpPr>
            <a:spLocks noGrp="1"/>
          </p:cNvSpPr>
          <p:nvPr>
            <p:ph sz="half" idx="2"/>
          </p:nvPr>
        </p:nvSpPr>
        <p:spPr>
          <a:xfrm>
            <a:off x="471591" y="1203423"/>
            <a:ext cx="5368888" cy="4647942"/>
          </a:xfrm>
        </p:spPr>
        <p:txBody>
          <a:bodyPr/>
          <a:lstStyle/>
          <a:p>
            <a:pPr>
              <a:lnSpc>
                <a:spcPct val="107000"/>
              </a:lnSpc>
              <a:spcAft>
                <a:spcPts val="800"/>
              </a:spcAft>
            </a:pPr>
            <a:r>
              <a:rPr lang="en-GB" sz="1800" b="1" kern="100" dirty="0">
                <a:effectLst/>
                <a:ea typeface="Aptos" panose="020B0004020202020204" pitchFamily="34" charset="0"/>
                <a:cs typeface="Times New Roman" panose="02020603050405020304" pitchFamily="18" charset="0"/>
              </a:rPr>
              <a:t>Based on the last group task, the </a:t>
            </a:r>
            <a:r>
              <a:rPr lang="en-GB" sz="1800" b="1" i="1" kern="100" dirty="0">
                <a:effectLst/>
                <a:ea typeface="Aptos" panose="020B0004020202020204" pitchFamily="34" charset="0"/>
                <a:cs typeface="Times New Roman" panose="02020603050405020304" pitchFamily="18" charset="0"/>
              </a:rPr>
              <a:t>University Sustainable Campus Initiative</a:t>
            </a:r>
            <a:r>
              <a:rPr lang="en-GB" sz="1800" i="1" kern="100" dirty="0">
                <a:effectLst/>
                <a:ea typeface="Aptos" panose="020B0004020202020204" pitchFamily="34" charset="0"/>
                <a:cs typeface="Times New Roman" panose="02020603050405020304" pitchFamily="18" charset="0"/>
              </a:rPr>
              <a:t> project </a:t>
            </a:r>
            <a:br>
              <a:rPr lang="en-GB" sz="1800" i="1" kern="100" dirty="0">
                <a:effectLst/>
                <a:ea typeface="Aptos" panose="020B0004020202020204" pitchFamily="34" charset="0"/>
                <a:cs typeface="Times New Roman" panose="02020603050405020304" pitchFamily="18" charset="0"/>
              </a:rPr>
            </a:br>
            <a:r>
              <a:rPr lang="en-GB" sz="1800" b="1" kern="100" dirty="0">
                <a:effectLst/>
                <a:ea typeface="Aptos" panose="020B0004020202020204" pitchFamily="34" charset="0"/>
                <a:cs typeface="Times New Roman" panose="02020603050405020304" pitchFamily="18" charset="0"/>
              </a:rPr>
              <a:t>Complete the following :</a:t>
            </a:r>
            <a:endParaRPr lang="en-GB" sz="1800" kern="100" dirty="0">
              <a:effectLst/>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tabLst>
                <a:tab pos="457200" algn="l"/>
              </a:tabLst>
            </a:pPr>
            <a:r>
              <a:rPr lang="en-GB" sz="1800" kern="100" dirty="0">
                <a:effectLst/>
                <a:ea typeface="Aptos" panose="020B0004020202020204" pitchFamily="34" charset="0"/>
                <a:cs typeface="Times New Roman" panose="02020603050405020304" pitchFamily="18" charset="0"/>
              </a:rPr>
              <a:t>Identify four stakeholders involved.</a:t>
            </a:r>
          </a:p>
          <a:p>
            <a:pPr marL="342900" lvl="0" indent="-342900">
              <a:lnSpc>
                <a:spcPct val="107000"/>
              </a:lnSpc>
              <a:buFont typeface="+mj-lt"/>
              <a:buAutoNum type="arabicPeriod"/>
              <a:tabLst>
                <a:tab pos="457200" algn="l"/>
              </a:tabLst>
            </a:pPr>
            <a:r>
              <a:rPr lang="en-GB" sz="1800" kern="100" dirty="0">
                <a:effectLst/>
                <a:ea typeface="Aptos" panose="020B0004020202020204" pitchFamily="34" charset="0"/>
                <a:cs typeface="Times New Roman" panose="02020603050405020304" pitchFamily="18" charset="0"/>
              </a:rPr>
              <a:t>Use the blank </a:t>
            </a:r>
            <a:r>
              <a:rPr lang="en-GB" sz="1800" i="1" kern="100" dirty="0">
                <a:effectLst/>
                <a:ea typeface="Aptos" panose="020B0004020202020204" pitchFamily="34" charset="0"/>
                <a:cs typeface="Times New Roman" panose="02020603050405020304" pitchFamily="18" charset="0"/>
              </a:rPr>
              <a:t>Influence vs. Interest Matrix</a:t>
            </a:r>
            <a:r>
              <a:rPr lang="en-GB" sz="1800" kern="100" dirty="0">
                <a:effectLst/>
                <a:ea typeface="Aptos" panose="020B0004020202020204" pitchFamily="34" charset="0"/>
                <a:cs typeface="Times New Roman" panose="02020603050405020304" pitchFamily="18" charset="0"/>
              </a:rPr>
              <a:t> provided to place them in the appropriate quadrant.</a:t>
            </a:r>
          </a:p>
          <a:p>
            <a:pPr marL="342900" lvl="0" indent="-342900">
              <a:lnSpc>
                <a:spcPct val="107000"/>
              </a:lnSpc>
              <a:buFont typeface="+mj-lt"/>
              <a:buAutoNum type="arabicPeriod"/>
              <a:tabLst>
                <a:tab pos="457200" algn="l"/>
              </a:tabLst>
            </a:pPr>
            <a:r>
              <a:rPr lang="en-GB" sz="1800" kern="100" dirty="0">
                <a:effectLst/>
                <a:ea typeface="Aptos" panose="020B0004020202020204" pitchFamily="34" charset="0"/>
                <a:cs typeface="Times New Roman" panose="02020603050405020304" pitchFamily="18" charset="0"/>
              </a:rPr>
              <a:t>For each stakeholder, decide how you would:</a:t>
            </a:r>
          </a:p>
          <a:p>
            <a:pPr lvl="1">
              <a:lnSpc>
                <a:spcPct val="107000"/>
              </a:lnSpc>
              <a:tabLst>
                <a:tab pos="914400" algn="l"/>
              </a:tabLst>
            </a:pPr>
            <a:r>
              <a:rPr lang="en-GB" sz="1800" kern="100" dirty="0">
                <a:effectLst/>
                <a:ea typeface="Aptos" panose="020B0004020202020204" pitchFamily="34" charset="0"/>
                <a:cs typeface="Times New Roman" panose="02020603050405020304" pitchFamily="18" charset="0"/>
              </a:rPr>
              <a:t>Engage with them.</a:t>
            </a:r>
          </a:p>
          <a:p>
            <a:pPr lvl="1">
              <a:lnSpc>
                <a:spcPct val="107000"/>
              </a:lnSpc>
              <a:tabLst>
                <a:tab pos="914400" algn="l"/>
              </a:tabLst>
            </a:pPr>
            <a:r>
              <a:rPr lang="en-GB" sz="1800" kern="100" dirty="0">
                <a:effectLst/>
                <a:ea typeface="Aptos" panose="020B0004020202020204" pitchFamily="34" charset="0"/>
                <a:cs typeface="Times New Roman" panose="02020603050405020304" pitchFamily="18" charset="0"/>
              </a:rPr>
              <a:t>Communicate effectively.</a:t>
            </a:r>
          </a:p>
          <a:p>
            <a:pPr marL="571500" indent="-342900">
              <a:lnSpc>
                <a:spcPct val="107000"/>
              </a:lnSpc>
              <a:spcAft>
                <a:spcPts val="800"/>
              </a:spcAft>
              <a:buFont typeface="+mj-lt"/>
              <a:buAutoNum type="arabicPeriod"/>
            </a:pPr>
            <a:r>
              <a:rPr lang="en-GB" sz="1800" b="1" kern="100" dirty="0">
                <a:effectLst/>
                <a:ea typeface="Aptos" panose="020B0004020202020204" pitchFamily="34" charset="0"/>
                <a:cs typeface="Times New Roman" panose="02020603050405020304" pitchFamily="18" charset="0"/>
              </a:rPr>
              <a:t>Share your matrix with the group and discuss how you would manage these stakeholders</a:t>
            </a:r>
          </a:p>
        </p:txBody>
      </p:sp>
      <p:sp>
        <p:nvSpPr>
          <p:cNvPr id="5" name="TextBox 4">
            <a:extLst>
              <a:ext uri="{FF2B5EF4-FFF2-40B4-BE49-F238E27FC236}">
                <a16:creationId xmlns:a16="http://schemas.microsoft.com/office/drawing/2014/main" id="{A1B6C42D-1787-9E45-0678-0A3A2F689FC2}"/>
              </a:ext>
            </a:extLst>
          </p:cNvPr>
          <p:cNvSpPr txBox="1"/>
          <p:nvPr/>
        </p:nvSpPr>
        <p:spPr>
          <a:xfrm>
            <a:off x="3937000" y="6134100"/>
            <a:ext cx="6393850" cy="369332"/>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12" name="Subtitle 2">
            <a:extLst>
              <a:ext uri="{FF2B5EF4-FFF2-40B4-BE49-F238E27FC236}">
                <a16:creationId xmlns:a16="http://schemas.microsoft.com/office/drawing/2014/main" id="{B49C8A21-708A-B389-A300-B4E2ADDF17E7}"/>
              </a:ext>
            </a:extLst>
          </p:cNvPr>
          <p:cNvSpPr txBox="1">
            <a:spLocks/>
          </p:cNvSpPr>
          <p:nvPr/>
        </p:nvSpPr>
        <p:spPr>
          <a:xfrm>
            <a:off x="3912775" y="3223563"/>
            <a:ext cx="3987696" cy="1187426"/>
          </a:xfrm>
          <a:prstGeom prst="rect">
            <a:avLst/>
          </a:prstGeom>
        </p:spPr>
        <p:txBody>
          <a:bodyPr lIns="91440" tIns="45720" rIns="91440" bIns="45720" anchor="t"/>
          <a:lstStyle>
            <a:lvl1pPr marL="0" indent="0" algn="l" defTabSz="914400" rtl="0" eaLnBrk="1" latinLnBrk="0" hangingPunct="1">
              <a:lnSpc>
                <a:spcPct val="90000"/>
              </a:lnSpc>
              <a:spcBef>
                <a:spcPts val="1000"/>
              </a:spcBef>
              <a:buFont typeface="Arial" panose="020B0604020202020204" pitchFamily="34" charset="0"/>
              <a:buNone/>
              <a:defRPr sz="1200" kern="1200">
                <a:solidFill>
                  <a:schemeClr val="accent2"/>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2000">
              <a:ea typeface="Verdana"/>
            </a:endParaRPr>
          </a:p>
          <a:p>
            <a:endParaRPr lang="en-GB" sz="1800"/>
          </a:p>
          <a:p>
            <a:endParaRPr lang="en-GB" sz="1800"/>
          </a:p>
          <a:p>
            <a:endParaRPr lang="en-GB" sz="1800"/>
          </a:p>
          <a:p>
            <a:endParaRPr lang="en-GB" sz="1800"/>
          </a:p>
          <a:p>
            <a:endParaRPr lang="en-GB" sz="1800"/>
          </a:p>
          <a:p>
            <a:endParaRPr lang="en-GB" sz="1800"/>
          </a:p>
          <a:p>
            <a:endParaRPr lang="en-GB" sz="1800"/>
          </a:p>
          <a:p>
            <a:endParaRPr lang="en-GB" sz="1600">
              <a:hlinkClick r:id="rId3"/>
            </a:endParaRPr>
          </a:p>
          <a:p>
            <a:endParaRPr lang="en-GB" sz="1600">
              <a:hlinkClick r:id="rId3"/>
            </a:endParaRPr>
          </a:p>
          <a:p>
            <a:endParaRPr lang="en-GB" sz="1600">
              <a:ea typeface="Verdana"/>
            </a:endParaRPr>
          </a:p>
          <a:p>
            <a:endParaRPr lang="en-GB" sz="1600"/>
          </a:p>
          <a:p>
            <a:endParaRPr lang="en-GB" sz="1600"/>
          </a:p>
        </p:txBody>
      </p:sp>
      <p:sp>
        <p:nvSpPr>
          <p:cNvPr id="10" name="Rectangle 9">
            <a:extLst>
              <a:ext uri="{FF2B5EF4-FFF2-40B4-BE49-F238E27FC236}">
                <a16:creationId xmlns:a16="http://schemas.microsoft.com/office/drawing/2014/main" id="{F679AEEB-DA8A-5CB8-664C-2EF576100E17}"/>
              </a:ext>
            </a:extLst>
          </p:cNvPr>
          <p:cNvSpPr/>
          <p:nvPr/>
        </p:nvSpPr>
        <p:spPr>
          <a:xfrm>
            <a:off x="10205475" y="186411"/>
            <a:ext cx="1201710" cy="338554"/>
          </a:xfrm>
          <a:prstGeom prst="rect">
            <a:avLst/>
          </a:prstGeom>
          <a:solidFill>
            <a:schemeClr val="accent3"/>
          </a:solidFill>
        </p:spPr>
        <p:txBody>
          <a:bodyPr wrap="square" lIns="91440" tIns="45720" rIns="91440" bIns="4572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1600" b="1">
                <a:ln w="0">
                  <a:noFill/>
                </a:ln>
                <a:latin typeface="+mj-lt"/>
                <a:ea typeface="Verdana"/>
              </a:rPr>
              <a:t>45 mins</a:t>
            </a:r>
            <a:endParaRPr lang="en-GB" sz="1600" b="1" cap="none" spc="0">
              <a:ln w="0">
                <a:noFill/>
              </a:ln>
              <a:effectLst/>
              <a:latin typeface="+mj-lt"/>
            </a:endParaRPr>
          </a:p>
        </p:txBody>
      </p:sp>
      <p:pic>
        <p:nvPicPr>
          <p:cNvPr id="14" name="Picture 13">
            <a:extLst>
              <a:ext uri="{FF2B5EF4-FFF2-40B4-BE49-F238E27FC236}">
                <a16:creationId xmlns:a16="http://schemas.microsoft.com/office/drawing/2014/main" id="{DE87BD91-24AB-DBDE-4C10-D582CCD7A975}"/>
              </a:ext>
            </a:extLst>
          </p:cNvPr>
          <p:cNvPicPr>
            <a:picLocks noChangeAspect="1"/>
          </p:cNvPicPr>
          <p:nvPr/>
        </p:nvPicPr>
        <p:blipFill>
          <a:blip r:embed="rId4"/>
          <a:stretch>
            <a:fillRect/>
          </a:stretch>
        </p:blipFill>
        <p:spPr>
          <a:xfrm>
            <a:off x="11471142" y="64172"/>
            <a:ext cx="619125" cy="581025"/>
          </a:xfrm>
          <a:prstGeom prst="rect">
            <a:avLst/>
          </a:prstGeom>
        </p:spPr>
      </p:pic>
      <p:sp>
        <p:nvSpPr>
          <p:cNvPr id="4" name="TextBox 3">
            <a:extLst>
              <a:ext uri="{FF2B5EF4-FFF2-40B4-BE49-F238E27FC236}">
                <a16:creationId xmlns:a16="http://schemas.microsoft.com/office/drawing/2014/main" id="{D2DEA8D7-0032-4952-1C37-59F71BBAA1DF}"/>
              </a:ext>
            </a:extLst>
          </p:cNvPr>
          <p:cNvSpPr txBox="1"/>
          <p:nvPr/>
        </p:nvSpPr>
        <p:spPr>
          <a:xfrm>
            <a:off x="4041913" y="1086678"/>
            <a:ext cx="184731" cy="369332"/>
          </a:xfrm>
          <a:prstGeom prst="rect">
            <a:avLst/>
          </a:prstGeom>
          <a:noFill/>
        </p:spPr>
        <p:txBody>
          <a:bodyPr wrap="none" rtlCol="0">
            <a:spAutoFit/>
          </a:bodyPr>
          <a:lstStyle/>
          <a:p>
            <a:endParaRPr lang="en-GB" dirty="0"/>
          </a:p>
        </p:txBody>
      </p:sp>
      <p:pic>
        <p:nvPicPr>
          <p:cNvPr id="3" name="Picture 2">
            <a:extLst>
              <a:ext uri="{FF2B5EF4-FFF2-40B4-BE49-F238E27FC236}">
                <a16:creationId xmlns:a16="http://schemas.microsoft.com/office/drawing/2014/main" id="{09397662-0917-8750-3DBB-6C6B62E4FE48}"/>
              </a:ext>
            </a:extLst>
          </p:cNvPr>
          <p:cNvPicPr>
            <a:picLocks noChangeAspect="1"/>
          </p:cNvPicPr>
          <p:nvPr/>
        </p:nvPicPr>
        <p:blipFill rotWithShape="1">
          <a:blip r:embed="rId5"/>
          <a:srcRect l="17062" t="15850" r="37181" b="-1147"/>
          <a:stretch/>
        </p:blipFill>
        <p:spPr bwMode="auto">
          <a:xfrm>
            <a:off x="6351523" y="1456010"/>
            <a:ext cx="5389894" cy="533781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53750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609600" y="72958"/>
            <a:ext cx="10972800" cy="714982"/>
          </a:xfrm>
        </p:spPr>
        <p:txBody>
          <a:bodyPr>
            <a:normAutofit/>
          </a:bodyPr>
          <a:lstStyle/>
          <a:p>
            <a:r>
              <a:rPr lang="en-GB" altLang="en-US" sz="4000" b="1" dirty="0">
                <a:latin typeface="Verdana" panose="020B0604030504040204" pitchFamily="34" charset="0"/>
              </a:rPr>
              <a:t>Understand your Stakeholder</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87549" y="953310"/>
            <a:ext cx="12104451" cy="4309353"/>
          </a:xfrm>
        </p:spPr>
        <p:txBody>
          <a:bodyPr>
            <a:normAutofit fontScale="92500" lnSpcReduction="10000"/>
          </a:bodyPr>
          <a:lstStyle/>
          <a:p>
            <a:pPr>
              <a:lnSpc>
                <a:spcPct val="90000"/>
              </a:lnSpc>
              <a:defRPr/>
            </a:pPr>
            <a:r>
              <a:rPr lang="en-GB" altLang="en-US" sz="3000" dirty="0">
                <a:latin typeface="Verdana" pitchFamily="34" charset="0"/>
              </a:rPr>
              <a:t>Understanding your stakeholders involves profiling them by answering the following questions</a:t>
            </a:r>
          </a:p>
          <a:p>
            <a:pPr marL="0" indent="0">
              <a:lnSpc>
                <a:spcPct val="90000"/>
              </a:lnSpc>
              <a:buNone/>
              <a:defRPr/>
            </a:pPr>
            <a:endParaRPr lang="en-GB" altLang="en-US" sz="3000" dirty="0">
              <a:latin typeface="Verdana" pitchFamily="34" charset="0"/>
            </a:endParaRPr>
          </a:p>
          <a:p>
            <a:pPr marL="622300">
              <a:lnSpc>
                <a:spcPct val="90000"/>
              </a:lnSpc>
              <a:buFont typeface="Wingdings" panose="05000000000000000000" pitchFamily="2" charset="2"/>
              <a:buChar char="Ø"/>
              <a:defRPr/>
            </a:pPr>
            <a:r>
              <a:rPr lang="en-GB" altLang="en-US" sz="3000" dirty="0">
                <a:latin typeface="Verdana" pitchFamily="34" charset="0"/>
              </a:rPr>
              <a:t>What motivates them</a:t>
            </a:r>
          </a:p>
          <a:p>
            <a:pPr marL="279400" indent="0">
              <a:lnSpc>
                <a:spcPct val="90000"/>
              </a:lnSpc>
              <a:buNone/>
              <a:defRPr/>
            </a:pPr>
            <a:endParaRPr lang="en-GB" altLang="en-US" sz="3000" dirty="0">
              <a:latin typeface="Verdana" pitchFamily="34" charset="0"/>
            </a:endParaRPr>
          </a:p>
          <a:p>
            <a:pPr marL="622300">
              <a:lnSpc>
                <a:spcPct val="90000"/>
              </a:lnSpc>
              <a:buFont typeface="Wingdings" panose="05000000000000000000" pitchFamily="2" charset="2"/>
              <a:buChar char="Ø"/>
              <a:defRPr/>
            </a:pPr>
            <a:r>
              <a:rPr lang="en-GB" altLang="en-US" sz="3000" dirty="0">
                <a:latin typeface="Verdana" pitchFamily="34" charset="0"/>
              </a:rPr>
              <a:t>Does the project align with their priorities and other priorities</a:t>
            </a:r>
          </a:p>
          <a:p>
            <a:pPr marL="279400" indent="0">
              <a:lnSpc>
                <a:spcPct val="90000"/>
              </a:lnSpc>
              <a:buNone/>
              <a:defRPr/>
            </a:pPr>
            <a:endParaRPr lang="en-GB" altLang="en-US" sz="3000" dirty="0">
              <a:latin typeface="Verdana" pitchFamily="34" charset="0"/>
            </a:endParaRPr>
          </a:p>
          <a:p>
            <a:pPr marL="622300">
              <a:lnSpc>
                <a:spcPct val="90000"/>
              </a:lnSpc>
              <a:buFont typeface="Wingdings" panose="05000000000000000000" pitchFamily="2" charset="2"/>
              <a:buChar char="Ø"/>
              <a:defRPr/>
            </a:pPr>
            <a:r>
              <a:rPr lang="en-GB" altLang="en-US" sz="3000" dirty="0">
                <a:latin typeface="Verdana" pitchFamily="34" charset="0"/>
              </a:rPr>
              <a:t>What their views are about the project (positive or negative)</a:t>
            </a:r>
          </a:p>
          <a:p>
            <a:pPr marL="0" indent="0">
              <a:lnSpc>
                <a:spcPct val="90000"/>
              </a:lnSpc>
              <a:buNone/>
              <a:defRPr/>
            </a:pPr>
            <a:endParaRPr lang="en-GB" altLang="en-US" sz="3000" dirty="0">
              <a:latin typeface="Verdana" pitchFamily="34" charset="0"/>
            </a:endParaRPr>
          </a:p>
          <a:p>
            <a:pPr>
              <a:lnSpc>
                <a:spcPct val="90000"/>
              </a:lnSpc>
              <a:defRPr/>
            </a:pPr>
            <a:r>
              <a:rPr lang="en-GB" altLang="en-US" sz="3000" dirty="0">
                <a:latin typeface="Verdana" pitchFamily="34" charset="0"/>
              </a:rPr>
              <a:t>This will help you to manage and communicate with them</a:t>
            </a:r>
          </a:p>
          <a:p>
            <a:pPr marL="0" indent="0">
              <a:buNone/>
              <a:defRPr/>
            </a:pPr>
            <a:endParaRPr lang="en-GB" altLang="en-US" dirty="0">
              <a:latin typeface="Verdana" pitchFamily="34" charset="0"/>
            </a:endParaRP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72277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43011">
                                            <p:txEl>
                                              <p:pRg st="0" end="0"/>
                                            </p:txEl>
                                          </p:spTgt>
                                        </p:tgtEl>
                                        <p:attrNameLst>
                                          <p:attrName>style.visibility</p:attrName>
                                        </p:attrNameLst>
                                      </p:cBhvr>
                                      <p:to>
                                        <p:strVal val="visible"/>
                                      </p:to>
                                    </p:set>
                                    <p:anim calcmode="lin" valueType="num">
                                      <p:cBhvr>
                                        <p:cTn id="11" dur="500" fill="hold"/>
                                        <p:tgtEl>
                                          <p:spTgt spid="43011">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43011">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43011">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43011">
                                            <p:txEl>
                                              <p:pRg st="2" end="2"/>
                                            </p:txEl>
                                          </p:spTgt>
                                        </p:tgtEl>
                                        <p:attrNameLst>
                                          <p:attrName>style.visibility</p:attrName>
                                        </p:attrNameLst>
                                      </p:cBhvr>
                                      <p:to>
                                        <p:strVal val="visible"/>
                                      </p:to>
                                    </p:set>
                                    <p:anim calcmode="lin" valueType="num">
                                      <p:cBhvr>
                                        <p:cTn id="18" dur="500" fill="hold"/>
                                        <p:tgtEl>
                                          <p:spTgt spid="43011">
                                            <p:txEl>
                                              <p:pRg st="2" end="2"/>
                                            </p:txEl>
                                          </p:spTgt>
                                        </p:tgtEl>
                                        <p:attrNameLst>
                                          <p:attrName>ppt_w</p:attrName>
                                        </p:attrNameLst>
                                      </p:cBhvr>
                                      <p:tavLst>
                                        <p:tav tm="0">
                                          <p:val>
                                            <p:fltVal val="0"/>
                                          </p:val>
                                        </p:tav>
                                        <p:tav tm="100000">
                                          <p:val>
                                            <p:strVal val="#ppt_w"/>
                                          </p:val>
                                        </p:tav>
                                      </p:tavLst>
                                    </p:anim>
                                    <p:anim calcmode="lin" valueType="num">
                                      <p:cBhvr>
                                        <p:cTn id="19" dur="500" fill="hold"/>
                                        <p:tgtEl>
                                          <p:spTgt spid="43011">
                                            <p:txEl>
                                              <p:pRg st="2" end="2"/>
                                            </p:txEl>
                                          </p:spTgt>
                                        </p:tgtEl>
                                        <p:attrNameLst>
                                          <p:attrName>ppt_h</p:attrName>
                                        </p:attrNameLst>
                                      </p:cBhvr>
                                      <p:tavLst>
                                        <p:tav tm="0">
                                          <p:val>
                                            <p:fltVal val="0"/>
                                          </p:val>
                                        </p:tav>
                                        <p:tav tm="100000">
                                          <p:val>
                                            <p:strVal val="#ppt_h"/>
                                          </p:val>
                                        </p:tav>
                                      </p:tavLst>
                                    </p:anim>
                                    <p:animEffect transition="in" filter="fade">
                                      <p:cBhvr>
                                        <p:cTn id="20" dur="500"/>
                                        <p:tgtEl>
                                          <p:spTgt spid="4301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43011">
                                            <p:txEl>
                                              <p:pRg st="4" end="4"/>
                                            </p:txEl>
                                          </p:spTgt>
                                        </p:tgtEl>
                                        <p:attrNameLst>
                                          <p:attrName>style.visibility</p:attrName>
                                        </p:attrNameLst>
                                      </p:cBhvr>
                                      <p:to>
                                        <p:strVal val="visible"/>
                                      </p:to>
                                    </p:set>
                                    <p:anim calcmode="lin" valueType="num">
                                      <p:cBhvr>
                                        <p:cTn id="25" dur="500" fill="hold"/>
                                        <p:tgtEl>
                                          <p:spTgt spid="43011">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43011">
                                            <p:txEl>
                                              <p:pRg st="4" end="4"/>
                                            </p:txEl>
                                          </p:spTgt>
                                        </p:tgtEl>
                                        <p:attrNameLst>
                                          <p:attrName>ppt_h</p:attrName>
                                        </p:attrNameLst>
                                      </p:cBhvr>
                                      <p:tavLst>
                                        <p:tav tm="0">
                                          <p:val>
                                            <p:fltVal val="0"/>
                                          </p:val>
                                        </p:tav>
                                        <p:tav tm="100000">
                                          <p:val>
                                            <p:strVal val="#ppt_h"/>
                                          </p:val>
                                        </p:tav>
                                      </p:tavLst>
                                    </p:anim>
                                    <p:animEffect transition="in" filter="fade">
                                      <p:cBhvr>
                                        <p:cTn id="27" dur="500"/>
                                        <p:tgtEl>
                                          <p:spTgt spid="430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43011">
                                            <p:txEl>
                                              <p:pRg st="6" end="6"/>
                                            </p:txEl>
                                          </p:spTgt>
                                        </p:tgtEl>
                                        <p:attrNameLst>
                                          <p:attrName>style.visibility</p:attrName>
                                        </p:attrNameLst>
                                      </p:cBhvr>
                                      <p:to>
                                        <p:strVal val="visible"/>
                                      </p:to>
                                    </p:set>
                                    <p:anim calcmode="lin" valueType="num">
                                      <p:cBhvr>
                                        <p:cTn id="32" dur="500" fill="hold"/>
                                        <p:tgtEl>
                                          <p:spTgt spid="43011">
                                            <p:txEl>
                                              <p:pRg st="6" end="6"/>
                                            </p:txEl>
                                          </p:spTgt>
                                        </p:tgtEl>
                                        <p:attrNameLst>
                                          <p:attrName>ppt_w</p:attrName>
                                        </p:attrNameLst>
                                      </p:cBhvr>
                                      <p:tavLst>
                                        <p:tav tm="0">
                                          <p:val>
                                            <p:fltVal val="0"/>
                                          </p:val>
                                        </p:tav>
                                        <p:tav tm="100000">
                                          <p:val>
                                            <p:strVal val="#ppt_w"/>
                                          </p:val>
                                        </p:tav>
                                      </p:tavLst>
                                    </p:anim>
                                    <p:anim calcmode="lin" valueType="num">
                                      <p:cBhvr>
                                        <p:cTn id="33" dur="500" fill="hold"/>
                                        <p:tgtEl>
                                          <p:spTgt spid="43011">
                                            <p:txEl>
                                              <p:pRg st="6" end="6"/>
                                            </p:txEl>
                                          </p:spTgt>
                                        </p:tgtEl>
                                        <p:attrNameLst>
                                          <p:attrName>ppt_h</p:attrName>
                                        </p:attrNameLst>
                                      </p:cBhvr>
                                      <p:tavLst>
                                        <p:tav tm="0">
                                          <p:val>
                                            <p:fltVal val="0"/>
                                          </p:val>
                                        </p:tav>
                                        <p:tav tm="100000">
                                          <p:val>
                                            <p:strVal val="#ppt_h"/>
                                          </p:val>
                                        </p:tav>
                                      </p:tavLst>
                                    </p:anim>
                                    <p:animEffect transition="in" filter="fade">
                                      <p:cBhvr>
                                        <p:cTn id="34" dur="500"/>
                                        <p:tgtEl>
                                          <p:spTgt spid="43011">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43011">
                                            <p:txEl>
                                              <p:pRg st="8" end="8"/>
                                            </p:txEl>
                                          </p:spTgt>
                                        </p:tgtEl>
                                        <p:attrNameLst>
                                          <p:attrName>style.visibility</p:attrName>
                                        </p:attrNameLst>
                                      </p:cBhvr>
                                      <p:to>
                                        <p:strVal val="visible"/>
                                      </p:to>
                                    </p:set>
                                    <p:anim calcmode="lin" valueType="num">
                                      <p:cBhvr>
                                        <p:cTn id="39" dur="500" fill="hold"/>
                                        <p:tgtEl>
                                          <p:spTgt spid="43011">
                                            <p:txEl>
                                              <p:pRg st="8" end="8"/>
                                            </p:txEl>
                                          </p:spTgt>
                                        </p:tgtEl>
                                        <p:attrNameLst>
                                          <p:attrName>ppt_w</p:attrName>
                                        </p:attrNameLst>
                                      </p:cBhvr>
                                      <p:tavLst>
                                        <p:tav tm="0">
                                          <p:val>
                                            <p:fltVal val="0"/>
                                          </p:val>
                                        </p:tav>
                                        <p:tav tm="100000">
                                          <p:val>
                                            <p:strVal val="#ppt_w"/>
                                          </p:val>
                                        </p:tav>
                                      </p:tavLst>
                                    </p:anim>
                                    <p:anim calcmode="lin" valueType="num">
                                      <p:cBhvr>
                                        <p:cTn id="40" dur="500" fill="hold"/>
                                        <p:tgtEl>
                                          <p:spTgt spid="43011">
                                            <p:txEl>
                                              <p:pRg st="8" end="8"/>
                                            </p:txEl>
                                          </p:spTgt>
                                        </p:tgtEl>
                                        <p:attrNameLst>
                                          <p:attrName>ppt_h</p:attrName>
                                        </p:attrNameLst>
                                      </p:cBhvr>
                                      <p:tavLst>
                                        <p:tav tm="0">
                                          <p:val>
                                            <p:fltVal val="0"/>
                                          </p:val>
                                        </p:tav>
                                        <p:tav tm="100000">
                                          <p:val>
                                            <p:strVal val="#ppt_h"/>
                                          </p:val>
                                        </p:tav>
                                      </p:tavLst>
                                    </p:anim>
                                    <p:animEffect transition="in" filter="fade">
                                      <p:cBhvr>
                                        <p:cTn id="41" dur="500"/>
                                        <p:tgtEl>
                                          <p:spTgt spid="430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609600" y="72958"/>
            <a:ext cx="10972800" cy="919263"/>
          </a:xfrm>
        </p:spPr>
        <p:txBody>
          <a:bodyPr>
            <a:normAutofit/>
          </a:bodyPr>
          <a:lstStyle/>
          <a:p>
            <a:r>
              <a:rPr lang="en-GB" altLang="en-US" sz="4000" b="1" dirty="0">
                <a:latin typeface="Verdana" panose="020B0604030504040204" pitchFamily="34" charset="0"/>
              </a:rPr>
              <a:t>Stakeholder Management</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214008" y="1254868"/>
            <a:ext cx="11906655" cy="4017523"/>
          </a:xfrm>
        </p:spPr>
        <p:txBody>
          <a:bodyPr>
            <a:normAutofit/>
          </a:bodyPr>
          <a:lstStyle/>
          <a:p>
            <a:pPr>
              <a:lnSpc>
                <a:spcPct val="90000"/>
              </a:lnSpc>
              <a:defRPr/>
            </a:pPr>
            <a:r>
              <a:rPr lang="en-GB" altLang="en-US" dirty="0">
                <a:latin typeface="Verdana" pitchFamily="34" charset="0"/>
              </a:rPr>
              <a:t>The process of keeping stakeholders “on side” and supportive:</a:t>
            </a:r>
          </a:p>
          <a:p>
            <a:pPr marL="457200" lvl="1" indent="0">
              <a:lnSpc>
                <a:spcPct val="90000"/>
              </a:lnSpc>
              <a:buNone/>
              <a:defRPr/>
            </a:pPr>
            <a:endParaRPr lang="en-GB" altLang="en-US" dirty="0">
              <a:latin typeface="Verdana" pitchFamily="34" charset="0"/>
            </a:endParaRPr>
          </a:p>
          <a:p>
            <a:pPr marL="360363" lvl="1" indent="-273050">
              <a:lnSpc>
                <a:spcPct val="90000"/>
              </a:lnSpc>
              <a:buFont typeface="Arial" panose="020B0604020202020204" pitchFamily="34" charset="0"/>
              <a:buChar char="•"/>
              <a:defRPr/>
            </a:pPr>
            <a:r>
              <a:rPr lang="en-GB" altLang="en-US" dirty="0">
                <a:latin typeface="Verdana" pitchFamily="34" charset="0"/>
              </a:rPr>
              <a:t>Communication plan important to avoid coordination failures and delays. It can also help track progress and identify potential issues in a timely manner</a:t>
            </a:r>
          </a:p>
          <a:p>
            <a:pPr>
              <a:lnSpc>
                <a:spcPct val="90000"/>
              </a:lnSpc>
              <a:defRPr/>
            </a:pPr>
            <a:endParaRPr lang="en-GB" altLang="en-US" dirty="0">
              <a:latin typeface="Verdana" pitchFamily="34" charset="0"/>
            </a:endParaRPr>
          </a:p>
          <a:p>
            <a:pPr marL="0" indent="0">
              <a:buNone/>
              <a:defRPr/>
            </a:pPr>
            <a:endParaRPr lang="en-GB" altLang="en-US" dirty="0">
              <a:latin typeface="Verdana" pitchFamily="34" charset="0"/>
            </a:endParaRP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230093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p:cTn id="7" dur="500" fill="hold"/>
                                        <p:tgtEl>
                                          <p:spTgt spid="46082"/>
                                        </p:tgtEl>
                                        <p:attrNameLst>
                                          <p:attrName>ppt_w</p:attrName>
                                        </p:attrNameLst>
                                      </p:cBhvr>
                                      <p:tavLst>
                                        <p:tav tm="0">
                                          <p:val>
                                            <p:fltVal val="0"/>
                                          </p:val>
                                        </p:tav>
                                        <p:tav tm="100000">
                                          <p:val>
                                            <p:strVal val="#ppt_w"/>
                                          </p:val>
                                        </p:tav>
                                      </p:tavLst>
                                    </p:anim>
                                    <p:anim calcmode="lin" valueType="num">
                                      <p:cBhvr>
                                        <p:cTn id="8" dur="500" fill="hold"/>
                                        <p:tgtEl>
                                          <p:spTgt spid="46082"/>
                                        </p:tgtEl>
                                        <p:attrNameLst>
                                          <p:attrName>ppt_h</p:attrName>
                                        </p:attrNameLst>
                                      </p:cBhvr>
                                      <p:tavLst>
                                        <p:tav tm="0">
                                          <p:val>
                                            <p:fltVal val="0"/>
                                          </p:val>
                                        </p:tav>
                                        <p:tav tm="100000">
                                          <p:val>
                                            <p:strVal val="#ppt_h"/>
                                          </p:val>
                                        </p:tav>
                                      </p:tavLst>
                                    </p:anim>
                                    <p:animEffect transition="in" filter="fade">
                                      <p:cBhvr>
                                        <p:cTn id="9" dur="500"/>
                                        <p:tgtEl>
                                          <p:spTgt spid="4608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 calcmode="lin" valueType="num">
                                      <p:cBhvr>
                                        <p:cTn id="14" dur="500" fill="hold"/>
                                        <p:tgtEl>
                                          <p:spTgt spid="430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30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3011">
                                            <p:txEl>
                                              <p:pRg st="0" end="0"/>
                                            </p:tx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43011">
                                            <p:txEl>
                                              <p:pRg st="2" end="2"/>
                                            </p:txEl>
                                          </p:spTgt>
                                        </p:tgtEl>
                                        <p:attrNameLst>
                                          <p:attrName>style.visibility</p:attrName>
                                        </p:attrNameLst>
                                      </p:cBhvr>
                                      <p:to>
                                        <p:strVal val="visible"/>
                                      </p:to>
                                    </p:set>
                                    <p:anim calcmode="lin" valueType="num">
                                      <p:cBhvr>
                                        <p:cTn id="19" dur="500" fill="hold"/>
                                        <p:tgtEl>
                                          <p:spTgt spid="43011">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43011">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430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1BDB387-CA97-4017-A66E-005C4499CC67}"/>
              </a:ext>
            </a:extLst>
          </p:cNvPr>
          <p:cNvSpPr>
            <a:spLocks noGrp="1" noChangeArrowheads="1"/>
          </p:cNvSpPr>
          <p:nvPr>
            <p:ph type="title"/>
          </p:nvPr>
        </p:nvSpPr>
        <p:spPr>
          <a:xfrm>
            <a:off x="405319" y="177362"/>
            <a:ext cx="10972800" cy="649490"/>
          </a:xfrm>
        </p:spPr>
        <p:txBody>
          <a:bodyPr>
            <a:normAutofit fontScale="90000"/>
          </a:bodyPr>
          <a:lstStyle/>
          <a:p>
            <a:r>
              <a:rPr lang="en-GB" altLang="en-US" sz="4000" b="1" dirty="0">
                <a:latin typeface="Verdana" panose="020B0604030504040204" pitchFamily="34" charset="0"/>
              </a:rPr>
              <a:t>Stakeholder Analysis: Classify/Prioritise</a:t>
            </a:r>
          </a:p>
        </p:txBody>
      </p:sp>
      <p:sp>
        <p:nvSpPr>
          <p:cNvPr id="47107" name="Rectangle 3">
            <a:extLst>
              <a:ext uri="{FF2B5EF4-FFF2-40B4-BE49-F238E27FC236}">
                <a16:creationId xmlns:a16="http://schemas.microsoft.com/office/drawing/2014/main" id="{549FE231-8789-4B46-817A-FA78DCB099E5}"/>
              </a:ext>
            </a:extLst>
          </p:cNvPr>
          <p:cNvSpPr>
            <a:spLocks noGrp="1" noChangeArrowheads="1"/>
          </p:cNvSpPr>
          <p:nvPr>
            <p:ph type="body" idx="1"/>
          </p:nvPr>
        </p:nvSpPr>
        <p:spPr>
          <a:xfrm>
            <a:off x="651753" y="1468876"/>
            <a:ext cx="11066834" cy="4257151"/>
          </a:xfrm>
        </p:spPr>
        <p:txBody>
          <a:bodyPr>
            <a:normAutofit/>
          </a:bodyPr>
          <a:lstStyle/>
          <a:p>
            <a:pPr>
              <a:lnSpc>
                <a:spcPct val="90000"/>
              </a:lnSpc>
            </a:pPr>
            <a:r>
              <a:rPr lang="en-GB" altLang="en-US" dirty="0">
                <a:latin typeface="Verdana" panose="020B0604030504040204" pitchFamily="34" charset="0"/>
              </a:rPr>
              <a:t>Internal / External</a:t>
            </a:r>
          </a:p>
          <a:p>
            <a:pPr>
              <a:lnSpc>
                <a:spcPct val="90000"/>
              </a:lnSpc>
            </a:pPr>
            <a:r>
              <a:rPr lang="en-GB" altLang="en-US" dirty="0">
                <a:latin typeface="Verdana" panose="020B0604030504040204" pitchFamily="34" charset="0"/>
              </a:rPr>
              <a:t>Powerful / Not Powerful</a:t>
            </a:r>
          </a:p>
          <a:p>
            <a:pPr>
              <a:lnSpc>
                <a:spcPct val="90000"/>
              </a:lnSpc>
            </a:pPr>
            <a:r>
              <a:rPr lang="en-GB" altLang="en-US" dirty="0">
                <a:latin typeface="Verdana" panose="020B0604030504040204" pitchFamily="34" charset="0"/>
              </a:rPr>
              <a:t>For the project / Against the Project</a:t>
            </a:r>
          </a:p>
          <a:p>
            <a:pPr>
              <a:lnSpc>
                <a:spcPct val="90000"/>
              </a:lnSpc>
            </a:pPr>
            <a:r>
              <a:rPr lang="en-GB" altLang="en-US" dirty="0">
                <a:latin typeface="Verdana" panose="020B0604030504040204" pitchFamily="34" charset="0"/>
              </a:rPr>
              <a:t>Interested / Disinterested</a:t>
            </a:r>
          </a:p>
          <a:p>
            <a:pPr>
              <a:lnSpc>
                <a:spcPct val="90000"/>
              </a:lnSpc>
            </a:pPr>
            <a:r>
              <a:rPr lang="en-GB" altLang="en-US" dirty="0">
                <a:latin typeface="Verdana" panose="020B0604030504040204" pitchFamily="34" charset="0"/>
              </a:rPr>
              <a:t>Important / Not Important</a:t>
            </a:r>
          </a:p>
          <a:p>
            <a:pPr>
              <a:lnSpc>
                <a:spcPct val="90000"/>
              </a:lnSpc>
            </a:pPr>
            <a:r>
              <a:rPr lang="en-GB" altLang="en-US" dirty="0">
                <a:latin typeface="Verdana" panose="020B0604030504040204" pitchFamily="34" charset="0"/>
              </a:rPr>
              <a:t>Influential / Not Influential</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4125558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ppt_x"/>
                                          </p:val>
                                        </p:tav>
                                        <p:tav tm="100000">
                                          <p:val>
                                            <p:strVal val="#ppt_x"/>
                                          </p:val>
                                        </p:tav>
                                      </p:tavLst>
                                    </p:anim>
                                    <p:anim calcmode="lin" valueType="num">
                                      <p:cBhvr additive="base">
                                        <p:cTn id="8" dur="500" fill="hold"/>
                                        <p:tgtEl>
                                          <p:spTgt spid="4710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anim calcmode="lin" valueType="num">
                                      <p:cBhvr additive="base">
                                        <p:cTn id="13" dur="500" fill="hold"/>
                                        <p:tgtEl>
                                          <p:spTgt spid="4710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71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7107">
                                            <p:txEl>
                                              <p:pRg st="1" end="1"/>
                                            </p:txEl>
                                          </p:spTgt>
                                        </p:tgtEl>
                                        <p:attrNameLst>
                                          <p:attrName>style.visibility</p:attrName>
                                        </p:attrNameLst>
                                      </p:cBhvr>
                                      <p:to>
                                        <p:strVal val="visible"/>
                                      </p:to>
                                    </p:set>
                                    <p:anim calcmode="lin" valueType="num">
                                      <p:cBhvr additive="base">
                                        <p:cTn id="19" dur="500" fill="hold"/>
                                        <p:tgtEl>
                                          <p:spTgt spid="47107">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71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7107">
                                            <p:txEl>
                                              <p:pRg st="2" end="2"/>
                                            </p:txEl>
                                          </p:spTgt>
                                        </p:tgtEl>
                                        <p:attrNameLst>
                                          <p:attrName>style.visibility</p:attrName>
                                        </p:attrNameLst>
                                      </p:cBhvr>
                                      <p:to>
                                        <p:strVal val="visible"/>
                                      </p:to>
                                    </p:set>
                                    <p:anim calcmode="lin" valueType="num">
                                      <p:cBhvr additive="base">
                                        <p:cTn id="25" dur="5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71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7107">
                                            <p:txEl>
                                              <p:pRg st="3" end="3"/>
                                            </p:txEl>
                                          </p:spTgt>
                                        </p:tgtEl>
                                        <p:attrNameLst>
                                          <p:attrName>style.visibility</p:attrName>
                                        </p:attrNameLst>
                                      </p:cBhvr>
                                      <p:to>
                                        <p:strVal val="visible"/>
                                      </p:to>
                                    </p:set>
                                    <p:anim calcmode="lin" valueType="num">
                                      <p:cBhvr additive="base">
                                        <p:cTn id="31" dur="500" fill="hold"/>
                                        <p:tgtEl>
                                          <p:spTgt spid="47107">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71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7107">
                                            <p:txEl>
                                              <p:pRg st="4" end="4"/>
                                            </p:txEl>
                                          </p:spTgt>
                                        </p:tgtEl>
                                        <p:attrNameLst>
                                          <p:attrName>style.visibility</p:attrName>
                                        </p:attrNameLst>
                                      </p:cBhvr>
                                      <p:to>
                                        <p:strVal val="visible"/>
                                      </p:to>
                                    </p:set>
                                    <p:anim calcmode="lin" valueType="num">
                                      <p:cBhvr additive="base">
                                        <p:cTn id="37" dur="500" fill="hold"/>
                                        <p:tgtEl>
                                          <p:spTgt spid="47107">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71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7107">
                                            <p:txEl>
                                              <p:pRg st="5" end="5"/>
                                            </p:txEl>
                                          </p:spTgt>
                                        </p:tgtEl>
                                        <p:attrNameLst>
                                          <p:attrName>style.visibility</p:attrName>
                                        </p:attrNameLst>
                                      </p:cBhvr>
                                      <p:to>
                                        <p:strVal val="visible"/>
                                      </p:to>
                                    </p:set>
                                    <p:anim calcmode="lin" valueType="num">
                                      <p:cBhvr additive="base">
                                        <p:cTn id="43" dur="500" fill="hold"/>
                                        <p:tgtEl>
                                          <p:spTgt spid="47107">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710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D4ECF1A5-FCC3-4450-BBBA-37D8EF08C639}"/>
              </a:ext>
            </a:extLst>
          </p:cNvPr>
          <p:cNvSpPr>
            <a:spLocks noGrp="1"/>
          </p:cNvSpPr>
          <p:nvPr>
            <p:ph type="title"/>
          </p:nvPr>
        </p:nvSpPr>
        <p:spPr>
          <a:xfrm>
            <a:off x="2135188" y="0"/>
            <a:ext cx="8229600" cy="1143000"/>
          </a:xfrm>
        </p:spPr>
        <p:txBody>
          <a:bodyPr/>
          <a:lstStyle/>
          <a:p>
            <a:r>
              <a:rPr lang="en-GB" altLang="en-US" b="1" dirty="0"/>
              <a:t>Classify and Prioritise: Table</a:t>
            </a:r>
          </a:p>
        </p:txBody>
      </p:sp>
      <p:graphicFrame>
        <p:nvGraphicFramePr>
          <p:cNvPr id="4" name="Content Placeholder 3">
            <a:extLst>
              <a:ext uri="{FF2B5EF4-FFF2-40B4-BE49-F238E27FC236}">
                <a16:creationId xmlns:a16="http://schemas.microsoft.com/office/drawing/2014/main" id="{4F6480ED-3C3A-45D8-A797-D60E5B6E9149}"/>
              </a:ext>
            </a:extLst>
          </p:cNvPr>
          <p:cNvGraphicFramePr>
            <a:graphicFrameLocks noGrp="1"/>
          </p:cNvGraphicFramePr>
          <p:nvPr>
            <p:ph idx="1"/>
            <p:extLst>
              <p:ext uri="{D42A27DB-BD31-4B8C-83A1-F6EECF244321}">
                <p14:modId xmlns:p14="http://schemas.microsoft.com/office/powerpoint/2010/main" val="684177761"/>
              </p:ext>
            </p:extLst>
          </p:nvPr>
        </p:nvGraphicFramePr>
        <p:xfrm>
          <a:off x="466929" y="885261"/>
          <a:ext cx="11245174" cy="5745653"/>
        </p:xfrm>
        <a:graphic>
          <a:graphicData uri="http://schemas.openxmlformats.org/drawingml/2006/table">
            <a:tbl>
              <a:tblPr firstRow="1" bandRow="1">
                <a:tableStyleId>{5C22544A-7EE6-4342-B048-85BDC9FD1C3A}</a:tableStyleId>
              </a:tblPr>
              <a:tblGrid>
                <a:gridCol w="1374522">
                  <a:extLst>
                    <a:ext uri="{9D8B030D-6E8A-4147-A177-3AD203B41FA5}">
                      <a16:colId xmlns:a16="http://schemas.microsoft.com/office/drawing/2014/main" val="20000"/>
                    </a:ext>
                  </a:extLst>
                </a:gridCol>
                <a:gridCol w="1347633">
                  <a:extLst>
                    <a:ext uri="{9D8B030D-6E8A-4147-A177-3AD203B41FA5}">
                      <a16:colId xmlns:a16="http://schemas.microsoft.com/office/drawing/2014/main" val="20001"/>
                    </a:ext>
                  </a:extLst>
                </a:gridCol>
                <a:gridCol w="1340618">
                  <a:extLst>
                    <a:ext uri="{9D8B030D-6E8A-4147-A177-3AD203B41FA5}">
                      <a16:colId xmlns:a16="http://schemas.microsoft.com/office/drawing/2014/main" val="20002"/>
                    </a:ext>
                  </a:extLst>
                </a:gridCol>
                <a:gridCol w="1060489">
                  <a:extLst>
                    <a:ext uri="{9D8B030D-6E8A-4147-A177-3AD203B41FA5}">
                      <a16:colId xmlns:a16="http://schemas.microsoft.com/office/drawing/2014/main" val="20003"/>
                    </a:ext>
                  </a:extLst>
                </a:gridCol>
                <a:gridCol w="1140524">
                  <a:extLst>
                    <a:ext uri="{9D8B030D-6E8A-4147-A177-3AD203B41FA5}">
                      <a16:colId xmlns:a16="http://schemas.microsoft.com/office/drawing/2014/main" val="20004"/>
                    </a:ext>
                  </a:extLst>
                </a:gridCol>
                <a:gridCol w="1560718">
                  <a:extLst>
                    <a:ext uri="{9D8B030D-6E8A-4147-A177-3AD203B41FA5}">
                      <a16:colId xmlns:a16="http://schemas.microsoft.com/office/drawing/2014/main" val="20005"/>
                    </a:ext>
                  </a:extLst>
                </a:gridCol>
                <a:gridCol w="1755484">
                  <a:extLst>
                    <a:ext uri="{9D8B030D-6E8A-4147-A177-3AD203B41FA5}">
                      <a16:colId xmlns:a16="http://schemas.microsoft.com/office/drawing/2014/main" val="20006"/>
                    </a:ext>
                  </a:extLst>
                </a:gridCol>
                <a:gridCol w="1665186">
                  <a:extLst>
                    <a:ext uri="{9D8B030D-6E8A-4147-A177-3AD203B41FA5}">
                      <a16:colId xmlns:a16="http://schemas.microsoft.com/office/drawing/2014/main" val="20007"/>
                    </a:ext>
                  </a:extLst>
                </a:gridCol>
              </a:tblGrid>
              <a:tr h="1051953">
                <a:tc>
                  <a:txBody>
                    <a:bodyPr/>
                    <a:lstStyle/>
                    <a:p>
                      <a:pPr algn="ctr"/>
                      <a:r>
                        <a:rPr lang="en-GB" sz="1200" dirty="0"/>
                        <a:t>Stakeholder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Stake in project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Type of Stake</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Impact</a:t>
                      </a:r>
                      <a:r>
                        <a:rPr lang="en-GB" sz="1600" baseline="0" dirty="0"/>
                        <a:t> on project</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Interest in Project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Expectation from stakeholder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Expectation of the Stakeholder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baseline="0" dirty="0"/>
                        <a:t>Approach to Managing </a:t>
                      </a:r>
                      <a:r>
                        <a:rPr lang="en-GB" sz="1600" dirty="0"/>
                        <a:t>Stake</a:t>
                      </a:r>
                      <a:r>
                        <a:rPr lang="en-GB" sz="1600" baseline="0" dirty="0"/>
                        <a:t>holder</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822913">
                <a:tc>
                  <a:txBody>
                    <a:bodyPr/>
                    <a:lstStyle/>
                    <a:p>
                      <a:r>
                        <a:rPr lang="en-GB" sz="1600" dirty="0"/>
                        <a:t>UWTSD</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Monetary funds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release of funds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Working model of the wind turbine</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822913">
                <a:tc>
                  <a:txBody>
                    <a:bodyPr/>
                    <a:lstStyle/>
                    <a:p>
                      <a:r>
                        <a:rPr lang="en-GB" sz="1600" dirty="0"/>
                        <a:t>UK Govt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Grants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Secondary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Low</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Subsidy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Successful implementation</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822913">
                <a:tc>
                  <a:txBody>
                    <a:bodyPr/>
                    <a:lstStyle/>
                    <a:p>
                      <a:r>
                        <a:rPr lang="en-GB" sz="1600" dirty="0" err="1"/>
                        <a:t>Birm</a:t>
                      </a:r>
                      <a:r>
                        <a:rPr lang="en-GB" sz="1600" dirty="0"/>
                        <a:t>. City Council</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Legal Issues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Project</a:t>
                      </a:r>
                      <a:r>
                        <a:rPr lang="en-GB" sz="1600" baseline="0" dirty="0"/>
                        <a:t> political support</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Successful implementation</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579085">
                <a:tc>
                  <a:txBody>
                    <a:bodyPr/>
                    <a:lstStyle/>
                    <a:p>
                      <a:r>
                        <a:rPr lang="en-GB" sz="1600" dirty="0"/>
                        <a:t>Project Manager</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Managing</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completion</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Efficient workforce</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1066741">
                <a:tc>
                  <a:txBody>
                    <a:bodyPr/>
                    <a:lstStyle/>
                    <a:p>
                      <a:r>
                        <a:rPr lang="en-GB" sz="1600" dirty="0" err="1"/>
                        <a:t>Env</a:t>
                      </a:r>
                      <a:r>
                        <a:rPr lang="en-GB" sz="1600" dirty="0"/>
                        <a:t> Society (W. Midlands)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Informal</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Secondary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Low</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Informal support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Awareness</a:t>
                      </a:r>
                      <a:r>
                        <a:rPr lang="en-GB" sz="1600" baseline="0" dirty="0"/>
                        <a:t> of greener power source</a:t>
                      </a:r>
                      <a:endParaRPr lang="en-GB" sz="1600" dirty="0"/>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579085">
                <a:tc>
                  <a:txBody>
                    <a:bodyPr/>
                    <a:lstStyle/>
                    <a:p>
                      <a:r>
                        <a:rPr lang="en-GB" sz="1600" dirty="0"/>
                        <a:t>Suppliers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Raw Materials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Primary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High</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delivery</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600" dirty="0"/>
                        <a:t>Timely payments</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600" dirty="0"/>
                        <a:t>????</a:t>
                      </a:r>
                    </a:p>
                  </a:txBody>
                  <a:tcPr marL="91436" marR="91436" marT="45715" marB="4571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48205" name="Down Arrow 1">
            <a:extLst>
              <a:ext uri="{FF2B5EF4-FFF2-40B4-BE49-F238E27FC236}">
                <a16:creationId xmlns:a16="http://schemas.microsoft.com/office/drawing/2014/main" id="{1A76FD8E-A936-460C-93F1-65CC173B4472}"/>
              </a:ext>
            </a:extLst>
          </p:cNvPr>
          <p:cNvSpPr>
            <a:spLocks noChangeArrowheads="1"/>
          </p:cNvSpPr>
          <p:nvPr/>
        </p:nvSpPr>
        <p:spPr bwMode="auto">
          <a:xfrm rot="10800000">
            <a:off x="5956300" y="6429376"/>
            <a:ext cx="457200" cy="428625"/>
          </a:xfrm>
          <a:prstGeom prst="downArrow">
            <a:avLst>
              <a:gd name="adj1" fmla="val 50000"/>
              <a:gd name="adj2" fmla="val 50000"/>
            </a:avLst>
          </a:prstGeom>
          <a:solidFill>
            <a:srgbClr val="C00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sz="2000">
              <a:latin typeface="Times New Roman" panose="02020603050405020304" pitchFamily="18" charset="0"/>
            </a:endParaRPr>
          </a:p>
        </p:txBody>
      </p:sp>
      <p:sp>
        <p:nvSpPr>
          <p:cNvPr id="48206" name="Down Arrow 4">
            <a:extLst>
              <a:ext uri="{FF2B5EF4-FFF2-40B4-BE49-F238E27FC236}">
                <a16:creationId xmlns:a16="http://schemas.microsoft.com/office/drawing/2014/main" id="{211A05AE-08EA-4F6F-8DE6-1BE466534BB4}"/>
              </a:ext>
            </a:extLst>
          </p:cNvPr>
          <p:cNvSpPr>
            <a:spLocks noChangeArrowheads="1"/>
          </p:cNvSpPr>
          <p:nvPr/>
        </p:nvSpPr>
        <p:spPr bwMode="auto">
          <a:xfrm rot="10800000">
            <a:off x="9607550" y="6459538"/>
            <a:ext cx="457200" cy="430212"/>
          </a:xfrm>
          <a:prstGeom prst="downArrow">
            <a:avLst>
              <a:gd name="adj1" fmla="val 50000"/>
              <a:gd name="adj2" fmla="val 50000"/>
            </a:avLst>
          </a:prstGeom>
          <a:solidFill>
            <a:srgbClr val="C00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sz="2000">
              <a:latin typeface="Times New Roman" panose="02020603050405020304" pitchFamily="18" charset="0"/>
            </a:endParaRPr>
          </a:p>
        </p:txBody>
      </p:sp>
    </p:spTree>
    <p:extLst>
      <p:ext uri="{BB962C8B-B14F-4D97-AF65-F5344CB8AC3E}">
        <p14:creationId xmlns:p14="http://schemas.microsoft.com/office/powerpoint/2010/main" val="2920276510"/>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Project Management Team</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875490"/>
            <a:ext cx="11760739" cy="4873558"/>
          </a:xfrm>
        </p:spPr>
        <p:txBody>
          <a:bodyPr>
            <a:normAutofit fontScale="85000" lnSpcReduction="20000"/>
          </a:bodyPr>
          <a:lstStyle/>
          <a:p>
            <a:pPr algn="just">
              <a:buFont typeface="Wingdings" panose="05000000000000000000" pitchFamily="2" charset="2"/>
              <a:buChar char="§"/>
            </a:pPr>
            <a:r>
              <a:rPr lang="en-GB" altLang="en-US" dirty="0">
                <a:latin typeface="Verdana" panose="020B0604030504040204" pitchFamily="34" charset="0"/>
              </a:rPr>
              <a:t>They would be responsible for implementing the project with their team whether it is an internal team or external contractor</a:t>
            </a:r>
          </a:p>
          <a:p>
            <a:pPr marL="0" indent="0" algn="just">
              <a:buNone/>
            </a:pPr>
            <a:endParaRPr lang="en-GB" altLang="en-US" b="1"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The project manager should demonstrate to senior management that the project aims= company aims</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Must also explain to project team members and other stakeholders why certain project aims are prioritised and critical based on the dependency chart </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Must have a good communication plan to ensure every stakeholder is clear about what they must do. The WBS is useful to aid the plan</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2737186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36867">
                                            <p:txEl>
                                              <p:pRg st="0" end="0"/>
                                            </p:txEl>
                                          </p:spTgt>
                                        </p:tgtEl>
                                        <p:attrNameLst>
                                          <p:attrName>style.visibility</p:attrName>
                                        </p:attrNameLst>
                                      </p:cBhvr>
                                      <p:to>
                                        <p:strVal val="visible"/>
                                      </p:to>
                                    </p:set>
                                    <p:anim calcmode="lin" valueType="num">
                                      <p:cBhvr>
                                        <p:cTn id="13"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15" dur="500"/>
                                        <p:tgtEl>
                                          <p:spTgt spid="36867">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grpId="0" nodeType="clickEffect">
                                  <p:stCondLst>
                                    <p:cond delay="0"/>
                                  </p:stCondLst>
                                  <p:childTnLst>
                                    <p:set>
                                      <p:cBhvr>
                                        <p:cTn id="19" dur="1" fill="hold">
                                          <p:stCondLst>
                                            <p:cond delay="0"/>
                                          </p:stCondLst>
                                        </p:cTn>
                                        <p:tgtEl>
                                          <p:spTgt spid="36867">
                                            <p:txEl>
                                              <p:pRg st="2" end="2"/>
                                            </p:txEl>
                                          </p:spTgt>
                                        </p:tgtEl>
                                        <p:attrNameLst>
                                          <p:attrName>style.visibility</p:attrName>
                                        </p:attrNameLst>
                                      </p:cBhvr>
                                      <p:to>
                                        <p:strVal val="visible"/>
                                      </p:to>
                                    </p:set>
                                    <p:anim calcmode="lin" valueType="num">
                                      <p:cBhvr>
                                        <p:cTn id="20"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2" dur="500"/>
                                        <p:tgtEl>
                                          <p:spTgt spid="3686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grpId="0" nodeType="clickEffect">
                                  <p:stCondLst>
                                    <p:cond delay="0"/>
                                  </p:stCondLst>
                                  <p:childTnLst>
                                    <p:set>
                                      <p:cBhvr>
                                        <p:cTn id="26" dur="1" fill="hold">
                                          <p:stCondLst>
                                            <p:cond delay="0"/>
                                          </p:stCondLst>
                                        </p:cTn>
                                        <p:tgtEl>
                                          <p:spTgt spid="36867">
                                            <p:txEl>
                                              <p:pRg st="4" end="4"/>
                                            </p:txEl>
                                          </p:spTgt>
                                        </p:tgtEl>
                                        <p:attrNameLst>
                                          <p:attrName>style.visibility</p:attrName>
                                        </p:attrNameLst>
                                      </p:cBhvr>
                                      <p:to>
                                        <p:strVal val="visible"/>
                                      </p:to>
                                    </p:set>
                                    <p:anim calcmode="lin" valueType="num">
                                      <p:cBhvr>
                                        <p:cTn id="27" dur="500" fill="hold"/>
                                        <p:tgtEl>
                                          <p:spTgt spid="36867">
                                            <p:txEl>
                                              <p:pRg st="4" end="4"/>
                                            </p:txEl>
                                          </p:spTgt>
                                        </p:tgtEl>
                                        <p:attrNameLst>
                                          <p:attrName>ppt_w</p:attrName>
                                        </p:attrNameLst>
                                      </p:cBhvr>
                                      <p:tavLst>
                                        <p:tav tm="0">
                                          <p:val>
                                            <p:fltVal val="0"/>
                                          </p:val>
                                        </p:tav>
                                        <p:tav tm="100000">
                                          <p:val>
                                            <p:strVal val="#ppt_w"/>
                                          </p:val>
                                        </p:tav>
                                      </p:tavLst>
                                    </p:anim>
                                    <p:anim calcmode="lin" valueType="num">
                                      <p:cBhvr>
                                        <p:cTn id="28" dur="500" fill="hold"/>
                                        <p:tgtEl>
                                          <p:spTgt spid="36867">
                                            <p:txEl>
                                              <p:pRg st="4" end="4"/>
                                            </p:txEl>
                                          </p:spTgt>
                                        </p:tgtEl>
                                        <p:attrNameLst>
                                          <p:attrName>ppt_h</p:attrName>
                                        </p:attrNameLst>
                                      </p:cBhvr>
                                      <p:tavLst>
                                        <p:tav tm="0">
                                          <p:val>
                                            <p:fltVal val="0"/>
                                          </p:val>
                                        </p:tav>
                                        <p:tav tm="100000">
                                          <p:val>
                                            <p:strVal val="#ppt_h"/>
                                          </p:val>
                                        </p:tav>
                                      </p:tavLst>
                                    </p:anim>
                                    <p:animEffect transition="in" filter="fade">
                                      <p:cBhvr>
                                        <p:cTn id="29" dur="500"/>
                                        <p:tgtEl>
                                          <p:spTgt spid="36867">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36867">
                                            <p:txEl>
                                              <p:pRg st="6" end="6"/>
                                            </p:txEl>
                                          </p:spTgt>
                                        </p:tgtEl>
                                        <p:attrNameLst>
                                          <p:attrName>style.visibility</p:attrName>
                                        </p:attrNameLst>
                                      </p:cBhvr>
                                      <p:to>
                                        <p:strVal val="visible"/>
                                      </p:to>
                                    </p:set>
                                    <p:anim calcmode="lin" valueType="num">
                                      <p:cBhvr>
                                        <p:cTn id="34" dur="500" fill="hold"/>
                                        <p:tgtEl>
                                          <p:spTgt spid="36867">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6867">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68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6ACADA69-AAF1-49CF-B362-B050D95F18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67038" y="1021556"/>
            <a:ext cx="7415213" cy="4814888"/>
          </a:xfrm>
          <a:prstGeom prst="rect">
            <a:avLst/>
          </a:prstGeom>
        </p:spPr>
      </p:pic>
      <p:sp>
        <p:nvSpPr>
          <p:cNvPr id="8" name="TextBox 7">
            <a:extLst>
              <a:ext uri="{FF2B5EF4-FFF2-40B4-BE49-F238E27FC236}">
                <a16:creationId xmlns:a16="http://schemas.microsoft.com/office/drawing/2014/main" id="{34185806-9D03-43FC-958F-70D54145CF84}"/>
              </a:ext>
            </a:extLst>
          </p:cNvPr>
          <p:cNvSpPr txBox="1"/>
          <p:nvPr/>
        </p:nvSpPr>
        <p:spPr>
          <a:xfrm>
            <a:off x="1809750" y="1200151"/>
            <a:ext cx="2914650" cy="1015663"/>
          </a:xfrm>
          <a:prstGeom prst="rect">
            <a:avLst/>
          </a:prstGeom>
          <a:solidFill>
            <a:schemeClr val="bg2">
              <a:lumMod val="75000"/>
            </a:schemeClr>
          </a:solidFill>
          <a:ln w="76200">
            <a:solidFill>
              <a:srgbClr val="FF0000"/>
            </a:solidFill>
          </a:ln>
        </p:spPr>
        <p:txBody>
          <a:bodyPr wrap="square" rtlCol="0">
            <a:spAutoFit/>
          </a:bodyPr>
          <a:lstStyle/>
          <a:p>
            <a:r>
              <a:rPr lang="en-GB" sz="3000" b="1" dirty="0"/>
              <a:t>PROJECT ROLES </a:t>
            </a:r>
          </a:p>
        </p:txBody>
      </p:sp>
    </p:spTree>
    <p:extLst>
      <p:ext uri="{BB962C8B-B14F-4D97-AF65-F5344CB8AC3E}">
        <p14:creationId xmlns:p14="http://schemas.microsoft.com/office/powerpoint/2010/main" val="2225991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A37CC6B-C621-45E5-8F08-4FABF89767E1}"/>
              </a:ext>
            </a:extLst>
          </p:cNvPr>
          <p:cNvSpPr>
            <a:spLocks noGrp="1" noChangeArrowheads="1"/>
          </p:cNvSpPr>
          <p:nvPr>
            <p:ph type="title"/>
          </p:nvPr>
        </p:nvSpPr>
        <p:spPr>
          <a:xfrm>
            <a:off x="609600" y="131323"/>
            <a:ext cx="10972800" cy="851171"/>
          </a:xfrm>
        </p:spPr>
        <p:txBody>
          <a:bodyPr/>
          <a:lstStyle/>
          <a:p>
            <a:r>
              <a:rPr lang="en-GB" altLang="en-US" sz="4000" b="1" dirty="0">
                <a:latin typeface="Verdana" panose="020B0604030504040204" pitchFamily="34" charset="0"/>
              </a:rPr>
              <a:t>Project Management Team</a:t>
            </a:r>
          </a:p>
        </p:txBody>
      </p:sp>
      <p:sp>
        <p:nvSpPr>
          <p:cNvPr id="36867" name="Rectangle 3">
            <a:extLst>
              <a:ext uri="{FF2B5EF4-FFF2-40B4-BE49-F238E27FC236}">
                <a16:creationId xmlns:a16="http://schemas.microsoft.com/office/drawing/2014/main" id="{55A91945-C27F-4260-9C8D-CCD7F7A5BD0B}"/>
              </a:ext>
            </a:extLst>
          </p:cNvPr>
          <p:cNvSpPr>
            <a:spLocks noGrp="1" noChangeArrowheads="1"/>
          </p:cNvSpPr>
          <p:nvPr>
            <p:ph type="body" idx="1"/>
          </p:nvPr>
        </p:nvSpPr>
        <p:spPr>
          <a:xfrm>
            <a:off x="215630" y="875490"/>
            <a:ext cx="11760739" cy="4873558"/>
          </a:xfrm>
        </p:spPr>
        <p:txBody>
          <a:bodyPr>
            <a:normAutofit fontScale="85000" lnSpcReduction="10000"/>
          </a:bodyPr>
          <a:lstStyle/>
          <a:p>
            <a:pPr algn="just">
              <a:buFont typeface="Wingdings" panose="05000000000000000000" pitchFamily="2" charset="2"/>
              <a:buChar char="§"/>
            </a:pPr>
            <a:r>
              <a:rPr lang="en-GB" altLang="en-US" dirty="0">
                <a:latin typeface="Verdana" panose="020B0604030504040204" pitchFamily="34" charset="0"/>
              </a:rPr>
              <a:t>Project managers can use scenario planning to get the best out of each stakeholder and to make the project a success</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It involves imagining how the future is going to look like and how long run survivability of a project or what is being developed could be made possible and maintained</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It can help each internal stakeholder to work as a team and to focus on success and sustainability</a:t>
            </a:r>
          </a:p>
          <a:p>
            <a:pPr marL="0" indent="0" algn="just">
              <a:buNone/>
            </a:pPr>
            <a:endParaRPr lang="en-GB" altLang="en-US" dirty="0">
              <a:latin typeface="Verdana" panose="020B0604030504040204" pitchFamily="34" charset="0"/>
            </a:endParaRPr>
          </a:p>
          <a:p>
            <a:pPr algn="just">
              <a:buFont typeface="Wingdings" panose="05000000000000000000" pitchFamily="2" charset="2"/>
              <a:buChar char="§"/>
            </a:pPr>
            <a:r>
              <a:rPr lang="en-GB" altLang="en-US" dirty="0">
                <a:latin typeface="Verdana" panose="020B0604030504040204" pitchFamily="34" charset="0"/>
              </a:rPr>
              <a:t>This can be done through a communication plan</a:t>
            </a:r>
          </a:p>
        </p:txBody>
      </p:sp>
      <p:pic>
        <p:nvPicPr>
          <p:cNvPr id="94213" name="Picture 5" descr="BD05251_">
            <a:extLst>
              <a:ext uri="{FF2B5EF4-FFF2-40B4-BE49-F238E27FC236}">
                <a16:creationId xmlns:a16="http://schemas.microsoft.com/office/drawing/2014/main" id="{BA3F0FBA-D277-47AD-9F0B-521593F8FD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49064" y="4797358"/>
            <a:ext cx="1373188" cy="149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1890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4213"/>
                                        </p:tgtEl>
                                        <p:attrNameLst>
                                          <p:attrName>style.visibility</p:attrName>
                                        </p:attrNameLst>
                                      </p:cBhvr>
                                      <p:to>
                                        <p:strVal val="visible"/>
                                      </p:to>
                                    </p:set>
                                    <p:anim calcmode="lin" valueType="num">
                                      <p:cBhvr additive="base">
                                        <p:cTn id="7" dur="500" fill="hold"/>
                                        <p:tgtEl>
                                          <p:spTgt spid="94213"/>
                                        </p:tgtEl>
                                        <p:attrNameLst>
                                          <p:attrName>ppt_x</p:attrName>
                                        </p:attrNameLst>
                                      </p:cBhvr>
                                      <p:tavLst>
                                        <p:tav tm="0">
                                          <p:val>
                                            <p:strVal val="0-#ppt_w/2"/>
                                          </p:val>
                                        </p:tav>
                                        <p:tav tm="100000">
                                          <p:val>
                                            <p:strVal val="#ppt_x"/>
                                          </p:val>
                                        </p:tav>
                                      </p:tavLst>
                                    </p:anim>
                                    <p:anim calcmode="lin" valueType="num">
                                      <p:cBhvr additive="base">
                                        <p:cTn id="8" dur="500" fill="hold"/>
                                        <p:tgtEl>
                                          <p:spTgt spid="9421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6866"/>
                                        </p:tgtEl>
                                        <p:attrNameLst>
                                          <p:attrName>style.visibility</p:attrName>
                                        </p:attrNameLst>
                                      </p:cBhvr>
                                      <p:to>
                                        <p:strVal val="visible"/>
                                      </p:to>
                                    </p:set>
                                    <p:anim calcmode="lin" valueType="num">
                                      <p:cBhvr additive="base">
                                        <p:cTn id="13" dur="500" fill="hold"/>
                                        <p:tgtEl>
                                          <p:spTgt spid="36866"/>
                                        </p:tgtEl>
                                        <p:attrNameLst>
                                          <p:attrName>ppt_x</p:attrName>
                                        </p:attrNameLst>
                                      </p:cBhvr>
                                      <p:tavLst>
                                        <p:tav tm="0">
                                          <p:val>
                                            <p:strVal val="#ppt_x"/>
                                          </p:val>
                                        </p:tav>
                                        <p:tav tm="100000">
                                          <p:val>
                                            <p:strVal val="#ppt_x"/>
                                          </p:val>
                                        </p:tav>
                                      </p:tavLst>
                                    </p:anim>
                                    <p:anim calcmode="lin" valueType="num">
                                      <p:cBhvr additive="base">
                                        <p:cTn id="14"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6867">
                                            <p:txEl>
                                              <p:pRg st="0" end="0"/>
                                            </p:txEl>
                                          </p:spTgt>
                                        </p:tgtEl>
                                        <p:attrNameLst>
                                          <p:attrName>style.visibility</p:attrName>
                                        </p:attrNameLst>
                                      </p:cBhvr>
                                      <p:to>
                                        <p:strVal val="visible"/>
                                      </p:to>
                                    </p:set>
                                    <p:anim calcmode="lin" valueType="num">
                                      <p:cBhvr>
                                        <p:cTn id="19" dur="500" fill="hold"/>
                                        <p:tgtEl>
                                          <p:spTgt spid="36867">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6867">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6867">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6867">
                                            <p:txEl>
                                              <p:pRg st="2" end="2"/>
                                            </p:txEl>
                                          </p:spTgt>
                                        </p:tgtEl>
                                        <p:attrNameLst>
                                          <p:attrName>style.visibility</p:attrName>
                                        </p:attrNameLst>
                                      </p:cBhvr>
                                      <p:to>
                                        <p:strVal val="visible"/>
                                      </p:to>
                                    </p:set>
                                    <p:anim calcmode="lin" valueType="num">
                                      <p:cBhvr>
                                        <p:cTn id="26" dur="500" fill="hold"/>
                                        <p:tgtEl>
                                          <p:spTgt spid="36867">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6867">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686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6867">
                                            <p:txEl>
                                              <p:pRg st="4" end="4"/>
                                            </p:txEl>
                                          </p:spTgt>
                                        </p:tgtEl>
                                        <p:attrNameLst>
                                          <p:attrName>style.visibility</p:attrName>
                                        </p:attrNameLst>
                                      </p:cBhvr>
                                      <p:to>
                                        <p:strVal val="visible"/>
                                      </p:to>
                                    </p:set>
                                    <p:anim calcmode="lin" valueType="num">
                                      <p:cBhvr>
                                        <p:cTn id="33" dur="500" fill="hold"/>
                                        <p:tgtEl>
                                          <p:spTgt spid="36867">
                                            <p:txEl>
                                              <p:pRg st="4" end="4"/>
                                            </p:txEl>
                                          </p:spTgt>
                                        </p:tgtEl>
                                        <p:attrNameLst>
                                          <p:attrName>ppt_w</p:attrName>
                                        </p:attrNameLst>
                                      </p:cBhvr>
                                      <p:tavLst>
                                        <p:tav tm="0">
                                          <p:val>
                                            <p:fltVal val="0"/>
                                          </p:val>
                                        </p:tav>
                                        <p:tav tm="100000">
                                          <p:val>
                                            <p:strVal val="#ppt_w"/>
                                          </p:val>
                                        </p:tav>
                                      </p:tavLst>
                                    </p:anim>
                                    <p:anim calcmode="lin" valueType="num">
                                      <p:cBhvr>
                                        <p:cTn id="34" dur="500" fill="hold"/>
                                        <p:tgtEl>
                                          <p:spTgt spid="36867">
                                            <p:txEl>
                                              <p:pRg st="4" end="4"/>
                                            </p:txEl>
                                          </p:spTgt>
                                        </p:tgtEl>
                                        <p:attrNameLst>
                                          <p:attrName>ppt_h</p:attrName>
                                        </p:attrNameLst>
                                      </p:cBhvr>
                                      <p:tavLst>
                                        <p:tav tm="0">
                                          <p:val>
                                            <p:fltVal val="0"/>
                                          </p:val>
                                        </p:tav>
                                        <p:tav tm="100000">
                                          <p:val>
                                            <p:strVal val="#ppt_h"/>
                                          </p:val>
                                        </p:tav>
                                      </p:tavLst>
                                    </p:anim>
                                    <p:animEffect transition="in" filter="fade">
                                      <p:cBhvr>
                                        <p:cTn id="35" dur="500"/>
                                        <p:tgtEl>
                                          <p:spTgt spid="36867">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6867">
                                            <p:txEl>
                                              <p:pRg st="6" end="6"/>
                                            </p:txEl>
                                          </p:spTgt>
                                        </p:tgtEl>
                                        <p:attrNameLst>
                                          <p:attrName>style.visibility</p:attrName>
                                        </p:attrNameLst>
                                      </p:cBhvr>
                                      <p:to>
                                        <p:strVal val="visible"/>
                                      </p:to>
                                    </p:set>
                                    <p:anim calcmode="lin" valueType="num">
                                      <p:cBhvr>
                                        <p:cTn id="40" dur="500" fill="hold"/>
                                        <p:tgtEl>
                                          <p:spTgt spid="36867">
                                            <p:txEl>
                                              <p:pRg st="6" end="6"/>
                                            </p:txEl>
                                          </p:spTgt>
                                        </p:tgtEl>
                                        <p:attrNameLst>
                                          <p:attrName>ppt_w</p:attrName>
                                        </p:attrNameLst>
                                      </p:cBhvr>
                                      <p:tavLst>
                                        <p:tav tm="0">
                                          <p:val>
                                            <p:fltVal val="0"/>
                                          </p:val>
                                        </p:tav>
                                        <p:tav tm="100000">
                                          <p:val>
                                            <p:strVal val="#ppt_w"/>
                                          </p:val>
                                        </p:tav>
                                      </p:tavLst>
                                    </p:anim>
                                    <p:anim calcmode="lin" valueType="num">
                                      <p:cBhvr>
                                        <p:cTn id="41" dur="500" fill="hold"/>
                                        <p:tgtEl>
                                          <p:spTgt spid="36867">
                                            <p:txEl>
                                              <p:pRg st="6" end="6"/>
                                            </p:txEl>
                                          </p:spTgt>
                                        </p:tgtEl>
                                        <p:attrNameLst>
                                          <p:attrName>ppt_h</p:attrName>
                                        </p:attrNameLst>
                                      </p:cBhvr>
                                      <p:tavLst>
                                        <p:tav tm="0">
                                          <p:val>
                                            <p:fltVal val="0"/>
                                          </p:val>
                                        </p:tav>
                                        <p:tav tm="100000">
                                          <p:val>
                                            <p:strVal val="#ppt_h"/>
                                          </p:val>
                                        </p:tav>
                                      </p:tavLst>
                                    </p:anim>
                                    <p:animEffect transition="in" filter="fade">
                                      <p:cBhvr>
                                        <p:cTn id="42" dur="500"/>
                                        <p:tgtEl>
                                          <p:spTgt spid="368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F57A2-5D47-9D82-6A7F-D386AD4EBBC4}"/>
              </a:ext>
            </a:extLst>
          </p:cNvPr>
          <p:cNvSpPr>
            <a:spLocks noGrp="1"/>
          </p:cNvSpPr>
          <p:nvPr>
            <p:ph type="ctrTitle"/>
          </p:nvPr>
        </p:nvSpPr>
        <p:spPr>
          <a:xfrm>
            <a:off x="1391824" y="537861"/>
            <a:ext cx="3645550" cy="707886"/>
          </a:xfrm>
        </p:spPr>
        <p:txBody>
          <a:bodyPr/>
          <a:lstStyle/>
          <a:p>
            <a:r>
              <a:rPr lang="en-GB" sz="4000" b="1" dirty="0">
                <a:solidFill>
                  <a:schemeClr val="tx1"/>
                </a:solidFill>
                <a:latin typeface="Verdana" panose="020B0604030504040204" pitchFamily="34" charset="0"/>
              </a:rPr>
              <a:t>RACI Matrix</a:t>
            </a:r>
          </a:p>
        </p:txBody>
      </p:sp>
      <p:sp>
        <p:nvSpPr>
          <p:cNvPr id="3" name="Subtitle 2">
            <a:extLst>
              <a:ext uri="{FF2B5EF4-FFF2-40B4-BE49-F238E27FC236}">
                <a16:creationId xmlns:a16="http://schemas.microsoft.com/office/drawing/2014/main" id="{67BF6945-98D6-C7AF-10DE-8D43687236BA}"/>
              </a:ext>
            </a:extLst>
          </p:cNvPr>
          <p:cNvSpPr>
            <a:spLocks noGrp="1"/>
          </p:cNvSpPr>
          <p:nvPr>
            <p:ph type="subTitle" idx="1"/>
          </p:nvPr>
        </p:nvSpPr>
        <p:spPr>
          <a:xfrm>
            <a:off x="1391824" y="1452990"/>
            <a:ext cx="10245994" cy="3950283"/>
          </a:xfrm>
        </p:spPr>
        <p:txBody>
          <a:bodyPr/>
          <a:lstStyle/>
          <a:p>
            <a:r>
              <a:rPr lang="en-GB" sz="2700" dirty="0">
                <a:solidFill>
                  <a:schemeClr val="tx1"/>
                </a:solidFill>
                <a:latin typeface="Verdana" panose="020B0604030504040204" pitchFamily="34" charset="0"/>
              </a:rPr>
              <a:t>What is a </a:t>
            </a:r>
            <a:r>
              <a:rPr lang="en-GB" sz="2700" b="1" dirty="0">
                <a:solidFill>
                  <a:schemeClr val="tx1"/>
                </a:solidFill>
                <a:latin typeface="Verdana" panose="020B0604030504040204" pitchFamily="34" charset="0"/>
              </a:rPr>
              <a:t>RACI</a:t>
            </a:r>
            <a:r>
              <a:rPr lang="en-GB" sz="2700" dirty="0">
                <a:solidFill>
                  <a:schemeClr val="tx1"/>
                </a:solidFill>
                <a:latin typeface="Verdana" panose="020B0604030504040204" pitchFamily="34" charset="0"/>
              </a:rPr>
              <a:t> Matrix?</a:t>
            </a:r>
          </a:p>
          <a:p>
            <a:pPr>
              <a:buFont typeface="Arial" panose="020B0604020202020204" pitchFamily="34" charset="0"/>
              <a:buChar char="•"/>
            </a:pPr>
            <a:r>
              <a:rPr lang="en-GB" sz="2700" dirty="0">
                <a:solidFill>
                  <a:schemeClr val="tx1"/>
                </a:solidFill>
                <a:latin typeface="Verdana" panose="020B0604030504040204" pitchFamily="34" charset="0"/>
              </a:rPr>
              <a:t>RACI stands for:</a:t>
            </a:r>
          </a:p>
          <a:p>
            <a:pPr>
              <a:buFont typeface="Arial" panose="020B0604020202020204" pitchFamily="34" charset="0"/>
              <a:buChar char="•"/>
            </a:pPr>
            <a:r>
              <a:rPr lang="en-GB" sz="2700" b="1" dirty="0">
                <a:solidFill>
                  <a:schemeClr val="tx1"/>
                </a:solidFill>
                <a:latin typeface="Verdana" panose="020B0604030504040204" pitchFamily="34" charset="0"/>
              </a:rPr>
              <a:t>Responsible</a:t>
            </a:r>
            <a:r>
              <a:rPr lang="en-GB" sz="2700" dirty="0">
                <a:solidFill>
                  <a:schemeClr val="tx1"/>
                </a:solidFill>
                <a:latin typeface="Verdana" panose="020B0604030504040204" pitchFamily="34" charset="0"/>
              </a:rPr>
              <a:t>: Who completes the task?</a:t>
            </a:r>
          </a:p>
          <a:p>
            <a:pPr>
              <a:buFont typeface="Arial" panose="020B0604020202020204" pitchFamily="34" charset="0"/>
              <a:buChar char="•"/>
            </a:pPr>
            <a:r>
              <a:rPr lang="en-GB" sz="2700" b="1" dirty="0">
                <a:solidFill>
                  <a:schemeClr val="tx1"/>
                </a:solidFill>
                <a:latin typeface="Verdana" panose="020B0604030504040204" pitchFamily="34" charset="0"/>
              </a:rPr>
              <a:t>Accountable</a:t>
            </a:r>
            <a:r>
              <a:rPr lang="en-GB" sz="2700" dirty="0">
                <a:solidFill>
                  <a:schemeClr val="tx1"/>
                </a:solidFill>
                <a:latin typeface="Verdana" panose="020B0604030504040204" pitchFamily="34" charset="0"/>
              </a:rPr>
              <a:t>: Who is ultimately answerable?</a:t>
            </a:r>
          </a:p>
          <a:p>
            <a:pPr>
              <a:buFont typeface="Arial" panose="020B0604020202020204" pitchFamily="34" charset="0"/>
              <a:buChar char="•"/>
            </a:pPr>
            <a:r>
              <a:rPr lang="en-GB" sz="2700" b="1" dirty="0">
                <a:solidFill>
                  <a:schemeClr val="tx1"/>
                </a:solidFill>
                <a:latin typeface="Verdana" panose="020B0604030504040204" pitchFamily="34" charset="0"/>
              </a:rPr>
              <a:t>Consulted</a:t>
            </a:r>
            <a:r>
              <a:rPr lang="en-GB" sz="2700" dirty="0">
                <a:solidFill>
                  <a:schemeClr val="tx1"/>
                </a:solidFill>
                <a:latin typeface="Verdana" panose="020B0604030504040204" pitchFamily="34" charset="0"/>
              </a:rPr>
              <a:t>: Who provides input?</a:t>
            </a:r>
          </a:p>
          <a:p>
            <a:pPr>
              <a:buFont typeface="Arial" panose="020B0604020202020204" pitchFamily="34" charset="0"/>
              <a:buChar char="•"/>
            </a:pPr>
            <a:r>
              <a:rPr lang="en-GB" sz="2700" b="1" dirty="0">
                <a:solidFill>
                  <a:schemeClr val="tx1"/>
                </a:solidFill>
                <a:latin typeface="Verdana" panose="020B0604030504040204" pitchFamily="34" charset="0"/>
              </a:rPr>
              <a:t>Informed</a:t>
            </a:r>
            <a:r>
              <a:rPr lang="en-GB" sz="2700" dirty="0">
                <a:solidFill>
                  <a:schemeClr val="tx1"/>
                </a:solidFill>
                <a:latin typeface="Verdana" panose="020B0604030504040204" pitchFamily="34" charset="0"/>
              </a:rPr>
              <a:t>: Who needs updates?</a:t>
            </a:r>
          </a:p>
        </p:txBody>
      </p:sp>
    </p:spTree>
    <p:extLst>
      <p:ext uri="{BB962C8B-B14F-4D97-AF65-F5344CB8AC3E}">
        <p14:creationId xmlns:p14="http://schemas.microsoft.com/office/powerpoint/2010/main" val="29370326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ACI matrix example">
            <a:extLst>
              <a:ext uri="{FF2B5EF4-FFF2-40B4-BE49-F238E27FC236}">
                <a16:creationId xmlns:a16="http://schemas.microsoft.com/office/drawing/2014/main" id="{2297EB5A-76D9-1AE7-1845-3FAF955504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219" r="-2" b="9102"/>
          <a:stretch>
            <a:fillRect/>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4081723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245549" y="100224"/>
            <a:ext cx="10972800" cy="919263"/>
          </a:xfrm>
        </p:spPr>
        <p:txBody>
          <a:bodyPr>
            <a:normAutofit/>
          </a:bodyPr>
          <a:lstStyle/>
          <a:p>
            <a:r>
              <a:rPr lang="en-GB" altLang="en-US" sz="4000" b="1" dirty="0">
                <a:latin typeface="Verdana" panose="020B0604030504040204" pitchFamily="34" charset="0"/>
              </a:rPr>
              <a:t>Communication Plan</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245549" y="1125460"/>
            <a:ext cx="11700901" cy="4377446"/>
          </a:xfrm>
        </p:spPr>
        <p:txBody>
          <a:bodyPr>
            <a:normAutofit lnSpcReduction="10000"/>
          </a:bodyPr>
          <a:lstStyle/>
          <a:p>
            <a:pPr marL="360363" lvl="1" indent="-273050">
              <a:lnSpc>
                <a:spcPct val="90000"/>
              </a:lnSpc>
              <a:buFont typeface="Arial" panose="020B0604020202020204" pitchFamily="34" charset="0"/>
              <a:buChar char="•"/>
              <a:defRPr/>
            </a:pPr>
            <a:r>
              <a:rPr lang="en-GB" altLang="en-US" dirty="0">
                <a:latin typeface="Verdana" pitchFamily="34" charset="0"/>
              </a:rPr>
              <a:t>Communication is a key component in </a:t>
            </a:r>
            <a:r>
              <a:rPr lang="en-GB" altLang="en-US" b="1" dirty="0">
                <a:latin typeface="Verdana" pitchFamily="34" charset="0"/>
              </a:rPr>
              <a:t>coordinating project activities</a:t>
            </a:r>
            <a:r>
              <a:rPr lang="en-GB" altLang="en-US" dirty="0">
                <a:latin typeface="Verdana" pitchFamily="34" charset="0"/>
              </a:rPr>
              <a:t>, tracking progress, monitor quality, time, cost and any other potential issue</a:t>
            </a:r>
          </a:p>
          <a:p>
            <a:pPr marL="87313" lvl="1" indent="0">
              <a:lnSpc>
                <a:spcPct val="90000"/>
              </a:lnSpc>
              <a:buNone/>
              <a:defRPr/>
            </a:pPr>
            <a:endParaRPr lang="en-GB" altLang="en-US" dirty="0">
              <a:latin typeface="Verdana" pitchFamily="34" charset="0"/>
            </a:endParaRPr>
          </a:p>
          <a:p>
            <a:pPr marL="360363" lvl="1" indent="-273050">
              <a:lnSpc>
                <a:spcPct val="90000"/>
              </a:lnSpc>
              <a:buFont typeface="Arial" panose="020B0604020202020204" pitchFamily="34" charset="0"/>
              <a:buChar char="•"/>
              <a:defRPr/>
            </a:pPr>
            <a:r>
              <a:rPr lang="en-GB" altLang="en-US" dirty="0">
                <a:latin typeface="Verdana" pitchFamily="34" charset="0"/>
              </a:rPr>
              <a:t>Poor communication is a major contributor to project failure since some stakeholders may not get the right message to deliver</a:t>
            </a:r>
          </a:p>
          <a:p>
            <a:pPr marL="87313" lvl="1" indent="0">
              <a:lnSpc>
                <a:spcPct val="90000"/>
              </a:lnSpc>
              <a:buNone/>
              <a:defRPr/>
            </a:pPr>
            <a:endParaRPr lang="en-GB" altLang="en-US" dirty="0">
              <a:latin typeface="Verdana" pitchFamily="34" charset="0"/>
            </a:endParaRPr>
          </a:p>
          <a:p>
            <a:pPr marL="360363" lvl="1" indent="-273050">
              <a:lnSpc>
                <a:spcPct val="90000"/>
              </a:lnSpc>
              <a:buFont typeface="Arial" panose="020B0604020202020204" pitchFamily="34" charset="0"/>
              <a:buChar char="•"/>
              <a:defRPr/>
            </a:pPr>
            <a:r>
              <a:rPr lang="en-GB" altLang="en-US" dirty="0">
                <a:latin typeface="Verdana" pitchFamily="34" charset="0"/>
              </a:rPr>
              <a:t>There are two (2) aspect of a communication plan</a:t>
            </a:r>
          </a:p>
          <a:p>
            <a:pPr marL="360363" lvl="1" indent="-273050">
              <a:lnSpc>
                <a:spcPct val="90000"/>
              </a:lnSpc>
              <a:buFont typeface="Arial" panose="020B0604020202020204" pitchFamily="34" charset="0"/>
              <a:buChar char="•"/>
              <a:defRPr/>
            </a:pPr>
            <a:r>
              <a:rPr lang="en-GB" altLang="en-US" dirty="0">
                <a:latin typeface="Verdana" pitchFamily="34" charset="0"/>
              </a:rPr>
              <a:t>How to communicate with internal stakeholders</a:t>
            </a:r>
          </a:p>
          <a:p>
            <a:pPr marL="360363" lvl="1" indent="-273050">
              <a:lnSpc>
                <a:spcPct val="90000"/>
              </a:lnSpc>
              <a:buFont typeface="Arial" panose="020B0604020202020204" pitchFamily="34" charset="0"/>
              <a:buChar char="•"/>
              <a:defRPr/>
            </a:pPr>
            <a:r>
              <a:rPr lang="en-GB" altLang="en-US" dirty="0">
                <a:latin typeface="Verdana" pitchFamily="34" charset="0"/>
              </a:rPr>
              <a:t>How to communicate with external stakeholders</a:t>
            </a:r>
          </a:p>
          <a:p>
            <a:pPr marL="0" indent="0">
              <a:buNone/>
              <a:defRPr/>
            </a:pPr>
            <a:endParaRPr lang="en-GB" altLang="en-US" dirty="0">
              <a:latin typeface="Verdana" pitchFamily="34" charset="0"/>
            </a:endParaRPr>
          </a:p>
          <a:p>
            <a:pPr>
              <a:defRPr/>
            </a:pPr>
            <a:endParaRPr lang="en-GB" altLang="en-US" dirty="0">
              <a:latin typeface="Verdana" pitchFamily="34" charset="0"/>
            </a:endParaRPr>
          </a:p>
          <a:p>
            <a:pPr>
              <a:defRPr/>
            </a:pPr>
            <a:endParaRPr lang="en-GB" altLang="en-US" dirty="0">
              <a:latin typeface="Verdana" pitchFamily="34" charset="0"/>
            </a:endParaRPr>
          </a:p>
        </p:txBody>
      </p:sp>
    </p:spTree>
    <p:extLst>
      <p:ext uri="{BB962C8B-B14F-4D97-AF65-F5344CB8AC3E}">
        <p14:creationId xmlns:p14="http://schemas.microsoft.com/office/powerpoint/2010/main" val="10130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p:cTn id="7" dur="500" fill="hold"/>
                                        <p:tgtEl>
                                          <p:spTgt spid="46082"/>
                                        </p:tgtEl>
                                        <p:attrNameLst>
                                          <p:attrName>ppt_w</p:attrName>
                                        </p:attrNameLst>
                                      </p:cBhvr>
                                      <p:tavLst>
                                        <p:tav tm="0">
                                          <p:val>
                                            <p:fltVal val="0"/>
                                          </p:val>
                                        </p:tav>
                                        <p:tav tm="100000">
                                          <p:val>
                                            <p:strVal val="#ppt_w"/>
                                          </p:val>
                                        </p:tav>
                                      </p:tavLst>
                                    </p:anim>
                                    <p:anim calcmode="lin" valueType="num">
                                      <p:cBhvr>
                                        <p:cTn id="8" dur="500" fill="hold"/>
                                        <p:tgtEl>
                                          <p:spTgt spid="46082"/>
                                        </p:tgtEl>
                                        <p:attrNameLst>
                                          <p:attrName>ppt_h</p:attrName>
                                        </p:attrNameLst>
                                      </p:cBhvr>
                                      <p:tavLst>
                                        <p:tav tm="0">
                                          <p:val>
                                            <p:fltVal val="0"/>
                                          </p:val>
                                        </p:tav>
                                        <p:tav tm="100000">
                                          <p:val>
                                            <p:strVal val="#ppt_h"/>
                                          </p:val>
                                        </p:tav>
                                      </p:tavLst>
                                    </p:anim>
                                    <p:animEffect transition="in" filter="fade">
                                      <p:cBhvr>
                                        <p:cTn id="9" dur="500"/>
                                        <p:tgtEl>
                                          <p:spTgt spid="4608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 calcmode="lin" valueType="num">
                                      <p:cBhvr>
                                        <p:cTn id="14" dur="500" fill="hold"/>
                                        <p:tgtEl>
                                          <p:spTgt spid="43011">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43011">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43011">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43011">
                                            <p:txEl>
                                              <p:pRg st="2" end="2"/>
                                            </p:txEl>
                                          </p:spTgt>
                                        </p:tgtEl>
                                        <p:attrNameLst>
                                          <p:attrName>style.visibility</p:attrName>
                                        </p:attrNameLst>
                                      </p:cBhvr>
                                      <p:to>
                                        <p:strVal val="visible"/>
                                      </p:to>
                                    </p:set>
                                    <p:anim calcmode="lin" valueType="num">
                                      <p:cBhvr>
                                        <p:cTn id="21" dur="500" fill="hold"/>
                                        <p:tgtEl>
                                          <p:spTgt spid="43011">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43011">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43011">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43011">
                                            <p:txEl>
                                              <p:pRg st="4" end="4"/>
                                            </p:txEl>
                                          </p:spTgt>
                                        </p:tgtEl>
                                        <p:attrNameLst>
                                          <p:attrName>style.visibility</p:attrName>
                                        </p:attrNameLst>
                                      </p:cBhvr>
                                      <p:to>
                                        <p:strVal val="visible"/>
                                      </p:to>
                                    </p:set>
                                    <p:anim calcmode="lin" valueType="num">
                                      <p:cBhvr>
                                        <p:cTn id="28" dur="500" fill="hold"/>
                                        <p:tgtEl>
                                          <p:spTgt spid="43011">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43011">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43011">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43011">
                                            <p:txEl>
                                              <p:pRg st="5" end="5"/>
                                            </p:txEl>
                                          </p:spTgt>
                                        </p:tgtEl>
                                        <p:attrNameLst>
                                          <p:attrName>style.visibility</p:attrName>
                                        </p:attrNameLst>
                                      </p:cBhvr>
                                      <p:to>
                                        <p:strVal val="visible"/>
                                      </p:to>
                                    </p:set>
                                    <p:anim calcmode="lin" valueType="num">
                                      <p:cBhvr>
                                        <p:cTn id="35" dur="500" fill="hold"/>
                                        <p:tgtEl>
                                          <p:spTgt spid="43011">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43011">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43011">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43011">
                                            <p:txEl>
                                              <p:pRg st="6" end="6"/>
                                            </p:txEl>
                                          </p:spTgt>
                                        </p:tgtEl>
                                        <p:attrNameLst>
                                          <p:attrName>style.visibility</p:attrName>
                                        </p:attrNameLst>
                                      </p:cBhvr>
                                      <p:to>
                                        <p:strVal val="visible"/>
                                      </p:to>
                                    </p:set>
                                    <p:anim calcmode="lin" valueType="num">
                                      <p:cBhvr>
                                        <p:cTn id="42" dur="500" fill="hold"/>
                                        <p:tgtEl>
                                          <p:spTgt spid="43011">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43011">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430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B0E60D-DAB9-4C92-BAA6-D22E5E06FE27}"/>
              </a:ext>
            </a:extLst>
          </p:cNvPr>
          <p:cNvSpPr>
            <a:spLocks noGrp="1" noChangeArrowheads="1"/>
          </p:cNvSpPr>
          <p:nvPr>
            <p:ph type="title"/>
          </p:nvPr>
        </p:nvSpPr>
        <p:spPr>
          <a:xfrm>
            <a:off x="609599" y="327646"/>
            <a:ext cx="10972800" cy="919263"/>
          </a:xfrm>
        </p:spPr>
        <p:txBody>
          <a:bodyPr>
            <a:normAutofit/>
          </a:bodyPr>
          <a:lstStyle/>
          <a:p>
            <a:r>
              <a:rPr lang="en-GB" altLang="en-US" sz="4000" b="1" dirty="0">
                <a:latin typeface="Verdana" panose="020B0604030504040204" pitchFamily="34" charset="0"/>
              </a:rPr>
              <a:t>Communication Plan</a:t>
            </a:r>
          </a:p>
        </p:txBody>
      </p:sp>
      <p:sp>
        <p:nvSpPr>
          <p:cNvPr id="43011" name="Rectangle 3">
            <a:extLst>
              <a:ext uri="{FF2B5EF4-FFF2-40B4-BE49-F238E27FC236}">
                <a16:creationId xmlns:a16="http://schemas.microsoft.com/office/drawing/2014/main" id="{F91D7C04-D643-40FD-97C5-E27277457115}"/>
              </a:ext>
            </a:extLst>
          </p:cNvPr>
          <p:cNvSpPr>
            <a:spLocks noGrp="1" noChangeArrowheads="1"/>
          </p:cNvSpPr>
          <p:nvPr>
            <p:ph type="body" idx="1"/>
          </p:nvPr>
        </p:nvSpPr>
        <p:spPr>
          <a:xfrm>
            <a:off x="609599" y="1246909"/>
            <a:ext cx="10972801" cy="4461164"/>
          </a:xfrm>
        </p:spPr>
        <p:txBody>
          <a:bodyPr>
            <a:noAutofit/>
          </a:bodyPr>
          <a:lstStyle/>
          <a:p>
            <a:pPr>
              <a:lnSpc>
                <a:spcPct val="150000"/>
              </a:lnSpc>
              <a:spcBef>
                <a:spcPts val="0"/>
              </a:spcBef>
              <a:defRPr/>
            </a:pPr>
            <a:r>
              <a:rPr lang="en-GB" altLang="en-US" sz="2400" dirty="0">
                <a:latin typeface="Verdana" pitchFamily="34" charset="0"/>
              </a:rPr>
              <a:t>Purpose of communication plan is to determine</a:t>
            </a:r>
          </a:p>
          <a:p>
            <a:pPr>
              <a:lnSpc>
                <a:spcPct val="150000"/>
              </a:lnSpc>
              <a:spcBef>
                <a:spcPts val="0"/>
              </a:spcBef>
              <a:defRPr/>
            </a:pPr>
            <a:r>
              <a:rPr lang="en-GB" altLang="en-US" sz="2400" b="1" dirty="0">
                <a:latin typeface="Verdana" pitchFamily="34" charset="0"/>
              </a:rPr>
              <a:t>What</a:t>
            </a:r>
            <a:r>
              <a:rPr lang="en-GB" altLang="en-US" sz="2400" dirty="0">
                <a:latin typeface="Verdana" pitchFamily="34" charset="0"/>
              </a:rPr>
              <a:t> or type of information need to be collected and transmitted</a:t>
            </a:r>
          </a:p>
          <a:p>
            <a:pPr>
              <a:lnSpc>
                <a:spcPct val="150000"/>
              </a:lnSpc>
              <a:spcBef>
                <a:spcPts val="0"/>
              </a:spcBef>
              <a:defRPr/>
            </a:pPr>
            <a:r>
              <a:rPr lang="en-GB" altLang="en-US" sz="2400" b="1" dirty="0">
                <a:latin typeface="Verdana" pitchFamily="34" charset="0"/>
              </a:rPr>
              <a:t>Who</a:t>
            </a:r>
            <a:r>
              <a:rPr lang="en-GB" altLang="en-US" sz="2400" dirty="0">
                <a:latin typeface="Verdana" pitchFamily="34" charset="0"/>
              </a:rPr>
              <a:t> need to collect and who need to transmit it</a:t>
            </a:r>
          </a:p>
          <a:p>
            <a:pPr>
              <a:lnSpc>
                <a:spcPct val="150000"/>
              </a:lnSpc>
              <a:spcBef>
                <a:spcPts val="0"/>
              </a:spcBef>
              <a:defRPr/>
            </a:pPr>
            <a:r>
              <a:rPr lang="en-GB" altLang="en-US" sz="2400" b="1" dirty="0">
                <a:latin typeface="Verdana" pitchFamily="34" charset="0"/>
              </a:rPr>
              <a:t>How</a:t>
            </a:r>
            <a:r>
              <a:rPr lang="en-GB" altLang="en-US" sz="2400" dirty="0">
                <a:latin typeface="Verdana" pitchFamily="34" charset="0"/>
              </a:rPr>
              <a:t> the information is collected and transmitted and how often</a:t>
            </a:r>
          </a:p>
          <a:p>
            <a:pPr>
              <a:lnSpc>
                <a:spcPct val="150000"/>
              </a:lnSpc>
              <a:spcBef>
                <a:spcPts val="0"/>
              </a:spcBef>
              <a:defRPr/>
            </a:pPr>
            <a:r>
              <a:rPr lang="en-GB" altLang="en-US" sz="2400" b="1" dirty="0">
                <a:latin typeface="Verdana" pitchFamily="34" charset="0"/>
              </a:rPr>
              <a:t>When</a:t>
            </a:r>
            <a:r>
              <a:rPr lang="en-GB" altLang="en-US" sz="2400" dirty="0">
                <a:latin typeface="Verdana" pitchFamily="34" charset="0"/>
              </a:rPr>
              <a:t> should it be collected and transmitted </a:t>
            </a:r>
          </a:p>
          <a:p>
            <a:pPr>
              <a:lnSpc>
                <a:spcPct val="150000"/>
              </a:lnSpc>
              <a:spcBef>
                <a:spcPts val="0"/>
              </a:spcBef>
              <a:defRPr/>
            </a:pPr>
            <a:r>
              <a:rPr lang="en-GB" altLang="en-US" sz="2400" dirty="0">
                <a:latin typeface="Verdana" pitchFamily="34" charset="0"/>
              </a:rPr>
              <a:t>So that schedules (time, cost), issues and items can be tracked</a:t>
            </a:r>
          </a:p>
          <a:p>
            <a:pPr>
              <a:lnSpc>
                <a:spcPct val="150000"/>
              </a:lnSpc>
              <a:spcBef>
                <a:spcPts val="0"/>
              </a:spcBef>
              <a:defRPr/>
            </a:pPr>
            <a:r>
              <a:rPr lang="en-GB" altLang="en-US" sz="2400" dirty="0">
                <a:latin typeface="Verdana" pitchFamily="34" charset="0"/>
              </a:rPr>
              <a:t>Senior management more comfortable about progress and can also reduce scepticism </a:t>
            </a:r>
          </a:p>
        </p:txBody>
      </p:sp>
    </p:spTree>
    <p:extLst>
      <p:ext uri="{BB962C8B-B14F-4D97-AF65-F5344CB8AC3E}">
        <p14:creationId xmlns:p14="http://schemas.microsoft.com/office/powerpoint/2010/main" val="1208373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p:cTn id="7" dur="500" fill="hold"/>
                                        <p:tgtEl>
                                          <p:spTgt spid="46082"/>
                                        </p:tgtEl>
                                        <p:attrNameLst>
                                          <p:attrName>ppt_w</p:attrName>
                                        </p:attrNameLst>
                                      </p:cBhvr>
                                      <p:tavLst>
                                        <p:tav tm="0">
                                          <p:val>
                                            <p:fltVal val="0"/>
                                          </p:val>
                                        </p:tav>
                                        <p:tav tm="100000">
                                          <p:val>
                                            <p:strVal val="#ppt_w"/>
                                          </p:val>
                                        </p:tav>
                                      </p:tavLst>
                                    </p:anim>
                                    <p:anim calcmode="lin" valueType="num">
                                      <p:cBhvr>
                                        <p:cTn id="8" dur="500" fill="hold"/>
                                        <p:tgtEl>
                                          <p:spTgt spid="46082"/>
                                        </p:tgtEl>
                                        <p:attrNameLst>
                                          <p:attrName>ppt_h</p:attrName>
                                        </p:attrNameLst>
                                      </p:cBhvr>
                                      <p:tavLst>
                                        <p:tav tm="0">
                                          <p:val>
                                            <p:fltVal val="0"/>
                                          </p:val>
                                        </p:tav>
                                        <p:tav tm="100000">
                                          <p:val>
                                            <p:strVal val="#ppt_h"/>
                                          </p:val>
                                        </p:tav>
                                      </p:tavLst>
                                    </p:anim>
                                    <p:animEffect transition="in" filter="fade">
                                      <p:cBhvr>
                                        <p:cTn id="9" dur="500"/>
                                        <p:tgtEl>
                                          <p:spTgt spid="4608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3011">
                                            <p:txEl>
                                              <p:pRg st="0" end="0"/>
                                            </p:txEl>
                                          </p:spTgt>
                                        </p:tgtEl>
                                        <p:attrNameLst>
                                          <p:attrName>style.visibility</p:attrName>
                                        </p:attrNameLst>
                                      </p:cBhvr>
                                      <p:to>
                                        <p:strVal val="visible"/>
                                      </p:to>
                                    </p:set>
                                    <p:animEffect transition="in" filter="fade">
                                      <p:cBhvr>
                                        <p:cTn id="14" dur="1000"/>
                                        <p:tgtEl>
                                          <p:spTgt spid="43011">
                                            <p:txEl>
                                              <p:pRg st="0" end="0"/>
                                            </p:txEl>
                                          </p:spTgt>
                                        </p:tgtEl>
                                      </p:cBhvr>
                                    </p:animEffect>
                                    <p:anim calcmode="lin" valueType="num">
                                      <p:cBhvr>
                                        <p:cTn id="15" dur="1000" fill="hold"/>
                                        <p:tgtEl>
                                          <p:spTgt spid="4301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30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3011">
                                            <p:txEl>
                                              <p:pRg st="1" end="1"/>
                                            </p:txEl>
                                          </p:spTgt>
                                        </p:tgtEl>
                                        <p:attrNameLst>
                                          <p:attrName>style.visibility</p:attrName>
                                        </p:attrNameLst>
                                      </p:cBhvr>
                                      <p:to>
                                        <p:strVal val="visible"/>
                                      </p:to>
                                    </p:set>
                                    <p:animEffect transition="in" filter="fade">
                                      <p:cBhvr>
                                        <p:cTn id="21" dur="1000"/>
                                        <p:tgtEl>
                                          <p:spTgt spid="43011">
                                            <p:txEl>
                                              <p:pRg st="1" end="1"/>
                                            </p:txEl>
                                          </p:spTgt>
                                        </p:tgtEl>
                                      </p:cBhvr>
                                    </p:animEffect>
                                    <p:anim calcmode="lin" valueType="num">
                                      <p:cBhvr>
                                        <p:cTn id="22" dur="10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30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3011">
                                            <p:txEl>
                                              <p:pRg st="2" end="2"/>
                                            </p:txEl>
                                          </p:spTgt>
                                        </p:tgtEl>
                                        <p:attrNameLst>
                                          <p:attrName>style.visibility</p:attrName>
                                        </p:attrNameLst>
                                      </p:cBhvr>
                                      <p:to>
                                        <p:strVal val="visible"/>
                                      </p:to>
                                    </p:set>
                                    <p:animEffect transition="in" filter="fade">
                                      <p:cBhvr>
                                        <p:cTn id="28" dur="1000"/>
                                        <p:tgtEl>
                                          <p:spTgt spid="43011">
                                            <p:txEl>
                                              <p:pRg st="2" end="2"/>
                                            </p:txEl>
                                          </p:spTgt>
                                        </p:tgtEl>
                                      </p:cBhvr>
                                    </p:animEffect>
                                    <p:anim calcmode="lin" valueType="num">
                                      <p:cBhvr>
                                        <p:cTn id="29"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30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3011">
                                            <p:txEl>
                                              <p:pRg st="3" end="3"/>
                                            </p:txEl>
                                          </p:spTgt>
                                        </p:tgtEl>
                                        <p:attrNameLst>
                                          <p:attrName>style.visibility</p:attrName>
                                        </p:attrNameLst>
                                      </p:cBhvr>
                                      <p:to>
                                        <p:strVal val="visible"/>
                                      </p:to>
                                    </p:set>
                                    <p:animEffect transition="in" filter="fade">
                                      <p:cBhvr>
                                        <p:cTn id="35" dur="1000"/>
                                        <p:tgtEl>
                                          <p:spTgt spid="43011">
                                            <p:txEl>
                                              <p:pRg st="3" end="3"/>
                                            </p:txEl>
                                          </p:spTgt>
                                        </p:tgtEl>
                                      </p:cBhvr>
                                    </p:animEffect>
                                    <p:anim calcmode="lin" valueType="num">
                                      <p:cBhvr>
                                        <p:cTn id="36" dur="10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30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3011">
                                            <p:txEl>
                                              <p:pRg st="4" end="4"/>
                                            </p:txEl>
                                          </p:spTgt>
                                        </p:tgtEl>
                                        <p:attrNameLst>
                                          <p:attrName>style.visibility</p:attrName>
                                        </p:attrNameLst>
                                      </p:cBhvr>
                                      <p:to>
                                        <p:strVal val="visible"/>
                                      </p:to>
                                    </p:set>
                                    <p:animEffect transition="in" filter="fade">
                                      <p:cBhvr>
                                        <p:cTn id="42" dur="1000"/>
                                        <p:tgtEl>
                                          <p:spTgt spid="43011">
                                            <p:txEl>
                                              <p:pRg st="4" end="4"/>
                                            </p:txEl>
                                          </p:spTgt>
                                        </p:tgtEl>
                                      </p:cBhvr>
                                    </p:animEffect>
                                    <p:anim calcmode="lin" valueType="num">
                                      <p:cBhvr>
                                        <p:cTn id="43" dur="10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30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3011">
                                            <p:txEl>
                                              <p:pRg st="5" end="5"/>
                                            </p:txEl>
                                          </p:spTgt>
                                        </p:tgtEl>
                                        <p:attrNameLst>
                                          <p:attrName>style.visibility</p:attrName>
                                        </p:attrNameLst>
                                      </p:cBhvr>
                                      <p:to>
                                        <p:strVal val="visible"/>
                                      </p:to>
                                    </p:set>
                                    <p:animEffect transition="in" filter="fade">
                                      <p:cBhvr>
                                        <p:cTn id="49" dur="1000"/>
                                        <p:tgtEl>
                                          <p:spTgt spid="43011">
                                            <p:txEl>
                                              <p:pRg st="5" end="5"/>
                                            </p:txEl>
                                          </p:spTgt>
                                        </p:tgtEl>
                                      </p:cBhvr>
                                    </p:animEffect>
                                    <p:anim calcmode="lin" valueType="num">
                                      <p:cBhvr>
                                        <p:cTn id="50" dur="10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4301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3011">
                                            <p:txEl>
                                              <p:pRg st="6" end="6"/>
                                            </p:txEl>
                                          </p:spTgt>
                                        </p:tgtEl>
                                        <p:attrNameLst>
                                          <p:attrName>style.visibility</p:attrName>
                                        </p:attrNameLst>
                                      </p:cBhvr>
                                      <p:to>
                                        <p:strVal val="visible"/>
                                      </p:to>
                                    </p:set>
                                    <p:animEffect transition="in" filter="fade">
                                      <p:cBhvr>
                                        <p:cTn id="56" dur="1000"/>
                                        <p:tgtEl>
                                          <p:spTgt spid="43011">
                                            <p:txEl>
                                              <p:pRg st="6" end="6"/>
                                            </p:txEl>
                                          </p:spTgt>
                                        </p:tgtEl>
                                      </p:cBhvr>
                                    </p:animEffect>
                                    <p:anim calcmode="lin" valueType="num">
                                      <p:cBhvr>
                                        <p:cTn id="57"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430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3011"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ACB343E-A06D-45DA-A095-BB2B14A04B95}"/>
              </a:ext>
            </a:extLst>
          </p:cNvPr>
          <p:cNvSpPr>
            <a:spLocks noGrp="1" noChangeArrowheads="1"/>
          </p:cNvSpPr>
          <p:nvPr>
            <p:ph type="title"/>
          </p:nvPr>
        </p:nvSpPr>
        <p:spPr>
          <a:xfrm>
            <a:off x="609600" y="60797"/>
            <a:ext cx="10972800" cy="746599"/>
          </a:xfrm>
        </p:spPr>
        <p:txBody>
          <a:bodyPr/>
          <a:lstStyle/>
          <a:p>
            <a:r>
              <a:rPr lang="en-GB" altLang="en-US" sz="4000" b="1" dirty="0">
                <a:latin typeface="Verdana" panose="020B0604030504040204" pitchFamily="34" charset="0"/>
              </a:rPr>
              <a:t>Communication Plan</a:t>
            </a:r>
          </a:p>
        </p:txBody>
      </p:sp>
      <p:sp>
        <p:nvSpPr>
          <p:cNvPr id="60419" name="Rectangle 3">
            <a:extLst>
              <a:ext uri="{FF2B5EF4-FFF2-40B4-BE49-F238E27FC236}">
                <a16:creationId xmlns:a16="http://schemas.microsoft.com/office/drawing/2014/main" id="{982C474B-041E-4A93-B119-FC1EB7487F15}"/>
              </a:ext>
            </a:extLst>
          </p:cNvPr>
          <p:cNvSpPr>
            <a:spLocks noGrp="1" noChangeArrowheads="1"/>
          </p:cNvSpPr>
          <p:nvPr>
            <p:ph type="body" idx="1"/>
          </p:nvPr>
        </p:nvSpPr>
        <p:spPr>
          <a:xfrm>
            <a:off x="2246314" y="1254868"/>
            <a:ext cx="8421687" cy="3774333"/>
          </a:xfrm>
        </p:spPr>
        <p:txBody>
          <a:bodyPr>
            <a:normAutofit/>
          </a:bodyPr>
          <a:lstStyle/>
          <a:p>
            <a:endParaRPr lang="en-GB" altLang="en-US" dirty="0">
              <a:latin typeface="Verdana" panose="020B0604030504040204" pitchFamily="34" charset="0"/>
            </a:endParaRPr>
          </a:p>
        </p:txBody>
      </p:sp>
      <p:pic>
        <p:nvPicPr>
          <p:cNvPr id="9" name="Picture 8">
            <a:extLst>
              <a:ext uri="{FF2B5EF4-FFF2-40B4-BE49-F238E27FC236}">
                <a16:creationId xmlns:a16="http://schemas.microsoft.com/office/drawing/2014/main" id="{9DDBC0F2-0E72-64A8-6DA5-AD2489F845F1}"/>
              </a:ext>
            </a:extLst>
          </p:cNvPr>
          <p:cNvPicPr>
            <a:picLocks noChangeAspect="1"/>
          </p:cNvPicPr>
          <p:nvPr/>
        </p:nvPicPr>
        <p:blipFill rotWithShape="1">
          <a:blip r:embed="rId2"/>
          <a:srcRect l="18425" t="20338" r="30924" b="6821"/>
          <a:stretch/>
        </p:blipFill>
        <p:spPr>
          <a:xfrm>
            <a:off x="359923" y="710119"/>
            <a:ext cx="11332724" cy="5019471"/>
          </a:xfrm>
          <a:prstGeom prst="rect">
            <a:avLst/>
          </a:prstGeom>
        </p:spPr>
      </p:pic>
    </p:spTree>
    <p:extLst>
      <p:ext uri="{BB962C8B-B14F-4D97-AF65-F5344CB8AC3E}">
        <p14:creationId xmlns:p14="http://schemas.microsoft.com/office/powerpoint/2010/main" val="2205761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2">
            <a:extLst>
              <a:ext uri="{FF2B5EF4-FFF2-40B4-BE49-F238E27FC236}">
                <a16:creationId xmlns:a16="http://schemas.microsoft.com/office/drawing/2014/main" id="{802733F0-F651-4BAC-AA83-C5E6ABF827FB}"/>
              </a:ext>
            </a:extLst>
          </p:cNvPr>
          <p:cNvSpPr>
            <a:spLocks noGrp="1" noChangeArrowheads="1"/>
          </p:cNvSpPr>
          <p:nvPr>
            <p:ph type="title"/>
          </p:nvPr>
        </p:nvSpPr>
        <p:spPr>
          <a:xfrm>
            <a:off x="160507" y="84966"/>
            <a:ext cx="11916383" cy="873226"/>
          </a:xfrm>
        </p:spPr>
        <p:txBody>
          <a:bodyPr>
            <a:normAutofit fontScale="90000"/>
          </a:bodyPr>
          <a:lstStyle/>
          <a:p>
            <a:r>
              <a:rPr lang="en-GB" altLang="en-US" sz="4000" b="1" dirty="0">
                <a:latin typeface="Verdana" panose="020B0604030504040204" pitchFamily="34" charset="0"/>
              </a:rPr>
              <a:t>APM 2020 Piece: Communication Planning</a:t>
            </a:r>
          </a:p>
        </p:txBody>
      </p:sp>
      <p:sp>
        <p:nvSpPr>
          <p:cNvPr id="10" name="Rectangle 3">
            <a:extLst>
              <a:ext uri="{FF2B5EF4-FFF2-40B4-BE49-F238E27FC236}">
                <a16:creationId xmlns:a16="http://schemas.microsoft.com/office/drawing/2014/main" id="{B5DC12A3-89EA-4CF8-A6E9-AC2A4C189144}"/>
              </a:ext>
            </a:extLst>
          </p:cNvPr>
          <p:cNvSpPr txBox="1">
            <a:spLocks noChangeArrowheads="1"/>
          </p:cNvSpPr>
          <p:nvPr/>
        </p:nvSpPr>
        <p:spPr bwMode="auto">
          <a:xfrm>
            <a:off x="0" y="995464"/>
            <a:ext cx="12192000" cy="40683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buFont typeface="Arial" panose="020B0604020202020204" pitchFamily="34" charset="0"/>
              <a:buChar char="•"/>
              <a:defRPr/>
            </a:pPr>
            <a:r>
              <a:rPr lang="en-GB" altLang="en-US" kern="0" dirty="0">
                <a:latin typeface="Verdana" pitchFamily="34" charset="0"/>
              </a:rPr>
              <a:t>Highlights that any communication plan must also cater for listening (two-way communication) to gauge perspectives of stakeholders can help address some issues</a:t>
            </a:r>
          </a:p>
          <a:p>
            <a:pPr marL="0" indent="0">
              <a:lnSpc>
                <a:spcPct val="90000"/>
              </a:lnSpc>
              <a:buNone/>
              <a:defRPr/>
            </a:pPr>
            <a:endParaRPr lang="en-GB" altLang="en-US" kern="0" dirty="0">
              <a:latin typeface="Verdana" pitchFamily="34" charset="0"/>
            </a:endParaRPr>
          </a:p>
          <a:p>
            <a:pPr>
              <a:lnSpc>
                <a:spcPct val="90000"/>
              </a:lnSpc>
              <a:buFont typeface="Arial" panose="020B0604020202020204" pitchFamily="34" charset="0"/>
              <a:buChar char="•"/>
              <a:defRPr/>
            </a:pPr>
            <a:r>
              <a:rPr lang="en-GB" altLang="en-US" kern="0" dirty="0">
                <a:latin typeface="Verdana" pitchFamily="34" charset="0"/>
              </a:rPr>
              <a:t>They must feel that their voices and views matters</a:t>
            </a:r>
          </a:p>
          <a:p>
            <a:pPr>
              <a:lnSpc>
                <a:spcPct val="90000"/>
              </a:lnSpc>
              <a:buFont typeface="Arial" panose="020B0604020202020204" pitchFamily="34" charset="0"/>
              <a:buChar char="•"/>
              <a:defRPr/>
            </a:pPr>
            <a:endParaRPr lang="en-GB" altLang="en-US" kern="0" dirty="0">
              <a:latin typeface="Verdana" pitchFamily="34" charset="0"/>
            </a:endParaRPr>
          </a:p>
          <a:p>
            <a:pPr>
              <a:lnSpc>
                <a:spcPct val="90000"/>
              </a:lnSpc>
              <a:buFont typeface="Arial" panose="020B0604020202020204" pitchFamily="34" charset="0"/>
              <a:buChar char="•"/>
              <a:defRPr/>
            </a:pPr>
            <a:r>
              <a:rPr lang="en-GB" altLang="en-US" kern="0" dirty="0">
                <a:latin typeface="Verdana" pitchFamily="34" charset="0"/>
              </a:rPr>
              <a:t>Have a read: </a:t>
            </a:r>
            <a:r>
              <a:rPr lang="en-GB" dirty="0">
                <a:hlinkClick r:id="rId2"/>
              </a:rPr>
              <a:t>apm-ppisig-comms-guide-2020-web.pdf</a:t>
            </a:r>
            <a:endParaRPr lang="en-GB" altLang="en-US" kern="0" dirty="0">
              <a:latin typeface="Verdana" pitchFamily="34" charset="0"/>
            </a:endParaRPr>
          </a:p>
          <a:p>
            <a:pPr marL="0" indent="0">
              <a:lnSpc>
                <a:spcPct val="90000"/>
              </a:lnSpc>
              <a:buNone/>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
        <p:nvSpPr>
          <p:cNvPr id="56326" name="AutoShape 2"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F596D2C-6312-44D2-B295-B0B6452D87AA}"/>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7" name="AutoShape 4"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AF07268F-26B6-4672-AF64-E5E7A0A169F9}"/>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8" name="AutoShape 6"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D4224350-EA0E-4EAC-964B-98F51DC11B85}"/>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9" name="AutoShape 8"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2DC6B9B-18B5-4FDF-87AA-2AC0CDD509AB}"/>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Tree>
    <p:extLst>
      <p:ext uri="{BB962C8B-B14F-4D97-AF65-F5344CB8AC3E}">
        <p14:creationId xmlns:p14="http://schemas.microsoft.com/office/powerpoint/2010/main" val="1879210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Artist_s_impression_of_three_bridges_edit-1">
            <a:extLst>
              <a:ext uri="{FF2B5EF4-FFF2-40B4-BE49-F238E27FC236}">
                <a16:creationId xmlns:a16="http://schemas.microsoft.com/office/drawing/2014/main" id="{C5B16542-7FA8-4396-9AB1-B3752381F7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1570038"/>
            <a:ext cx="57150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Rectangle 2">
            <a:extLst>
              <a:ext uri="{FF2B5EF4-FFF2-40B4-BE49-F238E27FC236}">
                <a16:creationId xmlns:a16="http://schemas.microsoft.com/office/drawing/2014/main" id="{802733F0-F651-4BAC-AA83-C5E6ABF827FB}"/>
              </a:ext>
            </a:extLst>
          </p:cNvPr>
          <p:cNvSpPr>
            <a:spLocks noGrp="1" noChangeArrowheads="1"/>
          </p:cNvSpPr>
          <p:nvPr>
            <p:ph type="title"/>
          </p:nvPr>
        </p:nvSpPr>
        <p:spPr/>
        <p:txBody>
          <a:bodyPr/>
          <a:lstStyle/>
          <a:p>
            <a:r>
              <a:rPr lang="en-GB" altLang="en-US" sz="4000" b="1">
                <a:latin typeface="Verdana" panose="020B0604030504040204" pitchFamily="34" charset="0"/>
              </a:rPr>
              <a:t>Exercise</a:t>
            </a:r>
          </a:p>
        </p:txBody>
      </p:sp>
      <p:sp>
        <p:nvSpPr>
          <p:cNvPr id="10" name="Rectangle 3">
            <a:extLst>
              <a:ext uri="{FF2B5EF4-FFF2-40B4-BE49-F238E27FC236}">
                <a16:creationId xmlns:a16="http://schemas.microsoft.com/office/drawing/2014/main" id="{B5DC12A3-89EA-4CF8-A6E9-AC2A4C189144}"/>
              </a:ext>
            </a:extLst>
          </p:cNvPr>
          <p:cNvSpPr txBox="1">
            <a:spLocks noChangeArrowheads="1"/>
          </p:cNvSpPr>
          <p:nvPr/>
        </p:nvSpPr>
        <p:spPr bwMode="auto">
          <a:xfrm>
            <a:off x="609600" y="1975140"/>
            <a:ext cx="5257800" cy="217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SzPct val="10000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00000"/>
              <a:buChar char="–"/>
              <a:defRPr sz="2800">
                <a:solidFill>
                  <a:schemeClr val="tx1"/>
                </a:solidFill>
                <a:latin typeface="+mn-lt"/>
              </a:defRPr>
            </a:lvl2pPr>
            <a:lvl3pPr marL="1143000" indent="-228600" algn="l" rtl="0" eaLnBrk="0" fontAlgn="base" hangingPunct="0">
              <a:spcBef>
                <a:spcPct val="20000"/>
              </a:spcBef>
              <a:spcAft>
                <a:spcPct val="0"/>
              </a:spcAft>
              <a:buSzPct val="100000"/>
              <a:buChar char="•"/>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mn-lt"/>
              </a:defRPr>
            </a:lvl4pPr>
            <a:lvl5pPr marL="2057400" indent="-228600" algn="l" rtl="0" eaLnBrk="0" fontAlgn="base" hangingPunct="0">
              <a:spcBef>
                <a:spcPct val="20000"/>
              </a:spcBef>
              <a:spcAft>
                <a:spcPct val="0"/>
              </a:spcAft>
              <a:buSzPct val="100000"/>
              <a:buChar char="•"/>
              <a:defRPr sz="2000">
                <a:solidFill>
                  <a:schemeClr val="tx1"/>
                </a:solidFill>
                <a:latin typeface="+mn-lt"/>
              </a:defRPr>
            </a:lvl5pPr>
            <a:lvl6pPr marL="2514600" indent="-228600" algn="l" rtl="0" eaLnBrk="0" fontAlgn="base" hangingPunct="0">
              <a:spcBef>
                <a:spcPct val="20000"/>
              </a:spcBef>
              <a:spcAft>
                <a:spcPct val="0"/>
              </a:spcAft>
              <a:buSzPct val="100000"/>
              <a:buChar char="•"/>
              <a:defRPr sz="2000">
                <a:solidFill>
                  <a:schemeClr val="tx1"/>
                </a:solidFill>
                <a:latin typeface="+mn-lt"/>
              </a:defRPr>
            </a:lvl6pPr>
            <a:lvl7pPr marL="2971800" indent="-228600" algn="l" rtl="0" eaLnBrk="0" fontAlgn="base" hangingPunct="0">
              <a:spcBef>
                <a:spcPct val="20000"/>
              </a:spcBef>
              <a:spcAft>
                <a:spcPct val="0"/>
              </a:spcAft>
              <a:buSzPct val="100000"/>
              <a:buChar char="•"/>
              <a:defRPr sz="2000">
                <a:solidFill>
                  <a:schemeClr val="tx1"/>
                </a:solidFill>
                <a:latin typeface="+mn-lt"/>
              </a:defRPr>
            </a:lvl7pPr>
            <a:lvl8pPr marL="3429000" indent="-228600" algn="l" rtl="0" eaLnBrk="0" fontAlgn="base" hangingPunct="0">
              <a:spcBef>
                <a:spcPct val="20000"/>
              </a:spcBef>
              <a:spcAft>
                <a:spcPct val="0"/>
              </a:spcAft>
              <a:buSzPct val="100000"/>
              <a:buChar char="•"/>
              <a:defRPr sz="2000">
                <a:solidFill>
                  <a:schemeClr val="tx1"/>
                </a:solidFill>
                <a:latin typeface="+mn-lt"/>
              </a:defRPr>
            </a:lvl8pPr>
            <a:lvl9pPr marL="3886200" indent="-228600" algn="l" rtl="0" eaLnBrk="0" fontAlgn="base" hangingPunct="0">
              <a:spcBef>
                <a:spcPct val="20000"/>
              </a:spcBef>
              <a:spcAft>
                <a:spcPct val="0"/>
              </a:spcAft>
              <a:buSzPct val="100000"/>
              <a:buChar char="•"/>
              <a:defRPr sz="2000">
                <a:solidFill>
                  <a:schemeClr val="tx1"/>
                </a:solidFill>
                <a:latin typeface="+mn-lt"/>
              </a:defRPr>
            </a:lvl9pPr>
          </a:lstStyle>
          <a:p>
            <a:pPr>
              <a:lnSpc>
                <a:spcPct val="90000"/>
              </a:lnSpc>
              <a:defRPr/>
            </a:pPr>
            <a:r>
              <a:rPr lang="en-GB" altLang="en-US" kern="0" dirty="0">
                <a:latin typeface="Verdana" pitchFamily="34" charset="0"/>
              </a:rPr>
              <a:t>Go to the internet and search</a:t>
            </a:r>
          </a:p>
          <a:p>
            <a:pPr marL="0" indent="0">
              <a:lnSpc>
                <a:spcPct val="90000"/>
              </a:lnSpc>
              <a:buNone/>
              <a:defRPr/>
            </a:pPr>
            <a:r>
              <a:rPr lang="en-GB" altLang="en-US" kern="0" dirty="0">
                <a:latin typeface="Verdana" pitchFamily="34" charset="0"/>
              </a:rPr>
              <a:t>“project communication plan”</a:t>
            </a:r>
          </a:p>
          <a:p>
            <a:pPr marL="0" indent="0">
              <a:lnSpc>
                <a:spcPct val="90000"/>
              </a:lnSpc>
              <a:buNone/>
              <a:defRPr/>
            </a:pPr>
            <a:r>
              <a:rPr lang="en-GB" altLang="en-US" kern="0" dirty="0">
                <a:latin typeface="Verdana" pitchFamily="34" charset="0"/>
              </a:rPr>
              <a:t>Identify similarities and differences</a:t>
            </a:r>
          </a:p>
          <a:p>
            <a:pPr marL="0" indent="0">
              <a:lnSpc>
                <a:spcPct val="90000"/>
              </a:lnSpc>
              <a:buNone/>
              <a:defRPr/>
            </a:pPr>
            <a:endParaRPr lang="en-GB" altLang="en-US" kern="0" dirty="0">
              <a:latin typeface="Verdana" pitchFamily="34" charset="0"/>
            </a:endParaRPr>
          </a:p>
          <a:p>
            <a:pPr marL="0" indent="0">
              <a:lnSpc>
                <a:spcPct val="90000"/>
              </a:lnSpc>
              <a:buNone/>
              <a:defRPr/>
            </a:pPr>
            <a:endParaRPr lang="en-GB" altLang="en-US" kern="0" dirty="0">
              <a:latin typeface="Verdana" pitchFamily="34" charset="0"/>
            </a:endParaRPr>
          </a:p>
          <a:p>
            <a:pPr>
              <a:lnSpc>
                <a:spcPct val="90000"/>
              </a:lnSpc>
              <a:defRPr/>
            </a:pPr>
            <a:endParaRPr lang="en-GB" altLang="en-US" kern="0" dirty="0">
              <a:latin typeface="Verdana" pitchFamily="34" charset="0"/>
            </a:endParaRPr>
          </a:p>
        </p:txBody>
      </p:sp>
      <p:sp>
        <p:nvSpPr>
          <p:cNvPr id="56326" name="AutoShape 2"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F596D2C-6312-44D2-B295-B0B6452D87AA}"/>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7" name="AutoShape 4"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AF07268F-26B6-4672-AF64-E5E7A0A169F9}"/>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8" name="AutoShape 6"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D4224350-EA0E-4EAC-964B-98F51DC11B85}"/>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
        <p:nvSpPr>
          <p:cNvPr id="56329" name="AutoShape 8" descr="data:image/jpeg;base64,/9j/4AAQSkZJRgABAQAAAQABAAD/2wCEAAkGBxQQEhUUEBQVFRUXFhQXGBQUGBYYFxUUFR0YGBYVFhgZHiggGBolHBgVIjIhJSkrLy4uGCAzODMsNygtLiwBCgoKDg0OGxAQGywmICQ0LywsMCwsLCwsLCwsNCwvLCwsLCwsNCw0LCw0LCwsLCwsLCwsLCwsLCwsLCwsLCwsLP/AABEIAOEA4QMBEQACEQEDEQH/xAAbAAEAAgMBAQAAAAAAAAAAAAAABQYDBAcBAv/EAE8QAAEEAAMEBAcMBgcHBQAAAAEAAgMRBBIhBQYxQQcTIlEyNGFxcpHRFCMzUlNzgZKhsbKzFRZCVMHSYoKDk5Si4yRDRGNkw+EXdNPU8P/EABoBAQADAQEBAAAAAAAAAAAAAAABAwQCBQb/xAA2EQACAQIEBAMHBAIBBQAAAAAAAQIDEQQSITETMkFRBWFxIjOBkaHB8BSx0eFS8SMVNEJicv/aAAwDAQACEQMRAD8A7igCAIAgCAIAgCAIDHJO1vhOaPOQPvQGP3fF8oz6zfagsee74vlI/rN9qCw93xfKx/Xb7UFh+kIvlY/rt9qCw/SEXysf12+1BYfpCL5WP67fagMbtsYcGjPCCORkZ7UB5+mcP8vD/eM9qAzwYyOTwHsd6LgfuQGdAEAQBAEAQBAEAQBAEAQBAEAQBAEAQEW97pyaJbECRbSQXkaE2NQ2+FVdXdcZJDNmRDgxv1W+xAZPcMfxG+pvsQXPPcEfxG/Vb7EIue+4I/iN+q32ILg4GP4jfU32ITcNwUZ4Nb6m+xBc99wx/Eb6m+xCB7hj+IPU32IDz3BH8Rv1W+xAY5dlRO8KNp/qsP8ABBc13F2E7QLnQ/tMJJLB8ZhOunxdRXCuCE7k2DeoUEHqAIAgCAIAgCAIAgCAIAgCAIAgNfaEhZFI4cQxxHnANIEfGHiDGtaOAACkky0gFIQEB4gNPbOzW4qCSCQuDJGlji00aPcUBi3d2OzA4ePDxFxZGCAXmzqS76BroOQUt3dwSagBAKQCkB8SMzAg8wUBqbuSZsOy/wBkvZ9Eb3MH2NCglkmhAQBAEAQBAEAQBAEAQBAEAQBAa20nVFIaB7DtDwOnNEEeg8PMFJJ7mQDMhB4XICM2XshmHlnla+Vxne17myPzNYWiqjFdkevlyACAhXbh4cm/dGP1/wCrm/mQAbg4f94x/wDi5v5kBbWGhXmGps6d55oD6zIBmQDMgAKA093n5oboN98nFN4dmV4vzmrPlJUEskkICAIAgCAIAgCAIAgCAIAgCAIDT2y/LBIT8Qj16KVuSitb7b1/o6ONwi60vdlDc+QCmlxJOV3dwpSkCoxdK0rzUeAzHuE9mtB8j3ketTlIujybpUnYLds+hdWcRWtX8j3JYXRrnpfk/cR/if8ARTKNDz/1gk/cR/if9FMoujcb0mYo1WzHa8PfzroD8j3EedRYXR7H0k4t3g7McdcumIvtWBXwPeQlhdGkemKQccCP8T/oplF0eDpjk/cR/if9FMpOhnw/S3LJeXAF1VeXEXxND/c96WIujPh+lHESOLWbNe5zQC4Cc20HgSOp0CWF0WfcjfE7RModAYXRdWaziQOEgJaQcre71EKGgWDdn4D+1xP50iglkqhAQBAEAQBAEAQBAEAQBAEAQBAaG3Wk4eQD4v3alStyUU3fnCNmkwbXFwHWSm2miC2MkUV1DVnFR2jchYN04mm43St0q2uY2xpoaaLGgXUnGO7M/FZ5NubDIGh75iGgAAvboBoOXcuc8O44xg/UPC98v1x/Ku7K1zpTk3ZD9RcJ8aT67fYuc8O5dwq/+JuRbsRCg2WXsihTmEgEBuhy2NAB9CJxlsyucasFeSsfcO6LbzMlxF66iQCs1WB2aHAcO4LrKiviM039G8PMTfXb7EVnsM8jVk3Cw4Ne+3wrMP5V1lRHFkbOH6POrNx+6GnTVr2g6cOSj2O5Oap2Ppu6D8OLD8QwUGWHt8HUhug4aqUoM5c6i3RI9HmAbh8VimNLiOqwp7Vf85oAoAAANAA8irqKzNFKTlG7Lzux4uPncR+dIqy1kqhAQBAEAQBAEAQBAEAQBAEAQBAam1vgZPQd9yBFP3u+GwnpTflOVlPc4q8jI/YM4nxj4X3TGZwPjHsitO61nqxUq7TfQ82Cz1mnskTm8uGjZhpZGjI6NhcCLFkfskc74fSorU45G9rFuIhHhtrRor+yHe7Io2PLmiQAEt0cL10KvprNQXod4OpKDhNbo29t7LZgomHrsa8F8cYDCwtbnc1lvdkpje1z41oq1BHqPFTk7tL5G3jt3W4c9f100jtG08tog6cGtC7pQWa5TXxU5Usjtb0PrZu0Q3MHA0LIdRq9NFn8WrSoYbNDdu3w/OpnwkOJVyshd2N934qaWOeMsDS6uw8EZTQBJ4ki+7h5QvKr1XhYwqU5Xb6adT0HQzqSatY2RtEOlDtR74zQ8dCF9RUjZNHiwldplG3v3kxeLx0uGhxEsLY8rYo4XOYZZKDiXvaQdbNWa0bQskrPCGY2uWSN7E/uLvTNisHNHinZ3xSBgkNW9uhAcRoSNRfMV51MVaZzW5blg3SP+24r5nCffOlXcUOQtu7Hi4+cxH50iqL2SqEBAEAQBAEAQBAEAQBAEAQBAEBHbwmsPJXxeXlIClbkoqW+fwuEv483D5pyspcxVX5GVqnRSiZjHktdo8NcRY5GvPwXm47B4mWI4tJrpu7HztfD4njqtRt8dDzHbRmxIyymZ445chAvjZAABWGpg/EaitJr5opq0PEqqtNq3r/Bv7IkEBjdRphstrWuYHlX0NGjKFCNN7pWPYwydOMYyeq3JzbW28PiIjE/r2gujdYicTcT2yV620uMjN2dDbW3WTsDIw8EuBJe0tAA5a8SrKcGndldSatYjcPLEWmKbrtXh/vOa3gDwTl7QF66Vy1SvSVSOWWxXTbTunqYo8VC3VheHZ3fCQvc0sA0GhBDgA03ff3rzaHhlOlNTS1Xd+elvP8A0bKmLqTjlk9PQ1cbKXlz2cCQRdA6VyHC68q9e11qYE7PQqu2tjsxD88kcrX0O2wVmbyvQg6c1RlZqVRWJLY8AhYIoonMZdnNYJOlkk6k8F3CDvcrq1E0W3czxvFfNYX/AL65rcxZh+QuG7Pi4+cxH5sipNDJVCAgCAIAgCAIAgCAIAgCAIAgCA09r/AS+g77kQRTN8j77hK+PN+U5W0eYqr+7ZBy4lhlZCZQySS8rc7mhx7rvLZ5A6mlfNwT1M0FUavExQ4xuWY9a/3g1MwmTOzylnhFv9IaEC+S4vTO8tUlcIOua3qy14eAWkUcwdwN3rferbpK5TaV7dTZn3flb4Tso5XKQL4/G4qhzpI0Rp1paLU+Ds9zBZLXgaXnz1fLwjV19i7hODdonFWlVhzr5nyNmOlstaPPmr6Ltdyt1K436BuwJb4n+9PD63BcLJ0O3xLGviYRGHZ25Q0EuJOgA1JJvgrblFvIqrt6sGXZWzyWSKa3rtTwGUD7KXHsP/Re41Iq70Xqje2ZtmCaTI2V5fqcr+sB0rNQeOOg9S6jlTsiucZuOZ6r1v8AsWfcwf7XivmsLx/tlnrcxqw3IW/dnxcfOT/myKk0MlUICAIAgCAIAgCAIAgCAIAgCAICO3hky4eQ/wBGvWQP4qVuSin77n3zCenL+UVbR5imv7tladsB00jcR4Qa/M2J4uMPaA3MW8z2R6gtEqcZPVmD9TUpqySInaUM+H6+RzgZZ9HS5G9Y1mnvcQ4Rt05D6bpdRwkZbNnH/UmmlJJE9uVqzDRi2aNaMp1bQPAnXkuK0csHEvjLiTv37Fyfs908bm9YczJHhjnix2bAzAVejisq/wCHERrJuzgk49N73W9n59jqEeLSlCWtpOzf4rmltDAOggc6R4e9zmA5G5G0C6qBJ7yrJz41eEk2oxT0ve97at+VtDrhKnTemrt5EPgdsZJAxwIaSNb017/JotGLo1HgqlSlrJbLuY6WKhDFxpz2ZPbYx3VRFziDwyhtWfN5KXx3gWJxeJxsabhp102Xme34lVo08PKXXoUbePHmXC4hxBBMUv4SO5fbYmChKUfzY8XCVOJkn5/cj9ibbhg2W8BzWF0pDWCsz2uEZP8ASPE6r5jDRkvFac6l3GKu30us1vsbXGpUwU4PWd3Hp5fSxA7H2yZcVC3UND3uFm3XkcPo0J0X01XFutJRS038zJR8PjhoSnf2mreW6Oq7kOvFYo/8vC/95Y6/MbsNyFw3Z8XHpz/myKg0MlUICAIAgCAIAgCAIAgCAIAgCAIDS20Lglv4jvsUolFH38ID8JZrty9/yR7lbQ5ynEe7ZrbC3ibEzqTDJIQXOBjy6tJs3nI5lXVINO9zHC0lY19qY+KS3OwuJbpduayqPA3m4cFbSrSjomYcR4dGo3LqR2zsYIXskaD2XXksVXMaDuSrFzTXc00LUlFdiy4PegNaXtgxL2uPGmGjroKddaHVY6kJSdnZWNsJJJtX1NTbO8fulvVCKVhzAuztIIrUABvnC7o0XF5myutVTVjSwEzRma6CWQ+FbALA0BvO4aXXDvWzjOCt0MFTCqrLMtzaO0WOHieJ+iOIHTvp10uIVsr0Z1UwjnGzX58ivbWYMRHK0BzBI1zQNDVih+1RXU7zu2d0UqVkuhSH7k4xprq7q+Go08vBYsnmj0+KuzJDd/dmeGVs0wLGtPHvc4EAakcr9Sspw9opr1lktZnUNw3XicWbvsYbX+98p+9cV+Y6wrvTLpuz4uPTn/NeqDSyUQgIAgCAIAgCAIAgCAIAgCAIAgNLbXwEvoO+5CUUXpAcQ7CVxzy+T/dlX4fnKMT7tlMx20mMdlflvjpZr7Vpq1oRdmZKNCrNZotIwR7YiH7X+UH7yqePS7MveFrP/wAkSxxgyZ+sGWr0qz3AAC78i1XjlzdDFllmydTa/QWLJv3PMD52X+aKVDrUuxoVCqupjkw78O5rZw6EuBLc7WU4MrNRD3DS26HvXdOpGTtFFVWnOCzSZqYvFx5mszue92gZGxrnHyUAfV5EqTjHSSFKnOavFmTaGDfh29ZMzEMZwLiwENvk4gHLy40q+NT7FvBq/wCX58jJhZmyZRHMTmoN0OpOgHghaFZq6RlleMsrepKO3Tl+WZ9aT+Cr9n/EtWf/AC/cxYnYcmGbndKwgUCQXGr4XZGl0uo5b7HM3NK7kSHR+/NiMWcwd2cNqPNKsuI5zbhHemXTdnxdvpzfmPWc1MlUICAIAgCAIAgCAIAgCAIAgCAIDS234vL6DvuQlHP+kt1e5L+PJ+WVow3vEZsX7pnm7G6uDxcDZZ4c73GQFxLheVxaOBHILDjaklXaT7E4ZtUkTA6Ptn/uw+vJ/MqOJLuX5mc93jjZBLLDEwNYyUNaASaaHNoa/wASvag28Mn5HnL/ALn4nY4mVmGRot7jV3ms+E41xPd5liN3Qo/SbIWS4LKG3WK05cIfItGG5zPifdml0csbJjsS+TKJGQ4drKrsskdLnIsGyS2Np8/lTE84wt+H8ToDonlpZJHE5ruy43lDmmm0W5SNRQq+aoNLOLbHnLWhsBYWtlkbGTVlrZXBhzEcxWt816mFy2jfb+zyMZmzytb8RamTSllF4z3Zo9lrRlD7J8Jwsns3o08b09Jxhmvl0+retvh69X5HnKd1bOr/AEtpf4ry6IxbU2mHsNBzaDRTuDh2crtOBq7141XNU1KLhF3s/t3/AK8i2niadWSUW79u/n/PmSXRw65sWdPBw/DhwkXjYnnPcwnuy77seLt9Kb8x6zmpkqhAQBAEAQBAEAQBAEAQBAEAQBAaO3PF5fQd9yIlHPelA0MJ6cn5ZWjDe8RmxfumRu6u9smHa3DiESavLXGQR8bcQbaQdbrhxpV4zBZ58RO3wKcNW9lQsTc2/krGlzsHQHMYhh5hvANviR61njgru2b6GiVXKrtFFxrnYyR7i7I+V+Ya01ribHHkNOK9XhqFLL2R58Kl6uYmzvFtVlgR4TUlx7Le05x8L4Xif/HkWThx7noZ/wD1ZF7cnxmILH40RBsWcNENDWXLZdTyT4LQr8PBZtGZcVN5LWsQ2G66LFsmwUnVy1k7QtrmnUtcObT3eQVrS6r0r+0c4Suksliw7wbxbWmhfG7qYWZSHvhBDnNOVpDSZHFoOnggHj5VnVNN2TNcquVXcWVzZVYdsdNssIOo0JBuvMt9ODjFJHkV6iqyd+v+i7xbbzxte3BFzTZ0lZprRsEA8QuXiZJtNlS8KTirft/Zo7d2xmb1Rw3Vl1HMXB9taa7OUVqRz/ipjVc+p0sEqMrsnOi83Jiq7oPuk8ixYnnPYwnuy97seLN9KX8x6zmpkqhAQBAEAQBAEAQBAEAQBAEAQBAaG3fF5fQd9yIlHO+lQ9nCfOSfllaMNzmbF+6ZSY8GH1o9xOtRsD8rc2TM8uc0DtA9/DzK6tilGTile2rM1DBynBTckruy8zYOxmtaJKe5hzU9ghc05dHatl5FZ5eIxg/aj9f6NMfDJz5Zr5Mx4bD55RE2tTWbXLXHNw4VqvRjUjKGdbHl8GfF4fXYssXR8Xi2yMP9kfaqHXS3Rq/RVP8AL6f2Ru2d23YRocHRv1ogNLC3y0bsaK2nUUnaxRXw06cbt3PnZGwH4tpcXxxi8oGXOSeel6DULucrdLnFKjKWt7Ek/cQwduWS2NslrIqc6gTlBNgHTuKzVMQoxcktjbhsDKrVjTlOybIzeaGKF49zy5WHMO12gcoYczHAat7RHnYfoihic8JSl0Osd4bKjVpwg9Z9Hutba+u5gwu775IWzukDGvBc3PGCXNGma7On/jvXn4nxeFHmpvX0LZ+Gzpxk+Inl33PZdlOhZ1nW02yLLCLLaBrjdEgK3CeJqtUUHTlG97XtuuhhnSaV9y1dFr7fizmzfAa1XJ+itxHOb8Kv+Mvm6/izPSl/Mes5oZKoQEAQBAEAQBAEAQBAEAQBAEAQGht7xeX0HIiUc46WXUzCfOP/ACyr8PzlGJV6bKtsinBgdK2NtNdR6s25kkpa6nAnQ0R5Vhx0pKq7fmiNuBjHgK+pO7SxRLK93B2hoEQ1r/UpYnKcn7WprjGEdlb5lQfiXNmBa4WMtN/qjuX0uD1pwTPGhTUsbquv2Op4PaDm5S7qxGREGZsx7Bbb3AAHUEOHpFWSoxa0vfW9vp/Poeo8Onte+t/t+dil78495EImbqWAyNB7V5nZL8uTL9isdOMU3Ha+n3+pmx9FKi8vc+dxMa8SPaxpAy20a5rzM6wt7z1XWEaclcoxlRu+/wBtL/Gx8/xck8t9bdPXW3na5bTthkrXBjZA1rTnL6ymOnW41+1YFc8zhXBcvDONszTvtbvpp6d/JEU8dSqXyt6b+nf86nM8Pjn9c2SUBxD22XEkkA8LcSeCrxWGjUlKhDRS09LllLEZJRru7tr8iwbVhmmlwrpB1MIztiFdohwc57q0zC2j1jkQvFxfhsaWFnHiZnBdrdUt7vU9eli3ivYyZeJ3d3prtb7mxt3Z74YnPdKDlyta0tGUDM0aC6aNb4am+drz8HGosXDP527bM4r4RRpOale1tLW3+JL9FDy52LJo/AcKA8F/cvYxHOc4b3Zft1vFmeeT8b1QaGSyEBAEAQBAEAQBAEAQBAEAQBAEBobf8Wl9ByIlHNel40zC18o/8sq6hzlNe2R3KlsfFGJjXZ8IScwyyzCORgDiacDpRJJB8vHgBXicLGrO7ud4fETpwyrY359uGRtOOA8wxLb7u7/95Fn/AEEO7+Rf+sqLZL5lYxGIMcxeMj3BwNsOaM2ODa4gA1x5L1qVoRWXoecqkoVc99S1YDeydjB1Rwzb1LX4jIWkhtaHnr9FG6SdbM/aieg8Xn1cUQe8G1pJXZXdSD4RfFJ1t8dM38PMrFVc1bYzYrFupDI1oZd3cVI0OyugcQ5pAkl6t/nb3tByjzuHlqViXTWXdHjVvDo4iSndpomcRvNNNH234Yi3AtOJqi1xbZsa3Vg8wRS4hiVB3URV8LlUilKq2iqnDmWZ4LomuGY5i8CMlugax/A+TzFdcdqSq9bpl9PD5Y8JPRaEk+bEmWJ8s2Hk6v3ttzt7IIcapo4ceAOpA83OJxEK2HnRUMubdq/3NmHhKlVjVcr26G5tLGz4iMte/ChopxAnY4kaHSgLNgHmSvMoYZQmpyk3bbS25rxFdzg4xja++pZOh437r4cYeHovWivzFOH5Dom63isfnk/G5UF7JZCAgCAIAgCAIAgCAIAgCAIAgCAj94PFpfQKEo5l0yH3vC/OP/LKto8xXV5WU/Y277Z2sPvj3SZi1keXRrXOZqSDZtp5CtNTels6tnYpjTurskMbueIW5nsnaO+4yARyNDj5NFzx32JdFdyunBEYgwl4FF1vr9lgLy4NvjlB0vjz5rRFuVrdTPKMY3v0JnYm6bcWJHda6OOOsz35a15DLz8ivq0JU2lu30RRTxMJJtaJdzQ2xsaKFpMMhkLSMwc3L2XGg5pvvoVXNROjOmk5dSKOJhXu4PbyIVzu/KFUXpep85h3+oIGn2PRL51NyMvoLHcPWoOrMyMeByHqS4tc6h0MusYs/wBKH8Llkrcxroq0Do26nisf9f8AG5UlzJZCAgCAIAgCAIAgCAIAgCAIAgCAjt4fFpfQKEo5f01mocL84/8AAVZT3OZbEBsiaZmBifFGXRuDmTOB1bF1s+fgQ5vEdrhy5kJPmOYo2oMYZHsZgYjkyPD443Z43Rk+FIXEBrs2oOvgiuC4J9Ss46Yx7RlPAtMxNgEdmF1gjgeC0wWZKOq81uVPT2tH5Pr6nQtkuOLiDo+re39pjGN0cdKOWnsN63ThV2V5Neh4jgq2aE5SX/1r8pXT+aZdSeBxNPLUppP0tb5FY3twBjwr3va5jwYoywitM1h91WuQacdDfFepTxk60Ms07pt/P+DIsJGjUbg1Z2+hRA8K26Jys965TmIyjrUuMp6JfMlycpkbKVFxlR1boSNsxfpxfhcs9Xc001aJ0ndTxWP+v+NyqO2S6EBAEAQBAEAQBAEAQBAEAQBAEBHbxeLTegUJRyzpvPvGF+dd+Bdw3IexQ92dsGNrmOlgYGUWdcyR15s2drTE9prnRsHMeHPqRzYkItptiY5sMuADdHlpbiRmdRoZTMQ4jXTWrXNmSyr4XGGTECSWXK5zy50hbma3NeYlg4tokZRyNK29tjmxY8DKzDuuHF4NpvQgYgUOR0l0PIjkrP1VW1uhRLC05PM1r8v2Nbefb8mKw8YlxbJCSHGFjJOyQP2nveeF6ChfGtAq8zbLVBLYq/WKbjKOsU3IyjOVFxlPQ/ypcmx9tclxY690GH3vF+nH+FyqnuWR2Om7p+KReZ34nKs6e5LoQEAQBAEAQBAEAQBAEAQBAEAQEbvJ4rN6BREo5T05n3jC/Ou/AV1EdDlGF2dNMCYYZZADRMcb3gHuJaDqu8yRy2luZHbCxQ/4XE/TDL/KozR7kZl3Ro2T2Q05iaFXd8MuXmbXVybEpi9kzuc8x4HERtdWVgjxD+rqrpzhbr1Ovep1ObrubzdzMUcO/EdSGta2+re8tmFVbxGR3WcpIOugOl8Z1exZwpuOZLQhMJh3zX1MD5KaAerbI+nHg45QaPkXZW9N2Z/0TiNLwmI4EH3qbU69rwdOWnkQXXc0HHgMtEWDZNk3zB4EcKUXOrG6NjYn93xH0Qy/yqM8e4t5GPEYOWKutiljvQGRj2We4ZgLRST2FjrnQQfesV85H+ErmRJ07dPxSLzO/E5cEvcl0ICAIAgCAIAgCAIAgCAIAgCAICM3l8Vm9AoSjlPTt8BhfnXfgK6RKNHon2ixzI8PIS0ETEVxc8uJAHeav1ALHNqVdxfY8mq82KcZbW+tkZZN63NJDrBBIIN2CORHI+RYeNI8vjVexRNnbQA2qJiNOukfVcCWv1rzm17+AXElBPr/AAe3Objg8z3sjv2FwGeNjzK4ZmNcOzfhAGhrx14LRPEKMnHLsVww+aKeYoHSdiX4Fr+rpzniO3lvAuBaHE83tA01oXqDxVE8PCcePs77ffub6PiFeNsLvGzs+ye67a+lzT6KceG4QMtrblf2iQAXHgCSe4fYtuHpp0s3qeZjJyVbKttC2bQ2lKHZWAgNawuc7K3R5OWhfOueoHFKVp1MvRdd7+S+7+C7rmo1Ckpt3k9ltbzf2Xz2scmxGNYdsiUgZfdEbyNDqGtN1z7Qted4guHxEuh6/hkXVVNPr/Z1La+9E2RowbonPc6rlNNa2iS4iwbsD18F8zSxUbviXSXY9+eCt0IPffaxl2S5sz2ySh0eZzQKztlALhQoCrHmK04PEZsUorbX9rmTE4fLTcja6BfgcV85H+Er25HmM6hul4pD6J+8rlh7kuhAQBAEAQBAEAQBAEAQBAEAQBARm83is3oexCUcp6eB7xhfnXfgUolFR3WxMRiAcXCRhcdGuJq8wcC0Hh9lLwvEKOI4+emrp267WPmPFMPiv1DnSV07bPaxa8XvgyaF0L5I3B1FzurOdxbVEkDU6DWrVUquOnDI4LXrpf8AczTr4+cOHKC166X/AHK3sWaI4lplDjCXmwLzZTYGg10sGh3L6LCOdGEO6SPoIUL4dUqnZXOnjaLWNyw4t+VoAaDCeAoAZsnmWziUpO8o6vzZRKnXirQnt3S/cg9u4+N7g98mZ9UTThoOVEcb7glScVTyR73FCFSVXPPtYjsC6B7y7PlcCKtjnDhoRQOoPI+RX4fEqNLhspxeGqOsqkexJw42ENe0zjtMIvK+y4mjIezZdWl8eHcu3Wppqy2f07fMzujWknm6ry37nO9pYpoldkvIHaWKJA0uuXfS83Gy42drqfReEWw0qTqbRaub2FxcTnduZzW5ay5SKJsF2fjdL5mrQrRXswTd/wAVj7PEV6Ld1UVu34ja3pxmFbgjFDJne5zAB2iRlcHOLnHnofLZXPhtHEvF8SpGyV+3VWVjw8bXi6eSLuT/AECD3nF/Os/AvpWeUzqG6PicPon7yuWHuTCEBAEAQBAEAQBAEAQBAEAQBAEBF70eKzej/EISindJW6M20ooGwOjDo3lxErnNBDm1oWtdrdclIKVgejLaMBuKTDsdVW2aUGrBr4DvAXLjd3K3C7uSWI3K2pJGWPfh3NNX78/WiCOGG7wPUjimrESpKSsamH6OMcw5gMPY/wCol/8ArrqOhOS0bExhN2dpRNLW9TRNke6XEEkUT2sKa0AXTkFTNebczGu4xQGzZ/2p+p5nxZMztYhUrO4w+5+OjILI4QRqCMU7Tlzw1Ip6WDpa3M2J3b2nI0sc2EtIqvdAH3YUGvIpU7EOnfS5CzdG+Ncb6uG//cn/AOBcydyyEcljag3P2tGwRxmAMbZa0ytcASSb7WHviTz5nvVeXQscru5oY/o52lOSZBAXGhfXVw4aCEBFGzuRfSxdui7dObZ0U4xGS5HtcAxxfQa2tTlHNdsgt26PicHofxKgPcmEICAIAgCAIAgCAIAgCAIAgCAICN3kjLsNK0VZbzIA4jmdAhKM7BoPMPuUg+siA9yIBkQDIhB8vAHE19iANAPA2gPvIgHVoSOrQDIgDm6HzFAaW7EDo8LC14pwZRHcde5QwyUQgIAgCAIAgCAIAgCAIAgCAIAgIzeaMuwk4As9W8gd5aM1fYhKM2EkD42OGocxpB84CkGcID0IAgFoQfMjTYIF8ftUARtOpOl/wCkH2gPUAQHiEmLEvyscTya4+oIDW3bwzosLAx4pzY2Zh3OqyPWoDJJCAgCAIAgCAIAgCAIAgCAIAgCA8IQEQwe5LaQeo1LXAX1Q4lrgP2e48kJ3NyDFRyC43scO9rmkfYVIMwPlHrCAX5R61APVIPnUcCPMf4KCD2iePqCkH1SEntIBSgHxLIGC3kNHe4gD1lAaLZhidI9Yge0/k8t/Zb3i+JQEohAQBAEAQBAEAQBAEAQBAEAQBAEAQBAReK3cwkpzSYaFxPEmNlnzmkJuzXO52B/dIPqNQZmfP6mYD90g+oEGZnn6lYD90h+qEGZmN24mzz/wsf0Zh9xQXYbuJs8cMLH/AJvaguz7/UrAfu0f+b2oMzPf1LwP7u31v9qDMz39TcF8gPrSfzILszYfdbCRkObh47HAuBdXmzWguyXArghB6gCAIAgCAIAgCAIAgCAIAgCAIAgCAIAgCAIAgCAIAgCAIAgCAIAgCAIAgCAIAgCA/9k=">
            <a:extLst>
              <a:ext uri="{FF2B5EF4-FFF2-40B4-BE49-F238E27FC236}">
                <a16:creationId xmlns:a16="http://schemas.microsoft.com/office/drawing/2014/main" id="{B2DC6B9B-18B5-4FDF-87AA-2AC0CDD509AB}"/>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endParaRPr lang="en-US" altLang="en-US"/>
          </a:p>
        </p:txBody>
      </p:sp>
    </p:spTree>
    <p:extLst>
      <p:ext uri="{BB962C8B-B14F-4D97-AF65-F5344CB8AC3E}">
        <p14:creationId xmlns:p14="http://schemas.microsoft.com/office/powerpoint/2010/main" val="14583600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ACB343E-A06D-45DA-A095-BB2B14A04B95}"/>
              </a:ext>
            </a:extLst>
          </p:cNvPr>
          <p:cNvSpPr>
            <a:spLocks noGrp="1" noChangeArrowheads="1"/>
          </p:cNvSpPr>
          <p:nvPr>
            <p:ph type="title"/>
          </p:nvPr>
        </p:nvSpPr>
        <p:spPr/>
        <p:txBody>
          <a:bodyPr/>
          <a:lstStyle/>
          <a:p>
            <a:r>
              <a:rPr lang="en-GB" altLang="en-US" sz="4000" b="1">
                <a:latin typeface="Verdana" panose="020B0604030504040204" pitchFamily="34" charset="0"/>
              </a:rPr>
              <a:t>Post Lecture Work</a:t>
            </a:r>
          </a:p>
        </p:txBody>
      </p:sp>
      <p:sp>
        <p:nvSpPr>
          <p:cNvPr id="60419" name="Rectangle 3">
            <a:extLst>
              <a:ext uri="{FF2B5EF4-FFF2-40B4-BE49-F238E27FC236}">
                <a16:creationId xmlns:a16="http://schemas.microsoft.com/office/drawing/2014/main" id="{982C474B-041E-4A93-B119-FC1EB7487F15}"/>
              </a:ext>
            </a:extLst>
          </p:cNvPr>
          <p:cNvSpPr>
            <a:spLocks noGrp="1" noChangeArrowheads="1"/>
          </p:cNvSpPr>
          <p:nvPr>
            <p:ph type="body" idx="1"/>
          </p:nvPr>
        </p:nvSpPr>
        <p:spPr>
          <a:xfrm>
            <a:off x="2246314" y="2384426"/>
            <a:ext cx="8421687" cy="2644775"/>
          </a:xfrm>
        </p:spPr>
        <p:txBody>
          <a:bodyPr>
            <a:normAutofit fontScale="92500" lnSpcReduction="10000"/>
          </a:bodyPr>
          <a:lstStyle/>
          <a:p>
            <a:r>
              <a:rPr lang="en-GB" altLang="en-US" dirty="0">
                <a:latin typeface="Verdana" panose="020B0604030504040204" pitchFamily="34" charset="0"/>
              </a:rPr>
              <a:t>Read any Project Management Book </a:t>
            </a:r>
          </a:p>
          <a:p>
            <a:pPr lvl="1"/>
            <a:r>
              <a:rPr lang="en-GB" altLang="en-US" dirty="0">
                <a:latin typeface="Verdana" panose="020B0604030504040204" pitchFamily="34" charset="0"/>
              </a:rPr>
              <a:t>“Project Stakeholders”</a:t>
            </a:r>
          </a:p>
          <a:p>
            <a:pPr lvl="1"/>
            <a:r>
              <a:rPr lang="en-GB" altLang="en-US" dirty="0">
                <a:latin typeface="Verdana" panose="020B0604030504040204" pitchFamily="34" charset="0"/>
              </a:rPr>
              <a:t>Terms to look up/learn</a:t>
            </a:r>
          </a:p>
          <a:p>
            <a:pPr lvl="2"/>
            <a:r>
              <a:rPr lang="en-GB" altLang="en-US" dirty="0">
                <a:latin typeface="Verdana" panose="020B0604030504040204" pitchFamily="34" charset="0"/>
              </a:rPr>
              <a:t>PMO- project management office</a:t>
            </a:r>
          </a:p>
          <a:p>
            <a:pPr lvl="2"/>
            <a:r>
              <a:rPr lang="en-GB" altLang="en-US" dirty="0">
                <a:latin typeface="Verdana" panose="020B0604030504040204" pitchFamily="34" charset="0"/>
              </a:rPr>
              <a:t>PSO- project support office</a:t>
            </a:r>
          </a:p>
          <a:p>
            <a:pPr lvl="2"/>
            <a:r>
              <a:rPr lang="en-GB" altLang="en-US" dirty="0">
                <a:latin typeface="Verdana" panose="020B0604030504040204" pitchFamily="34" charset="0"/>
              </a:rPr>
              <a:t>NPI</a:t>
            </a:r>
          </a:p>
        </p:txBody>
      </p:sp>
    </p:spTree>
    <p:extLst>
      <p:ext uri="{BB962C8B-B14F-4D97-AF65-F5344CB8AC3E}">
        <p14:creationId xmlns:p14="http://schemas.microsoft.com/office/powerpoint/2010/main" val="14954360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TotalTime>
  <Words>1904</Words>
  <Application>Microsoft Macintosh PowerPoint</Application>
  <PresentationFormat>Widescreen</PresentationFormat>
  <Paragraphs>294</Paragraphs>
  <Slides>34</Slides>
  <Notes>6</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34</vt:i4>
      </vt:variant>
    </vt:vector>
  </HeadingPairs>
  <TitlesOfParts>
    <vt:vector size="47" baseType="lpstr">
      <vt:lpstr>Aptos</vt:lpstr>
      <vt:lpstr>Arial</vt:lpstr>
      <vt:lpstr>Calibri</vt:lpstr>
      <vt:lpstr>Carlito</vt:lpstr>
      <vt:lpstr>inherit</vt:lpstr>
      <vt:lpstr>Montserrat</vt:lpstr>
      <vt:lpstr>Myriad Pro</vt:lpstr>
      <vt:lpstr>ProximaNova-n4</vt:lpstr>
      <vt:lpstr>Symbol</vt:lpstr>
      <vt:lpstr>Times New Roman</vt:lpstr>
      <vt:lpstr>Verdana</vt:lpstr>
      <vt:lpstr>Wingdings</vt:lpstr>
      <vt:lpstr>20140311PresentationUWTSDTemplate</vt:lpstr>
      <vt:lpstr>  Project Management LCBB5005   WEEK 3 Stakeholder Analysis (The Project People)    </vt:lpstr>
      <vt:lpstr>Aims and Objectives of this lesson</vt:lpstr>
      <vt:lpstr>Project Sponsor and Project Manager Roles</vt:lpstr>
      <vt:lpstr>PowerPoint Presentation</vt:lpstr>
      <vt:lpstr>Who is the Project Manager?</vt:lpstr>
      <vt:lpstr>Group Activity 1:Project Sponsor and Project Manager Roles  </vt:lpstr>
      <vt:lpstr>PowerPoint Presentation</vt:lpstr>
      <vt:lpstr>Topic 2 : Stakeholders </vt:lpstr>
      <vt:lpstr>Importance of Stakeholders </vt:lpstr>
      <vt:lpstr>Stakeholder Analysis</vt:lpstr>
      <vt:lpstr>Process of Stakeholder Analysis</vt:lpstr>
      <vt:lpstr>Process of Stakeholder Analysis</vt:lpstr>
      <vt:lpstr>Stakeholder Analysis: Identify</vt:lpstr>
      <vt:lpstr>Stakeholder Map: Identify</vt:lpstr>
      <vt:lpstr>Stakeholder Map: Identify</vt:lpstr>
      <vt:lpstr>Stakeholder Mapping </vt:lpstr>
      <vt:lpstr>Classifying Stakeholders</vt:lpstr>
      <vt:lpstr>POWER AND INFLUENCE MATRIX EXAMPLE HS2 project</vt:lpstr>
      <vt:lpstr>Group Activity 2-Stakeholder Mapping Exercise </vt:lpstr>
      <vt:lpstr>Understand your Stakeholder</vt:lpstr>
      <vt:lpstr>Stakeholder Management</vt:lpstr>
      <vt:lpstr>Stakeholder Analysis: Classify/Prioritise</vt:lpstr>
      <vt:lpstr>Classify and Prioritise: Table</vt:lpstr>
      <vt:lpstr>Project Management Team</vt:lpstr>
      <vt:lpstr>PowerPoint Presentation</vt:lpstr>
      <vt:lpstr>Project Management Team</vt:lpstr>
      <vt:lpstr>RACI Matrix</vt:lpstr>
      <vt:lpstr>PowerPoint Presentation</vt:lpstr>
      <vt:lpstr>Communication Plan</vt:lpstr>
      <vt:lpstr>Communication Plan</vt:lpstr>
      <vt:lpstr>Communication Plan</vt:lpstr>
      <vt:lpstr>APM 2020 Piece: Communication Planning</vt:lpstr>
      <vt:lpstr>Exercise</vt:lpstr>
      <vt:lpstr>Post Lecture Work</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LCBB5005   WEEK 4 The Project People (Stakeholders)</dc:title>
  <dc:creator>Tarila</dc:creator>
  <cp:lastModifiedBy>Ejike Udeogu</cp:lastModifiedBy>
  <cp:revision>34</cp:revision>
  <dcterms:created xsi:type="dcterms:W3CDTF">2021-09-06T09:53:26Z</dcterms:created>
  <dcterms:modified xsi:type="dcterms:W3CDTF">2026-09-23T08:00:27Z</dcterms:modified>
</cp:coreProperties>
</file>