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4703" autoAdjust="0"/>
  </p:normalViewPr>
  <p:slideViewPr>
    <p:cSldViewPr>
      <p:cViewPr varScale="1">
        <p:scale>
          <a:sx n="94" d="100"/>
          <a:sy n="94" d="100"/>
        </p:scale>
        <p:origin x="-1114" y="-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6DAB82-2081-4669-B09A-4EAD2B36D8CF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A7C477-24F9-455E-860C-AE07A9A490A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927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7C477-24F9-455E-860C-AE07A9A490A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4363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40CE2-63F5-48F9-8BE4-3486798A5CC3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2242E-F766-4218-81EF-B9FAFF758C9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40CE2-63F5-48F9-8BE4-3486798A5CC3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2242E-F766-4218-81EF-B9FAFF758C9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40CE2-63F5-48F9-8BE4-3486798A5CC3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2242E-F766-4218-81EF-B9FAFF758C9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40CE2-63F5-48F9-8BE4-3486798A5CC3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2242E-F766-4218-81EF-B9FAFF758C9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40CE2-63F5-48F9-8BE4-3486798A5CC3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2242E-F766-4218-81EF-B9FAFF758C9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40CE2-63F5-48F9-8BE4-3486798A5CC3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2242E-F766-4218-81EF-B9FAFF758C9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40CE2-63F5-48F9-8BE4-3486798A5CC3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2242E-F766-4218-81EF-B9FAFF758C9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40CE2-63F5-48F9-8BE4-3486798A5CC3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2F2242E-F766-4218-81EF-B9FAFF758C9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40CE2-63F5-48F9-8BE4-3486798A5CC3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2242E-F766-4218-81EF-B9FAFF758C9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40CE2-63F5-48F9-8BE4-3486798A5CC3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2242E-F766-4218-81EF-B9FAFF758C9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740CE2-63F5-48F9-8BE4-3486798A5CC3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2242E-F766-4218-81EF-B9FAFF758C9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D740CE2-63F5-48F9-8BE4-3486798A5CC3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72F2242E-F766-4218-81EF-B9FAFF758C94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unsplash.com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unsplash.com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" TargetMode="External"/><Relationship Id="rId2" Type="http://schemas.openxmlformats.org/officeDocument/2006/relationships/hyperlink" Target="https://www.pexels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nsplash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55576" y="1124744"/>
            <a:ext cx="7520940" cy="548640"/>
          </a:xfrm>
        </p:spPr>
        <p:txBody>
          <a:bodyPr>
            <a:noAutofit/>
          </a:bodyPr>
          <a:lstStyle/>
          <a:p>
            <a:r>
              <a:rPr lang="en-GB" sz="4000" dirty="0" smtClean="0">
                <a:latin typeface="Arial" pitchFamily="34" charset="0"/>
                <a:cs typeface="Arial" pitchFamily="34" charset="0"/>
              </a:rPr>
              <a:t>Applying </a:t>
            </a:r>
            <a:r>
              <a:rPr lang="en-GB" sz="4000" dirty="0" err="1" smtClean="0">
                <a:latin typeface="Arial" pitchFamily="34" charset="0"/>
                <a:cs typeface="Arial" pitchFamily="34" charset="0"/>
              </a:rPr>
              <a:t>Bowlby's</a:t>
            </a:r>
            <a:r>
              <a:rPr lang="en-GB" sz="4000" dirty="0" smtClean="0">
                <a:latin typeface="Arial" pitchFamily="34" charset="0"/>
                <a:cs typeface="Arial" pitchFamily="34" charset="0"/>
              </a:rPr>
              <a:t> Attachment Theory to Isaac's Development</a:t>
            </a:r>
            <a:endParaRPr lang="en-GB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27584" y="2780928"/>
            <a:ext cx="7520940" cy="3579849"/>
          </a:xfrm>
        </p:spPr>
        <p:txBody>
          <a:bodyPr/>
          <a:lstStyle/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Name :  </a:t>
            </a: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Ruqia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Bashir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Student ID : 2435749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Module Code : LCHS4010 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Module : Psychology in Health and Social Care</a:t>
            </a: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Lecturer Name : </a:t>
            </a: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Prabjot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Kaur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Sahota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01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323528" y="764704"/>
            <a:ext cx="4176464" cy="5184576"/>
          </a:xfrm>
        </p:spPr>
        <p:txBody>
          <a:bodyPr>
            <a:noAutofit/>
          </a:bodyPr>
          <a:lstStyle/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ea typeface="Cascadia Code" pitchFamily="49" charset="0"/>
                <a:cs typeface="Arial" pitchFamily="34" charset="0"/>
              </a:rPr>
              <a:t> Isaac is 4 years old and attends a Children's Centre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ea typeface="Cascadia Code" pitchFamily="49" charset="0"/>
                <a:cs typeface="Arial" pitchFamily="34" charset="0"/>
              </a:rPr>
              <a:t>• Lives with a single mother experiencing postnatal depression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ea typeface="Cascadia Code" pitchFamily="49" charset="0"/>
                <a:cs typeface="Arial" pitchFamily="34" charset="0"/>
              </a:rPr>
              <a:t>• Family recently moved to London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ea typeface="Cascadia Code" pitchFamily="49" charset="0"/>
                <a:cs typeface="Arial" pitchFamily="34" charset="0"/>
              </a:rPr>
              <a:t>• Has experienced disrupted childcare arrangements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ea typeface="Cascadia Code" pitchFamily="49" charset="0"/>
                <a:cs typeface="Arial" pitchFamily="34" charset="0"/>
              </a:rPr>
              <a:t>• Shows separation anxiety and language delays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ea typeface="Cascadia Code" pitchFamily="49" charset="0"/>
                <a:cs typeface="Arial" pitchFamily="34" charset="0"/>
              </a:rPr>
              <a:t>• Aim: Apply </a:t>
            </a:r>
            <a:r>
              <a:rPr lang="en-GB" sz="2000" b="0" dirty="0" err="1">
                <a:solidFill>
                  <a:prstClr val="black"/>
                </a:solidFill>
                <a:latin typeface="Arial" pitchFamily="34" charset="0"/>
                <a:ea typeface="Cascadia Code" pitchFamily="49" charset="0"/>
                <a:cs typeface="Arial" pitchFamily="34" charset="0"/>
              </a:rPr>
              <a:t>Bowlby's</a:t>
            </a:r>
            <a:r>
              <a:rPr lang="en-GB" sz="2000" b="0" dirty="0">
                <a:solidFill>
                  <a:prstClr val="black"/>
                </a:solidFill>
                <a:latin typeface="Arial" pitchFamily="34" charset="0"/>
                <a:ea typeface="Cascadia Code" pitchFamily="49" charset="0"/>
                <a:cs typeface="Arial" pitchFamily="34" charset="0"/>
              </a:rPr>
              <a:t> theory to understand </a:t>
            </a:r>
            <a:r>
              <a:rPr lang="en-GB" sz="2000" b="0" dirty="0">
                <a:latin typeface="Arial" pitchFamily="34" charset="0"/>
                <a:cs typeface="Arial" pitchFamily="34" charset="0"/>
              </a:rPr>
              <a:t>Isaac's developmental and emotional needs.</a:t>
            </a:r>
            <a:endParaRPr lang="en-GB" sz="2000" b="0" dirty="0" smtClean="0">
              <a:solidFill>
                <a:prstClr val="black"/>
              </a:solidFill>
              <a:latin typeface="Arial" pitchFamily="34" charset="0"/>
              <a:ea typeface="Cascadia Code" pitchFamily="49" charset="0"/>
              <a:cs typeface="Arial" pitchFamily="34" charset="0"/>
            </a:endParaRP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US" sz="2600" b="0" dirty="0">
                <a:solidFill>
                  <a:prstClr val="black"/>
                </a:solidFill>
                <a:latin typeface="Calibri"/>
              </a:rPr>
              <a:t>(</a:t>
            </a:r>
            <a:r>
              <a:rPr lang="en-US" sz="2600" b="0" dirty="0" err="1">
                <a:solidFill>
                  <a:prstClr val="black"/>
                </a:solidFill>
                <a:latin typeface="Calibri"/>
              </a:rPr>
              <a:t>Bowlby</a:t>
            </a:r>
            <a:r>
              <a:rPr lang="en-US" sz="2600" b="0" dirty="0">
                <a:solidFill>
                  <a:prstClr val="black"/>
                </a:solidFill>
                <a:latin typeface="Calibri"/>
              </a:rPr>
              <a:t>, 1969; Howe, 2011</a:t>
            </a:r>
            <a:r>
              <a:rPr lang="en-US" sz="2600" b="0" dirty="0" smtClean="0">
                <a:solidFill>
                  <a:prstClr val="black"/>
                </a:solidFill>
                <a:latin typeface="Calibri"/>
              </a:rPr>
              <a:t>)</a:t>
            </a:r>
            <a:endParaRPr lang="en-US" sz="2600" b="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itchFamily="34" charset="0"/>
                <a:cs typeface="Arial" pitchFamily="34" charset="0"/>
              </a:rPr>
              <a:t>Introduction</a:t>
            </a:r>
            <a:br>
              <a:rPr lang="en-US" dirty="0">
                <a:latin typeface="Arial" pitchFamily="34" charset="0"/>
                <a:cs typeface="Arial" pitchFamily="34" charset="0"/>
              </a:rPr>
            </a:b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268760"/>
            <a:ext cx="4320480" cy="2880320"/>
          </a:xfrm>
        </p:spPr>
      </p:pic>
      <p:sp>
        <p:nvSpPr>
          <p:cNvPr id="6" name="TextBox 5"/>
          <p:cNvSpPr txBox="1"/>
          <p:nvPr/>
        </p:nvSpPr>
        <p:spPr>
          <a:xfrm>
            <a:off x="4716016" y="4293096"/>
            <a:ext cx="38164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Source: </a:t>
            </a: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Pexels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(2026) Available at: </a:t>
            </a:r>
            <a:r>
              <a:rPr lang="en-GB" sz="2000" dirty="0" smtClean="0">
                <a:latin typeface="Arial" pitchFamily="34" charset="0"/>
                <a:cs typeface="Arial" pitchFamily="34" charset="0"/>
                <a:hlinkClick r:id="rId3"/>
              </a:rPr>
              <a:t>https://www.pexels.com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(Accessed: 3 June 2026)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1381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539552" y="1340768"/>
            <a:ext cx="4032448" cy="4392488"/>
          </a:xfrm>
        </p:spPr>
        <p:txBody>
          <a:bodyPr>
            <a:normAutofit fontScale="40000" lnSpcReduction="20000"/>
          </a:bodyPr>
          <a:lstStyle/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5000" b="0" dirty="0">
                <a:solidFill>
                  <a:prstClr val="black"/>
                </a:solidFill>
                <a:latin typeface="Arial" pitchFamily="34" charset="0"/>
                <a:ea typeface="Cascadia Code" pitchFamily="49" charset="0"/>
                <a:cs typeface="Arial" pitchFamily="34" charset="0"/>
              </a:rPr>
              <a:t>Attachment is a strong emotional bond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5000" b="0" dirty="0">
                <a:solidFill>
                  <a:prstClr val="black"/>
                </a:solidFill>
                <a:latin typeface="Arial" pitchFamily="34" charset="0"/>
                <a:ea typeface="Cascadia Code" pitchFamily="49" charset="0"/>
                <a:cs typeface="Arial" pitchFamily="34" charset="0"/>
              </a:rPr>
              <a:t>• Children are biologically driven to seek caregivers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5000" b="0" dirty="0">
                <a:solidFill>
                  <a:prstClr val="black"/>
                </a:solidFill>
                <a:latin typeface="Arial" pitchFamily="34" charset="0"/>
                <a:ea typeface="Cascadia Code" pitchFamily="49" charset="0"/>
                <a:cs typeface="Arial" pitchFamily="34" charset="0"/>
              </a:rPr>
              <a:t>• Early attachment affects later development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5000" b="0" dirty="0">
                <a:solidFill>
                  <a:prstClr val="black"/>
                </a:solidFill>
                <a:latin typeface="Arial" pitchFamily="34" charset="0"/>
                <a:ea typeface="Cascadia Code" pitchFamily="49" charset="0"/>
                <a:cs typeface="Arial" pitchFamily="34" charset="0"/>
              </a:rPr>
              <a:t>• Secure attachment supports confidence and resilience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5000" b="0" dirty="0">
                <a:solidFill>
                  <a:prstClr val="black"/>
                </a:solidFill>
                <a:latin typeface="Arial" pitchFamily="34" charset="0"/>
                <a:ea typeface="Cascadia Code" pitchFamily="49" charset="0"/>
                <a:cs typeface="Arial" pitchFamily="34" charset="0"/>
              </a:rPr>
              <a:t>• Insecure attachment may affect behaviour and emotions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5000" b="0" dirty="0">
                <a:solidFill>
                  <a:prstClr val="black"/>
                </a:solidFill>
                <a:latin typeface="Arial" pitchFamily="34" charset="0"/>
                <a:ea typeface="Cascadia Code" pitchFamily="49" charset="0"/>
                <a:cs typeface="Arial" pitchFamily="34" charset="0"/>
              </a:rPr>
              <a:t>• Theory is highly relevant to early childhood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5000" b="0" dirty="0">
                <a:solidFill>
                  <a:prstClr val="black"/>
                </a:solidFill>
                <a:latin typeface="Arial" pitchFamily="34" charset="0"/>
                <a:ea typeface="Cascadia Code" pitchFamily="49" charset="0"/>
                <a:cs typeface="Arial" pitchFamily="34" charset="0"/>
              </a:rPr>
              <a:t>(</a:t>
            </a:r>
            <a:r>
              <a:rPr lang="en-GB" sz="5000" b="0" dirty="0" err="1">
                <a:solidFill>
                  <a:prstClr val="black"/>
                </a:solidFill>
                <a:latin typeface="Arial" pitchFamily="34" charset="0"/>
                <a:ea typeface="Cascadia Code" pitchFamily="49" charset="0"/>
                <a:cs typeface="Arial" pitchFamily="34" charset="0"/>
              </a:rPr>
              <a:t>Bowlby</a:t>
            </a:r>
            <a:r>
              <a:rPr lang="en-GB" sz="5000" b="0" dirty="0">
                <a:solidFill>
                  <a:prstClr val="black"/>
                </a:solidFill>
                <a:latin typeface="Arial" pitchFamily="34" charset="0"/>
                <a:ea typeface="Cascadia Code" pitchFamily="49" charset="0"/>
                <a:cs typeface="Arial" pitchFamily="34" charset="0"/>
              </a:rPr>
              <a:t>, 1969)</a:t>
            </a:r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484784"/>
            <a:ext cx="3743969" cy="2559353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55576" y="332656"/>
            <a:ext cx="7588324" cy="581744"/>
          </a:xfrm>
        </p:spPr>
        <p:txBody>
          <a:bodyPr/>
          <a:lstStyle/>
          <a:p>
            <a:r>
              <a:rPr lang="en-GB" sz="3200" cap="none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What is </a:t>
            </a:r>
            <a:r>
              <a:rPr lang="en-GB" sz="3200" cap="none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Bowlby's</a:t>
            </a:r>
            <a:r>
              <a:rPr lang="en-GB" sz="3200" cap="none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Attachment Theory</a:t>
            </a:r>
            <a:r>
              <a:rPr lang="en-GB" sz="4400" cap="none" dirty="0">
                <a:solidFill>
                  <a:prstClr val="black"/>
                </a:solidFill>
                <a:latin typeface="Calibri"/>
              </a:rPr>
              <a:t>?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4860032" y="4365104"/>
            <a:ext cx="32403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Source: </a:t>
            </a: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Pexels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(2026) Available at: </a:t>
            </a:r>
            <a:r>
              <a:rPr lang="en-GB" sz="2000" dirty="0" smtClean="0">
                <a:latin typeface="Arial" pitchFamily="34" charset="0"/>
                <a:cs typeface="Arial" pitchFamily="34" charset="0"/>
                <a:hlinkClick r:id="rId3"/>
              </a:rPr>
              <a:t>https://www.pexels.com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(Accessed: 3 June 2026)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4197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defTabSz="457200"/>
            <a:r>
              <a:rPr lang="en-US" sz="3600" cap="none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Key Concepts</a:t>
            </a:r>
            <a:br>
              <a:rPr lang="en-US" sz="3600" cap="none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endParaRPr lang="en-US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637472" cy="3840540"/>
          </a:xfrm>
        </p:spPr>
        <p:txBody>
          <a:bodyPr>
            <a:normAutofit/>
          </a:bodyPr>
          <a:lstStyle/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Monotropy</a:t>
            </a: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one main attachment figure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Secure Base: caregiver provides safety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Internal Working Model: expectations of relationships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Continuity Hypothesis: early relationships influence later ones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Separation Anxiety occurs when attachment figure leaves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sz="2000" b="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Bowlby</a:t>
            </a: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1969; Holmes, 2014)</a:t>
            </a:r>
          </a:p>
        </p:txBody>
      </p:sp>
    </p:spTree>
    <p:extLst>
      <p:ext uri="{BB962C8B-B14F-4D97-AF65-F5344CB8AC3E}">
        <p14:creationId xmlns:p14="http://schemas.microsoft.com/office/powerpoint/2010/main" val="1241921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251520" y="1052736"/>
            <a:ext cx="4464496" cy="4608512"/>
          </a:xfrm>
        </p:spPr>
        <p:txBody>
          <a:bodyPr>
            <a:noAutofit/>
          </a:bodyPr>
          <a:lstStyle/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Maternal depression may reduce responsiveness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Reduced responsiveness can affect attachment security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Disrupted childcare limits consistent caregiving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Isaac becomes distressed when separated from his mother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Clingy behaviour may reflect attachment insecurity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Language delay may be linked to limited interaction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(Prior &amp; Glaser, 2020; Cassidy &amp; Shaver, 2018)</a:t>
            </a:r>
          </a:p>
          <a:p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556792"/>
            <a:ext cx="3903860" cy="2602573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cap="none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Applying the Theory to Isaac</a:t>
            </a:r>
            <a:endParaRPr lang="en-US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76056" y="4437112"/>
            <a:ext cx="32403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Source: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Pixabay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(2026) Available at: </a:t>
            </a:r>
            <a:r>
              <a:rPr lang="en-US" sz="2000" dirty="0" smtClean="0">
                <a:latin typeface="Arial" pitchFamily="34" charset="0"/>
                <a:cs typeface="Arial" pitchFamily="34" charset="0"/>
                <a:hlinkClick r:id="rId3"/>
              </a:rPr>
              <a:t>https://pixabay.com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(Accessed: 3 June 2026)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3157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9873" y="1052736"/>
            <a:ext cx="5724128" cy="1131118"/>
          </a:xfrm>
        </p:spPr>
        <p:txBody>
          <a:bodyPr/>
          <a:lstStyle/>
          <a:p>
            <a:pPr lvl="0" defTabSz="457200"/>
            <a:r>
              <a:rPr lang="en-US" sz="3200" cap="none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Nature </a:t>
            </a:r>
            <a:r>
              <a:rPr lang="en-US" sz="3200" cap="none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and Nurture</a:t>
            </a:r>
            <a:r>
              <a:rPr lang="en-US" sz="4400" cap="none" dirty="0">
                <a:solidFill>
                  <a:prstClr val="black"/>
                </a:solidFill>
                <a:latin typeface="Calibri"/>
              </a:rPr>
              <a:t/>
            </a:r>
            <a:br>
              <a:rPr lang="en-US" sz="4400" cap="none" dirty="0">
                <a:solidFill>
                  <a:prstClr val="black"/>
                </a:solidFill>
                <a:latin typeface="Calibri"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95936" y="2348880"/>
            <a:ext cx="4896544" cy="4320480"/>
          </a:xfrm>
        </p:spPr>
        <p:txBody>
          <a:bodyPr>
            <a:normAutofit fontScale="70000" lnSpcReduction="20000"/>
          </a:bodyPr>
          <a:lstStyle/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Nature includes temperament and biological development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Some children are more sensitive than others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Nurture includes parenting and social experiences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Caregiving quality influences emotional development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Childcare experiences shape attachment patterns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Both factors influence Isaac's development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(Cassidy &amp; Shaver, 2018)</a:t>
            </a:r>
          </a:p>
          <a:p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2348880"/>
            <a:ext cx="3995936" cy="3168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1520" y="1988840"/>
            <a:ext cx="3672408" cy="36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07504" y="5517231"/>
            <a:ext cx="38164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Source: </a:t>
            </a: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Unsplash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(2026) Available at: </a:t>
            </a:r>
            <a:r>
              <a:rPr lang="en-GB" sz="2000" dirty="0" smtClean="0">
                <a:latin typeface="Arial" pitchFamily="34" charset="0"/>
                <a:cs typeface="Arial" pitchFamily="34" charset="0"/>
                <a:hlinkClick r:id="rId3"/>
              </a:rPr>
              <a:t>https://unsplash.com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(Accessed: 3 June 2026)</a:t>
            </a:r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1589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defTabSz="457200"/>
            <a:r>
              <a:rPr lang="en-US" sz="3200" cap="none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Support Plan</a:t>
            </a:r>
            <a:r>
              <a:rPr lang="en-US" sz="4400" cap="none" dirty="0">
                <a:solidFill>
                  <a:prstClr val="black"/>
                </a:solidFill>
                <a:latin typeface="Calibri"/>
              </a:rPr>
              <a:t/>
            </a:r>
            <a:br>
              <a:rPr lang="en-US" sz="4400" cap="none" dirty="0">
                <a:solidFill>
                  <a:prstClr val="black"/>
                </a:solidFill>
                <a:latin typeface="Calibri"/>
              </a:rPr>
            </a:b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1138" y="4005064"/>
            <a:ext cx="5004693" cy="278092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65464" cy="3840540"/>
          </a:xfrm>
        </p:spPr>
        <p:txBody>
          <a:bodyPr>
            <a:normAutofit/>
          </a:bodyPr>
          <a:lstStyle/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Assign a consistent key worker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Develop predictable daily routines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Use warm and responsive communication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Introduce gradual separation strategies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Provide emotional reassurance during transitions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Support mother's mental health and parenting confidence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(Howe, 2011; Prior &amp; Glaser, 2020)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905831" y="4683645"/>
            <a:ext cx="220267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GB" dirty="0" err="1" smtClean="0"/>
              <a:t>Pexels</a:t>
            </a:r>
            <a:r>
              <a:rPr lang="en-GB" dirty="0" smtClean="0"/>
              <a:t> (2026) Available at: </a:t>
            </a:r>
            <a:r>
              <a:rPr lang="en-GB" dirty="0" smtClean="0">
                <a:hlinkClick r:id="rId3"/>
              </a:rPr>
              <a:t>https://www.pexels.com</a:t>
            </a:r>
            <a:r>
              <a:rPr lang="en-GB" dirty="0" smtClean="0"/>
              <a:t> (Accessed: 3 June 2026)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9091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395536" y="1052736"/>
            <a:ext cx="4176464" cy="4176464"/>
          </a:xfrm>
        </p:spPr>
        <p:txBody>
          <a:bodyPr>
            <a:normAutofit fontScale="47500" lnSpcReduction="20000"/>
          </a:bodyPr>
          <a:lstStyle/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3200" b="0" dirty="0">
                <a:solidFill>
                  <a:prstClr val="black"/>
                </a:solidFill>
                <a:latin typeface="Calibri"/>
              </a:rPr>
              <a:t> </a:t>
            </a:r>
            <a:r>
              <a:rPr lang="en-GB" sz="42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Storytelling and shared reading activities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42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Language-rich play opportunities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42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Small-group activities to build confidence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42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Encourage peer interaction and social skills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42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Referral to speech and language services if required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42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Multi-agency collaboration to support family needs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42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(Cassidy &amp; Shaver, 2018)</a:t>
            </a:r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700808"/>
            <a:ext cx="3903860" cy="2603843"/>
          </a:xfr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defTabSz="457200"/>
            <a:r>
              <a:rPr lang="en-US" sz="3200" cap="none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Additional Interventions</a:t>
            </a:r>
            <a:br>
              <a:rPr lang="en-US" sz="3200" cap="none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endParaRPr lang="en-US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860032" y="4581128"/>
            <a:ext cx="33123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Source: </a:t>
            </a: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Unsplash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(2026) Available at: </a:t>
            </a:r>
            <a:r>
              <a:rPr lang="en-GB" sz="2000" dirty="0" smtClean="0">
                <a:latin typeface="Arial" pitchFamily="34" charset="0"/>
                <a:cs typeface="Arial" pitchFamily="34" charset="0"/>
                <a:hlinkClick r:id="rId3"/>
              </a:rPr>
              <a:t>https://unsplash.com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(Accessed: 3 June 2026)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1710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cap="none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Critical Evaluation</a:t>
            </a:r>
            <a:endParaRPr lang="en-US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3840540"/>
          </a:xfrm>
        </p:spPr>
        <p:txBody>
          <a:bodyPr>
            <a:normAutofit/>
          </a:bodyPr>
          <a:lstStyle/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Strengths: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Explains separation anxiety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Supported by research evidence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Useful in early years practice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endParaRPr lang="en-GB" sz="2000" b="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Limitations: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Overemphasises the mother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Cultural differences not fully considered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• Other caregivers can provide secure attachments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(Ainsworth et al., 1978; Holmes, 2014)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7296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cap="none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Conclusion</a:t>
            </a:r>
            <a:endParaRPr lang="en-US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Bowlby's</a:t>
            </a: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theory helps explain Isaac's behaviour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Early </a:t>
            </a: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attachment influences emotional and social development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Maternal </a:t>
            </a: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depression and disrupted childcare are important factors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Attachment-based </a:t>
            </a: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interventions may improve outcomes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Support should involve both Isaac and his mother</a:t>
            </a:r>
          </a:p>
          <a:p>
            <a:pPr lvl="0" defTabSz="457200">
              <a:spcBef>
                <a:spcPct val="20000"/>
              </a:spcBef>
              <a:buFont typeface="Arial" panose="020B0604020202020204"/>
              <a:buChar char="•"/>
            </a:pP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sz="2000" b="0" dirty="0" err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Bowlby</a:t>
            </a:r>
            <a:r>
              <a:rPr lang="en-GB" sz="2000" b="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1969; Howe, 2011)</a:t>
            </a:r>
          </a:p>
        </p:txBody>
      </p:sp>
    </p:spTree>
    <p:extLst>
      <p:ext uri="{BB962C8B-B14F-4D97-AF65-F5344CB8AC3E}">
        <p14:creationId xmlns:p14="http://schemas.microsoft.com/office/powerpoint/2010/main" val="4111121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defTabSz="457200"/>
            <a:r>
              <a:rPr lang="en-US" sz="3200" cap="none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</a:t>
            </a:r>
            <a:r>
              <a:rPr lang="en-US" sz="4400" cap="none" dirty="0">
                <a:solidFill>
                  <a:prstClr val="black"/>
                </a:solidFill>
                <a:latin typeface="Calibri"/>
              </a:rPr>
              <a:t/>
            </a:r>
            <a:br>
              <a:rPr lang="en-US" sz="4400" cap="none" dirty="0">
                <a:solidFill>
                  <a:prstClr val="black"/>
                </a:solidFill>
                <a:latin typeface="Calibri"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424716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" pitchFamily="34" charset="0"/>
                <a:cs typeface="Arial" pitchFamily="34" charset="0"/>
              </a:rPr>
              <a:t>Ainsworth, M.D.S., </a:t>
            </a:r>
            <a:r>
              <a:rPr lang="en-US" sz="1400" dirty="0" err="1">
                <a:latin typeface="Arial" pitchFamily="34" charset="0"/>
                <a:cs typeface="Arial" pitchFamily="34" charset="0"/>
              </a:rPr>
              <a:t>Blehar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, M.C., Waters, E. and Wall, S. (1978) Patterns of Attachment: A Psychological Study of the Strange Situation. Hillsdale, NJ: Lawrence Erlbaum Associates.</a:t>
            </a:r>
          </a:p>
          <a:p>
            <a:r>
              <a:rPr lang="en-US" sz="1400" dirty="0" err="1">
                <a:latin typeface="Arial" pitchFamily="34" charset="0"/>
                <a:cs typeface="Arial" pitchFamily="34" charset="0"/>
              </a:rPr>
              <a:t>Bowlby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, J. (1969) Attachment and Loss. Volume 1: Attachment. London: Hogarth Press.</a:t>
            </a:r>
          </a:p>
          <a:p>
            <a:r>
              <a:rPr lang="en-US" sz="1400" dirty="0">
                <a:latin typeface="Arial" pitchFamily="34" charset="0"/>
                <a:cs typeface="Arial" pitchFamily="34" charset="0"/>
              </a:rPr>
              <a:t>Cassidy, J. and Shaver, P.R. (2018) Handbook of Attachment: Theory, Research, and Clinical Applications. 3rd </a:t>
            </a:r>
            <a:r>
              <a:rPr lang="en-US" sz="1400" dirty="0" err="1">
                <a:latin typeface="Arial" pitchFamily="34" charset="0"/>
                <a:cs typeface="Arial" pitchFamily="34" charset="0"/>
              </a:rPr>
              <a:t>edn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. New York: Guilford Press.</a:t>
            </a:r>
          </a:p>
          <a:p>
            <a:r>
              <a:rPr lang="en-US" sz="1400" dirty="0">
                <a:latin typeface="Arial" pitchFamily="34" charset="0"/>
                <a:cs typeface="Arial" pitchFamily="34" charset="0"/>
              </a:rPr>
              <a:t>Holmes, J. (2014) John </a:t>
            </a:r>
            <a:r>
              <a:rPr lang="en-US" sz="1400" dirty="0" err="1">
                <a:latin typeface="Arial" pitchFamily="34" charset="0"/>
                <a:cs typeface="Arial" pitchFamily="34" charset="0"/>
              </a:rPr>
              <a:t>Bowlby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 and Attachment Theory. 2nd </a:t>
            </a:r>
            <a:r>
              <a:rPr lang="en-US" sz="1400" dirty="0" err="1">
                <a:latin typeface="Arial" pitchFamily="34" charset="0"/>
                <a:cs typeface="Arial" pitchFamily="34" charset="0"/>
              </a:rPr>
              <a:t>edn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. London: </a:t>
            </a:r>
            <a:r>
              <a:rPr lang="en-US" sz="1400" dirty="0" err="1">
                <a:latin typeface="Arial" pitchFamily="34" charset="0"/>
                <a:cs typeface="Arial" pitchFamily="34" charset="0"/>
              </a:rPr>
              <a:t>Routledge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US" sz="1400" dirty="0">
                <a:latin typeface="Arial" pitchFamily="34" charset="0"/>
                <a:cs typeface="Arial" pitchFamily="34" charset="0"/>
              </a:rPr>
              <a:t>Howe, D. (2011) Attachment Across the </a:t>
            </a:r>
            <a:r>
              <a:rPr lang="en-US" sz="1400" dirty="0" err="1">
                <a:latin typeface="Arial" pitchFamily="34" charset="0"/>
                <a:cs typeface="Arial" pitchFamily="34" charset="0"/>
              </a:rPr>
              <a:t>Lifecourse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: A Brief Introduction. Basingstoke: Palgrave Macmillan.</a:t>
            </a:r>
          </a:p>
          <a:p>
            <a:r>
              <a:rPr lang="en-US" sz="1400" dirty="0">
                <a:latin typeface="Arial" pitchFamily="34" charset="0"/>
                <a:cs typeface="Arial" pitchFamily="34" charset="0"/>
              </a:rPr>
              <a:t>Prior, V. and Glaser, D. (2020) Understanding Attachment and Attachment Disorders: Theory, Evidence and Practice. 4th </a:t>
            </a:r>
            <a:r>
              <a:rPr lang="en-US" sz="1400" dirty="0" err="1">
                <a:latin typeface="Arial" pitchFamily="34" charset="0"/>
                <a:cs typeface="Arial" pitchFamily="34" charset="0"/>
              </a:rPr>
              <a:t>edn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. London: Jessica Kingsley Publishers.</a:t>
            </a:r>
          </a:p>
          <a:p>
            <a:r>
              <a:rPr lang="en-US" sz="1400" dirty="0" err="1">
                <a:latin typeface="Arial" pitchFamily="34" charset="0"/>
                <a:cs typeface="Arial" pitchFamily="34" charset="0"/>
              </a:rPr>
              <a:t>Pexels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 (2026) Free stock photographs. Available at: </a:t>
            </a:r>
            <a:r>
              <a:rPr lang="en-US" sz="1400" dirty="0">
                <a:latin typeface="Arial" pitchFamily="34" charset="0"/>
                <a:cs typeface="Arial" pitchFamily="34" charset="0"/>
                <a:hlinkClick r:id="rId2"/>
              </a:rPr>
              <a:t>https://www.pexels.com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 (Accessed: 3 June 2026).</a:t>
            </a:r>
          </a:p>
          <a:p>
            <a:r>
              <a:rPr lang="en-US" sz="1400" dirty="0" err="1">
                <a:latin typeface="Arial" pitchFamily="34" charset="0"/>
                <a:cs typeface="Arial" pitchFamily="34" charset="0"/>
              </a:rPr>
              <a:t>Pixabay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 (2026) Free images and royalty-free stock. Available at: </a:t>
            </a:r>
            <a:r>
              <a:rPr lang="en-US" sz="1400" dirty="0">
                <a:latin typeface="Arial" pitchFamily="34" charset="0"/>
                <a:cs typeface="Arial" pitchFamily="34" charset="0"/>
                <a:hlinkClick r:id="rId3"/>
              </a:rPr>
              <a:t>https://pixabay.com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 (Accessed: 3 June 2026).</a:t>
            </a:r>
          </a:p>
          <a:p>
            <a:r>
              <a:rPr lang="en-US" sz="1400" dirty="0" err="1">
                <a:latin typeface="Arial" pitchFamily="34" charset="0"/>
                <a:cs typeface="Arial" pitchFamily="34" charset="0"/>
              </a:rPr>
              <a:t>Unsplash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 (2026) Free high-resolution photographs. Available at: </a:t>
            </a:r>
            <a:r>
              <a:rPr lang="en-US" sz="1400" dirty="0">
                <a:latin typeface="Arial" pitchFamily="34" charset="0"/>
                <a:cs typeface="Arial" pitchFamily="34" charset="0"/>
                <a:hlinkClick r:id="rId4"/>
              </a:rPr>
              <a:t>https://unsplash.com</a:t>
            </a:r>
            <a:r>
              <a:rPr lang="en-US" sz="1400" dirty="0">
                <a:latin typeface="Arial" pitchFamily="34" charset="0"/>
                <a:cs typeface="Arial" pitchFamily="34" charset="0"/>
              </a:rPr>
              <a:t> (Accessed: 3 June 2026).</a:t>
            </a:r>
          </a:p>
          <a:p>
            <a:endParaRPr lang="en-US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2102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140</TotalTime>
  <Words>849</Words>
  <Application>Microsoft Office PowerPoint</Application>
  <PresentationFormat>On-screen Show (4:3)</PresentationFormat>
  <Paragraphs>96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Angles</vt:lpstr>
      <vt:lpstr>Applying Bowlby's Attachment Theory to Isaac's Development</vt:lpstr>
      <vt:lpstr>Introduction </vt:lpstr>
      <vt:lpstr>What is Bowlby's Attachment Theory?</vt:lpstr>
      <vt:lpstr>Key Concepts </vt:lpstr>
      <vt:lpstr>Applying the Theory to Isaac</vt:lpstr>
      <vt:lpstr>        Nature and Nurture </vt:lpstr>
      <vt:lpstr>Support Plan </vt:lpstr>
      <vt:lpstr>Additional Interventions </vt:lpstr>
      <vt:lpstr>Critical Evaluation</vt:lpstr>
      <vt:lpstr>Conclusion</vt:lpstr>
      <vt:lpstr>References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Applying Bowlby's Attachment Theory to Isaac's Development</dc:title>
  <dc:creator>kiranshahzad</dc:creator>
  <cp:lastModifiedBy>kiranshahzad</cp:lastModifiedBy>
  <cp:revision>12</cp:revision>
  <dcterms:created xsi:type="dcterms:W3CDTF">2026-06-03T01:45:42Z</dcterms:created>
  <dcterms:modified xsi:type="dcterms:W3CDTF">2026-06-03T04:36:38Z</dcterms:modified>
</cp:coreProperties>
</file>