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3924" r:id="rId5"/>
  </p:sldMasterIdLst>
  <p:notesMasterIdLst>
    <p:notesMasterId r:id="rId27"/>
  </p:notesMasterIdLst>
  <p:handoutMasterIdLst>
    <p:handoutMasterId r:id="rId28"/>
  </p:handoutMasterIdLst>
  <p:sldIdLst>
    <p:sldId id="369" r:id="rId6"/>
    <p:sldId id="336" r:id="rId7"/>
    <p:sldId id="337" r:id="rId8"/>
    <p:sldId id="338" r:id="rId9"/>
    <p:sldId id="339" r:id="rId10"/>
    <p:sldId id="340" r:id="rId11"/>
    <p:sldId id="341" r:id="rId12"/>
    <p:sldId id="342" r:id="rId13"/>
    <p:sldId id="370" r:id="rId14"/>
    <p:sldId id="371" r:id="rId15"/>
    <p:sldId id="343" r:id="rId16"/>
    <p:sldId id="348" r:id="rId17"/>
    <p:sldId id="349" r:id="rId18"/>
    <p:sldId id="350" r:id="rId19"/>
    <p:sldId id="351" r:id="rId20"/>
    <p:sldId id="363" r:id="rId21"/>
    <p:sldId id="364" r:id="rId22"/>
    <p:sldId id="365" r:id="rId23"/>
    <p:sldId id="372" r:id="rId24"/>
    <p:sldId id="373" r:id="rId25"/>
    <p:sldId id="374" r:id="rId2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275" autoAdjust="0"/>
    <p:restoredTop sz="86737" autoAdjust="0"/>
  </p:normalViewPr>
  <p:slideViewPr>
    <p:cSldViewPr snapToGrid="0">
      <p:cViewPr varScale="1">
        <p:scale>
          <a:sx n="92" d="100"/>
          <a:sy n="92" d="100"/>
        </p:scale>
        <p:origin x="84" y="156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56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468210EB-EC1F-4558-AC1E-AAE9B60D702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C44AEA6C-95A9-44B4-BC55-397BB3D9CDE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B46A9F17-472D-40FE-9080-6941CBE7C5B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1BCA18DC-E869-4616-9F83-08B8F0A68EE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334ADC59-1D22-40CD-A6C7-A3D0FFF040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3209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D2831E46-9CEC-47EA-8E89-5D87894D5E5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BB8D296-F37A-4685-866C-F2235F7ED7D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03A23CC8-4AAE-4012-A567-FDCA7776071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52637220-DF36-4CF0-B7B2-A6DAB7D0210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449DC24A-24E2-4736-99A6-E0B13F82F09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A7D0B9AB-0D63-470B-8057-2A49EFFED8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78E401AF-A903-46A6-B999-0A391F311DD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7524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7BFCAE28-AFC8-4D46-B369-49A04DDE84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FE35B733-6D1B-470D-AD4F-FEE2DEC0A0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3239A192-F915-443E-84AE-5B9AC10073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95DB0A8-2A3C-4E25-9FAE-A676123A0F7F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891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07908703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0309432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9580827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08242610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186862274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06280188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86521283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8172954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0697818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0179046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25181898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6E2D0-C8BB-48FC-B121-FD9BB8AF2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96ED9-2A92-4CB4-809B-CFFA104BB6B0}" type="datetimeFigureOut">
              <a:rPr lang="en-US" altLang="en-US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6DF49-E7D4-4EFF-A6F6-C27253E26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64E15-6932-484F-AE5A-3D4905D39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94D17-B035-4AE0-BE29-740CED44C3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210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60ACAD6-6F7C-4020-8A5E-9DF3BB76D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32443-C003-47FC-887C-BD30758668F1}" type="datetimeFigureOut">
              <a:rPr lang="en-US" altLang="en-US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5F0E502-D6A8-4E6D-A663-E84026E9B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D90702F-A9AE-457B-AF61-50D2352E1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C5153-0F6B-4F77-907A-2330C18C647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8511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3F2B810-8A26-4CDB-BD53-9331025AA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D5F3D-C13F-4367-8406-6D1CF2793AAD}" type="datetimeFigureOut">
              <a:rPr lang="en-US" altLang="en-US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897288A-C599-43BD-8210-3CFA559A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EAE7252-A0A8-409B-9DE5-339DF9E5D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4CB7C-30DE-4605-B7BC-DB23F50C2A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1135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72381143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23D1B-ED59-488F-9AAD-F1A21134A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4B312-0D4D-4CBB-8702-89FB45CB53BE}" type="datetimeFigureOut">
              <a:rPr lang="en-US" altLang="en-US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448CE-E907-411E-9D72-9137B1D01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BF4F4-6940-4163-9AB9-1A58B4224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052A0-4F60-4374-B681-05D3FC5008E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746252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40259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196ED9-2A92-4CB4-809B-CFFA104BB6B0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794D17-B035-4AE0-BE29-740CED44C3E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63634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68199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30895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532443-C003-47FC-887C-BD30758668F1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C5153-0F6B-4F77-907A-2330C18C647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82493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12931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D5F3D-C13F-4367-8406-6D1CF2793AA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94CB7C-30DE-4605-B7BC-DB23F50C2ABA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91411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37322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805522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33391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5B1980-29CB-4F8F-B6D2-1E6DE1A6C05D}" type="datetimeFigureOut">
              <a:rPr lang="en-US" altLang="en-US" smtClean="0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E24D8-83DC-48E5-9A67-D5915D93236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2415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4D5B9F75-6E37-4BD9-984F-C3B065EBB3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1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2E24A87-E399-4828-9835-2A5FC6DCD6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405C295A-7B0F-45BE-85E2-05ED7BBA4E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03B518AB-E768-4EBF-90FE-85273BDB8D11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52009E8D-325B-4778-96B1-072FF48550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1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653F80A-61FA-4D55-8F01-69A639E90B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>
            <a:extLst>
              <a:ext uri="{FF2B5EF4-FFF2-40B4-BE49-F238E27FC236}">
                <a16:creationId xmlns:a16="http://schemas.microsoft.com/office/drawing/2014/main" id="{2D2AE673-9007-4066-826D-ADB2C4DE1F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492FF840-62BC-4AE2-AA87-59104FE0A3A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22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40C5C4-3B41-4A56-967B-0B1383568A7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8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D5726F86-C2DA-4E23-9030-CB892DCF079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B6807-E04D-4E0D-BE9F-EA8B722B09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55B1980-29CB-4F8F-B6D2-1E6DE1A6C05D}" type="datetimeFigureOut">
              <a:rPr lang="en-US" altLang="en-US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11ECF-8742-4D35-8550-CB3BD76BE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84A06-E8A4-4173-B80A-F82AD0D172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D2E24D8-83DC-48E5-9A67-D5915D93236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>
            <a:extLst>
              <a:ext uri="{FF2B5EF4-FFF2-40B4-BE49-F238E27FC236}">
                <a16:creationId xmlns:a16="http://schemas.microsoft.com/office/drawing/2014/main" id="{066D38C9-3898-4388-9511-869250887D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3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279E0-9586-47F8-9AF0-0D1985D39F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8C20DE1-83DD-4AD7-B15F-A389B00423BA}" type="datetimeFigureOut">
              <a:rPr lang="en-US" altLang="en-US"/>
              <a:pPr>
                <a:defRPr/>
              </a:pPr>
              <a:t>2/26/18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3E866-715F-40F5-8263-C1C15E91B8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9A865-E44D-4281-9013-E0A71E734F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29CC7E5-1BB3-4B69-B50D-FBD798085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>
            <a:extLst>
              <a:ext uri="{FF2B5EF4-FFF2-40B4-BE49-F238E27FC236}">
                <a16:creationId xmlns:a16="http://schemas.microsoft.com/office/drawing/2014/main" id="{55880209-CFA9-4AD2-9DAF-A71B01DD3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>
            <a:extLst>
              <a:ext uri="{FF2B5EF4-FFF2-40B4-BE49-F238E27FC236}">
                <a16:creationId xmlns:a16="http://schemas.microsoft.com/office/drawing/2014/main" id="{D7DCDB43-6C04-41C5-AD11-897ED0081D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>
            <a:extLst>
              <a:ext uri="{FF2B5EF4-FFF2-40B4-BE49-F238E27FC236}">
                <a16:creationId xmlns:a16="http://schemas.microsoft.com/office/drawing/2014/main" id="{621DF9C5-FF9D-4020-B4F1-52959D5361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>
            <a:extLst>
              <a:ext uri="{FF2B5EF4-FFF2-40B4-BE49-F238E27FC236}">
                <a16:creationId xmlns:a16="http://schemas.microsoft.com/office/drawing/2014/main" id="{4F488470-739B-49EF-B060-2560FA010A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1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945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1F7D5-DE51-E84B-83CA-6125188AC3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Fluid and electrolyte balance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530B4-0A67-B643-947D-68B7EEDCFC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Taken from Chapter 15 – </a:t>
            </a:r>
            <a:r>
              <a:rPr lang="en-GB" dirty="0" err="1"/>
              <a:t>Kenney</a:t>
            </a:r>
            <a:r>
              <a:rPr lang="en-GB" dirty="0"/>
              <a:t>, </a:t>
            </a:r>
            <a:r>
              <a:rPr lang="en-GB" dirty="0" err="1"/>
              <a:t>Wilmore</a:t>
            </a:r>
            <a:r>
              <a:rPr lang="en-GB" dirty="0"/>
              <a:t> and </a:t>
            </a:r>
            <a:r>
              <a:rPr lang="en-GB" dirty="0" err="1"/>
              <a:t>Costill</a:t>
            </a:r>
            <a:r>
              <a:rPr lang="en-GB" dirty="0"/>
              <a:t> (2015)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828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2">
            <a:extLst>
              <a:ext uri="{FF2B5EF4-FFF2-40B4-BE49-F238E27FC236}">
                <a16:creationId xmlns:a16="http://schemas.microsoft.com/office/drawing/2014/main" id="{1BAF2EE0-3E1A-4E51-A5BF-5D7F7BE99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</a:p>
        </p:txBody>
      </p:sp>
      <p:sp>
        <p:nvSpPr>
          <p:cNvPr id="61443" name="Content Placeholder 13">
            <a:extLst>
              <a:ext uri="{FF2B5EF4-FFF2-40B4-BE49-F238E27FC236}">
                <a16:creationId xmlns:a16="http://schemas.microsoft.com/office/drawing/2014/main" id="{26E1573E-6E13-4DDE-972F-E4752E1AA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613" y="1392238"/>
            <a:ext cx="8051800" cy="4232385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50 to 60% of total body weight</a:t>
            </a:r>
          </a:p>
          <a:p>
            <a:pPr lvl="1" eaLnBrk="1" hangingPunct="1">
              <a:defRPr/>
            </a:pPr>
            <a:r>
              <a:rPr lang="en-US" altLang="en-US" dirty="0"/>
              <a:t>Fat-free mass 73% water versus fat mass 10% water</a:t>
            </a:r>
          </a:p>
          <a:p>
            <a:pPr lvl="1" eaLnBrk="1" hangingPunct="1">
              <a:defRPr/>
            </a:pPr>
            <a:r>
              <a:rPr lang="en-US" altLang="en-US" dirty="0"/>
              <a:t>1 to 6% body weight loss in sweat common for athletes</a:t>
            </a:r>
          </a:p>
          <a:p>
            <a:pPr lvl="1" eaLnBrk="1" hangingPunct="1">
              <a:defRPr/>
            </a:pPr>
            <a:r>
              <a:rPr lang="en-US" altLang="en-US" dirty="0"/>
              <a:t>9 to 12% loss can be fatal</a:t>
            </a:r>
          </a:p>
          <a:p>
            <a:pPr lvl="1" eaLnBrk="1" hangingPunct="1">
              <a:defRPr/>
            </a:pPr>
            <a:r>
              <a:rPr lang="en-US" altLang="en-US" dirty="0"/>
              <a:t>2/3 body water intracellular, 1/3 extracellular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Medium for transportation, diffusion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Regulates temperature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Maintains blood pressure</a:t>
            </a:r>
          </a:p>
          <a:p>
            <a:pPr marL="0" indent="0" algn="r" eaLnBrk="1" hangingPunct="1">
              <a:buFontTx/>
              <a:buNone/>
              <a:defRPr/>
            </a:pPr>
            <a:r>
              <a:rPr lang="en-US" altLang="en-US" sz="1400" b="0" i="1" dirty="0"/>
              <a:t>(continued)</a:t>
            </a:r>
          </a:p>
          <a:p>
            <a:pPr eaLnBrk="1" hangingPunct="1">
              <a:defRPr/>
            </a:pPr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2">
            <a:extLst>
              <a:ext uri="{FF2B5EF4-FFF2-40B4-BE49-F238E27FC236}">
                <a16:creationId xmlns:a16="http://schemas.microsoft.com/office/drawing/2014/main" id="{1B462293-F7E3-4F1D-9712-631BE6A23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  <a:r>
              <a:rPr lang="en-US" altLang="en-US" sz="2400" i="1">
                <a:effectLst/>
              </a:rPr>
              <a:t> (continued)</a:t>
            </a:r>
          </a:p>
        </p:txBody>
      </p:sp>
      <p:sp>
        <p:nvSpPr>
          <p:cNvPr id="62467" name="Content Placeholder 13">
            <a:extLst>
              <a:ext uri="{FF2B5EF4-FFF2-40B4-BE49-F238E27FC236}">
                <a16:creationId xmlns:a16="http://schemas.microsoft.com/office/drawing/2014/main" id="{9D3FB215-6E17-4AE7-9C47-874594DCC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46251"/>
            <a:ext cx="8051800" cy="3889006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altLang="en-US" dirty="0"/>
              <a:t>Water gain at rest (33 ml / kg / day)</a:t>
            </a:r>
          </a:p>
          <a:p>
            <a:pPr lvl="1" eaLnBrk="1" hangingPunct="1">
              <a:defRPr/>
            </a:pPr>
            <a:r>
              <a:rPr lang="en-US" altLang="en-US" dirty="0"/>
              <a:t>60% from beverages</a:t>
            </a:r>
          </a:p>
          <a:p>
            <a:pPr lvl="1" eaLnBrk="1" hangingPunct="1">
              <a:defRPr/>
            </a:pPr>
            <a:r>
              <a:rPr lang="en-US" altLang="en-US" dirty="0"/>
              <a:t>30% from food</a:t>
            </a:r>
          </a:p>
          <a:p>
            <a:pPr lvl="1" eaLnBrk="1" hangingPunct="1">
              <a:defRPr/>
            </a:pPr>
            <a:r>
              <a:rPr lang="en-US" altLang="en-US" dirty="0"/>
              <a:t>10% from cellular respiration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Water loss at rest</a:t>
            </a:r>
          </a:p>
          <a:p>
            <a:pPr lvl="1" eaLnBrk="1" hangingPunct="1">
              <a:defRPr/>
            </a:pPr>
            <a:r>
              <a:rPr lang="en-US" altLang="en-US" dirty="0"/>
              <a:t>Evaporation from skin, respiratory tract (30%)</a:t>
            </a:r>
          </a:p>
          <a:p>
            <a:pPr lvl="1" eaLnBrk="1" hangingPunct="1">
              <a:defRPr/>
            </a:pPr>
            <a:r>
              <a:rPr lang="en-US" altLang="en-US" dirty="0"/>
              <a:t>Excretion from kidneys (60%)</a:t>
            </a:r>
          </a:p>
          <a:p>
            <a:pPr lvl="1" eaLnBrk="1" hangingPunct="1">
              <a:defRPr/>
            </a:pPr>
            <a:r>
              <a:rPr lang="en-US" altLang="en-US" dirty="0"/>
              <a:t>Excretion from large intestine (5%)</a:t>
            </a:r>
          </a:p>
          <a:p>
            <a:pPr lvl="1" eaLnBrk="1" hangingPunct="1">
              <a:defRPr/>
            </a:pPr>
            <a:r>
              <a:rPr lang="en-US" altLang="en-US" dirty="0"/>
              <a:t>Sweat (5%)</a:t>
            </a: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2">
            <a:extLst>
              <a:ext uri="{FF2B5EF4-FFF2-40B4-BE49-F238E27FC236}">
                <a16:creationId xmlns:a16="http://schemas.microsoft.com/office/drawing/2014/main" id="{35E270EC-63D5-437D-BBCF-A1709AF44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  <a:r>
              <a:rPr lang="en-US" altLang="en-US" sz="2400" i="1">
                <a:effectLst/>
              </a:rPr>
              <a:t> (continued)</a:t>
            </a:r>
            <a:endParaRPr lang="en-US" altLang="en-US" i="1">
              <a:effectLst/>
            </a:endParaRPr>
          </a:p>
        </p:txBody>
      </p:sp>
      <p:sp>
        <p:nvSpPr>
          <p:cNvPr id="63491" name="Content Placeholder 13">
            <a:extLst>
              <a:ext uri="{FF2B5EF4-FFF2-40B4-BE49-F238E27FC236}">
                <a16:creationId xmlns:a16="http://schemas.microsoft.com/office/drawing/2014/main" id="{8F1C8F79-E301-4847-909B-47E2C9AA3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27201"/>
            <a:ext cx="8051800" cy="380173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altLang="en-US" dirty="0"/>
              <a:t>Dehydration during exercise</a:t>
            </a:r>
          </a:p>
          <a:p>
            <a:pPr lvl="1" eaLnBrk="1" hangingPunct="1">
              <a:defRPr/>
            </a:pPr>
            <a:r>
              <a:rPr lang="en-US" altLang="en-US" dirty="0"/>
              <a:t>Sweat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due to higher body temperature</a:t>
            </a:r>
          </a:p>
          <a:p>
            <a:pPr lvl="1" eaLnBrk="1" hangingPunct="1">
              <a:defRPr/>
            </a:pPr>
            <a:r>
              <a:rPr lang="en-US" altLang="en-US" dirty="0"/>
              <a:t>Water loss &gt; water gain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Body temperature and sweating affected by</a:t>
            </a:r>
          </a:p>
          <a:p>
            <a:pPr lvl="1" eaLnBrk="1" hangingPunct="1">
              <a:defRPr/>
            </a:pPr>
            <a:r>
              <a:rPr lang="en-US" altLang="en-US" dirty="0"/>
              <a:t>Environmental temperature, radiant heat load</a:t>
            </a:r>
          </a:p>
          <a:p>
            <a:pPr lvl="1" eaLnBrk="1" hangingPunct="1">
              <a:defRPr/>
            </a:pPr>
            <a:r>
              <a:rPr lang="en-US" altLang="en-US" dirty="0"/>
              <a:t>Humidity</a:t>
            </a:r>
          </a:p>
          <a:p>
            <a:pPr lvl="1" eaLnBrk="1" hangingPunct="1">
              <a:defRPr/>
            </a:pPr>
            <a:r>
              <a:rPr lang="en-US" altLang="en-US" dirty="0"/>
              <a:t>Air velocity</a:t>
            </a:r>
          </a:p>
          <a:p>
            <a:pPr lvl="1" eaLnBrk="1" hangingPunct="1">
              <a:defRPr/>
            </a:pPr>
            <a:r>
              <a:rPr lang="en-US" altLang="en-US" dirty="0"/>
              <a:t>Body size</a:t>
            </a:r>
          </a:p>
          <a:p>
            <a:pPr lvl="1" eaLnBrk="1" hangingPunct="1">
              <a:defRPr/>
            </a:pPr>
            <a:r>
              <a:rPr lang="en-US" altLang="en-US" dirty="0"/>
              <a:t>Metabolic rate</a:t>
            </a: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2">
            <a:extLst>
              <a:ext uri="{FF2B5EF4-FFF2-40B4-BE49-F238E27FC236}">
                <a16:creationId xmlns:a16="http://schemas.microsoft.com/office/drawing/2014/main" id="{BB297DDE-554F-42E6-946A-3BC833944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Table 15.4</a:t>
            </a:r>
          </a:p>
        </p:txBody>
      </p:sp>
      <p:pic>
        <p:nvPicPr>
          <p:cNvPr id="69635" name="Content Placeholder 2">
            <a:extLst>
              <a:ext uri="{FF2B5EF4-FFF2-40B4-BE49-F238E27FC236}">
                <a16:creationId xmlns:a16="http://schemas.microsoft.com/office/drawing/2014/main" id="{A456D8C1-A6B5-4C8B-A4D5-38D0CC1F90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2175" y="2814638"/>
            <a:ext cx="7362825" cy="23622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2">
            <a:extLst>
              <a:ext uri="{FF2B5EF4-FFF2-40B4-BE49-F238E27FC236}">
                <a16:creationId xmlns:a16="http://schemas.microsoft.com/office/drawing/2014/main" id="{CCD2F304-5E32-401E-A7A4-52878897F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>
              <a:effectLst/>
            </a:endParaRPr>
          </a:p>
        </p:txBody>
      </p:sp>
      <p:pic>
        <p:nvPicPr>
          <p:cNvPr id="70659" name="Content Placeholder 2">
            <a:extLst>
              <a:ext uri="{FF2B5EF4-FFF2-40B4-BE49-F238E27FC236}">
                <a16:creationId xmlns:a16="http://schemas.microsoft.com/office/drawing/2014/main" id="{431D701D-44C5-442A-A058-EFBCB5890B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6100" y="1709922"/>
            <a:ext cx="8051800" cy="259397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2">
            <a:extLst>
              <a:ext uri="{FF2B5EF4-FFF2-40B4-BE49-F238E27FC236}">
                <a16:creationId xmlns:a16="http://schemas.microsoft.com/office/drawing/2014/main" id="{86EC060A-2795-4A67-B9EB-721994CF5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  <a:r>
              <a:rPr lang="en-US" altLang="en-US" sz="2400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  <a:endParaRPr lang="en-US" altLang="en-US" i="1">
              <a:effectLst/>
            </a:endParaRPr>
          </a:p>
        </p:txBody>
      </p:sp>
      <p:sp>
        <p:nvSpPr>
          <p:cNvPr id="66563" name="Content Placeholder 13">
            <a:extLst>
              <a:ext uri="{FF2B5EF4-FFF2-40B4-BE49-F238E27FC236}">
                <a16:creationId xmlns:a16="http://schemas.microsoft.com/office/drawing/2014/main" id="{F7469377-2268-4707-826A-79D0020E1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24167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Impairs aerobic performance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>
                <a:sym typeface="Wingdings" panose="05000000000000000000" pitchFamily="2" charset="2"/>
              </a:rPr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Temperature 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sweat loss 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>
                <a:sym typeface="Wingdings" panose="05000000000000000000" pitchFamily="2" charset="2"/>
              </a:rPr>
              <a:t> performance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>
                <a:sym typeface="Wingdings" panose="05000000000000000000" pitchFamily="2" charset="2"/>
              </a:rPr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Plasma volume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>
                <a:sym typeface="Wingdings" panose="05000000000000000000" pitchFamily="2" charset="2"/>
              </a:rPr>
              <a:t> cardiovascular function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>
                <a:sym typeface="Wingdings" panose="05000000000000000000" pitchFamily="2" charset="2"/>
              </a:rPr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>
                <a:sym typeface="Wingdings" panose="05000000000000000000" pitchFamily="2" charset="2"/>
              </a:rPr>
              <a:t> Plasma volume 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>
                <a:sym typeface="Wingdings" panose="05000000000000000000" pitchFamily="2" charset="2"/>
              </a:rPr>
              <a:t> thermoregulatory function</a:t>
            </a:r>
            <a:endParaRPr lang="en-US" altLang="en-US" dirty="0"/>
          </a:p>
          <a:p>
            <a:pPr lvl="1" eaLnBrk="1" hangingPunct="1">
              <a:buFontTx/>
              <a:buNone/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Effect of dehydration on anaerobic and strength performance unclear</a:t>
            </a:r>
          </a:p>
          <a:p>
            <a:pPr marL="0" indent="0" algn="r" eaLnBrk="1" hangingPunct="1">
              <a:buFontTx/>
              <a:buNone/>
              <a:defRPr/>
            </a:pPr>
            <a:r>
              <a:rPr lang="en-US" altLang="en-US" sz="1400" b="0" i="1" dirty="0"/>
              <a:t>(continued)</a:t>
            </a:r>
          </a:p>
          <a:p>
            <a:pPr lvl="1" eaLnBrk="1" hangingPunct="1">
              <a:defRPr/>
            </a:pPr>
            <a:endParaRPr lang="en-US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2">
            <a:extLst>
              <a:ext uri="{FF2B5EF4-FFF2-40B4-BE49-F238E27FC236}">
                <a16:creationId xmlns:a16="http://schemas.microsoft.com/office/drawing/2014/main" id="{0F61F228-D01B-4146-A4A1-5F2BFDC79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15.14</a:t>
            </a:r>
          </a:p>
        </p:txBody>
      </p:sp>
      <p:pic>
        <p:nvPicPr>
          <p:cNvPr id="72707" name="Content Placeholder 2">
            <a:extLst>
              <a:ext uri="{FF2B5EF4-FFF2-40B4-BE49-F238E27FC236}">
                <a16:creationId xmlns:a16="http://schemas.microsoft.com/office/drawing/2014/main" id="{B608FE0A-3C4F-4AE0-8F9E-8AE950754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49462" y="274638"/>
            <a:ext cx="5045075" cy="511651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4000" cy="2375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7" t="25772" r="3485" b="8037"/>
          <a:stretch>
            <a:fillRect/>
          </a:stretch>
        </p:blipFill>
        <p:spPr bwMode="auto">
          <a:xfrm>
            <a:off x="619843" y="2432691"/>
            <a:ext cx="7904315" cy="4020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927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75" y="80963"/>
            <a:ext cx="8426450" cy="628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1927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2">
            <a:extLst>
              <a:ext uri="{FF2B5EF4-FFF2-40B4-BE49-F238E27FC236}">
                <a16:creationId xmlns:a16="http://schemas.microsoft.com/office/drawing/2014/main" id="{6FBD1852-9252-4614-9809-8C43AFFAA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  <a:r>
              <a:rPr lang="en-US" altLang="en-US" sz="2400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  <a:endParaRPr lang="en-US" altLang="en-US" i="1">
              <a:effectLst/>
            </a:endParaRPr>
          </a:p>
        </p:txBody>
      </p:sp>
      <p:sp>
        <p:nvSpPr>
          <p:cNvPr id="68611" name="Content Placeholder 13">
            <a:extLst>
              <a:ext uri="{FF2B5EF4-FFF2-40B4-BE49-F238E27FC236}">
                <a16:creationId xmlns:a16="http://schemas.microsoft.com/office/drawing/2014/main" id="{3DC4BDF6-2D40-4121-B847-1EDFDF53F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24038"/>
            <a:ext cx="8051800" cy="422433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altLang="en-US" dirty="0"/>
              <a:t>Electrolyte loss in sweat</a:t>
            </a:r>
          </a:p>
          <a:p>
            <a:pPr lvl="1" eaLnBrk="1" hangingPunct="1">
              <a:defRPr/>
            </a:pPr>
            <a:r>
              <a:rPr lang="en-US" altLang="en-US" dirty="0"/>
              <a:t>Sweat similar to (and derived from) plasma</a:t>
            </a:r>
          </a:p>
          <a:p>
            <a:pPr lvl="1" eaLnBrk="1" hangingPunct="1">
              <a:defRPr/>
            </a:pPr>
            <a:r>
              <a:rPr lang="en-US" altLang="en-US" dirty="0"/>
              <a:t>Mostly Na</a:t>
            </a:r>
            <a:r>
              <a:rPr lang="en-US" altLang="en-US" baseline="30000" dirty="0"/>
              <a:t>+</a:t>
            </a:r>
            <a:r>
              <a:rPr lang="en-US" altLang="en-US" dirty="0"/>
              <a:t>, Cl</a:t>
            </a:r>
            <a:r>
              <a:rPr lang="en-US" altLang="en-US" baseline="30000" dirty="0"/>
              <a:t>-</a:t>
            </a:r>
            <a:r>
              <a:rPr lang="en-US" altLang="en-US" dirty="0"/>
              <a:t> (concentrations will vary)</a:t>
            </a:r>
          </a:p>
          <a:p>
            <a:pPr lvl="1" eaLnBrk="1" hangingPunct="1">
              <a:defRPr/>
            </a:pPr>
            <a:r>
              <a:rPr lang="en-US" altLang="en-US" dirty="0"/>
              <a:t>Remaining ions in body must redistribute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Electrolyte loss in urine</a:t>
            </a:r>
          </a:p>
          <a:p>
            <a:pPr lvl="1" eaLnBrk="1" hangingPunct="1">
              <a:defRPr/>
            </a:pPr>
            <a:r>
              <a:rPr lang="en-US" altLang="en-US" dirty="0"/>
              <a:t>Kidneys regulate electrolyte excretion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Urine production =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electrolyte excretion</a:t>
            </a:r>
          </a:p>
          <a:p>
            <a:pPr lvl="1" eaLnBrk="1" hangingPunct="1">
              <a:defRPr/>
            </a:pPr>
            <a:r>
              <a:rPr lang="en-US" altLang="en-US" dirty="0"/>
              <a:t>Aldosterone </a:t>
            </a:r>
            <a:r>
              <a:rPr lang="en-US" altLang="en-US" dirty="0">
                <a:sym typeface="Wingdings" panose="05000000000000000000" pitchFamily="2" charset="2"/>
              </a:rPr>
              <a:t></a:t>
            </a:r>
            <a:r>
              <a:rPr lang="en-US" altLang="en-US" dirty="0"/>
              <a:t> Na</a:t>
            </a:r>
            <a:r>
              <a:rPr lang="en-US" altLang="en-US" baseline="30000" dirty="0"/>
              <a:t>+</a:t>
            </a:r>
            <a:r>
              <a:rPr lang="en-US" altLang="en-US" dirty="0"/>
              <a:t> retention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thirst and drinking</a:t>
            </a:r>
          </a:p>
          <a:p>
            <a:pPr lvl="1" eaLnBrk="1" hangingPunct="1">
              <a:defRPr/>
            </a:pPr>
            <a:endParaRPr lang="en-US" altLang="en-US" sz="800" dirty="0">
              <a:sym typeface="Wingdings" panose="05000000000000000000" pitchFamily="2" charset="2"/>
            </a:endParaRP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>
                <a:sym typeface="Wingdings" panose="05000000000000000000" pitchFamily="2" charset="2"/>
              </a:rPr>
              <a:t>(continued)</a:t>
            </a:r>
            <a:endParaRPr lang="en-US" altLang="en-US" sz="1400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2">
            <a:extLst>
              <a:ext uri="{FF2B5EF4-FFF2-40B4-BE49-F238E27FC236}">
                <a16:creationId xmlns:a16="http://schemas.microsoft.com/office/drawing/2014/main" id="{CC51F07D-B1D4-4689-A623-382E73E1A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Table 15.6</a:t>
            </a:r>
          </a:p>
        </p:txBody>
      </p:sp>
      <p:pic>
        <p:nvPicPr>
          <p:cNvPr id="74755" name="Content Placeholder 2">
            <a:extLst>
              <a:ext uri="{FF2B5EF4-FFF2-40B4-BE49-F238E27FC236}">
                <a16:creationId xmlns:a16="http://schemas.microsoft.com/office/drawing/2014/main" id="{6E186B0C-B959-4DC3-BB01-4125EAA1F4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87413" y="2990850"/>
            <a:ext cx="7372350" cy="200977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2">
            <a:extLst>
              <a:ext uri="{FF2B5EF4-FFF2-40B4-BE49-F238E27FC236}">
                <a16:creationId xmlns:a16="http://schemas.microsoft.com/office/drawing/2014/main" id="{AA9C2559-260B-4B01-8155-CDC3F66AF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  <a:r>
              <a:rPr lang="en-US" altLang="en-US" sz="2400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  <a:endParaRPr lang="en-US" altLang="en-US" i="1">
              <a:effectLst/>
            </a:endParaRPr>
          </a:p>
        </p:txBody>
      </p:sp>
      <p:sp>
        <p:nvSpPr>
          <p:cNvPr id="72707" name="Content Placeholder 13">
            <a:extLst>
              <a:ext uri="{FF2B5EF4-FFF2-40B4-BE49-F238E27FC236}">
                <a16:creationId xmlns:a16="http://schemas.microsoft.com/office/drawing/2014/main" id="{E6322E48-DC1C-422B-9C90-6529658FB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28800"/>
            <a:ext cx="8051800" cy="42116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Thirst</a:t>
            </a:r>
          </a:p>
          <a:p>
            <a:pPr lvl="1" eaLnBrk="1" hangingPunct="1">
              <a:defRPr/>
            </a:pPr>
            <a:r>
              <a:rPr lang="en-US" altLang="en-US" dirty="0" err="1"/>
              <a:t>Osmoreceptors</a:t>
            </a:r>
            <a:r>
              <a:rPr lang="en-US" altLang="en-US" dirty="0"/>
              <a:t> (high blood osmolality)</a:t>
            </a:r>
          </a:p>
          <a:p>
            <a:pPr lvl="1" eaLnBrk="1" hangingPunct="1">
              <a:defRPr/>
            </a:pPr>
            <a:r>
              <a:rPr lang="en-US" altLang="en-US" dirty="0"/>
              <a:t>Baroreceptors (low blood volume)</a:t>
            </a:r>
          </a:p>
          <a:p>
            <a:pPr lvl="1" eaLnBrk="1" hangingPunct="1">
              <a:defRPr/>
            </a:pPr>
            <a:r>
              <a:rPr lang="en-US" altLang="en-US" dirty="0"/>
              <a:t>Thirst not well calibrated to hydration levels</a:t>
            </a:r>
          </a:p>
          <a:p>
            <a:pPr lvl="1" eaLnBrk="1" hangingPunct="1">
              <a:defRPr/>
            </a:pPr>
            <a:r>
              <a:rPr lang="en-US" altLang="en-US" dirty="0"/>
              <a:t>24 to 48 h to completely rehydrate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Benefits of fluids during exercise</a:t>
            </a:r>
          </a:p>
          <a:p>
            <a:pPr lvl="1" eaLnBrk="1" hangingPunct="1">
              <a:defRPr/>
            </a:pPr>
            <a:r>
              <a:rPr lang="en-US" altLang="en-US" dirty="0"/>
              <a:t>Minimize dehydration and water loss</a:t>
            </a:r>
          </a:p>
          <a:p>
            <a:pPr lvl="1" eaLnBrk="1" hangingPunct="1">
              <a:defRPr/>
            </a:pPr>
            <a:r>
              <a:rPr lang="en-US" altLang="en-US" dirty="0"/>
              <a:t>Performance and cardiovascular function maintained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2">
            <a:extLst>
              <a:ext uri="{FF2B5EF4-FFF2-40B4-BE49-F238E27FC236}">
                <a16:creationId xmlns:a16="http://schemas.microsoft.com/office/drawing/2014/main" id="{3137279B-D753-455F-A90A-A356E1771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15.15</a:t>
            </a:r>
          </a:p>
        </p:txBody>
      </p:sp>
      <p:pic>
        <p:nvPicPr>
          <p:cNvPr id="76803" name="Content Placeholder 2">
            <a:extLst>
              <a:ext uri="{FF2B5EF4-FFF2-40B4-BE49-F238E27FC236}">
                <a16:creationId xmlns:a16="http://schemas.microsoft.com/office/drawing/2014/main" id="{8E861AF9-B179-4E45-8E6B-9C0273D16A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71662" y="375019"/>
            <a:ext cx="5400675" cy="511651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2">
            <a:extLst>
              <a:ext uri="{FF2B5EF4-FFF2-40B4-BE49-F238E27FC236}">
                <a16:creationId xmlns:a16="http://schemas.microsoft.com/office/drawing/2014/main" id="{D63D7446-AEE1-47F8-B3D1-5BE453BAE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Water and Electrolyte Balance</a:t>
            </a:r>
            <a:r>
              <a:rPr lang="en-US" altLang="en-US" sz="2400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  <a:endParaRPr lang="en-US" altLang="en-US" i="1">
              <a:effectLst/>
            </a:endParaRPr>
          </a:p>
        </p:txBody>
      </p:sp>
      <p:sp>
        <p:nvSpPr>
          <p:cNvPr id="76803" name="Content Placeholder 13">
            <a:extLst>
              <a:ext uri="{FF2B5EF4-FFF2-40B4-BE49-F238E27FC236}">
                <a16:creationId xmlns:a16="http://schemas.microsoft.com/office/drawing/2014/main" id="{D989F0A8-723B-4069-9001-1079DE61E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9"/>
            <a:ext cx="8051800" cy="372852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altLang="en-US" dirty="0"/>
              <a:t>Hyponatremia</a:t>
            </a:r>
          </a:p>
          <a:p>
            <a:pPr lvl="1" eaLnBrk="1" hangingPunct="1">
              <a:defRPr/>
            </a:pPr>
            <a:r>
              <a:rPr lang="en-US" altLang="en-US" dirty="0"/>
              <a:t>Serum Na</a:t>
            </a:r>
            <a:r>
              <a:rPr lang="en-US" altLang="en-US" baseline="30000" dirty="0"/>
              <a:t>+</a:t>
            </a:r>
            <a:r>
              <a:rPr lang="en-US" altLang="en-US" dirty="0"/>
              <a:t> &lt;135 </a:t>
            </a:r>
            <a:r>
              <a:rPr lang="en-US" altLang="en-US" dirty="0" err="1"/>
              <a:t>mmol</a:t>
            </a:r>
            <a:r>
              <a:rPr lang="en-US" altLang="en-US" dirty="0"/>
              <a:t> / L</a:t>
            </a:r>
          </a:p>
          <a:p>
            <a:pPr lvl="1" eaLnBrk="1" hangingPunct="1">
              <a:defRPr/>
            </a:pPr>
            <a:r>
              <a:rPr lang="en-US" altLang="en-US" dirty="0"/>
              <a:t>Excessive Na</a:t>
            </a:r>
            <a:r>
              <a:rPr lang="en-US" altLang="en-US" baseline="30000" dirty="0"/>
              <a:t>+</a:t>
            </a:r>
            <a:r>
              <a:rPr lang="en-US" altLang="en-US" dirty="0"/>
              <a:t> loss + excessive rehydration</a:t>
            </a:r>
          </a:p>
          <a:p>
            <a:pPr lvl="1" eaLnBrk="1" hangingPunct="1">
              <a:defRPr/>
            </a:pPr>
            <a:r>
              <a:rPr lang="en-US" altLang="en-US" dirty="0"/>
              <a:t>Relatively rare (e.g., </a:t>
            </a:r>
            <a:r>
              <a:rPr lang="en-US" altLang="en-US" dirty="0" err="1"/>
              <a:t>ultramarathoners</a:t>
            </a:r>
            <a:r>
              <a:rPr lang="en-US" altLang="en-US" dirty="0"/>
              <a:t>)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Symptoms</a:t>
            </a:r>
          </a:p>
          <a:p>
            <a:pPr lvl="1" eaLnBrk="1" hangingPunct="1">
              <a:defRPr/>
            </a:pPr>
            <a:r>
              <a:rPr lang="en-US" altLang="en-US" dirty="0"/>
              <a:t>Mild: bloating/puffiness, nausea/vomiting, headache</a:t>
            </a:r>
          </a:p>
          <a:p>
            <a:pPr lvl="1" eaLnBrk="1" hangingPunct="1">
              <a:defRPr/>
            </a:pPr>
            <a:r>
              <a:rPr lang="en-US" altLang="en-US" dirty="0"/>
              <a:t>More severe: cerebral edema, cognitive/central ne</a:t>
            </a:r>
            <a:r>
              <a:rPr lang="en-US" altLang="en-US" spc="100" dirty="0"/>
              <a:t>r</a:t>
            </a:r>
            <a:r>
              <a:rPr lang="en-US" altLang="en-US" dirty="0"/>
              <a:t>vous system dysfunction, pulmonary edema, coma, death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>
            <a:extLst>
              <a:ext uri="{FF2B5EF4-FFF2-40B4-BE49-F238E27FC236}">
                <a16:creationId xmlns:a16="http://schemas.microsoft.com/office/drawing/2014/main" id="{E04CA8E8-BC8F-4458-B682-D6A03C636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>
                <a:effectLst/>
              </a:rPr>
              <a:t>Water and Electrolyte Balance: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 Fluid Replacement Guidelines</a:t>
            </a:r>
          </a:p>
        </p:txBody>
      </p:sp>
      <p:sp>
        <p:nvSpPr>
          <p:cNvPr id="78851" name="Content Placeholder 2">
            <a:extLst>
              <a:ext uri="{FF2B5EF4-FFF2-40B4-BE49-F238E27FC236}">
                <a16:creationId xmlns:a16="http://schemas.microsoft.com/office/drawing/2014/main" id="{6BBD7FC3-A2B4-46C0-BC2F-6931D57EB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688" y="1765300"/>
            <a:ext cx="8051800" cy="2713038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/>
              <a:t>Before (2 hours): 400-600 ml</a:t>
            </a:r>
          </a:p>
          <a:p>
            <a:endParaRPr lang="en-US" altLang="en-US" sz="800"/>
          </a:p>
          <a:p>
            <a:r>
              <a:rPr lang="en-US" altLang="en-US"/>
              <a:t>During:  drink to stay within 2% of pre-exercise body weight; don’t overdrink</a:t>
            </a:r>
          </a:p>
          <a:p>
            <a:endParaRPr lang="en-US" altLang="en-US" sz="800"/>
          </a:p>
          <a:p>
            <a:r>
              <a:rPr lang="en-US" altLang="en-US"/>
              <a:t>After:  replace all fluid losses and eat a salty snack for sodium replenishment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2">
            <a:extLst>
              <a:ext uri="{FF2B5EF4-FFF2-40B4-BE49-F238E27FC236}">
                <a16:creationId xmlns:a16="http://schemas.microsoft.com/office/drawing/2014/main" id="{FD0E675D-24CC-4660-912F-B57D9259B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The Athlete’s Diet: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Sport Drinks</a:t>
            </a:r>
          </a:p>
        </p:txBody>
      </p:sp>
      <p:sp>
        <p:nvSpPr>
          <p:cNvPr id="81923" name="Content Placeholder 13">
            <a:extLst>
              <a:ext uri="{FF2B5EF4-FFF2-40B4-BE49-F238E27FC236}">
                <a16:creationId xmlns:a16="http://schemas.microsoft.com/office/drawing/2014/main" id="{1FAE0263-2081-4A34-8738-5EDE2D017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6306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Composition of sport drinks</a:t>
            </a:r>
          </a:p>
          <a:p>
            <a:pPr lvl="1" eaLnBrk="1" hangingPunct="1">
              <a:defRPr/>
            </a:pPr>
            <a:r>
              <a:rPr lang="en-US" altLang="en-US" dirty="0"/>
              <a:t>Water + energy (CHO) + electrolytes</a:t>
            </a:r>
          </a:p>
          <a:p>
            <a:pPr lvl="1" eaLnBrk="1" hangingPunct="1">
              <a:defRPr/>
            </a:pPr>
            <a:r>
              <a:rPr lang="en-US" altLang="en-US" dirty="0"/>
              <a:t>Widespread performance benefits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CHO concentration: energy delivery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CHO content slows gastric emptying</a:t>
            </a:r>
          </a:p>
          <a:p>
            <a:pPr lvl="1" eaLnBrk="1" hangingPunct="1">
              <a:defRPr/>
            </a:pPr>
            <a:r>
              <a:rPr lang="en-US" altLang="en-US" dirty="0"/>
              <a:t>Most drinks have 6 to 8 g CHO per 100 ml fluid</a:t>
            </a:r>
          </a:p>
          <a:p>
            <a:pPr lvl="1" eaLnBrk="1" hangingPunct="1">
              <a:defRPr/>
            </a:pPr>
            <a:r>
              <a:rPr lang="en-US" altLang="en-US" dirty="0"/>
              <a:t>Mostly glucose, glucose polymers</a:t>
            </a: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itle 12">
            <a:extLst>
              <a:ext uri="{FF2B5EF4-FFF2-40B4-BE49-F238E27FC236}">
                <a16:creationId xmlns:a16="http://schemas.microsoft.com/office/drawing/2014/main" id="{6DDE93FE-A5BF-4364-BEEF-621305C36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The Athlete’s Diet: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Sport Drinks</a:t>
            </a:r>
            <a:r>
              <a:rPr lang="en-US" altLang="en-US" sz="2400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</a:p>
        </p:txBody>
      </p:sp>
      <p:sp>
        <p:nvSpPr>
          <p:cNvPr id="87043" name="Content Placeholder 13">
            <a:extLst>
              <a:ext uri="{FF2B5EF4-FFF2-40B4-BE49-F238E27FC236}">
                <a16:creationId xmlns:a16="http://schemas.microsoft.com/office/drawing/2014/main" id="{18606C58-76C5-4544-8D0D-C5D3DC3D9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9"/>
            <a:ext cx="8051800" cy="371788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altLang="en-US" dirty="0"/>
              <a:t>Na</a:t>
            </a:r>
            <a:r>
              <a:rPr lang="en-US" altLang="en-US" baseline="30000" dirty="0"/>
              <a:t>+</a:t>
            </a:r>
            <a:r>
              <a:rPr lang="en-US" altLang="en-US" dirty="0"/>
              <a:t> concentration: aids rehydration</a:t>
            </a:r>
          </a:p>
          <a:p>
            <a:pPr lvl="1" eaLnBrk="1" hangingPunct="1">
              <a:defRPr/>
            </a:pPr>
            <a:r>
              <a:rPr lang="en-US" altLang="en-US" dirty="0"/>
              <a:t>Glucose and Na</a:t>
            </a:r>
            <a:r>
              <a:rPr lang="en-US" altLang="en-US" baseline="30000" dirty="0"/>
              <a:t>+</a:t>
            </a:r>
            <a:r>
              <a:rPr lang="en-US" altLang="en-US" dirty="0"/>
              <a:t> stimulate water absorption</a:t>
            </a:r>
          </a:p>
          <a:p>
            <a:pPr lvl="1" eaLnBrk="1" hangingPunct="1">
              <a:defRPr/>
            </a:pPr>
            <a:r>
              <a:rPr lang="en-US" altLang="en-US" dirty="0"/>
              <a:t>Na</a:t>
            </a:r>
            <a:r>
              <a:rPr lang="en-US" altLang="en-US" baseline="30000" dirty="0"/>
              <a:t>+</a:t>
            </a:r>
            <a:r>
              <a:rPr lang="en-US" altLang="en-US" dirty="0"/>
              <a:t>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thirst and palatability</a:t>
            </a:r>
          </a:p>
          <a:p>
            <a:pPr lvl="1" eaLnBrk="1" hangingPunct="1">
              <a:defRPr/>
            </a:pPr>
            <a:r>
              <a:rPr lang="en-US" altLang="en-US" dirty="0">
                <a:sym typeface="Wingdings" panose="05000000000000000000" pitchFamily="2" charset="2"/>
              </a:rPr>
              <a:t>Na</a:t>
            </a:r>
            <a:r>
              <a:rPr lang="en-US" altLang="en-US" baseline="30000" dirty="0">
                <a:sym typeface="Wingdings" panose="05000000000000000000" pitchFamily="2" charset="2"/>
              </a:rPr>
              <a:t>+</a:t>
            </a:r>
            <a:r>
              <a:rPr lang="en-US" altLang="en-US" dirty="0">
                <a:sym typeface="Wingdings" panose="05000000000000000000" pitchFamily="2" charset="2"/>
              </a:rPr>
              <a:t> retention promotes water retention</a:t>
            </a:r>
          </a:p>
          <a:p>
            <a:pPr lvl="1" eaLnBrk="1" hangingPunct="1">
              <a:defRPr/>
            </a:pPr>
            <a:r>
              <a:rPr lang="en-US" altLang="en-US" dirty="0">
                <a:sym typeface="Wingdings" panose="05000000000000000000" pitchFamily="2" charset="2"/>
              </a:rPr>
              <a:t>20 to 60 </a:t>
            </a:r>
            <a:r>
              <a:rPr lang="en-US" altLang="en-US" dirty="0" err="1">
                <a:sym typeface="Wingdings" panose="05000000000000000000" pitchFamily="2" charset="2"/>
              </a:rPr>
              <a:t>mmol</a:t>
            </a:r>
            <a:r>
              <a:rPr lang="en-US" altLang="en-US" dirty="0">
                <a:sym typeface="Wingdings" panose="05000000000000000000" pitchFamily="2" charset="2"/>
              </a:rPr>
              <a:t>/L</a:t>
            </a:r>
            <a:endParaRPr lang="en-US" altLang="en-US" dirty="0"/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Palatability	</a:t>
            </a:r>
          </a:p>
          <a:p>
            <a:pPr lvl="1" eaLnBrk="1" hangingPunct="1">
              <a:defRPr/>
            </a:pPr>
            <a:r>
              <a:rPr lang="en-US" altLang="en-US" dirty="0"/>
              <a:t>Light flavor, no strong aftertaste</a:t>
            </a:r>
          </a:p>
          <a:p>
            <a:pPr lvl="1" eaLnBrk="1" hangingPunct="1">
              <a:defRPr/>
            </a:pPr>
            <a:r>
              <a:rPr lang="en-US" altLang="en-US" dirty="0"/>
              <a:t>Taste, composition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ad libitum consumption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248AD-2297-944E-9899-B0D4964F1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6272" y="274638"/>
            <a:ext cx="3410527" cy="3754726"/>
          </a:xfrm>
        </p:spPr>
        <p:txBody>
          <a:bodyPr/>
          <a:lstStyle/>
          <a:p>
            <a:r>
              <a:rPr lang="en-GB" dirty="0"/>
              <a:t>Cheung (2010, p.56)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759F7B-DE8B-9D4B-B77C-5E38AD7E17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74638"/>
            <a:ext cx="4472709" cy="519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6487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000F4-5BAC-1747-BA83-86B5ABC06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1944A7B-2FF7-104F-94BE-D22F5EAD3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876" y="274638"/>
            <a:ext cx="7177450" cy="500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74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4FFED1C-ECB6-B547-A745-9FF839D30E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4595090" cy="525679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B6AF227-786A-F64D-B945-D0F487D5F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7813" y="274638"/>
            <a:ext cx="332898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Cheung (2010, p.63)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016483"/>
      </p:ext>
    </p:extLst>
  </p:cSld>
  <p:clrMapOvr>
    <a:masterClrMapping/>
  </p:clrMapOvr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2465</Words>
  <Application>Microsoft Office PowerPoint</Application>
  <PresentationFormat>On-screen Show (4:3)</PresentationFormat>
  <Paragraphs>500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Kenney template</vt:lpstr>
      <vt:lpstr>1_Kenney</vt:lpstr>
      <vt:lpstr>Office Theme</vt:lpstr>
      <vt:lpstr>1_Office Theme</vt:lpstr>
      <vt:lpstr>UWTSD Theme</vt:lpstr>
      <vt:lpstr>Fluid and electrolyte balance</vt:lpstr>
      <vt:lpstr>Water and Electrolyte Balance</vt:lpstr>
      <vt:lpstr>Water and Electrolyte Balance (continued)</vt:lpstr>
      <vt:lpstr>Water and Electrolyte Balance (continued)</vt:lpstr>
      <vt:lpstr>Table 15.4</vt:lpstr>
      <vt:lpstr>PowerPoint Presentation</vt:lpstr>
      <vt:lpstr>Water and Electrolyte Balance (continued)</vt:lpstr>
      <vt:lpstr>Figure 15.14</vt:lpstr>
      <vt:lpstr>PowerPoint Presentation</vt:lpstr>
      <vt:lpstr>PowerPoint Presentation</vt:lpstr>
      <vt:lpstr>Water and Electrolyte Balance (continued)</vt:lpstr>
      <vt:lpstr>Table 15.6</vt:lpstr>
      <vt:lpstr>Water and Electrolyte Balance (continued)</vt:lpstr>
      <vt:lpstr>Figure 15.15</vt:lpstr>
      <vt:lpstr>Water and Electrolyte Balance (continued)</vt:lpstr>
      <vt:lpstr>Water and Electrolyte Balance:  Fluid Replacement Guidelines</vt:lpstr>
      <vt:lpstr>The Athlete’s Diet: Sport Drinks</vt:lpstr>
      <vt:lpstr>The Athlete’s Diet: Sport Drinks (continued)</vt:lpstr>
      <vt:lpstr>Cheung (2010, p.56)</vt:lpstr>
      <vt:lpstr>PowerPoint Presentation</vt:lpstr>
      <vt:lpstr>Cheung (2010, p.63)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Karla Walsh</cp:lastModifiedBy>
  <cp:revision>68</cp:revision>
  <dcterms:created xsi:type="dcterms:W3CDTF">2011-09-08T15:45:31Z</dcterms:created>
  <dcterms:modified xsi:type="dcterms:W3CDTF">2018-02-26T09:26:07Z</dcterms:modified>
</cp:coreProperties>
</file>