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6"/>
  </p:notesMasterIdLst>
  <p:sldIdLst>
    <p:sldId id="256" r:id="rId7"/>
    <p:sldId id="262" r:id="rId8"/>
    <p:sldId id="263" r:id="rId9"/>
    <p:sldId id="281" r:id="rId10"/>
    <p:sldId id="282" r:id="rId11"/>
    <p:sldId id="283" r:id="rId12"/>
    <p:sldId id="301" r:id="rId13"/>
    <p:sldId id="279" r:id="rId14"/>
    <p:sldId id="280" r:id="rId15"/>
    <p:sldId id="284" r:id="rId16"/>
    <p:sldId id="308" r:id="rId17"/>
    <p:sldId id="309" r:id="rId18"/>
    <p:sldId id="272" r:id="rId19"/>
    <p:sldId id="285" r:id="rId20"/>
    <p:sldId id="286" r:id="rId21"/>
    <p:sldId id="287" r:id="rId22"/>
    <p:sldId id="288" r:id="rId23"/>
    <p:sldId id="261" r:id="rId24"/>
    <p:sldId id="273" r:id="rId25"/>
    <p:sldId id="271" r:id="rId26"/>
    <p:sldId id="289" r:id="rId27"/>
    <p:sldId id="290" r:id="rId28"/>
    <p:sldId id="294" r:id="rId29"/>
    <p:sldId id="293" r:id="rId30"/>
    <p:sldId id="295" r:id="rId31"/>
    <p:sldId id="291" r:id="rId32"/>
    <p:sldId id="274" r:id="rId33"/>
    <p:sldId id="303" r:id="rId34"/>
    <p:sldId id="306" r:id="rId35"/>
    <p:sldId id="307" r:id="rId36"/>
    <p:sldId id="292" r:id="rId37"/>
    <p:sldId id="275" r:id="rId38"/>
    <p:sldId id="297" r:id="rId39"/>
    <p:sldId id="302" r:id="rId40"/>
    <p:sldId id="277" r:id="rId41"/>
    <p:sldId id="278" r:id="rId42"/>
    <p:sldId id="298" r:id="rId43"/>
    <p:sldId id="300" r:id="rId44"/>
    <p:sldId id="29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E9FDC-255B-F9B9-41F6-701AF8D2B232}" v="2" dt="2025-10-02T08:52:22.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viewProps" Target="viewProps.xml"/><Relationship Id="rId8" Type="http://schemas.openxmlformats.org/officeDocument/2006/relationships/slide" Target="slides/slide2.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image" Target="../media/image26.jpg"/><Relationship Id="rId4" Type="http://schemas.openxmlformats.org/officeDocument/2006/relationships/image" Target="../media/image29.jpeg"/></Relationships>
</file>

<file path=ppt/diagrams/_rels/data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image" Target="../media/image26.jpg"/><Relationship Id="rId4" Type="http://schemas.openxmlformats.org/officeDocument/2006/relationships/image" Target="../media/image29.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230114-3CAC-4C69-B9EB-B690C613C8F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19D89D31-9504-4D29-8450-BBD7445BD8B7}">
      <dgm:prSet/>
      <dgm:spPr/>
      <dgm:t>
        <a:bodyPr/>
        <a:lstStyle/>
        <a:p>
          <a:pPr>
            <a:defRPr cap="all"/>
          </a:pPr>
          <a:r>
            <a:rPr lang="en-US"/>
            <a:t>Module Learning Outcomes</a:t>
          </a:r>
        </a:p>
      </dgm:t>
    </dgm:pt>
    <dgm:pt modelId="{9C0082B2-FC72-4684-9D54-FD34165F1AED}" type="parTrans" cxnId="{0C1EAECF-F18A-40D8-B510-B76C227DB767}">
      <dgm:prSet/>
      <dgm:spPr/>
      <dgm:t>
        <a:bodyPr/>
        <a:lstStyle/>
        <a:p>
          <a:endParaRPr lang="en-US"/>
        </a:p>
      </dgm:t>
    </dgm:pt>
    <dgm:pt modelId="{ABF45F27-5A0C-4F27-B6EC-67E06E1DAB7B}" type="sibTrans" cxnId="{0C1EAECF-F18A-40D8-B510-B76C227DB767}">
      <dgm:prSet/>
      <dgm:spPr/>
      <dgm:t>
        <a:bodyPr/>
        <a:lstStyle/>
        <a:p>
          <a:endParaRPr lang="en-US"/>
        </a:p>
      </dgm:t>
    </dgm:pt>
    <dgm:pt modelId="{7333695F-BDC3-496A-8C57-AE3CE78F2AFA}">
      <dgm:prSet/>
      <dgm:spPr/>
      <dgm:t>
        <a:bodyPr/>
        <a:lstStyle/>
        <a:p>
          <a:pPr>
            <a:defRPr cap="all"/>
          </a:pPr>
          <a:r>
            <a:rPr lang="en-US"/>
            <a:t>Learning and Teaching Strategy</a:t>
          </a:r>
        </a:p>
      </dgm:t>
    </dgm:pt>
    <dgm:pt modelId="{77C70CD9-23EF-4F65-8D57-B2CF59B0C2BB}" type="parTrans" cxnId="{45794900-D45D-4F95-8711-B046BC0982AD}">
      <dgm:prSet/>
      <dgm:spPr/>
      <dgm:t>
        <a:bodyPr/>
        <a:lstStyle/>
        <a:p>
          <a:endParaRPr lang="en-US"/>
        </a:p>
      </dgm:t>
    </dgm:pt>
    <dgm:pt modelId="{E3E35644-B7E0-420E-A912-D3400AE286AF}" type="sibTrans" cxnId="{45794900-D45D-4F95-8711-B046BC0982AD}">
      <dgm:prSet/>
      <dgm:spPr/>
      <dgm:t>
        <a:bodyPr/>
        <a:lstStyle/>
        <a:p>
          <a:endParaRPr lang="en-US"/>
        </a:p>
      </dgm:t>
    </dgm:pt>
    <dgm:pt modelId="{D0919CC0-7BE3-4664-88A6-0240DA298CD8}">
      <dgm:prSet/>
      <dgm:spPr/>
      <dgm:t>
        <a:bodyPr/>
        <a:lstStyle/>
        <a:p>
          <a:pPr>
            <a:defRPr cap="all"/>
          </a:pPr>
          <a:r>
            <a:rPr lang="en-US"/>
            <a:t>Module Assessment</a:t>
          </a:r>
        </a:p>
      </dgm:t>
    </dgm:pt>
    <dgm:pt modelId="{C030BB8D-2AB8-4705-A9A6-887344C334C2}" type="parTrans" cxnId="{9C555A3C-ACFA-4046-AFC8-CB7BE8ACCC13}">
      <dgm:prSet/>
      <dgm:spPr/>
      <dgm:t>
        <a:bodyPr/>
        <a:lstStyle/>
        <a:p>
          <a:endParaRPr lang="en-US"/>
        </a:p>
      </dgm:t>
    </dgm:pt>
    <dgm:pt modelId="{CA1F4CCE-E532-4DB5-B6D0-1BDC493BD280}" type="sibTrans" cxnId="{9C555A3C-ACFA-4046-AFC8-CB7BE8ACCC13}">
      <dgm:prSet/>
      <dgm:spPr/>
      <dgm:t>
        <a:bodyPr/>
        <a:lstStyle/>
        <a:p>
          <a:endParaRPr lang="en-US"/>
        </a:p>
      </dgm:t>
    </dgm:pt>
    <dgm:pt modelId="{13FD95D5-DED0-47F0-BF8F-C1B019209326}" type="pres">
      <dgm:prSet presAssocID="{67230114-3CAC-4C69-B9EB-B690C613C8F4}" presName="root" presStyleCnt="0">
        <dgm:presLayoutVars>
          <dgm:dir/>
          <dgm:resizeHandles val="exact"/>
        </dgm:presLayoutVars>
      </dgm:prSet>
      <dgm:spPr/>
    </dgm:pt>
    <dgm:pt modelId="{658F3C5A-9421-4A96-B6C2-3D83BA9A4BD4}" type="pres">
      <dgm:prSet presAssocID="{19D89D31-9504-4D29-8450-BBD7445BD8B7}" presName="compNode" presStyleCnt="0"/>
      <dgm:spPr/>
    </dgm:pt>
    <dgm:pt modelId="{4686B78C-1321-40EA-ACEF-5DAC306977EA}" type="pres">
      <dgm:prSet presAssocID="{19D89D31-9504-4D29-8450-BBD7445BD8B7}" presName="iconBgRect" presStyleLbl="bgShp" presStyleIdx="0" presStyleCnt="3"/>
      <dgm:spPr/>
    </dgm:pt>
    <dgm:pt modelId="{95F79A5E-431C-4E0C-ACF5-4033DFD27CC2}" type="pres">
      <dgm:prSet presAssocID="{19D89D31-9504-4D29-8450-BBD7445BD8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ECC3622-D765-4C2C-9E55-3259BFC5824C}" type="pres">
      <dgm:prSet presAssocID="{19D89D31-9504-4D29-8450-BBD7445BD8B7}" presName="spaceRect" presStyleCnt="0"/>
      <dgm:spPr/>
    </dgm:pt>
    <dgm:pt modelId="{63AC4694-0C20-4AEA-B086-6F122B5A3857}" type="pres">
      <dgm:prSet presAssocID="{19D89D31-9504-4D29-8450-BBD7445BD8B7}" presName="textRect" presStyleLbl="revTx" presStyleIdx="0" presStyleCnt="3">
        <dgm:presLayoutVars>
          <dgm:chMax val="1"/>
          <dgm:chPref val="1"/>
        </dgm:presLayoutVars>
      </dgm:prSet>
      <dgm:spPr/>
    </dgm:pt>
    <dgm:pt modelId="{9719C9B1-84EF-425E-8C9A-D1CEE6437134}" type="pres">
      <dgm:prSet presAssocID="{ABF45F27-5A0C-4F27-B6EC-67E06E1DAB7B}" presName="sibTrans" presStyleCnt="0"/>
      <dgm:spPr/>
    </dgm:pt>
    <dgm:pt modelId="{716C14CD-61D5-4790-B326-4A0E97D37DBC}" type="pres">
      <dgm:prSet presAssocID="{7333695F-BDC3-496A-8C57-AE3CE78F2AFA}" presName="compNode" presStyleCnt="0"/>
      <dgm:spPr/>
    </dgm:pt>
    <dgm:pt modelId="{AB424AD8-52F4-4020-890F-29E282D1B484}" type="pres">
      <dgm:prSet presAssocID="{7333695F-BDC3-496A-8C57-AE3CE78F2AFA}" presName="iconBgRect" presStyleLbl="bgShp" presStyleIdx="1" presStyleCnt="3"/>
      <dgm:spPr/>
    </dgm:pt>
    <dgm:pt modelId="{5815B492-6AA1-4CB9-A7C0-12902873887C}" type="pres">
      <dgm:prSet presAssocID="{7333695F-BDC3-496A-8C57-AE3CE78F2A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809885D2-BB8D-4BB9-BE7F-69754580F31D}" type="pres">
      <dgm:prSet presAssocID="{7333695F-BDC3-496A-8C57-AE3CE78F2AFA}" presName="spaceRect" presStyleCnt="0"/>
      <dgm:spPr/>
    </dgm:pt>
    <dgm:pt modelId="{432ED90B-CA69-44DD-97B1-64A70D80B1C4}" type="pres">
      <dgm:prSet presAssocID="{7333695F-BDC3-496A-8C57-AE3CE78F2AFA}" presName="textRect" presStyleLbl="revTx" presStyleIdx="1" presStyleCnt="3">
        <dgm:presLayoutVars>
          <dgm:chMax val="1"/>
          <dgm:chPref val="1"/>
        </dgm:presLayoutVars>
      </dgm:prSet>
      <dgm:spPr/>
    </dgm:pt>
    <dgm:pt modelId="{9B069704-5D80-4146-AD95-67EB0996EDA8}" type="pres">
      <dgm:prSet presAssocID="{E3E35644-B7E0-420E-A912-D3400AE286AF}" presName="sibTrans" presStyleCnt="0"/>
      <dgm:spPr/>
    </dgm:pt>
    <dgm:pt modelId="{97B1B166-4955-4DF3-9843-124A53F389F5}" type="pres">
      <dgm:prSet presAssocID="{D0919CC0-7BE3-4664-88A6-0240DA298CD8}" presName="compNode" presStyleCnt="0"/>
      <dgm:spPr/>
    </dgm:pt>
    <dgm:pt modelId="{64E49860-AC74-4EB7-9976-8E918B4F55EE}" type="pres">
      <dgm:prSet presAssocID="{D0919CC0-7BE3-4664-88A6-0240DA298CD8}" presName="iconBgRect" presStyleLbl="bgShp" presStyleIdx="2" presStyleCnt="3"/>
      <dgm:spPr/>
    </dgm:pt>
    <dgm:pt modelId="{CDF4EBE6-3209-4DA0-A47A-E061A386093E}" type="pres">
      <dgm:prSet presAssocID="{D0919CC0-7BE3-4664-88A6-0240DA298C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0819D1C0-01B4-494D-B80B-B65CF82005E3}" type="pres">
      <dgm:prSet presAssocID="{D0919CC0-7BE3-4664-88A6-0240DA298CD8}" presName="spaceRect" presStyleCnt="0"/>
      <dgm:spPr/>
    </dgm:pt>
    <dgm:pt modelId="{9B516DAE-C2B1-45DD-B2C6-B6075440A7F1}" type="pres">
      <dgm:prSet presAssocID="{D0919CC0-7BE3-4664-88A6-0240DA298CD8}" presName="textRect" presStyleLbl="revTx" presStyleIdx="2" presStyleCnt="3">
        <dgm:presLayoutVars>
          <dgm:chMax val="1"/>
          <dgm:chPref val="1"/>
        </dgm:presLayoutVars>
      </dgm:prSet>
      <dgm:spPr/>
    </dgm:pt>
  </dgm:ptLst>
  <dgm:cxnLst>
    <dgm:cxn modelId="{45794900-D45D-4F95-8711-B046BC0982AD}" srcId="{67230114-3CAC-4C69-B9EB-B690C613C8F4}" destId="{7333695F-BDC3-496A-8C57-AE3CE78F2AFA}" srcOrd="1" destOrd="0" parTransId="{77C70CD9-23EF-4F65-8D57-B2CF59B0C2BB}" sibTransId="{E3E35644-B7E0-420E-A912-D3400AE286AF}"/>
    <dgm:cxn modelId="{9C555A3C-ACFA-4046-AFC8-CB7BE8ACCC13}" srcId="{67230114-3CAC-4C69-B9EB-B690C613C8F4}" destId="{D0919CC0-7BE3-4664-88A6-0240DA298CD8}" srcOrd="2" destOrd="0" parTransId="{C030BB8D-2AB8-4705-A9A6-887344C334C2}" sibTransId="{CA1F4CCE-E532-4DB5-B6D0-1BDC493BD280}"/>
    <dgm:cxn modelId="{C034068A-75B5-488D-ACEF-04F9C4F1030E}" type="presOf" srcId="{7333695F-BDC3-496A-8C57-AE3CE78F2AFA}" destId="{432ED90B-CA69-44DD-97B1-64A70D80B1C4}" srcOrd="0" destOrd="0" presId="urn:microsoft.com/office/officeart/2018/5/layout/IconCircleLabelList"/>
    <dgm:cxn modelId="{AE6CD78A-3D5A-4BB4-A2DC-7B7AAABE6D42}" type="presOf" srcId="{19D89D31-9504-4D29-8450-BBD7445BD8B7}" destId="{63AC4694-0C20-4AEA-B086-6F122B5A3857}" srcOrd="0" destOrd="0" presId="urn:microsoft.com/office/officeart/2018/5/layout/IconCircleLabelList"/>
    <dgm:cxn modelId="{2F59C5AA-1F07-42B7-96AA-E2834A29B41E}" type="presOf" srcId="{D0919CC0-7BE3-4664-88A6-0240DA298CD8}" destId="{9B516DAE-C2B1-45DD-B2C6-B6075440A7F1}" srcOrd="0" destOrd="0" presId="urn:microsoft.com/office/officeart/2018/5/layout/IconCircleLabelList"/>
    <dgm:cxn modelId="{0C1EAECF-F18A-40D8-B510-B76C227DB767}" srcId="{67230114-3CAC-4C69-B9EB-B690C613C8F4}" destId="{19D89D31-9504-4D29-8450-BBD7445BD8B7}" srcOrd="0" destOrd="0" parTransId="{9C0082B2-FC72-4684-9D54-FD34165F1AED}" sibTransId="{ABF45F27-5A0C-4F27-B6EC-67E06E1DAB7B}"/>
    <dgm:cxn modelId="{5B5069EF-C66E-4ECD-BE3C-4EB90EE0DDC3}" type="presOf" srcId="{67230114-3CAC-4C69-B9EB-B690C613C8F4}" destId="{13FD95D5-DED0-47F0-BF8F-C1B019209326}" srcOrd="0" destOrd="0" presId="urn:microsoft.com/office/officeart/2018/5/layout/IconCircleLabelList"/>
    <dgm:cxn modelId="{ACFA9898-CCFC-48AA-8ADC-8BF88A13A115}" type="presParOf" srcId="{13FD95D5-DED0-47F0-BF8F-C1B019209326}" destId="{658F3C5A-9421-4A96-B6C2-3D83BA9A4BD4}" srcOrd="0" destOrd="0" presId="urn:microsoft.com/office/officeart/2018/5/layout/IconCircleLabelList"/>
    <dgm:cxn modelId="{FD0BEEDA-A2A1-4D25-9E19-AE2510F04429}" type="presParOf" srcId="{658F3C5A-9421-4A96-B6C2-3D83BA9A4BD4}" destId="{4686B78C-1321-40EA-ACEF-5DAC306977EA}" srcOrd="0" destOrd="0" presId="urn:microsoft.com/office/officeart/2018/5/layout/IconCircleLabelList"/>
    <dgm:cxn modelId="{621D1C0B-057D-47DC-93AC-4C119F521BB6}" type="presParOf" srcId="{658F3C5A-9421-4A96-B6C2-3D83BA9A4BD4}" destId="{95F79A5E-431C-4E0C-ACF5-4033DFD27CC2}" srcOrd="1" destOrd="0" presId="urn:microsoft.com/office/officeart/2018/5/layout/IconCircleLabelList"/>
    <dgm:cxn modelId="{33A9CEB6-6E74-4116-9086-B63B8DD88A20}" type="presParOf" srcId="{658F3C5A-9421-4A96-B6C2-3D83BA9A4BD4}" destId="{DECC3622-D765-4C2C-9E55-3259BFC5824C}" srcOrd="2" destOrd="0" presId="urn:microsoft.com/office/officeart/2018/5/layout/IconCircleLabelList"/>
    <dgm:cxn modelId="{45D23E94-04E3-4BEA-A3F6-2D330F6438D3}" type="presParOf" srcId="{658F3C5A-9421-4A96-B6C2-3D83BA9A4BD4}" destId="{63AC4694-0C20-4AEA-B086-6F122B5A3857}" srcOrd="3" destOrd="0" presId="urn:microsoft.com/office/officeart/2018/5/layout/IconCircleLabelList"/>
    <dgm:cxn modelId="{829CF061-15D2-468E-A58C-3787DB132F5B}" type="presParOf" srcId="{13FD95D5-DED0-47F0-BF8F-C1B019209326}" destId="{9719C9B1-84EF-425E-8C9A-D1CEE6437134}" srcOrd="1" destOrd="0" presId="urn:microsoft.com/office/officeart/2018/5/layout/IconCircleLabelList"/>
    <dgm:cxn modelId="{197DDE7D-D934-4D83-BB47-333E5F17CD36}" type="presParOf" srcId="{13FD95D5-DED0-47F0-BF8F-C1B019209326}" destId="{716C14CD-61D5-4790-B326-4A0E97D37DBC}" srcOrd="2" destOrd="0" presId="urn:microsoft.com/office/officeart/2018/5/layout/IconCircleLabelList"/>
    <dgm:cxn modelId="{277F97AB-0035-4686-819F-D83F42E25A5B}" type="presParOf" srcId="{716C14CD-61D5-4790-B326-4A0E97D37DBC}" destId="{AB424AD8-52F4-4020-890F-29E282D1B484}" srcOrd="0" destOrd="0" presId="urn:microsoft.com/office/officeart/2018/5/layout/IconCircleLabelList"/>
    <dgm:cxn modelId="{C689170F-0E7F-486B-8C6D-383226B1876A}" type="presParOf" srcId="{716C14CD-61D5-4790-B326-4A0E97D37DBC}" destId="{5815B492-6AA1-4CB9-A7C0-12902873887C}" srcOrd="1" destOrd="0" presId="urn:microsoft.com/office/officeart/2018/5/layout/IconCircleLabelList"/>
    <dgm:cxn modelId="{C2DA8CDB-E4F8-49BD-9344-E3E9F4673BDA}" type="presParOf" srcId="{716C14CD-61D5-4790-B326-4A0E97D37DBC}" destId="{809885D2-BB8D-4BB9-BE7F-69754580F31D}" srcOrd="2" destOrd="0" presId="urn:microsoft.com/office/officeart/2018/5/layout/IconCircleLabelList"/>
    <dgm:cxn modelId="{C95F0B36-B3DA-44A5-9F83-5655EBF11C75}" type="presParOf" srcId="{716C14CD-61D5-4790-B326-4A0E97D37DBC}" destId="{432ED90B-CA69-44DD-97B1-64A70D80B1C4}" srcOrd="3" destOrd="0" presId="urn:microsoft.com/office/officeart/2018/5/layout/IconCircleLabelList"/>
    <dgm:cxn modelId="{B1F10349-11F7-4122-9081-1AA7C0351609}" type="presParOf" srcId="{13FD95D5-DED0-47F0-BF8F-C1B019209326}" destId="{9B069704-5D80-4146-AD95-67EB0996EDA8}" srcOrd="3" destOrd="0" presId="urn:microsoft.com/office/officeart/2018/5/layout/IconCircleLabelList"/>
    <dgm:cxn modelId="{E22DCD2D-2E0F-425B-8BB6-04DCB7EA1506}" type="presParOf" srcId="{13FD95D5-DED0-47F0-BF8F-C1B019209326}" destId="{97B1B166-4955-4DF3-9843-124A53F389F5}" srcOrd="4" destOrd="0" presId="urn:microsoft.com/office/officeart/2018/5/layout/IconCircleLabelList"/>
    <dgm:cxn modelId="{E2E6AC49-29F5-4063-BAE6-7F619DE2BEEB}" type="presParOf" srcId="{97B1B166-4955-4DF3-9843-124A53F389F5}" destId="{64E49860-AC74-4EB7-9976-8E918B4F55EE}" srcOrd="0" destOrd="0" presId="urn:microsoft.com/office/officeart/2018/5/layout/IconCircleLabelList"/>
    <dgm:cxn modelId="{1108B772-6F24-478E-80A6-C59D57ABF6BA}" type="presParOf" srcId="{97B1B166-4955-4DF3-9843-124A53F389F5}" destId="{CDF4EBE6-3209-4DA0-A47A-E061A386093E}" srcOrd="1" destOrd="0" presId="urn:microsoft.com/office/officeart/2018/5/layout/IconCircleLabelList"/>
    <dgm:cxn modelId="{511C694C-829C-4C81-8769-22673DC58C8C}" type="presParOf" srcId="{97B1B166-4955-4DF3-9843-124A53F389F5}" destId="{0819D1C0-01B4-494D-B80B-B65CF82005E3}" srcOrd="2" destOrd="0" presId="urn:microsoft.com/office/officeart/2018/5/layout/IconCircleLabelList"/>
    <dgm:cxn modelId="{18E1F2E6-0272-476F-8A93-A0EEF5669910}" type="presParOf" srcId="{97B1B166-4955-4DF3-9843-124A53F389F5}" destId="{9B516DAE-C2B1-45DD-B2C6-B6075440A7F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1777E-F7DD-4F6D-A0CB-A76DAD15E38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C6A5FA-E330-48C5-ADC0-FAD778E440D3}">
      <dgm:prSet phldrT="[Text]"/>
      <dgm:spPr/>
      <dgm:t>
        <a:bodyPr/>
        <a:lstStyle/>
        <a:p>
          <a:pPr>
            <a:buNone/>
          </a:pPr>
          <a:r>
            <a:rPr lang="en-GB" dirty="0"/>
            <a:t>e-learning: develop interactive online courses </a:t>
          </a:r>
        </a:p>
      </dgm:t>
    </dgm:pt>
    <dgm:pt modelId="{99961971-9AE8-4E8C-B041-B995F82C07CD}" type="parTrans" cxnId="{08107AD8-D045-42A6-A3E4-F45D6E24BF79}">
      <dgm:prSet/>
      <dgm:spPr/>
      <dgm:t>
        <a:bodyPr/>
        <a:lstStyle/>
        <a:p>
          <a:endParaRPr lang="en-GB"/>
        </a:p>
      </dgm:t>
    </dgm:pt>
    <dgm:pt modelId="{33CE48EF-C096-43AF-87E7-F4118C45375B}" type="sibTrans" cxnId="{08107AD8-D045-42A6-A3E4-F45D6E24BF79}">
      <dgm:prSet/>
      <dgm:spPr/>
      <dgm:t>
        <a:bodyPr/>
        <a:lstStyle/>
        <a:p>
          <a:endParaRPr lang="en-GB"/>
        </a:p>
      </dgm:t>
    </dgm:pt>
    <dgm:pt modelId="{14E9AC62-FE3B-42EF-807A-8827B4004767}">
      <dgm:prSet/>
      <dgm:spPr/>
      <dgm:t>
        <a:bodyPr/>
        <a:lstStyle/>
        <a:p>
          <a:r>
            <a:rPr lang="en-GB"/>
            <a:t>• Webinars and virtual workshops </a:t>
          </a:r>
          <a:endParaRPr lang="en-GB" dirty="0"/>
        </a:p>
      </dgm:t>
    </dgm:pt>
    <dgm:pt modelId="{93D8417D-A12F-4B09-9EFC-AC8DF3EF38A1}" type="parTrans" cxnId="{B5D03D1E-8A7E-4DA9-BCD1-9E384FE6CA21}">
      <dgm:prSet/>
      <dgm:spPr/>
      <dgm:t>
        <a:bodyPr/>
        <a:lstStyle/>
        <a:p>
          <a:endParaRPr lang="en-GB"/>
        </a:p>
      </dgm:t>
    </dgm:pt>
    <dgm:pt modelId="{0D812791-DD33-4DF6-80BD-F7517303C658}" type="sibTrans" cxnId="{B5D03D1E-8A7E-4DA9-BCD1-9E384FE6CA21}">
      <dgm:prSet/>
      <dgm:spPr/>
      <dgm:t>
        <a:bodyPr/>
        <a:lstStyle/>
        <a:p>
          <a:endParaRPr lang="en-GB"/>
        </a:p>
      </dgm:t>
    </dgm:pt>
    <dgm:pt modelId="{A169B151-45AF-44D1-BE2A-B4AFA15EE183}">
      <dgm:prSet/>
      <dgm:spPr/>
      <dgm:t>
        <a:bodyPr/>
        <a:lstStyle/>
        <a:p>
          <a:r>
            <a:rPr lang="en-GB"/>
            <a:t>• Microlearning </a:t>
          </a:r>
          <a:endParaRPr lang="en-GB" dirty="0"/>
        </a:p>
      </dgm:t>
    </dgm:pt>
    <dgm:pt modelId="{7B0FE3E2-E600-468D-A22A-38E0CD6FE899}" type="parTrans" cxnId="{DF6D49A1-AAEE-441E-9744-9DCA74E94B33}">
      <dgm:prSet/>
      <dgm:spPr/>
      <dgm:t>
        <a:bodyPr/>
        <a:lstStyle/>
        <a:p>
          <a:endParaRPr lang="en-GB"/>
        </a:p>
      </dgm:t>
    </dgm:pt>
    <dgm:pt modelId="{36EEA464-BE60-4FDC-B4BF-5CAAAF9D256D}" type="sibTrans" cxnId="{DF6D49A1-AAEE-441E-9744-9DCA74E94B33}">
      <dgm:prSet/>
      <dgm:spPr/>
      <dgm:t>
        <a:bodyPr/>
        <a:lstStyle/>
        <a:p>
          <a:endParaRPr lang="en-GB"/>
        </a:p>
      </dgm:t>
    </dgm:pt>
    <dgm:pt modelId="{317EB3C0-2055-47B4-A862-A5CCA368597A}">
      <dgm:prSet/>
      <dgm:spPr/>
      <dgm:t>
        <a:bodyPr/>
        <a:lstStyle/>
        <a:p>
          <a:r>
            <a:rPr lang="en-GB"/>
            <a:t>• Gamification</a:t>
          </a:r>
          <a:endParaRPr lang="en-GB" dirty="0"/>
        </a:p>
      </dgm:t>
    </dgm:pt>
    <dgm:pt modelId="{94F97179-F091-4DCB-81C7-260753552405}" type="parTrans" cxnId="{ACAE31F2-9D4F-4AC8-98B3-CB0AC32019BD}">
      <dgm:prSet/>
      <dgm:spPr/>
      <dgm:t>
        <a:bodyPr/>
        <a:lstStyle/>
        <a:p>
          <a:endParaRPr lang="en-GB"/>
        </a:p>
      </dgm:t>
    </dgm:pt>
    <dgm:pt modelId="{4A2A7BE3-B1EE-431B-AF12-4AC498BF5F40}" type="sibTrans" cxnId="{ACAE31F2-9D4F-4AC8-98B3-CB0AC32019BD}">
      <dgm:prSet/>
      <dgm:spPr/>
      <dgm:t>
        <a:bodyPr/>
        <a:lstStyle/>
        <a:p>
          <a:endParaRPr lang="en-GB"/>
        </a:p>
      </dgm:t>
    </dgm:pt>
    <dgm:pt modelId="{DF9D262E-0BD0-476F-BE92-E2F93B3F535D}">
      <dgm:prSet/>
      <dgm:spPr/>
      <dgm:t>
        <a:bodyPr/>
        <a:lstStyle/>
        <a:p>
          <a:r>
            <a:rPr lang="en-GB"/>
            <a:t>• Simulations </a:t>
          </a:r>
          <a:endParaRPr lang="en-GB" dirty="0"/>
        </a:p>
      </dgm:t>
    </dgm:pt>
    <dgm:pt modelId="{9AED07F4-97E9-4983-9D7A-A45C31639E72}" type="parTrans" cxnId="{F7430902-510C-43D6-8CF2-C77B7A6D15B3}">
      <dgm:prSet/>
      <dgm:spPr/>
      <dgm:t>
        <a:bodyPr/>
        <a:lstStyle/>
        <a:p>
          <a:endParaRPr lang="en-GB"/>
        </a:p>
      </dgm:t>
    </dgm:pt>
    <dgm:pt modelId="{AB0D34BC-6D15-462E-A063-AF788E9AC48A}" type="sibTrans" cxnId="{F7430902-510C-43D6-8CF2-C77B7A6D15B3}">
      <dgm:prSet/>
      <dgm:spPr/>
      <dgm:t>
        <a:bodyPr/>
        <a:lstStyle/>
        <a:p>
          <a:endParaRPr lang="en-GB"/>
        </a:p>
      </dgm:t>
    </dgm:pt>
    <dgm:pt modelId="{56C1DD10-40FC-4A7E-BBA8-BFA2A004FD87}">
      <dgm:prSet/>
      <dgm:spPr/>
      <dgm:t>
        <a:bodyPr/>
        <a:lstStyle/>
        <a:p>
          <a:r>
            <a:rPr lang="en-GB"/>
            <a:t>• Video-based Learning </a:t>
          </a:r>
          <a:endParaRPr lang="en-GB" dirty="0"/>
        </a:p>
      </dgm:t>
    </dgm:pt>
    <dgm:pt modelId="{B31C94C8-C2ED-409B-BE36-3216764B3BA0}" type="parTrans" cxnId="{4D2BA796-18A3-4F3B-9C44-8926C2E080CA}">
      <dgm:prSet/>
      <dgm:spPr/>
      <dgm:t>
        <a:bodyPr/>
        <a:lstStyle/>
        <a:p>
          <a:endParaRPr lang="en-GB"/>
        </a:p>
      </dgm:t>
    </dgm:pt>
    <dgm:pt modelId="{6BDBAB77-B02C-4D23-8D09-02484A0C6E9E}" type="sibTrans" cxnId="{4D2BA796-18A3-4F3B-9C44-8926C2E080CA}">
      <dgm:prSet/>
      <dgm:spPr/>
      <dgm:t>
        <a:bodyPr/>
        <a:lstStyle/>
        <a:p>
          <a:endParaRPr lang="en-GB"/>
        </a:p>
      </dgm:t>
    </dgm:pt>
    <dgm:pt modelId="{DC3EA152-FA18-4545-802E-E9790CC49C22}">
      <dgm:prSet/>
      <dgm:spPr/>
      <dgm:t>
        <a:bodyPr/>
        <a:lstStyle/>
        <a:p>
          <a:r>
            <a:rPr lang="en-GB"/>
            <a:t>• Podcasts </a:t>
          </a:r>
          <a:endParaRPr lang="en-GB" dirty="0"/>
        </a:p>
      </dgm:t>
    </dgm:pt>
    <dgm:pt modelId="{28FBA13B-31B3-44F2-9E83-ECDB92D43B9C}" type="parTrans" cxnId="{5265E32D-A318-4EF3-A2E4-9E369D2311DB}">
      <dgm:prSet/>
      <dgm:spPr/>
      <dgm:t>
        <a:bodyPr/>
        <a:lstStyle/>
        <a:p>
          <a:endParaRPr lang="en-GB"/>
        </a:p>
      </dgm:t>
    </dgm:pt>
    <dgm:pt modelId="{65FAFBBA-67B8-4156-A74C-1C71FF9C1C4A}" type="sibTrans" cxnId="{5265E32D-A318-4EF3-A2E4-9E369D2311DB}">
      <dgm:prSet/>
      <dgm:spPr/>
      <dgm:t>
        <a:bodyPr/>
        <a:lstStyle/>
        <a:p>
          <a:endParaRPr lang="en-GB"/>
        </a:p>
      </dgm:t>
    </dgm:pt>
    <dgm:pt modelId="{5901C9C3-4056-4451-9FBB-492E213F154A}">
      <dgm:prSet/>
      <dgm:spPr/>
      <dgm:t>
        <a:bodyPr/>
        <a:lstStyle/>
        <a:p>
          <a:r>
            <a:rPr lang="en-GB"/>
            <a:t>• Discussion Forums </a:t>
          </a:r>
          <a:endParaRPr lang="en-GB" dirty="0"/>
        </a:p>
      </dgm:t>
    </dgm:pt>
    <dgm:pt modelId="{FE22E22A-4C7C-4AD6-90E7-2AF7F09DCEA1}" type="parTrans" cxnId="{52CF5F28-72BA-4F98-A087-79416B1DC6E2}">
      <dgm:prSet/>
      <dgm:spPr/>
      <dgm:t>
        <a:bodyPr/>
        <a:lstStyle/>
        <a:p>
          <a:endParaRPr lang="en-GB"/>
        </a:p>
      </dgm:t>
    </dgm:pt>
    <dgm:pt modelId="{D53005EE-F347-4B86-B61E-5E34E9DADA43}" type="sibTrans" cxnId="{52CF5F28-72BA-4F98-A087-79416B1DC6E2}">
      <dgm:prSet/>
      <dgm:spPr/>
      <dgm:t>
        <a:bodyPr/>
        <a:lstStyle/>
        <a:p>
          <a:endParaRPr lang="en-GB"/>
        </a:p>
      </dgm:t>
    </dgm:pt>
    <dgm:pt modelId="{A58D0C18-A193-41D3-A01E-E04282603033}">
      <dgm:prSet/>
      <dgm:spPr/>
      <dgm:t>
        <a:bodyPr/>
        <a:lstStyle/>
        <a:p>
          <a:r>
            <a:rPr lang="en-GB" dirty="0"/>
            <a:t>• </a:t>
          </a:r>
          <a:r>
            <a:rPr lang="en-GB"/>
            <a:t>Apps </a:t>
          </a:r>
          <a:endParaRPr lang="en-GB" dirty="0"/>
        </a:p>
      </dgm:t>
    </dgm:pt>
    <dgm:pt modelId="{D96BDB28-DBF9-4F95-8445-4F8070116032}" type="parTrans" cxnId="{F724F0BC-4403-4E25-A522-3ED187F9A485}">
      <dgm:prSet/>
      <dgm:spPr/>
      <dgm:t>
        <a:bodyPr/>
        <a:lstStyle/>
        <a:p>
          <a:endParaRPr lang="en-GB"/>
        </a:p>
      </dgm:t>
    </dgm:pt>
    <dgm:pt modelId="{07D70A5A-BE27-4387-9A11-364F15D62244}" type="sibTrans" cxnId="{F724F0BC-4403-4E25-A522-3ED187F9A485}">
      <dgm:prSet/>
      <dgm:spPr/>
      <dgm:t>
        <a:bodyPr/>
        <a:lstStyle/>
        <a:p>
          <a:endParaRPr lang="en-GB"/>
        </a:p>
      </dgm:t>
    </dgm:pt>
    <dgm:pt modelId="{8CDE944C-C778-4DE8-A6FA-910C79AE46EE}" type="pres">
      <dgm:prSet presAssocID="{FEE1777E-F7DD-4F6D-A0CB-A76DAD15E382}" presName="diagram" presStyleCnt="0">
        <dgm:presLayoutVars>
          <dgm:dir/>
          <dgm:resizeHandles val="exact"/>
        </dgm:presLayoutVars>
      </dgm:prSet>
      <dgm:spPr/>
    </dgm:pt>
    <dgm:pt modelId="{F90C1861-927B-43EE-8B09-70333D1C5A1D}" type="pres">
      <dgm:prSet presAssocID="{00C6A5FA-E330-48C5-ADC0-FAD778E440D3}" presName="node" presStyleLbl="node1" presStyleIdx="0" presStyleCnt="9">
        <dgm:presLayoutVars>
          <dgm:bulletEnabled val="1"/>
        </dgm:presLayoutVars>
      </dgm:prSet>
      <dgm:spPr/>
    </dgm:pt>
    <dgm:pt modelId="{131EC368-8ED4-4A66-B0A6-AF29DAF5A7C7}" type="pres">
      <dgm:prSet presAssocID="{33CE48EF-C096-43AF-87E7-F4118C45375B}" presName="sibTrans" presStyleCnt="0"/>
      <dgm:spPr/>
    </dgm:pt>
    <dgm:pt modelId="{CF6B4F4F-512B-4C94-8A51-FFDF31F9235D}" type="pres">
      <dgm:prSet presAssocID="{14E9AC62-FE3B-42EF-807A-8827B4004767}" presName="node" presStyleLbl="node1" presStyleIdx="1" presStyleCnt="9">
        <dgm:presLayoutVars>
          <dgm:bulletEnabled val="1"/>
        </dgm:presLayoutVars>
      </dgm:prSet>
      <dgm:spPr/>
    </dgm:pt>
    <dgm:pt modelId="{A403F356-0C74-4FBF-962D-74D359803328}" type="pres">
      <dgm:prSet presAssocID="{0D812791-DD33-4DF6-80BD-F7517303C658}" presName="sibTrans" presStyleCnt="0"/>
      <dgm:spPr/>
    </dgm:pt>
    <dgm:pt modelId="{64C97BCE-6226-43C5-8DB3-6138A40CB317}" type="pres">
      <dgm:prSet presAssocID="{A169B151-45AF-44D1-BE2A-B4AFA15EE183}" presName="node" presStyleLbl="node1" presStyleIdx="2" presStyleCnt="9">
        <dgm:presLayoutVars>
          <dgm:bulletEnabled val="1"/>
        </dgm:presLayoutVars>
      </dgm:prSet>
      <dgm:spPr/>
    </dgm:pt>
    <dgm:pt modelId="{0561C901-B3EC-44EA-82D0-DC28912EDE08}" type="pres">
      <dgm:prSet presAssocID="{36EEA464-BE60-4FDC-B4BF-5CAAAF9D256D}" presName="sibTrans" presStyleCnt="0"/>
      <dgm:spPr/>
    </dgm:pt>
    <dgm:pt modelId="{E84DA1F8-AEA9-41D6-BFFB-E1C354EEFA12}" type="pres">
      <dgm:prSet presAssocID="{317EB3C0-2055-47B4-A862-A5CCA368597A}" presName="node" presStyleLbl="node1" presStyleIdx="3" presStyleCnt="9">
        <dgm:presLayoutVars>
          <dgm:bulletEnabled val="1"/>
        </dgm:presLayoutVars>
      </dgm:prSet>
      <dgm:spPr/>
    </dgm:pt>
    <dgm:pt modelId="{5C1308E8-F700-42E0-A2CD-67D840C4AA90}" type="pres">
      <dgm:prSet presAssocID="{4A2A7BE3-B1EE-431B-AF12-4AC498BF5F40}" presName="sibTrans" presStyleCnt="0"/>
      <dgm:spPr/>
    </dgm:pt>
    <dgm:pt modelId="{0910229C-2CA2-41BD-BEFB-7BC01E20647E}" type="pres">
      <dgm:prSet presAssocID="{DF9D262E-0BD0-476F-BE92-E2F93B3F535D}" presName="node" presStyleLbl="node1" presStyleIdx="4" presStyleCnt="9">
        <dgm:presLayoutVars>
          <dgm:bulletEnabled val="1"/>
        </dgm:presLayoutVars>
      </dgm:prSet>
      <dgm:spPr/>
    </dgm:pt>
    <dgm:pt modelId="{60635DB1-C344-44EC-B518-412B4783E673}" type="pres">
      <dgm:prSet presAssocID="{AB0D34BC-6D15-462E-A063-AF788E9AC48A}" presName="sibTrans" presStyleCnt="0"/>
      <dgm:spPr/>
    </dgm:pt>
    <dgm:pt modelId="{487AB40E-7A00-43EE-BD20-CA27CFC5D6F1}" type="pres">
      <dgm:prSet presAssocID="{56C1DD10-40FC-4A7E-BBA8-BFA2A004FD87}" presName="node" presStyleLbl="node1" presStyleIdx="5" presStyleCnt="9">
        <dgm:presLayoutVars>
          <dgm:bulletEnabled val="1"/>
        </dgm:presLayoutVars>
      </dgm:prSet>
      <dgm:spPr/>
    </dgm:pt>
    <dgm:pt modelId="{4FD01587-D1E4-4C88-A7FC-A37FB17E1915}" type="pres">
      <dgm:prSet presAssocID="{6BDBAB77-B02C-4D23-8D09-02484A0C6E9E}" presName="sibTrans" presStyleCnt="0"/>
      <dgm:spPr/>
    </dgm:pt>
    <dgm:pt modelId="{AE672DAF-7168-4F42-A3FE-64A7763094C6}" type="pres">
      <dgm:prSet presAssocID="{DC3EA152-FA18-4545-802E-E9790CC49C22}" presName="node" presStyleLbl="node1" presStyleIdx="6" presStyleCnt="9">
        <dgm:presLayoutVars>
          <dgm:bulletEnabled val="1"/>
        </dgm:presLayoutVars>
      </dgm:prSet>
      <dgm:spPr/>
    </dgm:pt>
    <dgm:pt modelId="{B533115B-12EC-439F-B220-AB1CD7D606A9}" type="pres">
      <dgm:prSet presAssocID="{65FAFBBA-67B8-4156-A74C-1C71FF9C1C4A}" presName="sibTrans" presStyleCnt="0"/>
      <dgm:spPr/>
    </dgm:pt>
    <dgm:pt modelId="{556C2F20-AB05-4D64-99F1-210DFB55B72F}" type="pres">
      <dgm:prSet presAssocID="{5901C9C3-4056-4451-9FBB-492E213F154A}" presName="node" presStyleLbl="node1" presStyleIdx="7" presStyleCnt="9">
        <dgm:presLayoutVars>
          <dgm:bulletEnabled val="1"/>
        </dgm:presLayoutVars>
      </dgm:prSet>
      <dgm:spPr/>
    </dgm:pt>
    <dgm:pt modelId="{8DD33652-BFB5-4A74-8CD0-8215CD529CEC}" type="pres">
      <dgm:prSet presAssocID="{D53005EE-F347-4B86-B61E-5E34E9DADA43}" presName="sibTrans" presStyleCnt="0"/>
      <dgm:spPr/>
    </dgm:pt>
    <dgm:pt modelId="{54C37DBE-6BE6-4E2E-AC61-ACEDC189F717}" type="pres">
      <dgm:prSet presAssocID="{A58D0C18-A193-41D3-A01E-E04282603033}" presName="node" presStyleLbl="node1" presStyleIdx="8" presStyleCnt="9">
        <dgm:presLayoutVars>
          <dgm:bulletEnabled val="1"/>
        </dgm:presLayoutVars>
      </dgm:prSet>
      <dgm:spPr/>
    </dgm:pt>
  </dgm:ptLst>
  <dgm:cxnLst>
    <dgm:cxn modelId="{F7430902-510C-43D6-8CF2-C77B7A6D15B3}" srcId="{FEE1777E-F7DD-4F6D-A0CB-A76DAD15E382}" destId="{DF9D262E-0BD0-476F-BE92-E2F93B3F535D}" srcOrd="4" destOrd="0" parTransId="{9AED07F4-97E9-4983-9D7A-A45C31639E72}" sibTransId="{AB0D34BC-6D15-462E-A063-AF788E9AC48A}"/>
    <dgm:cxn modelId="{5B18C609-DD3F-4AA7-9591-909F7F7C1FB0}" type="presOf" srcId="{DC3EA152-FA18-4545-802E-E9790CC49C22}" destId="{AE672DAF-7168-4F42-A3FE-64A7763094C6}" srcOrd="0" destOrd="0" presId="urn:microsoft.com/office/officeart/2005/8/layout/default"/>
    <dgm:cxn modelId="{B5D03D1E-8A7E-4DA9-BCD1-9E384FE6CA21}" srcId="{FEE1777E-F7DD-4F6D-A0CB-A76DAD15E382}" destId="{14E9AC62-FE3B-42EF-807A-8827B4004767}" srcOrd="1" destOrd="0" parTransId="{93D8417D-A12F-4B09-9EFC-AC8DF3EF38A1}" sibTransId="{0D812791-DD33-4DF6-80BD-F7517303C658}"/>
    <dgm:cxn modelId="{52CF5F28-72BA-4F98-A087-79416B1DC6E2}" srcId="{FEE1777E-F7DD-4F6D-A0CB-A76DAD15E382}" destId="{5901C9C3-4056-4451-9FBB-492E213F154A}" srcOrd="7" destOrd="0" parTransId="{FE22E22A-4C7C-4AD6-90E7-2AF7F09DCEA1}" sibTransId="{D53005EE-F347-4B86-B61E-5E34E9DADA43}"/>
    <dgm:cxn modelId="{5265E32D-A318-4EF3-A2E4-9E369D2311DB}" srcId="{FEE1777E-F7DD-4F6D-A0CB-A76DAD15E382}" destId="{DC3EA152-FA18-4545-802E-E9790CC49C22}" srcOrd="6" destOrd="0" parTransId="{28FBA13B-31B3-44F2-9E83-ECDB92D43B9C}" sibTransId="{65FAFBBA-67B8-4156-A74C-1C71FF9C1C4A}"/>
    <dgm:cxn modelId="{0440C062-636A-4204-B2D0-5A4B8358FEA8}" type="presOf" srcId="{56C1DD10-40FC-4A7E-BBA8-BFA2A004FD87}" destId="{487AB40E-7A00-43EE-BD20-CA27CFC5D6F1}" srcOrd="0" destOrd="0" presId="urn:microsoft.com/office/officeart/2005/8/layout/default"/>
    <dgm:cxn modelId="{2A647A45-CCF8-48A0-8BE8-ECA4DFA38F7C}" type="presOf" srcId="{317EB3C0-2055-47B4-A862-A5CCA368597A}" destId="{E84DA1F8-AEA9-41D6-BFFB-E1C354EEFA12}" srcOrd="0" destOrd="0" presId="urn:microsoft.com/office/officeart/2005/8/layout/default"/>
    <dgm:cxn modelId="{F0741768-6901-4C00-BA7C-9BD1A2C10A22}" type="presOf" srcId="{A58D0C18-A193-41D3-A01E-E04282603033}" destId="{54C37DBE-6BE6-4E2E-AC61-ACEDC189F717}" srcOrd="0" destOrd="0" presId="urn:microsoft.com/office/officeart/2005/8/layout/default"/>
    <dgm:cxn modelId="{3F34CF6A-21CE-4A2D-ACB1-92FDB1407561}" type="presOf" srcId="{A169B151-45AF-44D1-BE2A-B4AFA15EE183}" destId="{64C97BCE-6226-43C5-8DB3-6138A40CB317}" srcOrd="0" destOrd="0" presId="urn:microsoft.com/office/officeart/2005/8/layout/default"/>
    <dgm:cxn modelId="{4D2BA796-18A3-4F3B-9C44-8926C2E080CA}" srcId="{FEE1777E-F7DD-4F6D-A0CB-A76DAD15E382}" destId="{56C1DD10-40FC-4A7E-BBA8-BFA2A004FD87}" srcOrd="5" destOrd="0" parTransId="{B31C94C8-C2ED-409B-BE36-3216764B3BA0}" sibTransId="{6BDBAB77-B02C-4D23-8D09-02484A0C6E9E}"/>
    <dgm:cxn modelId="{DF6D49A1-AAEE-441E-9744-9DCA74E94B33}" srcId="{FEE1777E-F7DD-4F6D-A0CB-A76DAD15E382}" destId="{A169B151-45AF-44D1-BE2A-B4AFA15EE183}" srcOrd="2" destOrd="0" parTransId="{7B0FE3E2-E600-468D-A22A-38E0CD6FE899}" sibTransId="{36EEA464-BE60-4FDC-B4BF-5CAAAF9D256D}"/>
    <dgm:cxn modelId="{B68F42B9-270E-4DE4-A0C8-719B6ECD971B}" type="presOf" srcId="{DF9D262E-0BD0-476F-BE92-E2F93B3F535D}" destId="{0910229C-2CA2-41BD-BEFB-7BC01E20647E}" srcOrd="0" destOrd="0" presId="urn:microsoft.com/office/officeart/2005/8/layout/default"/>
    <dgm:cxn modelId="{772E88BA-70D6-4185-ADDD-100AE1D923C2}" type="presOf" srcId="{5901C9C3-4056-4451-9FBB-492E213F154A}" destId="{556C2F20-AB05-4D64-99F1-210DFB55B72F}" srcOrd="0" destOrd="0" presId="urn:microsoft.com/office/officeart/2005/8/layout/default"/>
    <dgm:cxn modelId="{F724F0BC-4403-4E25-A522-3ED187F9A485}" srcId="{FEE1777E-F7DD-4F6D-A0CB-A76DAD15E382}" destId="{A58D0C18-A193-41D3-A01E-E04282603033}" srcOrd="8" destOrd="0" parTransId="{D96BDB28-DBF9-4F95-8445-4F8070116032}" sibTransId="{07D70A5A-BE27-4387-9A11-364F15D62244}"/>
    <dgm:cxn modelId="{152069BF-570A-4300-ACAE-5201380412CE}" type="presOf" srcId="{14E9AC62-FE3B-42EF-807A-8827B4004767}" destId="{CF6B4F4F-512B-4C94-8A51-FFDF31F9235D}" srcOrd="0" destOrd="0" presId="urn:microsoft.com/office/officeart/2005/8/layout/default"/>
    <dgm:cxn modelId="{723B43C4-97F4-4140-ACE8-2E56EAE359A3}" type="presOf" srcId="{00C6A5FA-E330-48C5-ADC0-FAD778E440D3}" destId="{F90C1861-927B-43EE-8B09-70333D1C5A1D}" srcOrd="0" destOrd="0" presId="urn:microsoft.com/office/officeart/2005/8/layout/default"/>
    <dgm:cxn modelId="{08107AD8-D045-42A6-A3E4-F45D6E24BF79}" srcId="{FEE1777E-F7DD-4F6D-A0CB-A76DAD15E382}" destId="{00C6A5FA-E330-48C5-ADC0-FAD778E440D3}" srcOrd="0" destOrd="0" parTransId="{99961971-9AE8-4E8C-B041-B995F82C07CD}" sibTransId="{33CE48EF-C096-43AF-87E7-F4118C45375B}"/>
    <dgm:cxn modelId="{C56EDFE1-BD02-4C92-8E87-29943D2147B3}" type="presOf" srcId="{FEE1777E-F7DD-4F6D-A0CB-A76DAD15E382}" destId="{8CDE944C-C778-4DE8-A6FA-910C79AE46EE}" srcOrd="0" destOrd="0" presId="urn:microsoft.com/office/officeart/2005/8/layout/default"/>
    <dgm:cxn modelId="{ACAE31F2-9D4F-4AC8-98B3-CB0AC32019BD}" srcId="{FEE1777E-F7DD-4F6D-A0CB-A76DAD15E382}" destId="{317EB3C0-2055-47B4-A862-A5CCA368597A}" srcOrd="3" destOrd="0" parTransId="{94F97179-F091-4DCB-81C7-260753552405}" sibTransId="{4A2A7BE3-B1EE-431B-AF12-4AC498BF5F40}"/>
    <dgm:cxn modelId="{5F94BB49-223F-4347-9571-877A623CE903}" type="presParOf" srcId="{8CDE944C-C778-4DE8-A6FA-910C79AE46EE}" destId="{F90C1861-927B-43EE-8B09-70333D1C5A1D}" srcOrd="0" destOrd="0" presId="urn:microsoft.com/office/officeart/2005/8/layout/default"/>
    <dgm:cxn modelId="{5958B56C-85FF-4D92-B52B-B9DCFE16A402}" type="presParOf" srcId="{8CDE944C-C778-4DE8-A6FA-910C79AE46EE}" destId="{131EC368-8ED4-4A66-B0A6-AF29DAF5A7C7}" srcOrd="1" destOrd="0" presId="urn:microsoft.com/office/officeart/2005/8/layout/default"/>
    <dgm:cxn modelId="{7D77853B-9893-4607-9820-F5DB4B0524D1}" type="presParOf" srcId="{8CDE944C-C778-4DE8-A6FA-910C79AE46EE}" destId="{CF6B4F4F-512B-4C94-8A51-FFDF31F9235D}" srcOrd="2" destOrd="0" presId="urn:microsoft.com/office/officeart/2005/8/layout/default"/>
    <dgm:cxn modelId="{8050F823-D990-4C66-B466-FC3C1632BA5D}" type="presParOf" srcId="{8CDE944C-C778-4DE8-A6FA-910C79AE46EE}" destId="{A403F356-0C74-4FBF-962D-74D359803328}" srcOrd="3" destOrd="0" presId="urn:microsoft.com/office/officeart/2005/8/layout/default"/>
    <dgm:cxn modelId="{7389F930-F035-4E2D-9657-DEDF270CDBB4}" type="presParOf" srcId="{8CDE944C-C778-4DE8-A6FA-910C79AE46EE}" destId="{64C97BCE-6226-43C5-8DB3-6138A40CB317}" srcOrd="4" destOrd="0" presId="urn:microsoft.com/office/officeart/2005/8/layout/default"/>
    <dgm:cxn modelId="{F4E3A87C-3A3D-4A05-9019-F9899F18F4F5}" type="presParOf" srcId="{8CDE944C-C778-4DE8-A6FA-910C79AE46EE}" destId="{0561C901-B3EC-44EA-82D0-DC28912EDE08}" srcOrd="5" destOrd="0" presId="urn:microsoft.com/office/officeart/2005/8/layout/default"/>
    <dgm:cxn modelId="{FF2BAF7C-C6A3-4794-932B-3BFBB4CD4CE6}" type="presParOf" srcId="{8CDE944C-C778-4DE8-A6FA-910C79AE46EE}" destId="{E84DA1F8-AEA9-41D6-BFFB-E1C354EEFA12}" srcOrd="6" destOrd="0" presId="urn:microsoft.com/office/officeart/2005/8/layout/default"/>
    <dgm:cxn modelId="{D6D2F504-CC9B-4C72-A1C1-E4D3274FFD0F}" type="presParOf" srcId="{8CDE944C-C778-4DE8-A6FA-910C79AE46EE}" destId="{5C1308E8-F700-42E0-A2CD-67D840C4AA90}" srcOrd="7" destOrd="0" presId="urn:microsoft.com/office/officeart/2005/8/layout/default"/>
    <dgm:cxn modelId="{77627726-9319-4C5E-ACA9-A9FFFBCF92EF}" type="presParOf" srcId="{8CDE944C-C778-4DE8-A6FA-910C79AE46EE}" destId="{0910229C-2CA2-41BD-BEFB-7BC01E20647E}" srcOrd="8" destOrd="0" presId="urn:microsoft.com/office/officeart/2005/8/layout/default"/>
    <dgm:cxn modelId="{A464F87A-CC36-4E10-83EC-C50FA2547CDC}" type="presParOf" srcId="{8CDE944C-C778-4DE8-A6FA-910C79AE46EE}" destId="{60635DB1-C344-44EC-B518-412B4783E673}" srcOrd="9" destOrd="0" presId="urn:microsoft.com/office/officeart/2005/8/layout/default"/>
    <dgm:cxn modelId="{C1A35885-37E3-4195-9EF8-CBA49F433C56}" type="presParOf" srcId="{8CDE944C-C778-4DE8-A6FA-910C79AE46EE}" destId="{487AB40E-7A00-43EE-BD20-CA27CFC5D6F1}" srcOrd="10" destOrd="0" presId="urn:microsoft.com/office/officeart/2005/8/layout/default"/>
    <dgm:cxn modelId="{3F4CF165-4503-4086-AFE5-AF2A75324B0A}" type="presParOf" srcId="{8CDE944C-C778-4DE8-A6FA-910C79AE46EE}" destId="{4FD01587-D1E4-4C88-A7FC-A37FB17E1915}" srcOrd="11" destOrd="0" presId="urn:microsoft.com/office/officeart/2005/8/layout/default"/>
    <dgm:cxn modelId="{FB00B5A1-1B5F-4E25-A8E8-F4968B4D3F2D}" type="presParOf" srcId="{8CDE944C-C778-4DE8-A6FA-910C79AE46EE}" destId="{AE672DAF-7168-4F42-A3FE-64A7763094C6}" srcOrd="12" destOrd="0" presId="urn:microsoft.com/office/officeart/2005/8/layout/default"/>
    <dgm:cxn modelId="{C1C83AC0-22E5-41D6-9392-76BC92C4D8AB}" type="presParOf" srcId="{8CDE944C-C778-4DE8-A6FA-910C79AE46EE}" destId="{B533115B-12EC-439F-B220-AB1CD7D606A9}" srcOrd="13" destOrd="0" presId="urn:microsoft.com/office/officeart/2005/8/layout/default"/>
    <dgm:cxn modelId="{C190C6C5-58AD-4E4A-BEA0-EA119A347F3D}" type="presParOf" srcId="{8CDE944C-C778-4DE8-A6FA-910C79AE46EE}" destId="{556C2F20-AB05-4D64-99F1-210DFB55B72F}" srcOrd="14" destOrd="0" presId="urn:microsoft.com/office/officeart/2005/8/layout/default"/>
    <dgm:cxn modelId="{F07D0BDD-1F8F-44F8-8745-DBF3F77ACADE}" type="presParOf" srcId="{8CDE944C-C778-4DE8-A6FA-910C79AE46EE}" destId="{8DD33652-BFB5-4A74-8CD0-8215CD529CEC}" srcOrd="15" destOrd="0" presId="urn:microsoft.com/office/officeart/2005/8/layout/default"/>
    <dgm:cxn modelId="{ADDD3949-9D86-4557-9008-6D6BAB12E771}" type="presParOf" srcId="{8CDE944C-C778-4DE8-A6FA-910C79AE46EE}" destId="{54C37DBE-6BE6-4E2E-AC61-ACEDC189F717}"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12D055-F435-4295-96BD-6BE8366116D1}" type="doc">
      <dgm:prSet loTypeId="urn:microsoft.com/office/officeart/2005/8/layout/vList3" loCatId="list" qsTypeId="urn:microsoft.com/office/officeart/2005/8/quickstyle/simple1" qsCatId="simple" csTypeId="urn:microsoft.com/office/officeart/2005/8/colors/colorful2" csCatId="colorful" phldr="1"/>
      <dgm:spPr/>
    </dgm:pt>
    <dgm:pt modelId="{6A498FA7-56E7-48C9-8180-6A52D3C39F0F}">
      <dgm:prSet phldrT="[Text]"/>
      <dgm:spPr/>
      <dgm:t>
        <a:bodyPr/>
        <a:lstStyle/>
        <a:p>
          <a:r>
            <a:rPr lang="en-GB" dirty="0"/>
            <a:t>GLOBALISATION</a:t>
          </a:r>
        </a:p>
      </dgm:t>
    </dgm:pt>
    <dgm:pt modelId="{2604EED6-1BED-497E-B3AE-F2E3FA8FFB6C}" type="parTrans" cxnId="{AD6228B6-DE0E-4A87-B2F7-B163AEE41AB0}">
      <dgm:prSet/>
      <dgm:spPr/>
      <dgm:t>
        <a:bodyPr/>
        <a:lstStyle/>
        <a:p>
          <a:endParaRPr lang="en-GB" dirty="0"/>
        </a:p>
      </dgm:t>
    </dgm:pt>
    <dgm:pt modelId="{448B05CC-7E33-479A-A6E0-D844408BC267}" type="sibTrans" cxnId="{AD6228B6-DE0E-4A87-B2F7-B163AEE41AB0}">
      <dgm:prSet/>
      <dgm:spPr/>
      <dgm:t>
        <a:bodyPr/>
        <a:lstStyle/>
        <a:p>
          <a:endParaRPr lang="en-GB" dirty="0"/>
        </a:p>
      </dgm:t>
    </dgm:pt>
    <dgm:pt modelId="{A6324298-0673-4CB7-B59F-97582675F610}">
      <dgm:prSet phldrT="[Text]"/>
      <dgm:spPr/>
      <dgm:t>
        <a:bodyPr/>
        <a:lstStyle/>
        <a:p>
          <a:r>
            <a:rPr lang="en-GB" dirty="0"/>
            <a:t>MOBILITY</a:t>
          </a:r>
        </a:p>
      </dgm:t>
    </dgm:pt>
    <dgm:pt modelId="{F110EC05-CCAF-4DC6-BB67-64DA42C978C0}" type="parTrans" cxnId="{FA6599E9-1BDE-4E29-806A-F8E38D646A48}">
      <dgm:prSet/>
      <dgm:spPr/>
      <dgm:t>
        <a:bodyPr/>
        <a:lstStyle/>
        <a:p>
          <a:endParaRPr lang="en-GB" dirty="0"/>
        </a:p>
      </dgm:t>
    </dgm:pt>
    <dgm:pt modelId="{B45D7880-EA51-4B1E-ACDA-6B2FBFE43935}" type="sibTrans" cxnId="{FA6599E9-1BDE-4E29-806A-F8E38D646A48}">
      <dgm:prSet/>
      <dgm:spPr/>
      <dgm:t>
        <a:bodyPr/>
        <a:lstStyle/>
        <a:p>
          <a:endParaRPr lang="en-GB" dirty="0"/>
        </a:p>
      </dgm:t>
    </dgm:pt>
    <dgm:pt modelId="{BD926421-1F0A-43CE-B3DD-38F15F0D7166}">
      <dgm:prSet phldrT="[Text]"/>
      <dgm:spPr/>
      <dgm:t>
        <a:bodyPr/>
        <a:lstStyle/>
        <a:p>
          <a:r>
            <a:rPr lang="en-GB" dirty="0"/>
            <a:t>CHANGING DEMOGRAPHICS</a:t>
          </a:r>
        </a:p>
      </dgm:t>
    </dgm:pt>
    <dgm:pt modelId="{C05A1CC5-6A1E-4FAB-B0EF-068335C53F10}" type="parTrans" cxnId="{9079D94F-5CDA-42C9-8A32-D87DAAD61C52}">
      <dgm:prSet/>
      <dgm:spPr/>
      <dgm:t>
        <a:bodyPr/>
        <a:lstStyle/>
        <a:p>
          <a:endParaRPr lang="en-GB" dirty="0"/>
        </a:p>
      </dgm:t>
    </dgm:pt>
    <dgm:pt modelId="{A6A888AF-809A-4196-8EEF-16CA567F85A6}" type="sibTrans" cxnId="{9079D94F-5CDA-42C9-8A32-D87DAAD61C52}">
      <dgm:prSet/>
      <dgm:spPr/>
      <dgm:t>
        <a:bodyPr/>
        <a:lstStyle/>
        <a:p>
          <a:endParaRPr lang="en-GB" dirty="0"/>
        </a:p>
      </dgm:t>
    </dgm:pt>
    <dgm:pt modelId="{ABAA8544-DD46-45D4-B13A-8AEAA8C116F5}">
      <dgm:prSet/>
      <dgm:spPr/>
      <dgm:t>
        <a:bodyPr/>
        <a:lstStyle/>
        <a:p>
          <a:r>
            <a:rPr lang="en-GB" dirty="0"/>
            <a:t>TECHNOLOGY</a:t>
          </a:r>
        </a:p>
      </dgm:t>
    </dgm:pt>
    <dgm:pt modelId="{E559DD31-90E4-4EFB-9B37-4A9DAF3D5532}" type="parTrans" cxnId="{485561C5-F6AB-4395-A8D6-BFD5887E1F13}">
      <dgm:prSet/>
      <dgm:spPr/>
      <dgm:t>
        <a:bodyPr/>
        <a:lstStyle/>
        <a:p>
          <a:endParaRPr lang="en-GB" dirty="0"/>
        </a:p>
      </dgm:t>
    </dgm:pt>
    <dgm:pt modelId="{63A7217E-8677-414A-8F76-F660CC95526A}" type="sibTrans" cxnId="{485561C5-F6AB-4395-A8D6-BFD5887E1F13}">
      <dgm:prSet/>
      <dgm:spPr/>
      <dgm:t>
        <a:bodyPr/>
        <a:lstStyle/>
        <a:p>
          <a:endParaRPr lang="en-GB" dirty="0"/>
        </a:p>
      </dgm:t>
    </dgm:pt>
    <dgm:pt modelId="{6B20CC5C-E293-480E-94E1-52703CEAA1CD}" type="pres">
      <dgm:prSet presAssocID="{9112D055-F435-4295-96BD-6BE8366116D1}" presName="linearFlow" presStyleCnt="0">
        <dgm:presLayoutVars>
          <dgm:dir/>
          <dgm:resizeHandles val="exact"/>
        </dgm:presLayoutVars>
      </dgm:prSet>
      <dgm:spPr/>
    </dgm:pt>
    <dgm:pt modelId="{AE3E9751-9A86-41D4-AADE-ECA0A56769C8}" type="pres">
      <dgm:prSet presAssocID="{6A498FA7-56E7-48C9-8180-6A52D3C39F0F}" presName="composite" presStyleCnt="0"/>
      <dgm:spPr/>
    </dgm:pt>
    <dgm:pt modelId="{7B049E06-8BD6-4E22-B718-4EECB6317FC1}" type="pres">
      <dgm:prSet presAssocID="{6A498FA7-56E7-48C9-8180-6A52D3C39F0F}" presName="imgShp"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6A647826-6253-4539-83D0-45E51FE74315}" type="pres">
      <dgm:prSet presAssocID="{6A498FA7-56E7-48C9-8180-6A52D3C39F0F}" presName="txShp" presStyleLbl="node1" presStyleIdx="0" presStyleCnt="4">
        <dgm:presLayoutVars>
          <dgm:bulletEnabled val="1"/>
        </dgm:presLayoutVars>
      </dgm:prSet>
      <dgm:spPr/>
    </dgm:pt>
    <dgm:pt modelId="{247AB5B8-CAD0-49A7-9A6C-ED67A57C5FC5}" type="pres">
      <dgm:prSet presAssocID="{448B05CC-7E33-479A-A6E0-D844408BC267}" presName="spacing" presStyleCnt="0"/>
      <dgm:spPr/>
    </dgm:pt>
    <dgm:pt modelId="{82106FA5-1772-4DB7-982B-4F92D87A2201}" type="pres">
      <dgm:prSet presAssocID="{A6324298-0673-4CB7-B59F-97582675F610}" presName="composite" presStyleCnt="0"/>
      <dgm:spPr/>
    </dgm:pt>
    <dgm:pt modelId="{993FD904-B90C-43B2-A9B5-A406CA9E8D98}" type="pres">
      <dgm:prSet presAssocID="{A6324298-0673-4CB7-B59F-97582675F610}"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dgm:spPr>
    </dgm:pt>
    <dgm:pt modelId="{97607FA4-7BEC-4418-8EF9-F9CC4A909DA9}" type="pres">
      <dgm:prSet presAssocID="{A6324298-0673-4CB7-B59F-97582675F610}" presName="txShp" presStyleLbl="node1" presStyleIdx="1" presStyleCnt="4">
        <dgm:presLayoutVars>
          <dgm:bulletEnabled val="1"/>
        </dgm:presLayoutVars>
      </dgm:prSet>
      <dgm:spPr/>
    </dgm:pt>
    <dgm:pt modelId="{F34D07B4-58A1-4411-8FFF-E801BAE86681}" type="pres">
      <dgm:prSet presAssocID="{B45D7880-EA51-4B1E-ACDA-6B2FBFE43935}" presName="spacing" presStyleCnt="0"/>
      <dgm:spPr/>
    </dgm:pt>
    <dgm:pt modelId="{BB5F43D6-3740-4B8A-8859-DF381A705D65}" type="pres">
      <dgm:prSet presAssocID="{BD926421-1F0A-43CE-B3DD-38F15F0D7166}" presName="composite" presStyleCnt="0"/>
      <dgm:spPr/>
    </dgm:pt>
    <dgm:pt modelId="{07032E00-CAF4-4E71-9F3B-F10A49DF10BC}" type="pres">
      <dgm:prSet presAssocID="{BD926421-1F0A-43CE-B3DD-38F15F0D7166}" presName="imgShp"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56000" r="-56000"/>
          </a:stretch>
        </a:blipFill>
      </dgm:spPr>
    </dgm:pt>
    <dgm:pt modelId="{72BECC97-96BC-4DB0-A6F4-F3B85083EBAF}" type="pres">
      <dgm:prSet presAssocID="{BD926421-1F0A-43CE-B3DD-38F15F0D7166}" presName="txShp" presStyleLbl="node1" presStyleIdx="2" presStyleCnt="4">
        <dgm:presLayoutVars>
          <dgm:bulletEnabled val="1"/>
        </dgm:presLayoutVars>
      </dgm:prSet>
      <dgm:spPr/>
    </dgm:pt>
    <dgm:pt modelId="{BB4093DA-8AC6-4F85-A498-A2C67372F3BB}" type="pres">
      <dgm:prSet presAssocID="{A6A888AF-809A-4196-8EEF-16CA567F85A6}" presName="spacing" presStyleCnt="0"/>
      <dgm:spPr/>
    </dgm:pt>
    <dgm:pt modelId="{FC9D8F81-0B2C-4B04-85A2-01A6BBD51BD4}" type="pres">
      <dgm:prSet presAssocID="{ABAA8544-DD46-45D4-B13A-8AEAA8C116F5}" presName="composite" presStyleCnt="0"/>
      <dgm:spPr/>
    </dgm:pt>
    <dgm:pt modelId="{BDA0D820-666D-4613-A942-CF9407B9857C}" type="pres">
      <dgm:prSet presAssocID="{ABAA8544-DD46-45D4-B13A-8AEAA8C116F5}" presName="imgShp" presStyleLbl="fgImgPlace1" presStyleIdx="3" presStyleCnt="4"/>
      <dgm:spPr>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dgm:spPr>
    </dgm:pt>
    <dgm:pt modelId="{5A204C35-62F2-42AF-BB29-DEAB513BD127}" type="pres">
      <dgm:prSet presAssocID="{ABAA8544-DD46-45D4-B13A-8AEAA8C116F5}" presName="txShp" presStyleLbl="node1" presStyleIdx="3" presStyleCnt="4">
        <dgm:presLayoutVars>
          <dgm:bulletEnabled val="1"/>
        </dgm:presLayoutVars>
      </dgm:prSet>
      <dgm:spPr/>
    </dgm:pt>
  </dgm:ptLst>
  <dgm:cxnLst>
    <dgm:cxn modelId="{F096C833-1D5C-4D95-9B99-CED98FD764B8}" type="presOf" srcId="{BD926421-1F0A-43CE-B3DD-38F15F0D7166}" destId="{72BECC97-96BC-4DB0-A6F4-F3B85083EBAF}" srcOrd="0" destOrd="0" presId="urn:microsoft.com/office/officeart/2005/8/layout/vList3"/>
    <dgm:cxn modelId="{932C0B66-D879-4087-80F9-221FA8073974}" type="presOf" srcId="{A6324298-0673-4CB7-B59F-97582675F610}" destId="{97607FA4-7BEC-4418-8EF9-F9CC4A909DA9}" srcOrd="0" destOrd="0" presId="urn:microsoft.com/office/officeart/2005/8/layout/vList3"/>
    <dgm:cxn modelId="{9079D94F-5CDA-42C9-8A32-D87DAAD61C52}" srcId="{9112D055-F435-4295-96BD-6BE8366116D1}" destId="{BD926421-1F0A-43CE-B3DD-38F15F0D7166}" srcOrd="2" destOrd="0" parTransId="{C05A1CC5-6A1E-4FAB-B0EF-068335C53F10}" sibTransId="{A6A888AF-809A-4196-8EEF-16CA567F85A6}"/>
    <dgm:cxn modelId="{B355CA75-60E1-495C-A6FD-67AFFE420DDB}" type="presOf" srcId="{ABAA8544-DD46-45D4-B13A-8AEAA8C116F5}" destId="{5A204C35-62F2-42AF-BB29-DEAB513BD127}" srcOrd="0" destOrd="0" presId="urn:microsoft.com/office/officeart/2005/8/layout/vList3"/>
    <dgm:cxn modelId="{1BEF4DB2-49B7-4C8F-8FD8-84666C8152E3}" type="presOf" srcId="{6A498FA7-56E7-48C9-8180-6A52D3C39F0F}" destId="{6A647826-6253-4539-83D0-45E51FE74315}" srcOrd="0" destOrd="0" presId="urn:microsoft.com/office/officeart/2005/8/layout/vList3"/>
    <dgm:cxn modelId="{AD6228B6-DE0E-4A87-B2F7-B163AEE41AB0}" srcId="{9112D055-F435-4295-96BD-6BE8366116D1}" destId="{6A498FA7-56E7-48C9-8180-6A52D3C39F0F}" srcOrd="0" destOrd="0" parTransId="{2604EED6-1BED-497E-B3AE-F2E3FA8FFB6C}" sibTransId="{448B05CC-7E33-479A-A6E0-D844408BC267}"/>
    <dgm:cxn modelId="{485561C5-F6AB-4395-A8D6-BFD5887E1F13}" srcId="{9112D055-F435-4295-96BD-6BE8366116D1}" destId="{ABAA8544-DD46-45D4-B13A-8AEAA8C116F5}" srcOrd="3" destOrd="0" parTransId="{E559DD31-90E4-4EFB-9B37-4A9DAF3D5532}" sibTransId="{63A7217E-8677-414A-8F76-F660CC95526A}"/>
    <dgm:cxn modelId="{FA6599E9-1BDE-4E29-806A-F8E38D646A48}" srcId="{9112D055-F435-4295-96BD-6BE8366116D1}" destId="{A6324298-0673-4CB7-B59F-97582675F610}" srcOrd="1" destOrd="0" parTransId="{F110EC05-CCAF-4DC6-BB67-64DA42C978C0}" sibTransId="{B45D7880-EA51-4B1E-ACDA-6B2FBFE43935}"/>
    <dgm:cxn modelId="{2C3B20FA-9158-4F5E-8107-6FCC8B5BB31E}" type="presOf" srcId="{9112D055-F435-4295-96BD-6BE8366116D1}" destId="{6B20CC5C-E293-480E-94E1-52703CEAA1CD}" srcOrd="0" destOrd="0" presId="urn:microsoft.com/office/officeart/2005/8/layout/vList3"/>
    <dgm:cxn modelId="{08974575-7D94-4D9D-8DB8-4F1F9E10F756}" type="presParOf" srcId="{6B20CC5C-E293-480E-94E1-52703CEAA1CD}" destId="{AE3E9751-9A86-41D4-AADE-ECA0A56769C8}" srcOrd="0" destOrd="0" presId="urn:microsoft.com/office/officeart/2005/8/layout/vList3"/>
    <dgm:cxn modelId="{23D5118E-EEA8-46A3-8294-25D2223F1795}" type="presParOf" srcId="{AE3E9751-9A86-41D4-AADE-ECA0A56769C8}" destId="{7B049E06-8BD6-4E22-B718-4EECB6317FC1}" srcOrd="0" destOrd="0" presId="urn:microsoft.com/office/officeart/2005/8/layout/vList3"/>
    <dgm:cxn modelId="{05F9B398-A86E-44B4-8908-7E95F176B2A2}" type="presParOf" srcId="{AE3E9751-9A86-41D4-AADE-ECA0A56769C8}" destId="{6A647826-6253-4539-83D0-45E51FE74315}" srcOrd="1" destOrd="0" presId="urn:microsoft.com/office/officeart/2005/8/layout/vList3"/>
    <dgm:cxn modelId="{2A9FD1FC-5CBD-4C4E-B399-20582C6E91E4}" type="presParOf" srcId="{6B20CC5C-E293-480E-94E1-52703CEAA1CD}" destId="{247AB5B8-CAD0-49A7-9A6C-ED67A57C5FC5}" srcOrd="1" destOrd="0" presId="urn:microsoft.com/office/officeart/2005/8/layout/vList3"/>
    <dgm:cxn modelId="{58EC8F32-B2CF-4898-83B8-4F78139D7530}" type="presParOf" srcId="{6B20CC5C-E293-480E-94E1-52703CEAA1CD}" destId="{82106FA5-1772-4DB7-982B-4F92D87A2201}" srcOrd="2" destOrd="0" presId="urn:microsoft.com/office/officeart/2005/8/layout/vList3"/>
    <dgm:cxn modelId="{5F35FA5E-2655-45DF-9DE2-E8E551A2AA70}" type="presParOf" srcId="{82106FA5-1772-4DB7-982B-4F92D87A2201}" destId="{993FD904-B90C-43B2-A9B5-A406CA9E8D98}" srcOrd="0" destOrd="0" presId="urn:microsoft.com/office/officeart/2005/8/layout/vList3"/>
    <dgm:cxn modelId="{7C01EC43-48F4-4602-B75B-364C00B056AE}" type="presParOf" srcId="{82106FA5-1772-4DB7-982B-4F92D87A2201}" destId="{97607FA4-7BEC-4418-8EF9-F9CC4A909DA9}" srcOrd="1" destOrd="0" presId="urn:microsoft.com/office/officeart/2005/8/layout/vList3"/>
    <dgm:cxn modelId="{ADE987B5-F6E3-4712-8A64-A9C6C7F5719C}" type="presParOf" srcId="{6B20CC5C-E293-480E-94E1-52703CEAA1CD}" destId="{F34D07B4-58A1-4411-8FFF-E801BAE86681}" srcOrd="3" destOrd="0" presId="urn:microsoft.com/office/officeart/2005/8/layout/vList3"/>
    <dgm:cxn modelId="{72B29CC2-2702-4E11-A109-8B5FE860CFDB}" type="presParOf" srcId="{6B20CC5C-E293-480E-94E1-52703CEAA1CD}" destId="{BB5F43D6-3740-4B8A-8859-DF381A705D65}" srcOrd="4" destOrd="0" presId="urn:microsoft.com/office/officeart/2005/8/layout/vList3"/>
    <dgm:cxn modelId="{D55D14B9-98FF-4EAB-96C8-8DD17DD1531F}" type="presParOf" srcId="{BB5F43D6-3740-4B8A-8859-DF381A705D65}" destId="{07032E00-CAF4-4E71-9F3B-F10A49DF10BC}" srcOrd="0" destOrd="0" presId="urn:microsoft.com/office/officeart/2005/8/layout/vList3"/>
    <dgm:cxn modelId="{FF50633D-5649-4FD3-A0E8-9F65F4D1A9BF}" type="presParOf" srcId="{BB5F43D6-3740-4B8A-8859-DF381A705D65}" destId="{72BECC97-96BC-4DB0-A6F4-F3B85083EBAF}" srcOrd="1" destOrd="0" presId="urn:microsoft.com/office/officeart/2005/8/layout/vList3"/>
    <dgm:cxn modelId="{4830E802-945B-489D-9B85-67CA49FEC6E8}" type="presParOf" srcId="{6B20CC5C-E293-480E-94E1-52703CEAA1CD}" destId="{BB4093DA-8AC6-4F85-A498-A2C67372F3BB}" srcOrd="5" destOrd="0" presId="urn:microsoft.com/office/officeart/2005/8/layout/vList3"/>
    <dgm:cxn modelId="{0DC12C87-ED5E-44A1-8896-1A7688BB1C8D}" type="presParOf" srcId="{6B20CC5C-E293-480E-94E1-52703CEAA1CD}" destId="{FC9D8F81-0B2C-4B04-85A2-01A6BBD51BD4}" srcOrd="6" destOrd="0" presId="urn:microsoft.com/office/officeart/2005/8/layout/vList3"/>
    <dgm:cxn modelId="{40AAA54E-9F1C-4561-8A1B-F0175CCA0C20}" type="presParOf" srcId="{FC9D8F81-0B2C-4B04-85A2-01A6BBD51BD4}" destId="{BDA0D820-666D-4613-A942-CF9407B9857C}" srcOrd="0" destOrd="0" presId="urn:microsoft.com/office/officeart/2005/8/layout/vList3"/>
    <dgm:cxn modelId="{0FCCFD46-04B5-4C42-A115-E3FC51A3557D}" type="presParOf" srcId="{FC9D8F81-0B2C-4B04-85A2-01A6BBD51BD4}" destId="{5A204C35-62F2-42AF-BB29-DEAB513BD12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61035CC-EA31-4BC2-BE01-3195F5092C2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A8BD5A3-E363-4638-AF0B-80F1401B4226}">
      <dgm:prSet/>
      <dgm:spPr/>
      <dgm:t>
        <a:bodyPr/>
        <a:lstStyle/>
        <a:p>
          <a:r>
            <a:rPr lang="en-GB"/>
            <a:t>To develop a successful L&amp;D strategy consideration must be given to both the external and internal environment within which the business is operating. </a:t>
          </a:r>
          <a:endParaRPr lang="en-US"/>
        </a:p>
      </dgm:t>
    </dgm:pt>
    <dgm:pt modelId="{60A9B6A5-12BD-4DC1-BE19-E755E9CB2795}" type="parTrans" cxnId="{4BA54504-0553-4640-BBE5-DEE88BA91C56}">
      <dgm:prSet/>
      <dgm:spPr/>
      <dgm:t>
        <a:bodyPr/>
        <a:lstStyle/>
        <a:p>
          <a:endParaRPr lang="en-US"/>
        </a:p>
      </dgm:t>
    </dgm:pt>
    <dgm:pt modelId="{E72EF738-1931-4DE0-9353-E1C30F09D605}" type="sibTrans" cxnId="{4BA54504-0553-4640-BBE5-DEE88BA91C56}">
      <dgm:prSet/>
      <dgm:spPr/>
      <dgm:t>
        <a:bodyPr/>
        <a:lstStyle/>
        <a:p>
          <a:endParaRPr lang="en-US"/>
        </a:p>
      </dgm:t>
    </dgm:pt>
    <dgm:pt modelId="{39BC7FB8-7229-403E-BBC7-9D2286B038F9}">
      <dgm:prSet/>
      <dgm:spPr/>
      <dgm:t>
        <a:bodyPr/>
        <a:lstStyle/>
        <a:p>
          <a:r>
            <a:rPr lang="en-GB"/>
            <a:t>When considering the internal environment special attention should be given to the organisational culture and the availability of resources. </a:t>
          </a:r>
          <a:endParaRPr lang="en-US"/>
        </a:p>
      </dgm:t>
    </dgm:pt>
    <dgm:pt modelId="{8CE92D44-3835-4A51-B02A-6D31D51D1597}" type="parTrans" cxnId="{52FFB45B-4B0B-49F9-B5D7-AB554688818F}">
      <dgm:prSet/>
      <dgm:spPr/>
      <dgm:t>
        <a:bodyPr/>
        <a:lstStyle/>
        <a:p>
          <a:endParaRPr lang="en-US"/>
        </a:p>
      </dgm:t>
    </dgm:pt>
    <dgm:pt modelId="{3A2CFB3A-0C03-4C4C-B679-6E527F4D36FA}" type="sibTrans" cxnId="{52FFB45B-4B0B-49F9-B5D7-AB554688818F}">
      <dgm:prSet/>
      <dgm:spPr/>
      <dgm:t>
        <a:bodyPr/>
        <a:lstStyle/>
        <a:p>
          <a:endParaRPr lang="en-US"/>
        </a:p>
      </dgm:t>
    </dgm:pt>
    <dgm:pt modelId="{EF5868EE-4E2B-453A-BB75-2559B9B73C1B}" type="pres">
      <dgm:prSet presAssocID="{161035CC-EA31-4BC2-BE01-3195F5092C2B}" presName="root" presStyleCnt="0">
        <dgm:presLayoutVars>
          <dgm:dir/>
          <dgm:resizeHandles val="exact"/>
        </dgm:presLayoutVars>
      </dgm:prSet>
      <dgm:spPr/>
    </dgm:pt>
    <dgm:pt modelId="{4C7801FC-769E-4D56-8494-2BD724F29C25}" type="pres">
      <dgm:prSet presAssocID="{1A8BD5A3-E363-4638-AF0B-80F1401B4226}" presName="compNode" presStyleCnt="0"/>
      <dgm:spPr/>
    </dgm:pt>
    <dgm:pt modelId="{5FCBBFF2-FC9C-4B57-9C22-86B34B6770DC}" type="pres">
      <dgm:prSet presAssocID="{1A8BD5A3-E363-4638-AF0B-80F1401B4226}" presName="bgRect" presStyleLbl="bgShp" presStyleIdx="0" presStyleCnt="2"/>
      <dgm:spPr/>
    </dgm:pt>
    <dgm:pt modelId="{12610E8D-AFE0-4A13-B1B2-938AFEA3FF29}" type="pres">
      <dgm:prSet presAssocID="{1A8BD5A3-E363-4638-AF0B-80F1401B4226}"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0CE1646-A245-4EC2-93DD-811FD3E6B47A}" type="pres">
      <dgm:prSet presAssocID="{1A8BD5A3-E363-4638-AF0B-80F1401B4226}" presName="spaceRect" presStyleCnt="0"/>
      <dgm:spPr/>
    </dgm:pt>
    <dgm:pt modelId="{A65BF60E-EB8E-41BB-A911-CBB9EA5B4D44}" type="pres">
      <dgm:prSet presAssocID="{1A8BD5A3-E363-4638-AF0B-80F1401B4226}" presName="parTx" presStyleLbl="revTx" presStyleIdx="0" presStyleCnt="2">
        <dgm:presLayoutVars>
          <dgm:chMax val="0"/>
          <dgm:chPref val="0"/>
        </dgm:presLayoutVars>
      </dgm:prSet>
      <dgm:spPr/>
    </dgm:pt>
    <dgm:pt modelId="{65213106-5E48-40A8-B755-B98239A3690E}" type="pres">
      <dgm:prSet presAssocID="{E72EF738-1931-4DE0-9353-E1C30F09D605}" presName="sibTrans" presStyleCnt="0"/>
      <dgm:spPr/>
    </dgm:pt>
    <dgm:pt modelId="{39817B81-EF4C-4B0C-84D7-9A5A696E9550}" type="pres">
      <dgm:prSet presAssocID="{39BC7FB8-7229-403E-BBC7-9D2286B038F9}" presName="compNode" presStyleCnt="0"/>
      <dgm:spPr/>
    </dgm:pt>
    <dgm:pt modelId="{3D844643-F598-4B5E-AA49-1B8E1C878691}" type="pres">
      <dgm:prSet presAssocID="{39BC7FB8-7229-403E-BBC7-9D2286B038F9}" presName="bgRect" presStyleLbl="bgShp" presStyleIdx="1" presStyleCnt="2"/>
      <dgm:spPr/>
    </dgm:pt>
    <dgm:pt modelId="{9E9F96FA-261D-4E7B-8F92-7FC4B81EAF09}" type="pres">
      <dgm:prSet presAssocID="{39BC7FB8-7229-403E-BBC7-9D2286B038F9}"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F9104D8-89BC-4711-B179-008560E6B760}" type="pres">
      <dgm:prSet presAssocID="{39BC7FB8-7229-403E-BBC7-9D2286B038F9}" presName="spaceRect" presStyleCnt="0"/>
      <dgm:spPr/>
    </dgm:pt>
    <dgm:pt modelId="{DD0D4AAC-D874-4510-BBF2-54903BC79E9B}" type="pres">
      <dgm:prSet presAssocID="{39BC7FB8-7229-403E-BBC7-9D2286B038F9}" presName="parTx" presStyleLbl="revTx" presStyleIdx="1" presStyleCnt="2">
        <dgm:presLayoutVars>
          <dgm:chMax val="0"/>
          <dgm:chPref val="0"/>
        </dgm:presLayoutVars>
      </dgm:prSet>
      <dgm:spPr/>
    </dgm:pt>
  </dgm:ptLst>
  <dgm:cxnLst>
    <dgm:cxn modelId="{4BA54504-0553-4640-BBE5-DEE88BA91C56}" srcId="{161035CC-EA31-4BC2-BE01-3195F5092C2B}" destId="{1A8BD5A3-E363-4638-AF0B-80F1401B4226}" srcOrd="0" destOrd="0" parTransId="{60A9B6A5-12BD-4DC1-BE19-E755E9CB2795}" sibTransId="{E72EF738-1931-4DE0-9353-E1C30F09D605}"/>
    <dgm:cxn modelId="{FA42C03E-E7EC-49C9-AC15-D50A6664A255}" type="presOf" srcId="{39BC7FB8-7229-403E-BBC7-9D2286B038F9}" destId="{DD0D4AAC-D874-4510-BBF2-54903BC79E9B}" srcOrd="0" destOrd="0" presId="urn:microsoft.com/office/officeart/2018/2/layout/IconVerticalSolidList"/>
    <dgm:cxn modelId="{52FFB45B-4B0B-49F9-B5D7-AB554688818F}" srcId="{161035CC-EA31-4BC2-BE01-3195F5092C2B}" destId="{39BC7FB8-7229-403E-BBC7-9D2286B038F9}" srcOrd="1" destOrd="0" parTransId="{8CE92D44-3835-4A51-B02A-6D31D51D1597}" sibTransId="{3A2CFB3A-0C03-4C4C-B679-6E527F4D36FA}"/>
    <dgm:cxn modelId="{27A00067-65B2-4966-A0E8-4431C95CE037}" type="presOf" srcId="{161035CC-EA31-4BC2-BE01-3195F5092C2B}" destId="{EF5868EE-4E2B-453A-BB75-2559B9B73C1B}" srcOrd="0" destOrd="0" presId="urn:microsoft.com/office/officeart/2018/2/layout/IconVerticalSolidList"/>
    <dgm:cxn modelId="{B0A61192-7286-433F-A4DE-E14E0C3893E3}" type="presOf" srcId="{1A8BD5A3-E363-4638-AF0B-80F1401B4226}" destId="{A65BF60E-EB8E-41BB-A911-CBB9EA5B4D44}" srcOrd="0" destOrd="0" presId="urn:microsoft.com/office/officeart/2018/2/layout/IconVerticalSolidList"/>
    <dgm:cxn modelId="{5CF60292-D0FC-453C-8624-6B161AFF4B0A}" type="presParOf" srcId="{EF5868EE-4E2B-453A-BB75-2559B9B73C1B}" destId="{4C7801FC-769E-4D56-8494-2BD724F29C25}" srcOrd="0" destOrd="0" presId="urn:microsoft.com/office/officeart/2018/2/layout/IconVerticalSolidList"/>
    <dgm:cxn modelId="{CE60523F-833C-43C7-ACEF-B2BD5A2B42EE}" type="presParOf" srcId="{4C7801FC-769E-4D56-8494-2BD724F29C25}" destId="{5FCBBFF2-FC9C-4B57-9C22-86B34B6770DC}" srcOrd="0" destOrd="0" presId="urn:microsoft.com/office/officeart/2018/2/layout/IconVerticalSolidList"/>
    <dgm:cxn modelId="{DF32359A-E458-4671-830F-DABAD0CEAFEB}" type="presParOf" srcId="{4C7801FC-769E-4D56-8494-2BD724F29C25}" destId="{12610E8D-AFE0-4A13-B1B2-938AFEA3FF29}" srcOrd="1" destOrd="0" presId="urn:microsoft.com/office/officeart/2018/2/layout/IconVerticalSolidList"/>
    <dgm:cxn modelId="{2F5C620A-4C59-439A-93FF-95FA90C7A9B1}" type="presParOf" srcId="{4C7801FC-769E-4D56-8494-2BD724F29C25}" destId="{C0CE1646-A245-4EC2-93DD-811FD3E6B47A}" srcOrd="2" destOrd="0" presId="urn:microsoft.com/office/officeart/2018/2/layout/IconVerticalSolidList"/>
    <dgm:cxn modelId="{F5AD8BA1-B5EF-4C55-A394-64E5C128B2C9}" type="presParOf" srcId="{4C7801FC-769E-4D56-8494-2BD724F29C25}" destId="{A65BF60E-EB8E-41BB-A911-CBB9EA5B4D44}" srcOrd="3" destOrd="0" presId="urn:microsoft.com/office/officeart/2018/2/layout/IconVerticalSolidList"/>
    <dgm:cxn modelId="{FE9DFC48-EEBA-4C97-9973-7BF1D8E0CA64}" type="presParOf" srcId="{EF5868EE-4E2B-453A-BB75-2559B9B73C1B}" destId="{65213106-5E48-40A8-B755-B98239A3690E}" srcOrd="1" destOrd="0" presId="urn:microsoft.com/office/officeart/2018/2/layout/IconVerticalSolidList"/>
    <dgm:cxn modelId="{112CD06E-427D-4CFF-91BA-C8C8B389D658}" type="presParOf" srcId="{EF5868EE-4E2B-453A-BB75-2559B9B73C1B}" destId="{39817B81-EF4C-4B0C-84D7-9A5A696E9550}" srcOrd="2" destOrd="0" presId="urn:microsoft.com/office/officeart/2018/2/layout/IconVerticalSolidList"/>
    <dgm:cxn modelId="{C9B1E3D2-8394-42A9-A1BC-4E677CFA8E95}" type="presParOf" srcId="{39817B81-EF4C-4B0C-84D7-9A5A696E9550}" destId="{3D844643-F598-4B5E-AA49-1B8E1C878691}" srcOrd="0" destOrd="0" presId="urn:microsoft.com/office/officeart/2018/2/layout/IconVerticalSolidList"/>
    <dgm:cxn modelId="{D550DA05-9313-493E-9394-FB3718953802}" type="presParOf" srcId="{39817B81-EF4C-4B0C-84D7-9A5A696E9550}" destId="{9E9F96FA-261D-4E7B-8F92-7FC4B81EAF09}" srcOrd="1" destOrd="0" presId="urn:microsoft.com/office/officeart/2018/2/layout/IconVerticalSolidList"/>
    <dgm:cxn modelId="{CD0E7F51-5BFA-4BB3-8BC9-CB71821CC1EB}" type="presParOf" srcId="{39817B81-EF4C-4B0C-84D7-9A5A696E9550}" destId="{9F9104D8-89BC-4711-B179-008560E6B760}" srcOrd="2" destOrd="0" presId="urn:microsoft.com/office/officeart/2018/2/layout/IconVerticalSolidList"/>
    <dgm:cxn modelId="{41670EF5-645A-4A78-BE81-993F6010C4F1}" type="presParOf" srcId="{39817B81-EF4C-4B0C-84D7-9A5A696E9550}" destId="{DD0D4AAC-D874-4510-BBF2-54903BC79E9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6B78C-1321-40EA-ACEF-5DAC306977EA}">
      <dsp:nvSpPr>
        <dsp:cNvPr id="0" name=""/>
        <dsp:cNvSpPr/>
      </dsp:nvSpPr>
      <dsp:spPr>
        <a:xfrm>
          <a:off x="575999" y="788850"/>
          <a:ext cx="1647000" cy="1647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F79A5E-431C-4E0C-ACF5-4033DFD27CC2}">
      <dsp:nvSpPr>
        <dsp:cNvPr id="0" name=""/>
        <dsp:cNvSpPr/>
      </dsp:nvSpPr>
      <dsp:spPr>
        <a:xfrm>
          <a:off x="927000" y="1139850"/>
          <a:ext cx="945000" cy="945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AC4694-0C20-4AEA-B086-6F122B5A3857}">
      <dsp:nvSpPr>
        <dsp:cNvPr id="0" name=""/>
        <dsp:cNvSpPr/>
      </dsp:nvSpPr>
      <dsp:spPr>
        <a:xfrm>
          <a:off x="49500" y="2948850"/>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Module Learning Outcomes</a:t>
          </a:r>
        </a:p>
      </dsp:txBody>
      <dsp:txXfrm>
        <a:off x="49500" y="2948850"/>
        <a:ext cx="2700000" cy="720000"/>
      </dsp:txXfrm>
    </dsp:sp>
    <dsp:sp modelId="{AB424AD8-52F4-4020-890F-29E282D1B484}">
      <dsp:nvSpPr>
        <dsp:cNvPr id="0" name=""/>
        <dsp:cNvSpPr/>
      </dsp:nvSpPr>
      <dsp:spPr>
        <a:xfrm>
          <a:off x="3748500" y="788850"/>
          <a:ext cx="1647000" cy="1647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5B492-6AA1-4CB9-A7C0-12902873887C}">
      <dsp:nvSpPr>
        <dsp:cNvPr id="0" name=""/>
        <dsp:cNvSpPr/>
      </dsp:nvSpPr>
      <dsp:spPr>
        <a:xfrm>
          <a:off x="4099500" y="1139850"/>
          <a:ext cx="945000" cy="945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2ED90B-CA69-44DD-97B1-64A70D80B1C4}">
      <dsp:nvSpPr>
        <dsp:cNvPr id="0" name=""/>
        <dsp:cNvSpPr/>
      </dsp:nvSpPr>
      <dsp:spPr>
        <a:xfrm>
          <a:off x="3222000" y="2948850"/>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Learning and Teaching Strategy</a:t>
          </a:r>
        </a:p>
      </dsp:txBody>
      <dsp:txXfrm>
        <a:off x="3222000" y="2948850"/>
        <a:ext cx="2700000" cy="720000"/>
      </dsp:txXfrm>
    </dsp:sp>
    <dsp:sp modelId="{64E49860-AC74-4EB7-9976-8E918B4F55EE}">
      <dsp:nvSpPr>
        <dsp:cNvPr id="0" name=""/>
        <dsp:cNvSpPr/>
      </dsp:nvSpPr>
      <dsp:spPr>
        <a:xfrm>
          <a:off x="6921000" y="788850"/>
          <a:ext cx="1647000" cy="1647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F4EBE6-3209-4DA0-A47A-E061A386093E}">
      <dsp:nvSpPr>
        <dsp:cNvPr id="0" name=""/>
        <dsp:cNvSpPr/>
      </dsp:nvSpPr>
      <dsp:spPr>
        <a:xfrm>
          <a:off x="7272000" y="1139850"/>
          <a:ext cx="945000" cy="945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516DAE-C2B1-45DD-B2C6-B6075440A7F1}">
      <dsp:nvSpPr>
        <dsp:cNvPr id="0" name=""/>
        <dsp:cNvSpPr/>
      </dsp:nvSpPr>
      <dsp:spPr>
        <a:xfrm>
          <a:off x="6394500" y="2948850"/>
          <a:ext cx="27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Module Assessment</a:t>
          </a:r>
        </a:p>
      </dsp:txBody>
      <dsp:txXfrm>
        <a:off x="6394500" y="2948850"/>
        <a:ext cx="27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C1861-927B-43EE-8B09-70333D1C5A1D}">
      <dsp:nvSpPr>
        <dsp:cNvPr id="0" name=""/>
        <dsp:cNvSpPr/>
      </dsp:nvSpPr>
      <dsp:spPr>
        <a:xfrm>
          <a:off x="0" y="109127"/>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e-learning: develop interactive online courses </a:t>
          </a:r>
        </a:p>
      </dsp:txBody>
      <dsp:txXfrm>
        <a:off x="0" y="109127"/>
        <a:ext cx="1736340" cy="1041804"/>
      </dsp:txXfrm>
    </dsp:sp>
    <dsp:sp modelId="{CF6B4F4F-512B-4C94-8A51-FFDF31F9235D}">
      <dsp:nvSpPr>
        <dsp:cNvPr id="0" name=""/>
        <dsp:cNvSpPr/>
      </dsp:nvSpPr>
      <dsp:spPr>
        <a:xfrm>
          <a:off x="1909975" y="109127"/>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Webinars and virtual workshops </a:t>
          </a:r>
          <a:endParaRPr lang="en-GB" sz="1600" kern="1200" dirty="0"/>
        </a:p>
      </dsp:txBody>
      <dsp:txXfrm>
        <a:off x="1909975" y="109127"/>
        <a:ext cx="1736340" cy="1041804"/>
      </dsp:txXfrm>
    </dsp:sp>
    <dsp:sp modelId="{64C97BCE-6226-43C5-8DB3-6138A40CB317}">
      <dsp:nvSpPr>
        <dsp:cNvPr id="0" name=""/>
        <dsp:cNvSpPr/>
      </dsp:nvSpPr>
      <dsp:spPr>
        <a:xfrm>
          <a:off x="3819950" y="109127"/>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Microlearning </a:t>
          </a:r>
          <a:endParaRPr lang="en-GB" sz="1600" kern="1200" dirty="0"/>
        </a:p>
      </dsp:txBody>
      <dsp:txXfrm>
        <a:off x="3819950" y="109127"/>
        <a:ext cx="1736340" cy="1041804"/>
      </dsp:txXfrm>
    </dsp:sp>
    <dsp:sp modelId="{E84DA1F8-AEA9-41D6-BFFB-E1C354EEFA12}">
      <dsp:nvSpPr>
        <dsp:cNvPr id="0" name=""/>
        <dsp:cNvSpPr/>
      </dsp:nvSpPr>
      <dsp:spPr>
        <a:xfrm>
          <a:off x="0" y="1324566"/>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Gamification</a:t>
          </a:r>
          <a:endParaRPr lang="en-GB" sz="1600" kern="1200" dirty="0"/>
        </a:p>
      </dsp:txBody>
      <dsp:txXfrm>
        <a:off x="0" y="1324566"/>
        <a:ext cx="1736340" cy="1041804"/>
      </dsp:txXfrm>
    </dsp:sp>
    <dsp:sp modelId="{0910229C-2CA2-41BD-BEFB-7BC01E20647E}">
      <dsp:nvSpPr>
        <dsp:cNvPr id="0" name=""/>
        <dsp:cNvSpPr/>
      </dsp:nvSpPr>
      <dsp:spPr>
        <a:xfrm>
          <a:off x="1909975" y="1324566"/>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Simulations </a:t>
          </a:r>
          <a:endParaRPr lang="en-GB" sz="1600" kern="1200" dirty="0"/>
        </a:p>
      </dsp:txBody>
      <dsp:txXfrm>
        <a:off x="1909975" y="1324566"/>
        <a:ext cx="1736340" cy="1041804"/>
      </dsp:txXfrm>
    </dsp:sp>
    <dsp:sp modelId="{487AB40E-7A00-43EE-BD20-CA27CFC5D6F1}">
      <dsp:nvSpPr>
        <dsp:cNvPr id="0" name=""/>
        <dsp:cNvSpPr/>
      </dsp:nvSpPr>
      <dsp:spPr>
        <a:xfrm>
          <a:off x="3819950" y="1324566"/>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Video-based Learning </a:t>
          </a:r>
          <a:endParaRPr lang="en-GB" sz="1600" kern="1200" dirty="0"/>
        </a:p>
      </dsp:txBody>
      <dsp:txXfrm>
        <a:off x="3819950" y="1324566"/>
        <a:ext cx="1736340" cy="1041804"/>
      </dsp:txXfrm>
    </dsp:sp>
    <dsp:sp modelId="{AE672DAF-7168-4F42-A3FE-64A7763094C6}">
      <dsp:nvSpPr>
        <dsp:cNvPr id="0" name=""/>
        <dsp:cNvSpPr/>
      </dsp:nvSpPr>
      <dsp:spPr>
        <a:xfrm>
          <a:off x="0" y="2540004"/>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Podcasts </a:t>
          </a:r>
          <a:endParaRPr lang="en-GB" sz="1600" kern="1200" dirty="0"/>
        </a:p>
      </dsp:txBody>
      <dsp:txXfrm>
        <a:off x="0" y="2540004"/>
        <a:ext cx="1736340" cy="1041804"/>
      </dsp:txXfrm>
    </dsp:sp>
    <dsp:sp modelId="{556C2F20-AB05-4D64-99F1-210DFB55B72F}">
      <dsp:nvSpPr>
        <dsp:cNvPr id="0" name=""/>
        <dsp:cNvSpPr/>
      </dsp:nvSpPr>
      <dsp:spPr>
        <a:xfrm>
          <a:off x="1909975" y="2540004"/>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 Discussion Forums </a:t>
          </a:r>
          <a:endParaRPr lang="en-GB" sz="1600" kern="1200" dirty="0"/>
        </a:p>
      </dsp:txBody>
      <dsp:txXfrm>
        <a:off x="1909975" y="2540004"/>
        <a:ext cx="1736340" cy="1041804"/>
      </dsp:txXfrm>
    </dsp:sp>
    <dsp:sp modelId="{54C37DBE-6BE6-4E2E-AC61-ACEDC189F717}">
      <dsp:nvSpPr>
        <dsp:cNvPr id="0" name=""/>
        <dsp:cNvSpPr/>
      </dsp:nvSpPr>
      <dsp:spPr>
        <a:xfrm>
          <a:off x="3819950" y="2540004"/>
          <a:ext cx="1736340" cy="10418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 </a:t>
          </a:r>
          <a:r>
            <a:rPr lang="en-GB" sz="1600" kern="1200"/>
            <a:t>Apps </a:t>
          </a:r>
          <a:endParaRPr lang="en-GB" sz="1600" kern="1200" dirty="0"/>
        </a:p>
      </dsp:txBody>
      <dsp:txXfrm>
        <a:off x="3819950" y="2540004"/>
        <a:ext cx="1736340" cy="10418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47826-6253-4539-83D0-45E51FE74315}">
      <dsp:nvSpPr>
        <dsp:cNvPr id="0" name=""/>
        <dsp:cNvSpPr/>
      </dsp:nvSpPr>
      <dsp:spPr>
        <a:xfrm rot="10800000">
          <a:off x="1724035" y="1581"/>
          <a:ext cx="5842009" cy="1010207"/>
        </a:xfrm>
        <a:prstGeom prst="homePlat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5474"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GLOBALISATION</a:t>
          </a:r>
        </a:p>
      </dsp:txBody>
      <dsp:txXfrm rot="10800000">
        <a:off x="1976587" y="1581"/>
        <a:ext cx="5589457" cy="1010207"/>
      </dsp:txXfrm>
    </dsp:sp>
    <dsp:sp modelId="{7B049E06-8BD6-4E22-B718-4EECB6317FC1}">
      <dsp:nvSpPr>
        <dsp:cNvPr id="0" name=""/>
        <dsp:cNvSpPr/>
      </dsp:nvSpPr>
      <dsp:spPr>
        <a:xfrm>
          <a:off x="1218931" y="1581"/>
          <a:ext cx="1010207" cy="1010207"/>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607FA4-7BEC-4418-8EF9-F9CC4A909DA9}">
      <dsp:nvSpPr>
        <dsp:cNvPr id="0" name=""/>
        <dsp:cNvSpPr/>
      </dsp:nvSpPr>
      <dsp:spPr>
        <a:xfrm rot="10800000">
          <a:off x="1724035" y="1313343"/>
          <a:ext cx="5842009" cy="1010207"/>
        </a:xfrm>
        <a:prstGeom prst="homePlate">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5474"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MOBILITY</a:t>
          </a:r>
        </a:p>
      </dsp:txBody>
      <dsp:txXfrm rot="10800000">
        <a:off x="1976587" y="1313343"/>
        <a:ext cx="5589457" cy="1010207"/>
      </dsp:txXfrm>
    </dsp:sp>
    <dsp:sp modelId="{993FD904-B90C-43B2-A9B5-A406CA9E8D98}">
      <dsp:nvSpPr>
        <dsp:cNvPr id="0" name=""/>
        <dsp:cNvSpPr/>
      </dsp:nvSpPr>
      <dsp:spPr>
        <a:xfrm>
          <a:off x="1218931" y="1313343"/>
          <a:ext cx="1010207" cy="1010207"/>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BECC97-96BC-4DB0-A6F4-F3B85083EBAF}">
      <dsp:nvSpPr>
        <dsp:cNvPr id="0" name=""/>
        <dsp:cNvSpPr/>
      </dsp:nvSpPr>
      <dsp:spPr>
        <a:xfrm rot="10800000">
          <a:off x="1724035" y="2625106"/>
          <a:ext cx="5842009" cy="1010207"/>
        </a:xfrm>
        <a:prstGeom prst="homePlate">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5474"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CHANGING DEMOGRAPHICS</a:t>
          </a:r>
        </a:p>
      </dsp:txBody>
      <dsp:txXfrm rot="10800000">
        <a:off x="1976587" y="2625106"/>
        <a:ext cx="5589457" cy="1010207"/>
      </dsp:txXfrm>
    </dsp:sp>
    <dsp:sp modelId="{07032E00-CAF4-4E71-9F3B-F10A49DF10BC}">
      <dsp:nvSpPr>
        <dsp:cNvPr id="0" name=""/>
        <dsp:cNvSpPr/>
      </dsp:nvSpPr>
      <dsp:spPr>
        <a:xfrm>
          <a:off x="1218931" y="2625106"/>
          <a:ext cx="1010207" cy="1010207"/>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6000" r="-5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204C35-62F2-42AF-BB29-DEAB513BD127}">
      <dsp:nvSpPr>
        <dsp:cNvPr id="0" name=""/>
        <dsp:cNvSpPr/>
      </dsp:nvSpPr>
      <dsp:spPr>
        <a:xfrm rot="10800000">
          <a:off x="1724035" y="3936868"/>
          <a:ext cx="5842009" cy="1010207"/>
        </a:xfrm>
        <a:prstGeom prst="homePlat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5474"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TECHNOLOGY</a:t>
          </a:r>
        </a:p>
      </dsp:txBody>
      <dsp:txXfrm rot="10800000">
        <a:off x="1976587" y="3936868"/>
        <a:ext cx="5589457" cy="1010207"/>
      </dsp:txXfrm>
    </dsp:sp>
    <dsp:sp modelId="{BDA0D820-666D-4613-A942-CF9407B9857C}">
      <dsp:nvSpPr>
        <dsp:cNvPr id="0" name=""/>
        <dsp:cNvSpPr/>
      </dsp:nvSpPr>
      <dsp:spPr>
        <a:xfrm>
          <a:off x="1218931" y="3936868"/>
          <a:ext cx="1010207" cy="1010207"/>
        </a:xfrm>
        <a:prstGeom prst="ellipse">
          <a:avLst/>
        </a:prstGeom>
        <a:blipFill>
          <a:blip xmlns:r="http://schemas.openxmlformats.org/officeDocument/2006/relationships" r:embed="rId4" cstate="print">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BBFF2-FC9C-4B57-9C22-86B34B6770DC}">
      <dsp:nvSpPr>
        <dsp:cNvPr id="0" name=""/>
        <dsp:cNvSpPr/>
      </dsp:nvSpPr>
      <dsp:spPr>
        <a:xfrm>
          <a:off x="0" y="724376"/>
          <a:ext cx="9144000" cy="1337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10E8D-AFE0-4A13-B1B2-938AFEA3FF29}">
      <dsp:nvSpPr>
        <dsp:cNvPr id="0" name=""/>
        <dsp:cNvSpPr/>
      </dsp:nvSpPr>
      <dsp:spPr>
        <a:xfrm>
          <a:off x="404536" y="1025270"/>
          <a:ext cx="735520" cy="7355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5BF60E-EB8E-41BB-A911-CBB9EA5B4D44}">
      <dsp:nvSpPr>
        <dsp:cNvPr id="0" name=""/>
        <dsp:cNvSpPr/>
      </dsp:nvSpPr>
      <dsp:spPr>
        <a:xfrm>
          <a:off x="1544593" y="724376"/>
          <a:ext cx="7599406" cy="1337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532" tIns="141532" rIns="141532" bIns="141532" numCol="1" spcCol="1270" anchor="ctr" anchorCtr="0">
          <a:noAutofit/>
        </a:bodyPr>
        <a:lstStyle/>
        <a:p>
          <a:pPr marL="0" lvl="0" indent="0" algn="l" defTabSz="1111250">
            <a:lnSpc>
              <a:spcPct val="90000"/>
            </a:lnSpc>
            <a:spcBef>
              <a:spcPct val="0"/>
            </a:spcBef>
            <a:spcAft>
              <a:spcPct val="35000"/>
            </a:spcAft>
            <a:buNone/>
          </a:pPr>
          <a:r>
            <a:rPr lang="en-GB" sz="2500" kern="1200"/>
            <a:t>To develop a successful L&amp;D strategy consideration must be given to both the external and internal environment within which the business is operating. </a:t>
          </a:r>
          <a:endParaRPr lang="en-US" sz="2500" kern="1200"/>
        </a:p>
      </dsp:txBody>
      <dsp:txXfrm>
        <a:off x="1544593" y="724376"/>
        <a:ext cx="7599406" cy="1337310"/>
      </dsp:txXfrm>
    </dsp:sp>
    <dsp:sp modelId="{3D844643-F598-4B5E-AA49-1B8E1C878691}">
      <dsp:nvSpPr>
        <dsp:cNvPr id="0" name=""/>
        <dsp:cNvSpPr/>
      </dsp:nvSpPr>
      <dsp:spPr>
        <a:xfrm>
          <a:off x="0" y="2396013"/>
          <a:ext cx="9144000" cy="1337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9F96FA-261D-4E7B-8F92-7FC4B81EAF09}">
      <dsp:nvSpPr>
        <dsp:cNvPr id="0" name=""/>
        <dsp:cNvSpPr/>
      </dsp:nvSpPr>
      <dsp:spPr>
        <a:xfrm>
          <a:off x="404536" y="2696908"/>
          <a:ext cx="735520" cy="7355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0D4AAC-D874-4510-BBF2-54903BC79E9B}">
      <dsp:nvSpPr>
        <dsp:cNvPr id="0" name=""/>
        <dsp:cNvSpPr/>
      </dsp:nvSpPr>
      <dsp:spPr>
        <a:xfrm>
          <a:off x="1544593" y="2396013"/>
          <a:ext cx="7599406" cy="1337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532" tIns="141532" rIns="141532" bIns="141532" numCol="1" spcCol="1270" anchor="ctr" anchorCtr="0">
          <a:noAutofit/>
        </a:bodyPr>
        <a:lstStyle/>
        <a:p>
          <a:pPr marL="0" lvl="0" indent="0" algn="l" defTabSz="1111250">
            <a:lnSpc>
              <a:spcPct val="90000"/>
            </a:lnSpc>
            <a:spcBef>
              <a:spcPct val="0"/>
            </a:spcBef>
            <a:spcAft>
              <a:spcPct val="35000"/>
            </a:spcAft>
            <a:buNone/>
          </a:pPr>
          <a:r>
            <a:rPr lang="en-GB" sz="2500" kern="1200"/>
            <a:t>When considering the internal environment special attention should be given to the organisational culture and the availability of resources. </a:t>
          </a:r>
          <a:endParaRPr lang="en-US" sz="2500" kern="1200"/>
        </a:p>
      </dsp:txBody>
      <dsp:txXfrm>
        <a:off x="1544593" y="2396013"/>
        <a:ext cx="7599406" cy="133731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2BFC80-7F6E-497A-AB1F-F31A0BBBC0B0}" type="datetimeFigureOut">
              <a:rPr lang="en-GB" smtClean="0"/>
              <a:t>26/11/2025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D8969B-A5CB-44EF-B31C-99B9E94C58B8}" type="slidenum">
              <a:rPr lang="en-GB" smtClean="0"/>
              <a:t>‹#›</a:t>
            </a:fld>
            <a:endParaRPr lang="en-GB"/>
          </a:p>
        </p:txBody>
      </p:sp>
    </p:spTree>
    <p:extLst>
      <p:ext uri="{BB962C8B-B14F-4D97-AF65-F5344CB8AC3E}">
        <p14:creationId xmlns:p14="http://schemas.microsoft.com/office/powerpoint/2010/main" val="42346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ipd.org/uk/the-people-profession/careers/roles/learning-development/#:~:text=At%20its%20core%2C%20learning%20and,develop%20to%20their%20full%20potentia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trainingindustry.com/wiki/content-development/the-702010-model-for-learning-and-development/"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staffnet.manchester.ac.uk/people-and-od/managers-essentials/developing-your-people/how-we-learn/"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cipd.org/uk/the-people-profession/the-profession-map/explore-the-profession-map/core-behaviours/professional-courage-influence/"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cipd.org/uk/knowledge/reports/diversity-management-recommendations/" TargetMode="External"/><Relationship Id="rId5" Type="http://schemas.openxmlformats.org/officeDocument/2006/relationships/hyperlink" Target="https://www.cipd.org/uk/knowledge/reports/untapped-potential-uk-skills/" TargetMode="External"/><Relationship Id="rId4" Type="http://schemas.openxmlformats.org/officeDocument/2006/relationships/hyperlink" Target="https://www.cipd.org/uk/the-people-profession/the-profession-map/"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corporatelearningnetwork.com/employee-experience-learning-design/articles/25-curated-peter-drucker-quotes-on-teaching-learning-and-knowledge" TargetMode="External"/><Relationship Id="rId2" Type="http://schemas.openxmlformats.org/officeDocument/2006/relationships/slide" Target="../slides/slide37.xml"/><Relationship Id="rId1" Type="http://schemas.openxmlformats.org/officeDocument/2006/relationships/notesMaster" Target="../notesMasters/notesMaster1.xml"/><Relationship Id="rId4" Type="http://schemas.openxmlformats.org/officeDocument/2006/relationships/hyperlink" Target="https://killingtimewithijahamran.wordpress.com/2008/05/15/if-you-think-training-is-expensive-try-ignorance/"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a:t>
            </a:fld>
            <a:endParaRPr lang="en-US"/>
          </a:p>
        </p:txBody>
      </p:sp>
    </p:spTree>
    <p:extLst>
      <p:ext uri="{BB962C8B-B14F-4D97-AF65-F5344CB8AC3E}">
        <p14:creationId xmlns:p14="http://schemas.microsoft.com/office/powerpoint/2010/main" val="2981685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3</a:t>
            </a:fld>
            <a:endParaRPr lang="en-US"/>
          </a:p>
        </p:txBody>
      </p:sp>
    </p:spTree>
    <p:extLst>
      <p:ext uri="{BB962C8B-B14F-4D97-AF65-F5344CB8AC3E}">
        <p14:creationId xmlns:p14="http://schemas.microsoft.com/office/powerpoint/2010/main" val="3036425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Each learning outcome will be addressed throughout the sessions. </a:t>
            </a:r>
          </a:p>
        </p:txBody>
      </p:sp>
      <p:sp>
        <p:nvSpPr>
          <p:cNvPr id="4" name="Slide Number Placeholder 3"/>
          <p:cNvSpPr>
            <a:spLocks noGrp="1"/>
          </p:cNvSpPr>
          <p:nvPr>
            <p:ph type="sldNum" sz="quarter" idx="5"/>
          </p:nvPr>
        </p:nvSpPr>
        <p:spPr/>
        <p:txBody>
          <a:bodyPr/>
          <a:lstStyle/>
          <a:p>
            <a:fld id="{FC8BD8E7-1312-41F3-99C4-6DA5AF891969}" type="slidenum">
              <a:rPr lang="en-US" smtClean="0"/>
              <a:t>4</a:t>
            </a:fld>
            <a:endParaRPr lang="en-US"/>
          </a:p>
        </p:txBody>
      </p:sp>
    </p:spTree>
    <p:extLst>
      <p:ext uri="{BB962C8B-B14F-4D97-AF65-F5344CB8AC3E}">
        <p14:creationId xmlns:p14="http://schemas.microsoft.com/office/powerpoint/2010/main" val="16735506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5</a:t>
            </a:fld>
            <a:endParaRPr lang="en-US"/>
          </a:p>
        </p:txBody>
      </p:sp>
    </p:spTree>
    <p:extLst>
      <p:ext uri="{BB962C8B-B14F-4D97-AF65-F5344CB8AC3E}">
        <p14:creationId xmlns:p14="http://schemas.microsoft.com/office/powerpoint/2010/main" val="2968047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rPr>
              <a:t>Your report should include: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An introduction that sets out the external and internal factors that impact the organisation’s learning and development strategy.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 critical analysis of the organisation’s current learning and development strategy, considering the obstacles identified by Fitch (2023) and the organisation’s learning culture.</a:t>
            </a:r>
            <a:endParaRPr lang="en-GB"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Recommendations for how the organisation can overcome these obstacles to create a thriving learning culture. At least one of your recommendations should include the use of a specific learning resource to be demonstrated as part of  Task 2. You should include information regarding potential costs and benefits, plus how you would evaluate the effectiveness of the resource. </a:t>
            </a:r>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6</a:t>
            </a:fld>
            <a:endParaRPr lang="en-US"/>
          </a:p>
        </p:txBody>
      </p:sp>
    </p:spTree>
    <p:extLst>
      <p:ext uri="{BB962C8B-B14F-4D97-AF65-F5344CB8AC3E}">
        <p14:creationId xmlns:p14="http://schemas.microsoft.com/office/powerpoint/2010/main" val="4038938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rPr>
              <a:t>You do not need to conduct a training session but your presentation should be an explanation and demonstration of the learning resource. </a:t>
            </a:r>
          </a:p>
          <a:p>
            <a:endParaRPr lang="en-GB" sz="1800" dirty="0">
              <a:effectLst/>
              <a:latin typeface="Arial" panose="020B0604020202020204" pitchFamily="34"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You can use PowerPoint to introduce the background to the resource then include a prototype of it </a:t>
            </a:r>
            <a:r>
              <a:rPr lang="en-GB" sz="1800">
                <a:effectLst/>
                <a:latin typeface="Arial" panose="020B0604020202020204" pitchFamily="34" charset="0"/>
                <a:ea typeface="Times New Roman" panose="02020603050405020304" pitchFamily="18" charset="0"/>
              </a:rPr>
              <a:t>in practice.</a:t>
            </a:r>
            <a:endParaRPr lang="en-GB" sz="1800" dirty="0">
              <a:effectLst/>
              <a:latin typeface="Arial" panose="020B0604020202020204" pitchFamily="34" charset="0"/>
              <a:ea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Examples of mediums you might choose include:</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e-learning: develop interactive online courses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Webinars and virtual workshops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Microlearning</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Gamification</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Simulations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Video-based Learning</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Podcasts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Discussion Forums</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Apps</a:t>
            </a:r>
          </a:p>
          <a:p>
            <a:pPr marL="342900" lvl="0" indent="-342900">
              <a:buFont typeface="Symbol" panose="05050102010706020507" pitchFamily="18" charset="2"/>
              <a:buChar char=""/>
            </a:pPr>
            <a:endParaRPr lang="en-GB" sz="1800" dirty="0">
              <a:effectLst/>
              <a:latin typeface="Arial" panose="020B0604020202020204" pitchFamily="34" charset="0"/>
              <a:ea typeface="Times New Roman" panose="02020603050405020304" pitchFamily="18" charset="0"/>
            </a:endParaRPr>
          </a:p>
          <a:p>
            <a:pPr marL="0" lvl="0" indent="0">
              <a:buFont typeface="Symbol" panose="05050102010706020507" pitchFamily="18" charset="2"/>
              <a:buNone/>
            </a:pP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7</a:t>
            </a:fld>
            <a:endParaRPr lang="en-US"/>
          </a:p>
        </p:txBody>
      </p:sp>
    </p:spTree>
    <p:extLst>
      <p:ext uri="{BB962C8B-B14F-4D97-AF65-F5344CB8AC3E}">
        <p14:creationId xmlns:p14="http://schemas.microsoft.com/office/powerpoint/2010/main" val="3109414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8</a:t>
            </a:fld>
            <a:endParaRPr lang="en-US"/>
          </a:p>
        </p:txBody>
      </p:sp>
    </p:spTree>
    <p:extLst>
      <p:ext uri="{BB962C8B-B14F-4D97-AF65-F5344CB8AC3E}">
        <p14:creationId xmlns:p14="http://schemas.microsoft.com/office/powerpoint/2010/main" val="2974709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9</a:t>
            </a:fld>
            <a:endParaRPr lang="en-US"/>
          </a:p>
        </p:txBody>
      </p:sp>
    </p:spTree>
    <p:extLst>
      <p:ext uri="{BB962C8B-B14F-4D97-AF65-F5344CB8AC3E}">
        <p14:creationId xmlns:p14="http://schemas.microsoft.com/office/powerpoint/2010/main" val="790883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10</a:t>
            </a:fld>
            <a:endParaRPr lang="en-US"/>
          </a:p>
        </p:txBody>
      </p:sp>
    </p:spTree>
    <p:extLst>
      <p:ext uri="{BB962C8B-B14F-4D97-AF65-F5344CB8AC3E}">
        <p14:creationId xmlns:p14="http://schemas.microsoft.com/office/powerpoint/2010/main" val="3726358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endParaRPr lang="en-GB" b="0" i="0" dirty="0">
              <a:effectLst/>
              <a:latin typeface="__fkGroteskNeue_598ab8"/>
            </a:endParaRPr>
          </a:p>
          <a:p>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12</a:t>
            </a:fld>
            <a:endParaRPr lang="en-US"/>
          </a:p>
        </p:txBody>
      </p:sp>
    </p:spTree>
    <p:extLst>
      <p:ext uri="{BB962C8B-B14F-4D97-AF65-F5344CB8AC3E}">
        <p14:creationId xmlns:p14="http://schemas.microsoft.com/office/powerpoint/2010/main" val="10445882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13</a:t>
            </a:fld>
            <a:endParaRPr lang="en-US"/>
          </a:p>
        </p:txBody>
      </p:sp>
    </p:spTree>
    <p:extLst>
      <p:ext uri="{BB962C8B-B14F-4D97-AF65-F5344CB8AC3E}">
        <p14:creationId xmlns:p14="http://schemas.microsoft.com/office/powerpoint/2010/main" val="238551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14</a:t>
            </a:fld>
            <a:endParaRPr lang="en-US"/>
          </a:p>
        </p:txBody>
      </p:sp>
    </p:spTree>
    <p:extLst>
      <p:ext uri="{BB962C8B-B14F-4D97-AF65-F5344CB8AC3E}">
        <p14:creationId xmlns:p14="http://schemas.microsoft.com/office/powerpoint/2010/main" val="3745583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Globalisation</a:t>
            </a:r>
            <a:r>
              <a:rPr lang="en-US" dirty="0"/>
              <a:t> – Increasing interaction and integration among people, companies and governments around the world.</a:t>
            </a:r>
          </a:p>
          <a:p>
            <a:r>
              <a:rPr lang="en-US" dirty="0"/>
              <a:t>Mobility – The ability of employees to move roles as they acquire new skills and knowledge. </a:t>
            </a:r>
          </a:p>
          <a:p>
            <a:r>
              <a:rPr lang="en-US" dirty="0"/>
              <a:t>Changing demographics – Generational diversity, gender representation, racial and ethnic diversity.</a:t>
            </a:r>
          </a:p>
          <a:p>
            <a:r>
              <a:rPr lang="en-US" dirty="0"/>
              <a:t>Technology – Fourth Industrial Revolution, rapid developments in technology. </a:t>
            </a:r>
          </a:p>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15</a:t>
            </a:fld>
            <a:endParaRPr lang="en-US"/>
          </a:p>
        </p:txBody>
      </p:sp>
    </p:spTree>
    <p:extLst>
      <p:ext uri="{BB962C8B-B14F-4D97-AF65-F5344CB8AC3E}">
        <p14:creationId xmlns:p14="http://schemas.microsoft.com/office/powerpoint/2010/main" val="21765281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8BD8E7-1312-41F3-99C4-6DA5AF891969}" type="slidenum">
              <a:rPr lang="en-US" smtClean="0"/>
              <a:t>16</a:t>
            </a:fld>
            <a:endParaRPr lang="en-US"/>
          </a:p>
        </p:txBody>
      </p:sp>
    </p:spTree>
    <p:extLst>
      <p:ext uri="{BB962C8B-B14F-4D97-AF65-F5344CB8AC3E}">
        <p14:creationId xmlns:p14="http://schemas.microsoft.com/office/powerpoint/2010/main" val="22939678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17</a:t>
            </a:fld>
            <a:endParaRPr lang="en-US"/>
          </a:p>
        </p:txBody>
      </p:sp>
    </p:spTree>
    <p:extLst>
      <p:ext uri="{BB962C8B-B14F-4D97-AF65-F5344CB8AC3E}">
        <p14:creationId xmlns:p14="http://schemas.microsoft.com/office/powerpoint/2010/main" val="16843730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Learning and development roles | CIPD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Why is it also important to support the </a:t>
            </a:r>
            <a:r>
              <a:rPr lang="en-US" dirty="0" err="1"/>
              <a:t>organisation’s</a:t>
            </a:r>
            <a:r>
              <a:rPr lang="en-US" dirty="0"/>
              <a:t> response to the external environment?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18</a:t>
            </a:fld>
            <a:endParaRPr lang="en-US"/>
          </a:p>
        </p:txBody>
      </p:sp>
    </p:spTree>
    <p:extLst>
      <p:ext uri="{BB962C8B-B14F-4D97-AF65-F5344CB8AC3E}">
        <p14:creationId xmlns:p14="http://schemas.microsoft.com/office/powerpoint/2010/main" val="1595518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19</a:t>
            </a:fld>
            <a:endParaRPr lang="en-US"/>
          </a:p>
        </p:txBody>
      </p:sp>
    </p:spTree>
    <p:extLst>
      <p:ext uri="{BB962C8B-B14F-4D97-AF65-F5344CB8AC3E}">
        <p14:creationId xmlns:p14="http://schemas.microsoft.com/office/powerpoint/2010/main" val="3038118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20</a:t>
            </a:fld>
            <a:endParaRPr lang="en-US"/>
          </a:p>
        </p:txBody>
      </p:sp>
    </p:spTree>
    <p:extLst>
      <p:ext uri="{BB962C8B-B14F-4D97-AF65-F5344CB8AC3E}">
        <p14:creationId xmlns:p14="http://schemas.microsoft.com/office/powerpoint/2010/main" val="1662093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latin typeface="Museo"/>
            </a:endParaRPr>
          </a:p>
          <a:p>
            <a:r>
              <a:rPr lang="en-GB" b="1" dirty="0">
                <a:effectLst/>
                <a:latin typeface="Museo"/>
              </a:rPr>
              <a:t> </a:t>
            </a:r>
            <a:r>
              <a:rPr lang="en-GB" b="0" dirty="0">
                <a:effectLst/>
                <a:latin typeface="Museo"/>
              </a:rPr>
              <a:t>Addressing the skills gap is the top priority</a:t>
            </a:r>
          </a:p>
          <a:p>
            <a:pPr algn="l"/>
            <a:r>
              <a:rPr lang="en-GB" dirty="0">
                <a:effectLst/>
                <a:latin typeface="Museo"/>
              </a:rPr>
              <a:t>Addressing the skills gap is the number one priority for L&amp;D professionals (29%). However, they are prioritising inputs (for example, increasing self-directed learning) over outputs (for example, speeding up the transfer of learning).</a:t>
            </a:r>
          </a:p>
          <a:p>
            <a:r>
              <a:rPr lang="en-GB" dirty="0">
                <a:effectLst/>
                <a:latin typeface="Museo"/>
              </a:rPr>
              <a:t> </a:t>
            </a:r>
          </a:p>
          <a:p>
            <a:r>
              <a:rPr lang="en-GB" b="0" dirty="0">
                <a:effectLst/>
                <a:latin typeface="Museo"/>
              </a:rPr>
              <a:t>L&amp;D is under pressure</a:t>
            </a:r>
          </a:p>
          <a:p>
            <a:pPr algn="l"/>
            <a:r>
              <a:rPr lang="en-GB" dirty="0">
                <a:effectLst/>
                <a:latin typeface="Museo"/>
              </a:rPr>
              <a:t>While L&amp;D budget and headcount have rebounded and increased over the past 12 months, 53% of those working in L&amp;D functions agreed their overall team workload has also increased.</a:t>
            </a:r>
          </a:p>
          <a:p>
            <a:r>
              <a:rPr lang="en-GB" dirty="0">
                <a:effectLst/>
                <a:latin typeface="Museo"/>
              </a:rPr>
              <a:t> </a:t>
            </a:r>
          </a:p>
          <a:p>
            <a:r>
              <a:rPr lang="en-GB" b="0" dirty="0">
                <a:effectLst/>
                <a:latin typeface="Museo"/>
              </a:rPr>
              <a:t>Proactive problem-solving has increased</a:t>
            </a:r>
          </a:p>
          <a:p>
            <a:pPr algn="l"/>
            <a:r>
              <a:rPr lang="en-GB" dirty="0">
                <a:effectLst/>
                <a:latin typeface="Museo"/>
              </a:rPr>
              <a:t>There has been an increase in the number of L&amp;D professionals who are proactive in understanding a performance issue before recommending a solution (57% in 2023 versus 32% in 2021), but that still leaves a significant number potentially working on activities that do not contribute to improving performance.</a:t>
            </a:r>
          </a:p>
          <a:p>
            <a:r>
              <a:rPr lang="en-GB" dirty="0">
                <a:effectLst/>
                <a:latin typeface="Museo"/>
              </a:rPr>
              <a:t> </a:t>
            </a:r>
          </a:p>
          <a:p>
            <a:r>
              <a:rPr lang="en-GB" b="0" dirty="0">
                <a:effectLst/>
                <a:latin typeface="Museo"/>
              </a:rPr>
              <a:t>Two-thirds agree they have a meaningful career</a:t>
            </a:r>
          </a:p>
          <a:p>
            <a:pPr algn="l"/>
            <a:r>
              <a:rPr lang="en-GB" dirty="0">
                <a:effectLst/>
                <a:latin typeface="Museo"/>
              </a:rPr>
              <a:t>Sixty-five per cent of L&amp;D professionals agree that the profession offers a meaningful career. However, L&amp;D leaders view the profession more favourably than practitioners, particularly in terms of career prospects and the impact of L&amp;D on the organisation. It is up to them to lead by example and create opportunities for their teams.</a:t>
            </a:r>
          </a:p>
          <a:p>
            <a:pPr algn="l"/>
            <a:endParaRPr lang="en-GB" dirty="0">
              <a:effectLst/>
              <a:latin typeface="Museo"/>
            </a:endParaRPr>
          </a:p>
          <a:p>
            <a:r>
              <a:rPr lang="en-GB" b="0" dirty="0">
                <a:effectLst/>
                <a:latin typeface="Museo"/>
              </a:rPr>
              <a:t>Collaborative technologies have seen the biggest rise</a:t>
            </a:r>
          </a:p>
          <a:p>
            <a:pPr algn="l"/>
            <a:r>
              <a:rPr lang="en-GB" dirty="0">
                <a:effectLst/>
                <a:latin typeface="Museo"/>
              </a:rPr>
              <a:t>Technologies that enable collaboration have seen the biggest rise year-on-year, with usage of webinars, podcasts and social learning all higher than pre-pandemic times.</a:t>
            </a:r>
          </a:p>
          <a:p>
            <a:pPr algn="l"/>
            <a:endParaRPr lang="en-GB" dirty="0">
              <a:effectLst/>
              <a:latin typeface="Museo"/>
            </a:endParaRPr>
          </a:p>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21</a:t>
            </a:fld>
            <a:endParaRPr lang="en-US"/>
          </a:p>
        </p:txBody>
      </p:sp>
    </p:spTree>
    <p:extLst>
      <p:ext uri="{BB962C8B-B14F-4D97-AF65-F5344CB8AC3E}">
        <p14:creationId xmlns:p14="http://schemas.microsoft.com/office/powerpoint/2010/main" val="450362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__fkGroteskNeue_598ab8"/>
              </a:rPr>
              <a:t>The 70:20:10 model is a framework for learning and development that describes the optimal sources of learning for successful managers and employees. </a:t>
            </a:r>
          </a:p>
          <a:p>
            <a:pPr algn="l"/>
            <a:r>
              <a:rPr lang="en-GB" b="0" i="0" dirty="0">
                <a:effectLst/>
                <a:latin typeface="__fkGroteskNeue_598ab8"/>
              </a:rPr>
              <a:t>The model suggests </a:t>
            </a:r>
            <a:r>
              <a:rPr lang="en-GB" b="0" i="0">
                <a:effectLst/>
                <a:latin typeface="__fkGroteskNeue_598ab8"/>
              </a:rPr>
              <a:t>that: 70</a:t>
            </a:r>
            <a:r>
              <a:rPr lang="en-GB" b="0" i="0" dirty="0">
                <a:effectLst/>
                <a:latin typeface="__fkGroteskNeue_598ab8"/>
              </a:rPr>
              <a:t>% of learning comes from job-related experiences and on-the-job training.</a:t>
            </a:r>
            <a:endParaRPr lang="en-GB" b="0" i="0" u="none" strike="noStrike" dirty="0">
              <a:effectLst/>
              <a:latin typeface="var(--font-berkeley-mono)"/>
              <a:hlinkClick r:id="rId3"/>
            </a:endParaRPr>
          </a:p>
          <a:p>
            <a:pPr algn="l"/>
            <a:r>
              <a:rPr lang="en-GB" b="0" i="0" dirty="0">
                <a:effectLst/>
                <a:latin typeface="__fkGroteskNeue_598ab8"/>
              </a:rPr>
              <a:t>This includes hands-on experience, tackling challenges, making decisions, and learning from mistakes.</a:t>
            </a:r>
            <a:endParaRPr lang="en-GB" b="0" i="0" u="none" strike="noStrike" dirty="0">
              <a:effectLst/>
              <a:latin typeface="var(--font-berkeley-mono)"/>
              <a:hlinkClick r:id="rId3"/>
            </a:endParaRPr>
          </a:p>
          <a:p>
            <a:pPr algn="l"/>
            <a:r>
              <a:rPr lang="en-GB" b="0" i="0" dirty="0">
                <a:effectLst/>
                <a:latin typeface="__fkGroteskNeue_598ab8"/>
              </a:rPr>
              <a:t>20% of learning occurs through social interactions with others.</a:t>
            </a:r>
            <a:endParaRPr lang="en-GB" b="0" i="0" u="none" strike="noStrike" dirty="0">
              <a:effectLst/>
              <a:latin typeface="var(--font-berkeley-mono)"/>
              <a:hlinkClick r:id="rId3"/>
            </a:endParaRPr>
          </a:p>
          <a:p>
            <a:pPr algn="l"/>
            <a:r>
              <a:rPr lang="en-GB" b="0" i="0" dirty="0">
                <a:effectLst/>
                <a:latin typeface="__fkGroteskNeue_598ab8"/>
              </a:rPr>
              <a:t>This involves activities such as coaching, mentoring, collaborative learning, and feedback from peers and managers.</a:t>
            </a:r>
            <a:endParaRPr lang="en-GB" b="0" i="0" u="none" strike="noStrike" dirty="0">
              <a:effectLst/>
              <a:latin typeface="var(--font-berkeley-mono)"/>
            </a:endParaRPr>
          </a:p>
          <a:p>
            <a:pPr algn="l"/>
            <a:r>
              <a:rPr lang="en-GB" b="0" i="0" dirty="0">
                <a:effectLst/>
                <a:latin typeface="__fkGroteskNeue_598ab8"/>
              </a:rPr>
              <a:t>10% of learning is derived from formal educational events and structured training courses.</a:t>
            </a:r>
            <a:endParaRPr lang="en-GB" b="0" i="0" u="none" strike="noStrike" dirty="0">
              <a:effectLst/>
              <a:latin typeface="var(--font-berkeley-mono)"/>
              <a:hlinkClick r:id="rId4"/>
            </a:endParaRPr>
          </a:p>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22</a:t>
            </a:fld>
            <a:endParaRPr lang="en-US"/>
          </a:p>
        </p:txBody>
      </p:sp>
    </p:spTree>
    <p:extLst>
      <p:ext uri="{BB962C8B-B14F-4D97-AF65-F5344CB8AC3E}">
        <p14:creationId xmlns:p14="http://schemas.microsoft.com/office/powerpoint/2010/main" val="41149843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23</a:t>
            </a:fld>
            <a:endParaRPr lang="en-US"/>
          </a:p>
        </p:txBody>
      </p:sp>
    </p:spTree>
    <p:extLst>
      <p:ext uri="{BB962C8B-B14F-4D97-AF65-F5344CB8AC3E}">
        <p14:creationId xmlns:p14="http://schemas.microsoft.com/office/powerpoint/2010/main" val="36204586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Museo"/>
              </a:rPr>
              <a:t>The case for learning cultures</a:t>
            </a:r>
          </a:p>
          <a:p>
            <a:pPr algn="l"/>
            <a:r>
              <a:rPr lang="en-GB" b="0" i="0" dirty="0">
                <a:solidFill>
                  <a:srgbClr val="202020"/>
                </a:solidFill>
                <a:effectLst/>
                <a:latin typeface="Museo"/>
              </a:rPr>
              <a:t>Our evidence review finds a link between organisational support for learning and growth, transformation and knowledge sharing, among others. These organisations will now, more than ever, be able to respond agilely to the challenges they face – whether that be upskilling or reskilling their teams, equipping individuals to work from home, or making the shift to digital learning.</a:t>
            </a:r>
          </a:p>
          <a:p>
            <a:endParaRPr lang="en-GB" b="0" dirty="0">
              <a:effectLst/>
              <a:latin typeface="Museo"/>
            </a:endParaRPr>
          </a:p>
          <a:p>
            <a:r>
              <a:rPr lang="en-GB" b="0" dirty="0">
                <a:effectLst/>
                <a:latin typeface="Museo"/>
              </a:rPr>
              <a:t>Organisational learning</a:t>
            </a:r>
          </a:p>
          <a:p>
            <a:r>
              <a:rPr lang="en-GB" dirty="0">
                <a:effectLst/>
                <a:latin typeface="Museo"/>
              </a:rPr>
              <a:t>Businesses need structures and systems in place to support learning, as well as a shared vision for learning and transformation. Our research suggests that L&amp;D teams in possession of </a:t>
            </a:r>
            <a:r>
              <a:rPr lang="en-GB" b="1" dirty="0">
                <a:effectLst/>
                <a:latin typeface="Museo"/>
                <a:hlinkClick r:id="rId3" tooltip="Link to CIPD Profession Map"/>
              </a:rPr>
              <a:t>professional courage</a:t>
            </a:r>
            <a:r>
              <a:rPr lang="en-GB" dirty="0">
                <a:effectLst/>
                <a:latin typeface="Museo"/>
              </a:rPr>
              <a:t> - a core behaviour in the CIPD’s </a:t>
            </a:r>
            <a:r>
              <a:rPr lang="en-GB" b="1" dirty="0">
                <a:effectLst/>
                <a:latin typeface="Museo"/>
                <a:hlinkClick r:id="rId4" tooltip="Link to CIPD's Profession Map"/>
              </a:rPr>
              <a:t>new Profession Map</a:t>
            </a:r>
            <a:r>
              <a:rPr lang="en-GB" dirty="0">
                <a:effectLst/>
                <a:latin typeface="Museo"/>
              </a:rPr>
              <a:t> - are more likely to bring stakeholders together to support learning.</a:t>
            </a:r>
          </a:p>
          <a:p>
            <a:endParaRPr lang="en-GB" b="0" dirty="0">
              <a:effectLst/>
              <a:latin typeface="Museo"/>
            </a:endParaRPr>
          </a:p>
          <a:p>
            <a:r>
              <a:rPr lang="en-GB" b="0" dirty="0">
                <a:effectLst/>
                <a:latin typeface="Museo"/>
              </a:rPr>
              <a:t>Team learning</a:t>
            </a:r>
          </a:p>
          <a:p>
            <a:r>
              <a:rPr lang="en-GB" dirty="0">
                <a:effectLst/>
                <a:latin typeface="Museo"/>
              </a:rPr>
              <a:t>Managers who prioritise and support team learning, both informal and formal, stand to benefit in the long run. Our research into the </a:t>
            </a:r>
            <a:r>
              <a:rPr lang="en-GB" b="1" dirty="0">
                <a:effectLst/>
                <a:latin typeface="Museo"/>
                <a:hlinkClick r:id="rId5" tooltip="CIPD Research report: Investigating the untapped potential of UK skills"/>
              </a:rPr>
              <a:t>untapped potential of UK skills</a:t>
            </a:r>
            <a:r>
              <a:rPr lang="en-GB" dirty="0">
                <a:effectLst/>
                <a:latin typeface="Museo"/>
              </a:rPr>
              <a:t> highlights that managers have a key role in enabling workers to develop their skills at work, but they need support to do this effectively. Our </a:t>
            </a:r>
            <a:r>
              <a:rPr lang="en-GB" b="1" dirty="0">
                <a:effectLst/>
                <a:latin typeface="Museo"/>
                <a:hlinkClick r:id="rId6" tooltip="CIPD Research report: Diversity management that works: summary of recommendations"/>
              </a:rPr>
              <a:t>diversity management research</a:t>
            </a:r>
            <a:r>
              <a:rPr lang="en-GB" dirty="0">
                <a:effectLst/>
                <a:latin typeface="Museo"/>
              </a:rPr>
              <a:t> highlights that the most effective way to get managers on board with strategic people objectives is to give them agency in how they meet those objectives.  </a:t>
            </a:r>
          </a:p>
          <a:p>
            <a:endParaRPr lang="en-GB" dirty="0">
              <a:effectLst/>
              <a:latin typeface="Museo"/>
            </a:endParaRPr>
          </a:p>
          <a:p>
            <a:r>
              <a:rPr lang="en-GB" b="0" dirty="0">
                <a:effectLst/>
                <a:latin typeface="Museo"/>
              </a:rPr>
              <a:t>Individual learning</a:t>
            </a:r>
          </a:p>
          <a:p>
            <a:r>
              <a:rPr lang="en-GB" dirty="0">
                <a:effectLst/>
                <a:latin typeface="Museo"/>
              </a:rPr>
              <a:t>Learning needs to take place in a supportive environment in which employees are empowered to put their learning into practice. Although other organisational practices will inevitably influence how - and when - people can apply their learning, the trick is for organisations to connect </a:t>
            </a:r>
            <a:r>
              <a:rPr lang="en-GB" i="1" dirty="0">
                <a:effectLst/>
                <a:latin typeface="Museo"/>
              </a:rPr>
              <a:t>individual learning</a:t>
            </a:r>
            <a:r>
              <a:rPr lang="en-GB" dirty="0">
                <a:effectLst/>
                <a:latin typeface="Museo"/>
              </a:rPr>
              <a:t> with </a:t>
            </a:r>
            <a:r>
              <a:rPr lang="en-GB" i="1" dirty="0">
                <a:effectLst/>
                <a:latin typeface="Museo"/>
              </a:rPr>
              <a:t>organisational learning</a:t>
            </a:r>
            <a:r>
              <a:rPr lang="en-GB" dirty="0">
                <a:effectLst/>
                <a:latin typeface="Museo"/>
              </a:rPr>
              <a:t>.</a:t>
            </a:r>
          </a:p>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24</a:t>
            </a:fld>
            <a:endParaRPr lang="en-US"/>
          </a:p>
        </p:txBody>
      </p:sp>
    </p:spTree>
    <p:extLst>
      <p:ext uri="{BB962C8B-B14F-4D97-AF65-F5344CB8AC3E}">
        <p14:creationId xmlns:p14="http://schemas.microsoft.com/office/powerpoint/2010/main" val="5710029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25</a:t>
            </a:fld>
            <a:endParaRPr lang="en-US"/>
          </a:p>
        </p:txBody>
      </p:sp>
    </p:spTree>
    <p:extLst>
      <p:ext uri="{BB962C8B-B14F-4D97-AF65-F5344CB8AC3E}">
        <p14:creationId xmlns:p14="http://schemas.microsoft.com/office/powerpoint/2010/main" val="25290260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26</a:t>
            </a:fld>
            <a:endParaRPr lang="en-US"/>
          </a:p>
        </p:txBody>
      </p:sp>
    </p:spTree>
    <p:extLst>
      <p:ext uri="{BB962C8B-B14F-4D97-AF65-F5344CB8AC3E}">
        <p14:creationId xmlns:p14="http://schemas.microsoft.com/office/powerpoint/2010/main" val="41118734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27</a:t>
            </a:fld>
            <a:endParaRPr lang="en-US"/>
          </a:p>
        </p:txBody>
      </p:sp>
    </p:spTree>
    <p:extLst>
      <p:ext uri="{BB962C8B-B14F-4D97-AF65-F5344CB8AC3E}">
        <p14:creationId xmlns:p14="http://schemas.microsoft.com/office/powerpoint/2010/main" val="13169221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28</a:t>
            </a:fld>
            <a:endParaRPr lang="en-US"/>
          </a:p>
        </p:txBody>
      </p:sp>
    </p:spTree>
    <p:extLst>
      <p:ext uri="{BB962C8B-B14F-4D97-AF65-F5344CB8AC3E}">
        <p14:creationId xmlns:p14="http://schemas.microsoft.com/office/powerpoint/2010/main" val="827809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29</a:t>
            </a:fld>
            <a:endParaRPr lang="en-US"/>
          </a:p>
        </p:txBody>
      </p:sp>
    </p:spTree>
    <p:extLst>
      <p:ext uri="{BB962C8B-B14F-4D97-AF65-F5344CB8AC3E}">
        <p14:creationId xmlns:p14="http://schemas.microsoft.com/office/powerpoint/2010/main" val="27426064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learning systems will not work in isolation. They require significant effort and an active content strategy in order to realise benefits. </a:t>
            </a:r>
          </a:p>
        </p:txBody>
      </p:sp>
      <p:sp>
        <p:nvSpPr>
          <p:cNvPr id="4" name="Slide Number Placeholder 3"/>
          <p:cNvSpPr>
            <a:spLocks noGrp="1"/>
          </p:cNvSpPr>
          <p:nvPr>
            <p:ph type="sldNum" sz="quarter" idx="5"/>
          </p:nvPr>
        </p:nvSpPr>
        <p:spPr/>
        <p:txBody>
          <a:bodyPr/>
          <a:lstStyle/>
          <a:p>
            <a:fld id="{FC8BD8E7-1312-41F3-99C4-6DA5AF891969}" type="slidenum">
              <a:rPr lang="en-US" smtClean="0"/>
              <a:t>30</a:t>
            </a:fld>
            <a:endParaRPr lang="en-US"/>
          </a:p>
        </p:txBody>
      </p:sp>
    </p:spTree>
    <p:extLst>
      <p:ext uri="{BB962C8B-B14F-4D97-AF65-F5344CB8AC3E}">
        <p14:creationId xmlns:p14="http://schemas.microsoft.com/office/powerpoint/2010/main" val="40483386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31</a:t>
            </a:fld>
            <a:endParaRPr lang="en-US"/>
          </a:p>
        </p:txBody>
      </p:sp>
    </p:spTree>
    <p:extLst>
      <p:ext uri="{BB962C8B-B14F-4D97-AF65-F5344CB8AC3E}">
        <p14:creationId xmlns:p14="http://schemas.microsoft.com/office/powerpoint/2010/main" val="12782483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Possible negative outcomes, according to </a:t>
            </a:r>
            <a:r>
              <a:rPr lang="en-US" dirty="0" err="1"/>
              <a:t>Sostrin</a:t>
            </a:r>
            <a:r>
              <a:rPr lang="en-US" dirty="0"/>
              <a:t> (2011):</a:t>
            </a:r>
          </a:p>
          <a:p>
            <a:r>
              <a:rPr lang="en-US" dirty="0"/>
              <a:t>First-order impacts on workers</a:t>
            </a:r>
          </a:p>
          <a:p>
            <a:r>
              <a:rPr lang="en-US" dirty="0"/>
              <a:t>Second-order impacts on teams</a:t>
            </a:r>
          </a:p>
          <a:p>
            <a:r>
              <a:rPr lang="en-US" dirty="0"/>
              <a:t>Third-order impacts on the workplace</a:t>
            </a:r>
          </a:p>
        </p:txBody>
      </p:sp>
      <p:sp>
        <p:nvSpPr>
          <p:cNvPr id="4" name="Slide Number Placeholder 3"/>
          <p:cNvSpPr>
            <a:spLocks noGrp="1"/>
          </p:cNvSpPr>
          <p:nvPr>
            <p:ph type="sldNum" sz="quarter" idx="5"/>
          </p:nvPr>
        </p:nvSpPr>
        <p:spPr/>
        <p:txBody>
          <a:bodyPr/>
          <a:lstStyle/>
          <a:p>
            <a:fld id="{FC8BD8E7-1312-41F3-99C4-6DA5AF891969}" type="slidenum">
              <a:rPr lang="en-US" smtClean="0"/>
              <a:t>32</a:t>
            </a:fld>
            <a:endParaRPr lang="en-US"/>
          </a:p>
        </p:txBody>
      </p:sp>
    </p:spTree>
    <p:extLst>
      <p:ext uri="{BB962C8B-B14F-4D97-AF65-F5344CB8AC3E}">
        <p14:creationId xmlns:p14="http://schemas.microsoft.com/office/powerpoint/2010/main" val="3332014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50-51</a:t>
            </a:r>
          </a:p>
        </p:txBody>
      </p:sp>
      <p:sp>
        <p:nvSpPr>
          <p:cNvPr id="4" name="Slide Number Placeholder 3"/>
          <p:cNvSpPr>
            <a:spLocks noGrp="1"/>
          </p:cNvSpPr>
          <p:nvPr>
            <p:ph type="sldNum" sz="quarter" idx="5"/>
          </p:nvPr>
        </p:nvSpPr>
        <p:spPr/>
        <p:txBody>
          <a:bodyPr/>
          <a:lstStyle/>
          <a:p>
            <a:fld id="{FC8BD8E7-1312-41F3-99C4-6DA5AF891969}" type="slidenum">
              <a:rPr lang="en-US" smtClean="0"/>
              <a:t>33</a:t>
            </a:fld>
            <a:endParaRPr lang="en-US"/>
          </a:p>
        </p:txBody>
      </p:sp>
    </p:spTree>
    <p:extLst>
      <p:ext uri="{BB962C8B-B14F-4D97-AF65-F5344CB8AC3E}">
        <p14:creationId xmlns:p14="http://schemas.microsoft.com/office/powerpoint/2010/main" val="41725145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Arial" panose="020B0604020202020204" pitchFamily="34" charset="0"/>
              </a:rPr>
              <a:t>Talking AI ethics at work</a:t>
            </a:r>
          </a:p>
          <a:p>
            <a:pPr algn="l"/>
            <a:r>
              <a:rPr lang="en-GB" b="0" i="0" dirty="0">
                <a:solidFill>
                  <a:srgbClr val="4D4D4D"/>
                </a:solidFill>
                <a:effectLst/>
                <a:latin typeface="Arial" panose="020B0604020202020204" pitchFamily="34" charset="0"/>
              </a:rPr>
              <a:t>AI ethics has been an emerging topic over the past few years – how to use AI in an ethical manner. And ‘is AI ethical?’ It is important that people think about and understand ethical issues. In the Innovating Pedagogy report, the focus is on young people and about the importance of giving them opportunities to voice their opinions and their concerns about AI and ethics. There is a need in society for young people to be engaged in a technology that is the way of the future and will massively impact on them, whether it’s children in education or young people in the workplace.</a:t>
            </a:r>
          </a:p>
          <a:p>
            <a:pPr algn="l"/>
            <a:r>
              <a:rPr lang="en-GB" b="1" i="0" dirty="0">
                <a:solidFill>
                  <a:srgbClr val="000000"/>
                </a:solidFill>
                <a:effectLst/>
                <a:latin typeface="Arial" panose="020B0604020202020204" pitchFamily="34" charset="0"/>
              </a:rPr>
              <a:t>Intelligent content</a:t>
            </a:r>
          </a:p>
          <a:p>
            <a:pPr algn="l"/>
            <a:r>
              <a:rPr lang="en-GB" b="0" i="0" dirty="0">
                <a:solidFill>
                  <a:srgbClr val="4D4D4D"/>
                </a:solidFill>
                <a:effectLst/>
                <a:latin typeface="Arial" panose="020B0604020202020204" pitchFamily="34" charset="0"/>
              </a:rPr>
              <a:t>There has been a gradual development with content and textbooks. First we had print - static textbooks. Then we also had e-books, which you could read online and maybe interact with them through one or two elements. The next step in this development is intelligent textbooks. They are often multimodal, making the learning much more interactive, immediate and visual. This makes them less like a book and much more engaging for learners. It bridges reading and writing, encouraging the learner to read (or hear) and then produce something as a result of the learning – explaining your understanding by generating something yourself, as a learner, and having that assessed within the book. It's almost like an alternative tutor.</a:t>
            </a:r>
          </a:p>
          <a:p>
            <a:pPr algn="l"/>
            <a:r>
              <a:rPr lang="en-GB" b="1" i="0" dirty="0">
                <a:solidFill>
                  <a:srgbClr val="000000"/>
                </a:solidFill>
                <a:effectLst/>
                <a:latin typeface="Arial" panose="020B0604020202020204" pitchFamily="34" charset="0"/>
              </a:rPr>
              <a:t>The AI conversation imperative</a:t>
            </a:r>
          </a:p>
          <a:p>
            <a:pPr algn="l"/>
            <a:r>
              <a:rPr lang="en-GB" b="0" i="0" dirty="0">
                <a:solidFill>
                  <a:srgbClr val="4D4D4D"/>
                </a:solidFill>
                <a:effectLst/>
                <a:latin typeface="Arial" panose="020B0604020202020204" pitchFamily="34" charset="0"/>
              </a:rPr>
              <a:t>When ChatGPT appeared on the scene, the first reaction was a lot of excitement. Then there was another reaction around ‘people are going to use it inappropriately and what does it mean in terms of bias and lack of control over data, etc?’. I think we’re moving a bit past that now to ‘how do we use it constructively in teaching and learning and training?’ There is an understanding that there are some skills and literacies involved that need to be developed, so that people can formulate their requests appropriately. Also, skills in sustaining the conversation – it’s not just one question, one answer. People can have a more prolonged dialogue. They can challenge answers and ask for slightly different answers. It’s a skill we all need to develop – an understanding of the possibilities of conversations with AI and how you learn through conversation.</a:t>
            </a:r>
          </a:p>
          <a:p>
            <a:pPr algn="l"/>
            <a:r>
              <a:rPr lang="en-GB" b="1" i="0" dirty="0">
                <a:solidFill>
                  <a:srgbClr val="000000"/>
                </a:solidFill>
                <a:effectLst/>
                <a:latin typeface="Arial" panose="020B0604020202020204" pitchFamily="34" charset="0"/>
              </a:rPr>
              <a:t>Fostering peace at work</a:t>
            </a:r>
          </a:p>
          <a:p>
            <a:pPr algn="l"/>
            <a:r>
              <a:rPr lang="en-GB" b="0" i="0" dirty="0">
                <a:solidFill>
                  <a:srgbClr val="4D4D4D"/>
                </a:solidFill>
                <a:effectLst/>
                <a:latin typeface="Arial" panose="020B0604020202020204" pitchFamily="34" charset="0"/>
              </a:rPr>
              <a:t>There is an increasing amount of conflict in the world, so organisations need to think about how to foster peaceful relations in the workplace. There are people from all nationalities, countries, regions and religions of the world in the workplace, physically and virtually, and these diverse perspectives and experiences need to be integrated. Relationship building is very important, as is giving people opportunities to come together and engage in healthy discussion. It’s about tolerance and empathy and global citizenship. People need to be encouraged to look beyond their local setting to a global perspective and understanding.</a:t>
            </a:r>
          </a:p>
          <a:p>
            <a:pPr algn="l"/>
            <a:r>
              <a:rPr lang="en-GB" b="1" i="0" dirty="0">
                <a:solidFill>
                  <a:srgbClr val="000000"/>
                </a:solidFill>
                <a:effectLst/>
                <a:latin typeface="Arial" panose="020B0604020202020204" pitchFamily="34" charset="0"/>
              </a:rPr>
              <a:t>Climate action</a:t>
            </a:r>
          </a:p>
          <a:p>
            <a:pPr algn="l"/>
            <a:r>
              <a:rPr lang="en-GB" b="0" i="0" dirty="0">
                <a:solidFill>
                  <a:srgbClr val="4D4D4D"/>
                </a:solidFill>
                <a:effectLst/>
                <a:latin typeface="Arial" panose="020B0604020202020204" pitchFamily="34" charset="0"/>
              </a:rPr>
              <a:t>People understand that climate change is an issue, but how much do they actually understand it in their context, in the workplace? Or feel confident to lead or engage with activities around climate action at work? People need to be given the resources and confidence to move forward with climate action. Learning teams need to educate themselves first, so that they can help educate others. Organisations need to address climate change in their context by raising awareness and helping people look at it across all disciplines. They need to foster interdisciplinary learning and environmental responsibility among employees.</a:t>
            </a:r>
          </a:p>
          <a:p>
            <a:pPr algn="l"/>
            <a:r>
              <a:rPr lang="en-GB" b="1" i="0" dirty="0">
                <a:solidFill>
                  <a:srgbClr val="000000"/>
                </a:solidFill>
                <a:effectLst/>
                <a:latin typeface="Arial" panose="020B0604020202020204" pitchFamily="34" charset="0"/>
              </a:rPr>
              <a:t>Assessments through extended reality</a:t>
            </a:r>
          </a:p>
          <a:p>
            <a:pPr algn="l"/>
            <a:r>
              <a:rPr lang="en-GB" b="0" i="0" dirty="0">
                <a:solidFill>
                  <a:srgbClr val="4D4D4D"/>
                </a:solidFill>
                <a:effectLst/>
                <a:latin typeface="Arial" panose="020B0604020202020204" pitchFamily="34" charset="0"/>
              </a:rPr>
              <a:t>Extended reality (XR) includes virtual reality (VR) and augmented reality (AR). When people use extended reality to practice certain skills or to demonstrate their ability in a skill, it makes complete sense to conduct the assessment through extended reality, because that’s where they have been doing the learning. The assessment should be aligned with the learning. You can assess on quite a deep level – for example, in a health and safety setting, not just ‘do you understand the safety procedure?’, but ‘how did you react when presented with this safety incident?’ It is an authentic and compelling way of assessing people’s understanding, skills, knowledge and behaviour.</a:t>
            </a:r>
          </a:p>
          <a:p>
            <a:endParaRPr lang="en-GB" dirty="0"/>
          </a:p>
        </p:txBody>
      </p:sp>
      <p:sp>
        <p:nvSpPr>
          <p:cNvPr id="4" name="Slide Number Placeholder 3"/>
          <p:cNvSpPr>
            <a:spLocks noGrp="1"/>
          </p:cNvSpPr>
          <p:nvPr>
            <p:ph type="sldNum" sz="quarter" idx="5"/>
          </p:nvPr>
        </p:nvSpPr>
        <p:spPr/>
        <p:txBody>
          <a:bodyPr/>
          <a:lstStyle/>
          <a:p>
            <a:fld id="{FC8BD8E7-1312-41F3-99C4-6DA5AF891969}" type="slidenum">
              <a:rPr lang="en-US" smtClean="0"/>
              <a:t>34</a:t>
            </a:fld>
            <a:endParaRPr lang="en-US"/>
          </a:p>
        </p:txBody>
      </p:sp>
    </p:spTree>
    <p:extLst>
      <p:ext uri="{BB962C8B-B14F-4D97-AF65-F5344CB8AC3E}">
        <p14:creationId xmlns:p14="http://schemas.microsoft.com/office/powerpoint/2010/main" val="316444138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35</a:t>
            </a:fld>
            <a:endParaRPr lang="en-US"/>
          </a:p>
        </p:txBody>
      </p:sp>
    </p:spTree>
    <p:extLst>
      <p:ext uri="{BB962C8B-B14F-4D97-AF65-F5344CB8AC3E}">
        <p14:creationId xmlns:p14="http://schemas.microsoft.com/office/powerpoint/2010/main" val="19177119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Further discussion regarding strategy next week along with learning needs analysis. </a:t>
            </a:r>
          </a:p>
        </p:txBody>
      </p:sp>
      <p:sp>
        <p:nvSpPr>
          <p:cNvPr id="4" name="Slide Number Placeholder 3"/>
          <p:cNvSpPr>
            <a:spLocks noGrp="1"/>
          </p:cNvSpPr>
          <p:nvPr>
            <p:ph type="sldNum" sz="quarter" idx="5"/>
          </p:nvPr>
        </p:nvSpPr>
        <p:spPr/>
        <p:txBody>
          <a:bodyPr/>
          <a:lstStyle/>
          <a:p>
            <a:fld id="{FC8BD8E7-1312-41F3-99C4-6DA5AF891969}" type="slidenum">
              <a:rPr lang="en-US" smtClean="0"/>
              <a:t>36</a:t>
            </a:fld>
            <a:endParaRPr lang="en-US"/>
          </a:p>
        </p:txBody>
      </p:sp>
    </p:spTree>
    <p:extLst>
      <p:ext uri="{BB962C8B-B14F-4D97-AF65-F5344CB8AC3E}">
        <p14:creationId xmlns:p14="http://schemas.microsoft.com/office/powerpoint/2010/main" val="37476617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0" i="0" dirty="0">
                <a:effectLst/>
                <a:latin typeface="__fkGroteskNeue_598ab8"/>
              </a:rPr>
              <a:t>"If you think training is expensive, try ignorance" is a quote attributed to Peter Drucker, the renowned management consultant and author</a:t>
            </a:r>
            <a:r>
              <a:rPr lang="en-GB" b="0" i="0" u="none" strike="noStrike" dirty="0">
                <a:effectLst/>
                <a:latin typeface="var(--font-berkeley-mono)"/>
              </a:rPr>
              <a:t>.</a:t>
            </a:r>
            <a:endParaRPr lang="en-GB" b="0" i="0" u="none" strike="noStrike" dirty="0">
              <a:effectLst/>
              <a:latin typeface="var(--font-berkeley-mono)"/>
              <a:hlinkClick r:id="rId3"/>
            </a:endParaRPr>
          </a:p>
          <a:p>
            <a:pPr marL="171450" indent="-171450" algn="l">
              <a:buFont typeface="Arial" panose="020B0604020202020204" pitchFamily="34" charset="0"/>
              <a:buChar char="•"/>
            </a:pPr>
            <a:r>
              <a:rPr lang="en-GB" b="0" i="0" dirty="0">
                <a:effectLst/>
                <a:latin typeface="__fkGroteskNeue_598ab8"/>
              </a:rPr>
              <a:t>This concise statement emphasises the importance of education and training in both personal and professional contexts. Drucker, often referred to as the "Father of Modern Management," used this quote to highlight that while training may have costs associated with it, the price of remaining ignorant or unskilled is ultimately much higher</a:t>
            </a:r>
            <a:r>
              <a:rPr lang="en-GB" b="0" i="0" u="none" strike="noStrike" dirty="0">
                <a:effectLst/>
                <a:latin typeface="var(--font-berkeley-mono)"/>
              </a:rPr>
              <a:t>.</a:t>
            </a:r>
            <a:endParaRPr lang="en-GB" b="0" i="0" u="none" strike="noStrike" dirty="0">
              <a:effectLst/>
              <a:latin typeface="var(--font-berkeley-mono)"/>
              <a:hlinkClick r:id="rId4"/>
            </a:endParaRPr>
          </a:p>
          <a:p>
            <a:pPr marL="171450" indent="-171450" algn="l">
              <a:buFont typeface="Arial" panose="020B0604020202020204" pitchFamily="34" charset="0"/>
              <a:buChar char="•"/>
            </a:pPr>
            <a:r>
              <a:rPr lang="en-GB" b="0" i="0" dirty="0">
                <a:effectLst/>
                <a:latin typeface="__fkGroteskNeue_598ab8"/>
              </a:rPr>
              <a:t>The quote reflects Drucker's broader philosophy on the value of knowledge and continuous learning in the workplace. He believed that employees should be treated as assets rather than liabilities, and that knowledge workers are essential in the modern economy</a:t>
            </a:r>
            <a:r>
              <a:rPr lang="en-GB" b="0" i="0" u="none" strike="noStrike" dirty="0">
                <a:effectLst/>
                <a:latin typeface="var(--font-berkeley-mono)"/>
              </a:rPr>
              <a:t>.</a:t>
            </a:r>
            <a:endParaRPr lang="en-GB" b="0" i="0" u="none" strike="noStrike" dirty="0">
              <a:effectLst/>
              <a:latin typeface="var(--font-berkeley-mono)"/>
              <a:hlinkClick r:id="rId4"/>
            </a:endParaRPr>
          </a:p>
          <a:p>
            <a:pPr marL="171450" indent="-171450" algn="l">
              <a:buFont typeface="Arial" panose="020B0604020202020204" pitchFamily="34" charset="0"/>
              <a:buChar char="•"/>
            </a:pPr>
            <a:r>
              <a:rPr lang="en-GB" b="0" i="0" dirty="0">
                <a:effectLst/>
                <a:latin typeface="__fkGroteskNeue_598ab8"/>
              </a:rPr>
              <a:t>This perspective aligns with his emphasis on the importance of training and development in organisations. Drucker's views on training and knowledge were not limited to this single quote. He also stated, "The most important way to develop people is to use them as teachers. Nobody learns as much as a good teacher</a:t>
            </a:r>
            <a:r>
              <a:rPr lang="en-GB" b="0" i="0" dirty="0">
                <a:effectLst/>
                <a:latin typeface="__fkGroteskNeue_598ab8"/>
                <a:hlinkClick r:id="rId3"/>
              </a:rPr>
              <a:t>“</a:t>
            </a:r>
            <a:r>
              <a:rPr lang="en-GB" b="0" i="0" u="none" strike="noStrike" dirty="0">
                <a:effectLst/>
                <a:latin typeface="var(--font-berkeley-mono)"/>
              </a:rPr>
              <a:t>.</a:t>
            </a:r>
            <a:endParaRPr lang="en-GB" b="0" i="0" u="none" strike="noStrike" dirty="0">
              <a:effectLst/>
              <a:latin typeface="var(--font-berkeley-mono)"/>
              <a:hlinkClick r:id="rId3"/>
            </a:endParaRPr>
          </a:p>
          <a:p>
            <a:pPr marL="171450" indent="-171450" algn="l">
              <a:buFont typeface="Arial" panose="020B0604020202020204" pitchFamily="34" charset="0"/>
              <a:buChar char="•"/>
            </a:pPr>
            <a:r>
              <a:rPr lang="en-GB" b="0" i="0" dirty="0">
                <a:effectLst/>
                <a:latin typeface="__fkGroteskNeue_598ab8"/>
              </a:rPr>
              <a:t>This further underscores his belief in the power of learning and sharing knowledge within organisations.</a:t>
            </a:r>
          </a:p>
          <a:p>
            <a:pPr marL="0" indent="0" algn="l">
              <a:buFont typeface="Arial" panose="020B0604020202020204" pitchFamily="34" charset="0"/>
              <a:buNone/>
            </a:pPr>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37</a:t>
            </a:fld>
            <a:endParaRPr lang="en-US"/>
          </a:p>
        </p:txBody>
      </p:sp>
    </p:spTree>
    <p:extLst>
      <p:ext uri="{BB962C8B-B14F-4D97-AF65-F5344CB8AC3E}">
        <p14:creationId xmlns:p14="http://schemas.microsoft.com/office/powerpoint/2010/main" val="3623588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C8BD8E7-1312-41F3-99C4-6DA5AF891969}" type="slidenum">
              <a:rPr lang="en-US" smtClean="0"/>
              <a:t>38</a:t>
            </a:fld>
            <a:endParaRPr lang="en-US"/>
          </a:p>
        </p:txBody>
      </p:sp>
    </p:spTree>
    <p:extLst>
      <p:ext uri="{BB962C8B-B14F-4D97-AF65-F5344CB8AC3E}">
        <p14:creationId xmlns:p14="http://schemas.microsoft.com/office/powerpoint/2010/main" val="8477547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C8BD8E7-1312-41F3-99C4-6DA5AF891969}" type="slidenum">
              <a:rPr lang="en-US" smtClean="0"/>
              <a:t>39</a:t>
            </a:fld>
            <a:endParaRPr lang="en-US"/>
          </a:p>
        </p:txBody>
      </p:sp>
    </p:spTree>
    <p:extLst>
      <p:ext uri="{BB962C8B-B14F-4D97-AF65-F5344CB8AC3E}">
        <p14:creationId xmlns:p14="http://schemas.microsoft.com/office/powerpoint/2010/main" val="1076777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900303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a:lvl1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11/26/2025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85456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11/26/2025</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13252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7048"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CC0096-1860-4642-9CD2-0079EA5E7CD1}" type="datetimeFigureOut">
              <a:rPr lang="en-US" smtClean="0"/>
              <a:t>11/26/2025</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00232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US"/>
              <a:t>Click to edit Master title style</a:t>
            </a:r>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856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11/26/2025</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4048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11/26/2025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0" r:id="rId8"/>
    <p:sldLayoutId id="2147483711" r:id="rId9"/>
    <p:sldLayoutId id="2147483712"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4.jpg"/><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image" Target="../media/image13.jpg"/><Relationship Id="rId5" Type="http://schemas.openxmlformats.org/officeDocument/2006/relationships/image" Target="../media/image12.jpeg"/><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hyperlink" Target="https://integrateictineducation.wordpress.com/ic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7.xml"/><Relationship Id="rId1" Type="http://schemas.openxmlformats.org/officeDocument/2006/relationships/slideLayout" Target="../slideLayouts/slideLayout8.xml"/><Relationship Id="rId5" Type="http://schemas.openxmlformats.org/officeDocument/2006/relationships/image" Target="../media/image24.jpg"/><Relationship Id="rId4" Type="http://schemas.openxmlformats.org/officeDocument/2006/relationships/image" Target="../media/image23.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ciphr.com/blog/upskilling-and-reskilling-the-workforce-for-an-uncertain-future"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5" Type="http://schemas.openxmlformats.org/officeDocument/2006/relationships/hyperlink" Target="https://www.mckinsey.com/capabilities/people-and-organizational-performance/our-insights/the-economic-case-for-reskilling-in-the-uk-how-employers-can-thrive-by-boosting-workers-skills" TargetMode="External"/><Relationship Id="rId4" Type="http://schemas.openxmlformats.org/officeDocument/2006/relationships/hyperlink" Target="https://www.edge.co.uk/documents/480/DD1279_-_Skills_shortages_bulletin_summary_2024_FINAL.pdf"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5.jpe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0.xml"/><Relationship Id="rId1" Type="http://schemas.openxmlformats.org/officeDocument/2006/relationships/video" Target="https://www.youtube.com/embed/uxqGSQOXWRc?feature=oembed" TargetMode="External"/><Relationship Id="rId4" Type="http://schemas.openxmlformats.org/officeDocument/2006/relationships/image" Target="../media/image32.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3.jpe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10.xml"/><Relationship Id="rId4" Type="http://schemas.openxmlformats.org/officeDocument/2006/relationships/image" Target="../media/image37.jpg"/></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9.jpe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hyperlink" Target="https://www.peoplemanagement.co.uk/article/1893756/ey-cuts-dozens-workers-overlapping-online-training-attendance-%E2%80%93-hr-tackle-issue" TargetMode="External"/><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3.jpeg"/><Relationship Id="rId4" Type="http://schemas.openxmlformats.org/officeDocument/2006/relationships/notesSlide" Target="../notesSlides/notesSlide2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4.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hyperlink" Target="https://doi.org/10.1177/1477971417733270" TargetMode="External"/><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p:cNvPicPr>
            <a:picLocks noGrp="1" noChangeAspect="1"/>
          </p:cNvPicPr>
          <p:nvPr>
            <p:ph type="pic" idx="11"/>
          </p:nvPr>
        </p:nvPicPr>
        <p:blipFill rotWithShape="1">
          <a:blip r:embed="rId3">
            <a:extLst>
              <a:ext uri="{28A0092B-C50C-407E-A947-70E740481C1C}">
                <a14:useLocalDpi xmlns:a14="http://schemas.microsoft.com/office/drawing/2010/main" val="0"/>
              </a:ext>
            </a:extLst>
          </a:blip>
          <a:srcRect l="11726"/>
          <a:stretch/>
        </p:blipFill>
        <p:spPr>
          <a:xfrm rot="16200000">
            <a:off x="3702846" y="363047"/>
            <a:ext cx="4786307" cy="3966137"/>
          </a:xfrm>
        </p:spPr>
      </p:pic>
      <p:sp>
        <p:nvSpPr>
          <p:cNvPr id="2" name="Title 1"/>
          <p:cNvSpPr>
            <a:spLocks noGrp="1"/>
          </p:cNvSpPr>
          <p:nvPr>
            <p:ph type="ctrTitle"/>
          </p:nvPr>
        </p:nvSpPr>
        <p:spPr/>
        <p:txBody>
          <a:bodyPr/>
          <a:lstStyle/>
          <a:p>
            <a:r>
              <a:rPr lang="en-US" dirty="0"/>
              <a:t>Introduction</a:t>
            </a:r>
          </a:p>
        </p:txBody>
      </p:sp>
      <p:pic>
        <p:nvPicPr>
          <p:cNvPr id="7" name="Picture Placeholder 6"/>
          <p:cNvPicPr>
            <a:picLocks noGrp="1" noChangeAspect="1"/>
          </p:cNvPicPr>
          <p:nvPr>
            <p:ph type="pic" idx="10"/>
          </p:nvPr>
        </p:nvPicPr>
        <p:blipFill rotWithShape="1">
          <a:blip r:embed="rId4">
            <a:extLst>
              <a:ext uri="{28A0092B-C50C-407E-A947-70E740481C1C}">
                <a14:useLocalDpi xmlns:a14="http://schemas.microsoft.com/office/drawing/2010/main" val="0"/>
              </a:ext>
            </a:extLst>
          </a:blip>
          <a:srcRect r="54642" b="7008"/>
          <a:stretch/>
        </p:blipFill>
        <p:spPr>
          <a:xfrm>
            <a:off x="-44604" y="11153"/>
            <a:ext cx="4047893" cy="4728116"/>
          </a:xfrm>
        </p:spPr>
      </p:pic>
      <p:pic>
        <p:nvPicPr>
          <p:cNvPr id="9" name="Picture Placeholder 8" descr="Man and woman running on indoor track"/>
          <p:cNvPicPr>
            <a:picLocks noGrp="1" noChangeAspect="1"/>
          </p:cNvPicPr>
          <p:nvPr>
            <p:ph type="pic" idx="12"/>
          </p:nvPr>
        </p:nvPicPr>
        <p:blipFill rotWithShape="1">
          <a:blip r:embed="rId5" cstate="print">
            <a:extLst>
              <a:ext uri="{28A0092B-C50C-407E-A947-70E740481C1C}">
                <a14:useLocalDpi xmlns:a14="http://schemas.microsoft.com/office/drawing/2010/main" val="0"/>
              </a:ext>
            </a:extLst>
          </a:blip>
          <a:srcRect t="39" b="39"/>
          <a:stretch/>
        </p:blipFill>
        <p:spPr/>
      </p:pic>
      <p:sp>
        <p:nvSpPr>
          <p:cNvPr id="3" name="Subtitle 2"/>
          <p:cNvSpPr>
            <a:spLocks noGrp="1"/>
          </p:cNvSpPr>
          <p:nvPr>
            <p:ph type="subTitle" idx="1"/>
          </p:nvPr>
        </p:nvSpPr>
        <p:spPr/>
        <p:txBody>
          <a:bodyPr/>
          <a:lstStyle/>
          <a:p>
            <a:r>
              <a:rPr lang="en-US" dirty="0"/>
              <a:t>BMHR7017: SUPPORTING LEARNING </a:t>
            </a:r>
          </a:p>
        </p:txBody>
      </p:sp>
      <p:pic>
        <p:nvPicPr>
          <p:cNvPr id="4" name="Picture 3"/>
          <p:cNvPicPr>
            <a:picLocks noChangeAspect="1"/>
          </p:cNvPicPr>
          <p:nvPr/>
        </p:nvPicPr>
        <p:blipFill rotWithShape="1">
          <a:blip r:embed="rId6">
            <a:extLst>
              <a:ext uri="{28A0092B-C50C-407E-A947-70E740481C1C}">
                <a14:useLocalDpi xmlns:a14="http://schemas.microsoft.com/office/drawing/2010/main" val="0"/>
              </a:ext>
            </a:extLst>
          </a:blip>
          <a:srcRect l="13612" r="20083"/>
          <a:stretch/>
        </p:blipFill>
        <p:spPr>
          <a:xfrm rot="5400000">
            <a:off x="-406414" y="303618"/>
            <a:ext cx="4771509" cy="4047894"/>
          </a:xfrm>
          <a:prstGeom prst="rect">
            <a:avLst/>
          </a:prstGeom>
        </p:spPr>
      </p:pic>
      <p:pic>
        <p:nvPicPr>
          <p:cNvPr id="5" name="Picture 4"/>
          <p:cNvPicPr>
            <a:picLocks noChangeAspect="1"/>
          </p:cNvPicPr>
          <p:nvPr/>
        </p:nvPicPr>
        <p:blipFill rotWithShape="1">
          <a:blip r:embed="rId7">
            <a:extLst>
              <a:ext uri="{28A0092B-C50C-407E-A947-70E740481C1C}">
                <a14:useLocalDpi xmlns:a14="http://schemas.microsoft.com/office/drawing/2010/main" val="0"/>
              </a:ext>
            </a:extLst>
          </a:blip>
          <a:srcRect l="43542"/>
          <a:stretch/>
        </p:blipFill>
        <p:spPr>
          <a:xfrm>
            <a:off x="8171410" y="0"/>
            <a:ext cx="4020589" cy="4745737"/>
          </a:xfrm>
          <a:prstGeom prst="rect">
            <a:avLst/>
          </a:prstGeom>
        </p:spPr>
      </p:pic>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US" dirty="0"/>
              <a:t>Part 1: Session Overview</a:t>
            </a:r>
          </a:p>
        </p:txBody>
      </p:sp>
      <p:graphicFrame>
        <p:nvGraphicFramePr>
          <p:cNvPr id="5" name="Content Placeholder 2">
            <a:extLst>
              <a:ext uri="{FF2B5EF4-FFF2-40B4-BE49-F238E27FC236}">
                <a16:creationId xmlns:a16="http://schemas.microsoft.com/office/drawing/2014/main" id="{22276606-A096-497D-8C74-27301CB6AC2B}"/>
              </a:ext>
            </a:extLst>
          </p:cNvPr>
          <p:cNvGraphicFramePr>
            <a:graphicFrameLocks noGrp="1"/>
          </p:cNvGraphicFramePr>
          <p:nvPr>
            <p:ph idx="1"/>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 </a:t>
            </a:r>
            <a:r>
              <a:rPr lang="en-GB" sz="1800" dirty="0"/>
              <a:t>You will have a critical understanding of:</a:t>
            </a:r>
            <a:endParaRPr lang="en-GB" dirty="0"/>
          </a:p>
        </p:txBody>
      </p:sp>
      <p:sp>
        <p:nvSpPr>
          <p:cNvPr id="3" name="Content Placeholder 2"/>
          <p:cNvSpPr>
            <a:spLocks noGrp="1"/>
          </p:cNvSpPr>
          <p:nvPr>
            <p:ph idx="1"/>
          </p:nvPr>
        </p:nvSpPr>
        <p:spPr/>
        <p:txBody>
          <a:bodyPr>
            <a:normAutofit fontScale="92500" lnSpcReduction="10000"/>
          </a:bodyPr>
          <a:lstStyle/>
          <a:p>
            <a:pPr marL="502920" lvl="0" indent="-457200" fontAlgn="base" hangingPunct="0">
              <a:buFont typeface="+mj-lt"/>
              <a:buAutoNum type="arabicPeriod"/>
            </a:pPr>
            <a:r>
              <a:rPr lang="en-GB" sz="3000" dirty="0"/>
              <a:t>The value of learning cultures and how they can support organisational growth. </a:t>
            </a:r>
          </a:p>
          <a:p>
            <a:pPr marL="502920" lvl="0" indent="-457200" fontAlgn="base" hangingPunct="0">
              <a:buFont typeface="+mj-lt"/>
              <a:buAutoNum type="arabicPeriod"/>
            </a:pPr>
            <a:r>
              <a:rPr lang="en-GB" sz="3000" dirty="0"/>
              <a:t>How to engage with stakeholders to define capability needs and their implications for learning.</a:t>
            </a:r>
          </a:p>
          <a:p>
            <a:pPr marL="502920" lvl="0" indent="-457200" fontAlgn="base" hangingPunct="0">
              <a:buFont typeface="+mj-lt"/>
              <a:buAutoNum type="arabicPeriod"/>
            </a:pPr>
            <a:r>
              <a:rPr lang="en-GB" sz="3000" dirty="0"/>
              <a:t>Current thinking regarding how people learn.</a:t>
            </a:r>
          </a:p>
          <a:p>
            <a:pPr marL="502920" lvl="0" indent="-457200" fontAlgn="base" hangingPunct="0">
              <a:buFont typeface="+mj-lt"/>
              <a:buAutoNum type="arabicPeriod"/>
            </a:pPr>
            <a:r>
              <a:rPr lang="en-GB" sz="3000" dirty="0"/>
              <a:t>Developing learning and development plans.</a:t>
            </a:r>
          </a:p>
          <a:p>
            <a:pPr marL="502920" lvl="0" indent="-457200" fontAlgn="base" hangingPunct="0">
              <a:buFont typeface="+mj-lt"/>
              <a:buAutoNum type="arabicPeriod"/>
            </a:pPr>
            <a:r>
              <a:rPr lang="en-GB" sz="3000" dirty="0"/>
              <a:t>Methods to deliver learning.</a:t>
            </a:r>
          </a:p>
          <a:p>
            <a:pPr marL="502920" lvl="0" indent="-457200" fontAlgn="base" hangingPunct="0">
              <a:buFont typeface="+mj-lt"/>
              <a:buAutoNum type="arabicPeriod"/>
            </a:pPr>
            <a:r>
              <a:rPr lang="en-GB" sz="3000" dirty="0"/>
              <a:t>Evaluation of learning. </a:t>
            </a:r>
          </a:p>
          <a:p>
            <a:pPr marL="502920" lvl="0" indent="-457200" fontAlgn="base" hangingPunct="0">
              <a:buFont typeface="+mj-lt"/>
              <a:buAutoNum type="arabicPeriod"/>
            </a:pPr>
            <a:endParaRPr lang="en-GB" dirty="0"/>
          </a:p>
        </p:txBody>
      </p:sp>
    </p:spTree>
    <p:extLst>
      <p:ext uri="{BB962C8B-B14F-4D97-AF65-F5344CB8AC3E}">
        <p14:creationId xmlns:p14="http://schemas.microsoft.com/office/powerpoint/2010/main" val="2945879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Learning and teaching strategy</a:t>
            </a:r>
          </a:p>
        </p:txBody>
      </p:sp>
      <p:sp>
        <p:nvSpPr>
          <p:cNvPr id="3" name="Content Placeholder 2"/>
          <p:cNvSpPr>
            <a:spLocks noGrp="1"/>
          </p:cNvSpPr>
          <p:nvPr>
            <p:ph sz="half" idx="1"/>
          </p:nvPr>
        </p:nvSpPr>
        <p:spPr>
          <a:xfrm>
            <a:off x="1524000" y="1714500"/>
            <a:ext cx="4495800" cy="4462272"/>
          </a:xfrm>
        </p:spPr>
        <p:txBody>
          <a:bodyPr>
            <a:normAutofit/>
          </a:bodyPr>
          <a:lstStyle/>
          <a:p>
            <a:r>
              <a:rPr lang="en-GB" dirty="0"/>
              <a:t>Blended Learning</a:t>
            </a:r>
          </a:p>
          <a:p>
            <a:pPr lvl="1"/>
            <a:r>
              <a:rPr lang="en-GB" sz="2000"/>
              <a:t>Synchronous</a:t>
            </a:r>
          </a:p>
          <a:p>
            <a:pPr lvl="1"/>
            <a:r>
              <a:rPr lang="en-GB" sz="2000"/>
              <a:t>Asynchronous</a:t>
            </a:r>
          </a:p>
          <a:p>
            <a:r>
              <a:rPr lang="en-GB" dirty="0"/>
              <a:t>Best practice</a:t>
            </a:r>
          </a:p>
          <a:p>
            <a:r>
              <a:rPr lang="en-GB" dirty="0"/>
              <a:t>Active Learning</a:t>
            </a:r>
          </a:p>
          <a:p>
            <a:r>
              <a:rPr lang="en-GB" dirty="0"/>
              <a:t>Social Learning</a:t>
            </a:r>
          </a:p>
          <a:p>
            <a:r>
              <a:rPr lang="en-GB" dirty="0"/>
              <a:t>Adult Learning</a:t>
            </a:r>
          </a:p>
          <a:p>
            <a:endParaRPr lang="en-GB" dirty="0"/>
          </a:p>
        </p:txBody>
      </p:sp>
      <p:pic>
        <p:nvPicPr>
          <p:cNvPr id="4" name="Picture 4" descr="A picture containing text&#10;&#10;Description automatically generated">
            <a:extLst>
              <a:ext uri="{FF2B5EF4-FFF2-40B4-BE49-F238E27FC236}">
                <a16:creationId xmlns:a16="http://schemas.microsoft.com/office/drawing/2014/main" id="{FE2BF278-69F8-408E-9B6E-A9B54E49555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10606" y="1601726"/>
            <a:ext cx="6357394" cy="3636452"/>
          </a:xfrm>
          <a:prstGeom prst="rect">
            <a:avLst/>
          </a:prstGeom>
          <a:noFill/>
        </p:spPr>
      </p:pic>
    </p:spTree>
    <p:extLst>
      <p:ext uri="{BB962C8B-B14F-4D97-AF65-F5344CB8AC3E}">
        <p14:creationId xmlns:p14="http://schemas.microsoft.com/office/powerpoint/2010/main" val="3453876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Module Assessment:</a:t>
            </a:r>
            <a:br>
              <a:rPr lang="en-GB" dirty="0"/>
            </a:br>
            <a:r>
              <a:rPr lang="en-GB" dirty="0"/>
              <a:t>Creating a thriving learning culture within an organisation</a:t>
            </a:r>
          </a:p>
        </p:txBody>
      </p:sp>
      <p:sp>
        <p:nvSpPr>
          <p:cNvPr id="5" name="Text Placeholder 4"/>
          <p:cNvSpPr>
            <a:spLocks noGrp="1"/>
          </p:cNvSpPr>
          <p:nvPr>
            <p:ph type="body" idx="1"/>
          </p:nvPr>
        </p:nvSpPr>
        <p:spPr/>
        <p:txBody>
          <a:bodyPr/>
          <a:lstStyle/>
          <a:p>
            <a:r>
              <a:rPr lang="en-GB" dirty="0"/>
              <a:t>Task 1</a:t>
            </a:r>
          </a:p>
        </p:txBody>
      </p:sp>
      <p:sp>
        <p:nvSpPr>
          <p:cNvPr id="6" name="Content Placeholder 5"/>
          <p:cNvSpPr>
            <a:spLocks noGrp="1"/>
          </p:cNvSpPr>
          <p:nvPr>
            <p:ph sz="half" idx="2"/>
          </p:nvPr>
        </p:nvSpPr>
        <p:spPr>
          <a:xfrm>
            <a:off x="358219" y="2481943"/>
            <a:ext cx="11424145" cy="3690257"/>
          </a:xfrm>
        </p:spPr>
        <p:txBody>
          <a:bodyPr>
            <a:normAutofit/>
          </a:bodyPr>
          <a:lstStyle/>
          <a:p>
            <a:pPr marL="45720" indent="0">
              <a:buNone/>
            </a:pPr>
            <a:r>
              <a:rPr lang="en-GB" dirty="0"/>
              <a:t>The 2025 podcast ‘Bridging learning and organisational development’ explores the impact of not aligning L&amp;D with organisational goals, suggesting L&amp;D should not just be a tick box exercise. </a:t>
            </a:r>
          </a:p>
          <a:p>
            <a:pPr marL="45720" indent="0">
              <a:buNone/>
            </a:pPr>
            <a:r>
              <a:rPr lang="en-GB" dirty="0"/>
              <a:t>They note: </a:t>
            </a:r>
          </a:p>
          <a:p>
            <a:pPr marL="45720" indent="0">
              <a:buNone/>
            </a:pPr>
            <a:r>
              <a:rPr lang="en-GB" dirty="0"/>
              <a:t>	‘YouGov polling of business leaders suggests a lack of long-term vision in L&amp;D is the number one 	cause of organisations not reaching their goals.’ (Cassidy, 2025) </a:t>
            </a:r>
          </a:p>
          <a:p>
            <a:pPr marL="45720" indent="0">
              <a:buNone/>
            </a:pPr>
            <a:r>
              <a:rPr lang="en-GB" dirty="0"/>
              <a:t>Considering the above viewpoint, prepare a report for your senior management team that provides a critical overview of the importance of embedding L&amp;D culture to achieve organisational strategy. </a:t>
            </a:r>
          </a:p>
        </p:txBody>
      </p:sp>
      <p:sp>
        <p:nvSpPr>
          <p:cNvPr id="3" name="Text Placeholder 2">
            <a:extLst>
              <a:ext uri="{FF2B5EF4-FFF2-40B4-BE49-F238E27FC236}">
                <a16:creationId xmlns:a16="http://schemas.microsoft.com/office/drawing/2014/main" id="{B17413F9-1700-4C99-4CE3-E2110D6C1168}"/>
              </a:ext>
            </a:extLst>
          </p:cNvPr>
          <p:cNvSpPr>
            <a:spLocks noGrp="1"/>
          </p:cNvSpPr>
          <p:nvPr>
            <p:ph type="body" sz="quarter" idx="3"/>
          </p:nvPr>
        </p:nvSpPr>
        <p:spPr>
          <a:xfrm flipH="1">
            <a:off x="12847320" y="1669388"/>
            <a:ext cx="292608" cy="351670"/>
          </a:xfrm>
        </p:spPr>
        <p:txBody>
          <a:bodyPr/>
          <a:lstStyle/>
          <a:p>
            <a:endParaRPr lang="en-GB" dirty="0"/>
          </a:p>
        </p:txBody>
      </p:sp>
      <p:sp>
        <p:nvSpPr>
          <p:cNvPr id="10" name="Content Placeholder 9">
            <a:extLst>
              <a:ext uri="{FF2B5EF4-FFF2-40B4-BE49-F238E27FC236}">
                <a16:creationId xmlns:a16="http://schemas.microsoft.com/office/drawing/2014/main" id="{894FEC67-BD7F-591A-9C51-E27606DBC18B}"/>
              </a:ext>
            </a:extLst>
          </p:cNvPr>
          <p:cNvSpPr>
            <a:spLocks noGrp="1"/>
          </p:cNvSpPr>
          <p:nvPr>
            <p:ph sz="quarter" idx="4"/>
          </p:nvPr>
        </p:nvSpPr>
        <p:spPr>
          <a:xfrm>
            <a:off x="13002768" y="2216767"/>
            <a:ext cx="137160" cy="2647841"/>
          </a:xfrm>
        </p:spPr>
        <p:txBody>
          <a:bodyPr>
            <a:normAutofit/>
          </a:bodyPr>
          <a:lstStyle/>
          <a:p>
            <a:endParaRPr lang="en-GB" dirty="0"/>
          </a:p>
        </p:txBody>
      </p:sp>
    </p:spTree>
    <p:extLst>
      <p:ext uri="{BB962C8B-B14F-4D97-AF65-F5344CB8AC3E}">
        <p14:creationId xmlns:p14="http://schemas.microsoft.com/office/powerpoint/2010/main" val="1217162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1014" y="155454"/>
            <a:ext cx="12664701" cy="1325563"/>
          </a:xfrm>
        </p:spPr>
        <p:txBody>
          <a:bodyPr>
            <a:normAutofit/>
          </a:bodyPr>
          <a:lstStyle/>
          <a:p>
            <a:r>
              <a:rPr lang="en-GB" dirty="0"/>
              <a:t>Task 2: Creating a thriving learning culture within an organisation</a:t>
            </a:r>
          </a:p>
        </p:txBody>
      </p:sp>
      <p:sp>
        <p:nvSpPr>
          <p:cNvPr id="6" name="Content Placeholder 5"/>
          <p:cNvSpPr>
            <a:spLocks noGrp="1"/>
          </p:cNvSpPr>
          <p:nvPr>
            <p:ph sz="half" idx="2"/>
          </p:nvPr>
        </p:nvSpPr>
        <p:spPr>
          <a:xfrm>
            <a:off x="81538" y="1696512"/>
            <a:ext cx="5800907" cy="4691184"/>
          </a:xfrm>
        </p:spPr>
        <p:txBody>
          <a:bodyPr>
            <a:normAutofit/>
          </a:bodyPr>
          <a:lstStyle/>
          <a:p>
            <a:pPr marL="0" indent="0" algn="just">
              <a:buNone/>
            </a:pPr>
            <a:r>
              <a:rPr lang="en-GB" sz="1800" dirty="0"/>
              <a:t>Following on from the recommendations in your report, design and develop a learning resource that develops line managers skills in line with one of your recommendations. You can use any medium of your choosing for the design and delivery of the resource. Your selection should demonstrate creativity and, mastery of technology. </a:t>
            </a:r>
          </a:p>
          <a:p>
            <a:pPr marL="0" indent="0" algn="just">
              <a:buNone/>
            </a:pPr>
            <a:endParaRPr lang="en-GB" sz="1800" dirty="0"/>
          </a:p>
          <a:p>
            <a:pPr marL="0" indent="0" algn="just">
              <a:buNone/>
            </a:pPr>
            <a:r>
              <a:rPr lang="en-GB" sz="1600" dirty="0"/>
              <a:t>In addition, you should also consider how you will evaluate the effectiveness of the resource. If it is not clear how you have addressed these issues in the resource itself, you will need to provide a short description of how you have accounted for this, as part of task 1. You will be expected to demonstrate your learning resource in class on 10 </a:t>
            </a:r>
            <a:r>
              <a:rPr lang="en-GB" sz="1600" dirty="0" err="1"/>
              <a:t>th</a:t>
            </a:r>
            <a:r>
              <a:rPr lang="en-GB" sz="1600" dirty="0"/>
              <a:t> February 2026,</a:t>
            </a:r>
            <a:endParaRPr lang="en-GB" dirty="0"/>
          </a:p>
        </p:txBody>
      </p:sp>
      <p:sp>
        <p:nvSpPr>
          <p:cNvPr id="7" name="Text Placeholder 6"/>
          <p:cNvSpPr>
            <a:spLocks noGrp="1"/>
          </p:cNvSpPr>
          <p:nvPr>
            <p:ph type="body" sz="quarter" idx="3"/>
          </p:nvPr>
        </p:nvSpPr>
        <p:spPr>
          <a:xfrm>
            <a:off x="15051313" y="2139043"/>
            <a:ext cx="1860877" cy="685800"/>
          </a:xfrm>
        </p:spPr>
        <p:txBody>
          <a:bodyPr/>
          <a:lstStyle/>
          <a:p>
            <a:endParaRPr lang="en-GB" dirty="0"/>
          </a:p>
        </p:txBody>
      </p:sp>
      <p:graphicFrame>
        <p:nvGraphicFramePr>
          <p:cNvPr id="2" name="Content Placeholder 1">
            <a:extLst>
              <a:ext uri="{FF2B5EF4-FFF2-40B4-BE49-F238E27FC236}">
                <a16:creationId xmlns:a16="http://schemas.microsoft.com/office/drawing/2014/main" id="{674EB01C-4417-A78E-64BA-197BD3490079}"/>
              </a:ext>
            </a:extLst>
          </p:cNvPr>
          <p:cNvGraphicFramePr>
            <a:graphicFrameLocks noGrp="1"/>
          </p:cNvGraphicFramePr>
          <p:nvPr>
            <p:ph sz="quarter" idx="4"/>
            <p:extLst>
              <p:ext uri="{D42A27DB-BD31-4B8C-83A1-F6EECF244321}">
                <p14:modId xmlns:p14="http://schemas.microsoft.com/office/powerpoint/2010/main" val="1722477901"/>
              </p:ext>
            </p:extLst>
          </p:nvPr>
        </p:nvGraphicFramePr>
        <p:xfrm>
          <a:off x="6659453" y="1822977"/>
          <a:ext cx="5556291" cy="3690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845D04DA-38DE-824D-B7A1-BDDEB82A317D}"/>
              </a:ext>
            </a:extLst>
          </p:cNvPr>
          <p:cNvSpPr txBox="1"/>
          <p:nvPr/>
        </p:nvSpPr>
        <p:spPr>
          <a:xfrm>
            <a:off x="6721131" y="1261879"/>
            <a:ext cx="4973870" cy="646331"/>
          </a:xfrm>
          <a:prstGeom prst="rect">
            <a:avLst/>
          </a:prstGeom>
          <a:noFill/>
        </p:spPr>
        <p:txBody>
          <a:bodyPr wrap="square" rtlCol="0">
            <a:spAutoFit/>
          </a:bodyPr>
          <a:lstStyle/>
          <a:p>
            <a:r>
              <a:rPr lang="en-GB" dirty="0"/>
              <a:t>Examples of mediums you might choose include:</a:t>
            </a:r>
          </a:p>
          <a:p>
            <a:endParaRPr lang="en-GB" dirty="0"/>
          </a:p>
        </p:txBody>
      </p:sp>
    </p:spTree>
    <p:extLst>
      <p:ext uri="{BB962C8B-B14F-4D97-AF65-F5344CB8AC3E}">
        <p14:creationId xmlns:p14="http://schemas.microsoft.com/office/powerpoint/2010/main" val="4248480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 context of learning</a:t>
            </a:r>
            <a:endParaRPr lang="en-GB" dirty="0"/>
          </a:p>
        </p:txBody>
      </p:sp>
      <p:pic>
        <p:nvPicPr>
          <p:cNvPr id="7" name="Picture Placeholder 6"/>
          <p:cNvPicPr>
            <a:picLocks noGrp="1" noChangeAspect="1"/>
          </p:cNvPicPr>
          <p:nvPr>
            <p:ph type="pic" idx="10"/>
          </p:nvPr>
        </p:nvPicPr>
        <p:blipFill>
          <a:blip r:embed="rId3">
            <a:extLst>
              <a:ext uri="{28A0092B-C50C-407E-A947-70E740481C1C}">
                <a14:useLocalDpi xmlns:a14="http://schemas.microsoft.com/office/drawing/2010/main" val="0"/>
              </a:ext>
            </a:extLst>
          </a:blip>
          <a:srcRect l="18208" r="18208"/>
          <a:stretch>
            <a:fillRect/>
          </a:stretch>
        </p:blipFill>
        <p:spPr/>
      </p:pic>
      <p:pic>
        <p:nvPicPr>
          <p:cNvPr id="8" name="Picture Placeholder 7"/>
          <p:cNvPicPr>
            <a:picLocks noGrp="1" noChangeAspect="1"/>
          </p:cNvPicPr>
          <p:nvPr>
            <p:ph type="pic" idx="11"/>
          </p:nvPr>
        </p:nvPicPr>
        <p:blipFill>
          <a:blip r:embed="rId4">
            <a:extLst>
              <a:ext uri="{28A0092B-C50C-407E-A947-70E740481C1C}">
                <a14:useLocalDpi xmlns:a14="http://schemas.microsoft.com/office/drawing/2010/main" val="0"/>
              </a:ext>
            </a:extLst>
          </a:blip>
          <a:srcRect l="28806" r="28806"/>
          <a:stretch>
            <a:fillRect/>
          </a:stretch>
        </p:blipFill>
        <p:spPr/>
      </p:pic>
      <p:pic>
        <p:nvPicPr>
          <p:cNvPr id="9" name="Picture Placeholder 8"/>
          <p:cNvPicPr>
            <a:picLocks noGrp="1" noChangeAspect="1"/>
          </p:cNvPicPr>
          <p:nvPr>
            <p:ph type="pic" idx="12"/>
          </p:nvPr>
        </p:nvPicPr>
        <p:blipFill>
          <a:blip r:embed="rId5">
            <a:extLst>
              <a:ext uri="{28A0092B-C50C-407E-A947-70E740481C1C}">
                <a14:useLocalDpi xmlns:a14="http://schemas.microsoft.com/office/drawing/2010/main" val="0"/>
              </a:ext>
            </a:extLst>
          </a:blip>
          <a:srcRect l="24699" r="24699"/>
          <a:stretch>
            <a:fillRect/>
          </a:stretch>
        </p:blipFill>
        <p:spPr/>
      </p:pic>
      <p:sp>
        <p:nvSpPr>
          <p:cNvPr id="6" name="Subtitle 5"/>
          <p:cNvSpPr>
            <a:spLocks noGrp="1"/>
          </p:cNvSpPr>
          <p:nvPr>
            <p:ph type="subTitle" idx="1"/>
          </p:nvPr>
        </p:nvSpPr>
        <p:spPr/>
        <p:txBody>
          <a:bodyPr/>
          <a:lstStyle/>
          <a:p>
            <a:r>
              <a:rPr lang="en-GB" dirty="0"/>
              <a:t>Addresses learning outcome 1</a:t>
            </a:r>
          </a:p>
        </p:txBody>
      </p:sp>
    </p:spTree>
    <p:extLst>
      <p:ext uri="{BB962C8B-B14F-4D97-AF65-F5344CB8AC3E}">
        <p14:creationId xmlns:p14="http://schemas.microsoft.com/office/powerpoint/2010/main" val="2950764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90" y="-9293"/>
            <a:ext cx="11481847" cy="1325563"/>
          </a:xfrm>
        </p:spPr>
        <p:txBody>
          <a:bodyPr/>
          <a:lstStyle/>
          <a:p>
            <a:r>
              <a:rPr lang="en-US" dirty="0"/>
              <a:t>Learning outcomes</a:t>
            </a:r>
          </a:p>
        </p:txBody>
      </p:sp>
      <p:sp>
        <p:nvSpPr>
          <p:cNvPr id="3" name="Content Placeholder 2"/>
          <p:cNvSpPr>
            <a:spLocks noGrp="1"/>
          </p:cNvSpPr>
          <p:nvPr>
            <p:ph idx="1"/>
          </p:nvPr>
        </p:nvSpPr>
        <p:spPr>
          <a:xfrm>
            <a:off x="0" y="1316270"/>
            <a:ext cx="12191999" cy="4085289"/>
          </a:xfrm>
        </p:spPr>
        <p:txBody>
          <a:bodyPr>
            <a:normAutofit fontScale="77500" lnSpcReduction="20000"/>
          </a:bodyPr>
          <a:lstStyle/>
          <a:p>
            <a:pPr marL="45720" indent="0">
              <a:buNone/>
            </a:pPr>
            <a:r>
              <a:rPr lang="en-GB" dirty="0"/>
              <a:t>The aim of this session is to have a critical understanding of:</a:t>
            </a:r>
          </a:p>
          <a:p>
            <a:pPr marL="45720" indent="0">
              <a:buNone/>
            </a:pPr>
            <a:r>
              <a:rPr lang="en-GB" dirty="0"/>
              <a:t>The value of learning cultures and how they can support organisational growth:</a:t>
            </a:r>
          </a:p>
          <a:p>
            <a:pPr marL="285750" indent="-285750">
              <a:buFont typeface="Arial" panose="020B0604020202020204" pitchFamily="34" charset="0"/>
              <a:buChar char="•"/>
            </a:pPr>
            <a:r>
              <a:rPr lang="en-GB" dirty="0"/>
              <a:t>The role and impact of external factors such as economic and legislative conditions and internal factors such as organisational plans and priorities, learning climate and resource availability. </a:t>
            </a:r>
          </a:p>
          <a:p>
            <a:pPr marL="285750" indent="-285750">
              <a:buFont typeface="Arial" panose="020B0604020202020204" pitchFamily="34" charset="0"/>
              <a:buChar char="•"/>
            </a:pPr>
            <a:r>
              <a:rPr lang="en-GB" dirty="0"/>
              <a:t>The need for continuous upskilling to support the business and create ready talent pools. How to create a learning culture that supports continuous professional development. </a:t>
            </a:r>
          </a:p>
          <a:p>
            <a:pPr marL="285750" indent="-285750">
              <a:buFont typeface="Arial" panose="020B0604020202020204" pitchFamily="34" charset="0"/>
              <a:buChar char="•"/>
            </a:pPr>
            <a:endParaRPr lang="en-GB" dirty="0"/>
          </a:p>
          <a:p>
            <a:pPr marL="0" indent="0">
              <a:buNone/>
            </a:pPr>
            <a:r>
              <a:rPr lang="en-GB" dirty="0"/>
              <a:t>At the end of the session you will be able to:</a:t>
            </a:r>
          </a:p>
          <a:p>
            <a:pPr fontAlgn="ctr"/>
            <a:r>
              <a:rPr lang="en-GB" dirty="0"/>
              <a:t>Evaluate the impact of external and internal factors on human resource development within your organisation</a:t>
            </a:r>
          </a:p>
          <a:p>
            <a:r>
              <a:rPr lang="en-GB" dirty="0"/>
              <a:t>Identify the characteristics of a learning organisation</a:t>
            </a:r>
          </a:p>
          <a:p>
            <a:pPr fontAlgn="ctr"/>
            <a:r>
              <a:rPr lang="en-GB" dirty="0"/>
              <a:t>Recognise the barriers and facilitators of learning within your organisation</a:t>
            </a:r>
          </a:p>
          <a:p>
            <a:pPr marL="0" indent="0">
              <a:buNone/>
            </a:pPr>
            <a:endParaRPr lang="en-US" dirty="0"/>
          </a:p>
        </p:txBody>
      </p:sp>
    </p:spTree>
    <p:extLst>
      <p:ext uri="{BB962C8B-B14F-4D97-AF65-F5344CB8AC3E}">
        <p14:creationId xmlns:p14="http://schemas.microsoft.com/office/powerpoint/2010/main" val="336909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Overview</a:t>
            </a:r>
          </a:p>
        </p:txBody>
      </p:sp>
      <p:graphicFrame>
        <p:nvGraphicFramePr>
          <p:cNvPr id="4" name="Tijdelijke aanduiding voor tabel 6"/>
          <p:cNvGraphicFramePr>
            <a:graphicFrameLocks/>
          </p:cNvGraphicFramePr>
          <p:nvPr/>
        </p:nvGraphicFramePr>
        <p:xfrm>
          <a:off x="1524000" y="1870652"/>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b="0" dirty="0">
                          <a:solidFill>
                            <a:schemeClr val="tx1"/>
                          </a:solidFill>
                        </a:rPr>
                        <a:t>The</a:t>
                      </a:r>
                      <a:r>
                        <a:rPr lang="en-US" sz="1700" b="0" baseline="0" dirty="0">
                          <a:solidFill>
                            <a:schemeClr val="tx1"/>
                          </a:solidFill>
                        </a:rPr>
                        <a:t> Role &amp; Impact of External Factors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The Role &amp; Impact</a:t>
                      </a:r>
                      <a:r>
                        <a:rPr lang="en-US" sz="1700" b="0" baseline="0" dirty="0">
                          <a:solidFill>
                            <a:schemeClr val="tx1"/>
                          </a:solidFill>
                        </a:rPr>
                        <a:t> of Internal Factors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r>
                        <a:rPr lang="en-US" sz="1700" dirty="0"/>
                        <a:t>Developments in Technology</a:t>
                      </a:r>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a:solidFill>
                            <a:schemeClr val="bg1"/>
                          </a:solidFill>
                        </a:rPr>
                        <a:t>4</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baseline="0" dirty="0"/>
                        <a:t>Barriers and Facilitators of L&amp;D</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2597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28D2E-BDD1-C9EE-F96C-F2A1C5222C45}"/>
              </a:ext>
            </a:extLst>
          </p:cNvPr>
          <p:cNvSpPr>
            <a:spLocks noGrp="1"/>
          </p:cNvSpPr>
          <p:nvPr>
            <p:ph type="title"/>
          </p:nvPr>
        </p:nvSpPr>
        <p:spPr/>
        <p:txBody>
          <a:bodyPr/>
          <a:lstStyle/>
          <a:p>
            <a:r>
              <a:rPr lang="en-GB" dirty="0"/>
              <a:t>What is a Learning culture? </a:t>
            </a:r>
            <a:r>
              <a:rPr lang="en-GB" sz="1800" dirty="0"/>
              <a:t>(Shackleton-jones, 2019)</a:t>
            </a:r>
            <a:endParaRPr lang="en-GB" dirty="0"/>
          </a:p>
        </p:txBody>
      </p:sp>
      <p:sp>
        <p:nvSpPr>
          <p:cNvPr id="3" name="Content Placeholder 2">
            <a:extLst>
              <a:ext uri="{FF2B5EF4-FFF2-40B4-BE49-F238E27FC236}">
                <a16:creationId xmlns:a16="http://schemas.microsoft.com/office/drawing/2014/main" id="{1973BCA3-83C5-F26B-4089-3CAB77B5870F}"/>
              </a:ext>
            </a:extLst>
          </p:cNvPr>
          <p:cNvSpPr>
            <a:spLocks noGrp="1"/>
          </p:cNvSpPr>
          <p:nvPr>
            <p:ph idx="1"/>
          </p:nvPr>
        </p:nvSpPr>
        <p:spPr/>
        <p:txBody>
          <a:bodyPr>
            <a:normAutofit fontScale="85000" lnSpcReduction="20000"/>
          </a:bodyPr>
          <a:lstStyle/>
          <a:p>
            <a:r>
              <a:rPr lang="en-GB" dirty="0"/>
              <a:t>A learning culture is one in which people can learn quickly, and where learning is easily shared. </a:t>
            </a:r>
          </a:p>
          <a:p>
            <a:r>
              <a:rPr lang="en-GB" dirty="0"/>
              <a:t>All organisations have a distinct learning culture, whether designed or not, which communicates organisational norms.</a:t>
            </a:r>
          </a:p>
          <a:p>
            <a:r>
              <a:rPr lang="en-GB" dirty="0"/>
              <a:t>The quality of the culture will be determined by a number of factors, including acceptance of experimentation, challenges, social networks and storytelling. </a:t>
            </a:r>
          </a:p>
          <a:p>
            <a:r>
              <a:rPr lang="en-GB" dirty="0"/>
              <a:t>Formal talent and learning activities may enhance, restrict or have little impact on learning culture. Their effectiveness will be impacted by their frequency and their relevance to everyday activity. </a:t>
            </a:r>
          </a:p>
          <a:p>
            <a:r>
              <a:rPr lang="en-GB" dirty="0"/>
              <a:t>Growing a flourishing learning culture will require a focus on lived values, the everyday employee experience, induction, leadership and recognition mechanisms. </a:t>
            </a:r>
          </a:p>
        </p:txBody>
      </p:sp>
    </p:spTree>
    <p:extLst>
      <p:ext uri="{BB962C8B-B14F-4D97-AF65-F5344CB8AC3E}">
        <p14:creationId xmlns:p14="http://schemas.microsoft.com/office/powerpoint/2010/main" val="176775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0F837-B1A6-FD22-E128-A256B7DB949B}"/>
              </a:ext>
            </a:extLst>
          </p:cNvPr>
          <p:cNvSpPr>
            <a:spLocks noGrp="1"/>
          </p:cNvSpPr>
          <p:nvPr>
            <p:ph type="title"/>
          </p:nvPr>
        </p:nvSpPr>
        <p:spPr/>
        <p:txBody>
          <a:bodyPr/>
          <a:lstStyle/>
          <a:p>
            <a:r>
              <a:rPr lang="en-GB" dirty="0"/>
              <a:t>Current position </a:t>
            </a:r>
            <a:r>
              <a:rPr lang="en-GB" sz="2800" dirty="0"/>
              <a:t>(</a:t>
            </a:r>
            <a:r>
              <a:rPr lang="en-GB" sz="2800" dirty="0" err="1"/>
              <a:t>kolade</a:t>
            </a:r>
            <a:r>
              <a:rPr lang="en-GB" sz="2800" dirty="0"/>
              <a:t>, 2024)</a:t>
            </a:r>
            <a:endParaRPr lang="en-GB" dirty="0"/>
          </a:p>
        </p:txBody>
      </p:sp>
      <p:sp>
        <p:nvSpPr>
          <p:cNvPr id="3" name="Content Placeholder 2">
            <a:extLst>
              <a:ext uri="{FF2B5EF4-FFF2-40B4-BE49-F238E27FC236}">
                <a16:creationId xmlns:a16="http://schemas.microsoft.com/office/drawing/2014/main" id="{81BFFAF7-587A-AE22-8337-576B25C627AC}"/>
              </a:ext>
            </a:extLst>
          </p:cNvPr>
          <p:cNvSpPr>
            <a:spLocks noGrp="1"/>
          </p:cNvSpPr>
          <p:nvPr>
            <p:ph idx="1"/>
          </p:nvPr>
        </p:nvSpPr>
        <p:spPr/>
        <p:txBody>
          <a:bodyPr>
            <a:normAutofit fontScale="62500" lnSpcReduction="20000"/>
          </a:bodyPr>
          <a:lstStyle/>
          <a:p>
            <a:pPr algn="l">
              <a:buFont typeface="+mj-lt"/>
              <a:buNone/>
            </a:pPr>
            <a:r>
              <a:rPr lang="en-GB" b="0" i="0" dirty="0">
                <a:effectLst/>
                <a:latin typeface="__fkGroteskNeue_598ab8"/>
              </a:rPr>
              <a:t>Half of the UK workforce needs reskilling by 2025.</a:t>
            </a:r>
          </a:p>
          <a:p>
            <a:pPr algn="l">
              <a:buFont typeface="+mj-lt"/>
              <a:buNone/>
            </a:pPr>
            <a:r>
              <a:rPr lang="en-GB" b="0" i="0" dirty="0">
                <a:effectLst/>
                <a:latin typeface="__fkGroteskNeue_598ab8"/>
              </a:rPr>
              <a:t>L&amp;D has become a necessity rather than a luxury, requiring a detailed strategy to promote learning as part of organisational culture.</a:t>
            </a:r>
          </a:p>
          <a:p>
            <a:pPr algn="l">
              <a:buFont typeface="+mj-lt"/>
              <a:buNone/>
            </a:pPr>
            <a:r>
              <a:rPr lang="en-GB" b="0" i="0" dirty="0">
                <a:effectLst/>
                <a:latin typeface="__fkGroteskNeue_598ab8"/>
              </a:rPr>
              <a:t>Leadership support is crucial for building a learning culture, with CEOs demonstrating that learning continues even at the top.</a:t>
            </a:r>
          </a:p>
          <a:p>
            <a:pPr algn="l">
              <a:buFont typeface="+mj-lt"/>
              <a:buNone/>
            </a:pPr>
            <a:r>
              <a:rPr lang="en-GB" b="0" i="0" dirty="0">
                <a:effectLst/>
                <a:latin typeface="__fkGroteskNeue_598ab8"/>
              </a:rPr>
              <a:t>Different learning models should be promoted to suit various employee needs, such as the 70:20:10 model.</a:t>
            </a:r>
          </a:p>
          <a:p>
            <a:pPr algn="l">
              <a:buFont typeface="+mj-lt"/>
              <a:buNone/>
            </a:pPr>
            <a:r>
              <a:rPr lang="en-GB" b="0" i="0" dirty="0">
                <a:effectLst/>
                <a:latin typeface="__fkGroteskNeue_598ab8"/>
              </a:rPr>
              <a:t>Line managers play a vital role in implementing L&amp;D plans and encouraging team upskilling.</a:t>
            </a:r>
          </a:p>
          <a:p>
            <a:pPr algn="l">
              <a:buFont typeface="+mj-lt"/>
              <a:buNone/>
            </a:pPr>
            <a:r>
              <a:rPr lang="en-GB" b="0" i="0" dirty="0">
                <a:effectLst/>
                <a:latin typeface="__fkGroteskNeue_598ab8"/>
              </a:rPr>
              <a:t>Clear communication about available L&amp;D support is essential for building a learning culture.</a:t>
            </a:r>
            <a:endParaRPr lang="en-GB" b="0" i="0" u="none" strike="noStrike" dirty="0">
              <a:effectLst/>
              <a:latin typeface="var(--font-berkeley-mono)"/>
              <a:hlinkClick r:id="rId3"/>
            </a:endParaRPr>
          </a:p>
          <a:p>
            <a:pPr algn="l">
              <a:buFont typeface="+mj-lt"/>
              <a:buNone/>
            </a:pPr>
            <a:r>
              <a:rPr lang="en-GB" b="0" i="0" dirty="0">
                <a:effectLst/>
                <a:latin typeface="__fkGroteskNeue_598ab8"/>
              </a:rPr>
              <a:t>Consistent budget allocation for L&amp;D is crucial, as investment in training has fallen by 28% since 2005.</a:t>
            </a:r>
          </a:p>
          <a:p>
            <a:pPr algn="l">
              <a:buFont typeface="+mj-lt"/>
              <a:buNone/>
            </a:pPr>
            <a:r>
              <a:rPr lang="en-GB" b="0" i="0" dirty="0">
                <a:effectLst/>
                <a:latin typeface="__fkGroteskNeue_598ab8"/>
              </a:rPr>
              <a:t>Employers should utilise schemes like Lifelong Learning Entitlement and the apprenticeship levy to promote continuous learning.</a:t>
            </a:r>
            <a:endParaRPr lang="en-GB" b="0" i="0" u="none" strike="noStrike" dirty="0">
              <a:effectLst/>
              <a:latin typeface="var(--font-berkeley-mono)"/>
              <a:hlinkClick r:id="rId4"/>
            </a:endParaRPr>
          </a:p>
          <a:p>
            <a:pPr algn="l">
              <a:buFont typeface="+mj-lt"/>
              <a:buNone/>
            </a:pPr>
            <a:r>
              <a:rPr lang="en-GB" b="0" i="0" dirty="0">
                <a:effectLst/>
                <a:latin typeface="__fkGroteskNeue_598ab8"/>
              </a:rPr>
              <a:t>Creating a learning culture is a shared responsibility across all levels of an organisation.</a:t>
            </a:r>
            <a:endParaRPr lang="en-GB" b="0" i="0" u="none" strike="noStrike" dirty="0">
              <a:effectLst/>
              <a:latin typeface="var(--font-berkeley-mono)"/>
              <a:hlinkClick r:id="rId3"/>
            </a:endParaRPr>
          </a:p>
          <a:p>
            <a:pPr algn="l">
              <a:buFont typeface="+mj-lt"/>
              <a:buNone/>
            </a:pPr>
            <a:endParaRPr lang="en-GB" b="0" i="0" u="none" strike="noStrike" dirty="0">
              <a:effectLst/>
              <a:latin typeface="var(--font-berkeley-mono)"/>
              <a:hlinkClick r:id="rId5"/>
            </a:endParaRPr>
          </a:p>
          <a:p>
            <a:endParaRPr lang="en-GB" dirty="0"/>
          </a:p>
        </p:txBody>
      </p:sp>
    </p:spTree>
    <p:extLst>
      <p:ext uri="{BB962C8B-B14F-4D97-AF65-F5344CB8AC3E}">
        <p14:creationId xmlns:p14="http://schemas.microsoft.com/office/powerpoint/2010/main" val="4236667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532813" y="1683327"/>
            <a:ext cx="3125787" cy="2877260"/>
          </a:xfrm>
        </p:spPr>
        <p:txBody>
          <a:bodyPr anchor="b">
            <a:normAutofit/>
          </a:bodyPr>
          <a:lstStyle/>
          <a:p>
            <a:r>
              <a:rPr lang="en-US" dirty="0"/>
              <a:t>The Role &amp; Impact of External Factors</a:t>
            </a:r>
          </a:p>
        </p:txBody>
      </p:sp>
      <p:pic>
        <p:nvPicPr>
          <p:cNvPr id="6" name="Picture 5">
            <a:extLst>
              <a:ext uri="{FF2B5EF4-FFF2-40B4-BE49-F238E27FC236}">
                <a16:creationId xmlns:a16="http://schemas.microsoft.com/office/drawing/2014/main" id="{35B83A2E-CB40-4B06-B8AC-15F39C2B3D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2113" r="11437"/>
          <a:stretch/>
        </p:blipFill>
        <p:spPr>
          <a:xfrm>
            <a:off x="20" y="10"/>
            <a:ext cx="8101564" cy="6857989"/>
          </a:xfrm>
          <a:prstGeom prst="rect">
            <a:avLst/>
          </a:prstGeom>
          <a:noFill/>
        </p:spPr>
      </p:pic>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The role and impact of external factors</a:t>
            </a:r>
          </a:p>
        </p:txBody>
      </p:sp>
      <p:pic>
        <p:nvPicPr>
          <p:cNvPr id="8" name="Content Placeholder 7"/>
          <p:cNvPicPr>
            <a:picLocks noGrp="1" noChangeAspect="1"/>
          </p:cNvPicPr>
          <p:nvPr>
            <p:ph idx="1"/>
          </p:nvPr>
        </p:nvPicPr>
        <p:blipFill rotWithShape="1">
          <a:blip r:embed="rId3">
            <a:extLst>
              <a:ext uri="{28A0092B-C50C-407E-A947-70E740481C1C}">
                <a14:useLocalDpi xmlns:a14="http://schemas.microsoft.com/office/drawing/2010/main" val="0"/>
              </a:ext>
            </a:extLst>
          </a:blip>
          <a:srcRect l="8351" r="16084" b="-2"/>
          <a:stretch/>
        </p:blipFill>
        <p:spPr>
          <a:xfrm>
            <a:off x="6172200" y="1714500"/>
            <a:ext cx="4495800" cy="4462272"/>
          </a:xfrm>
          <a:noFill/>
        </p:spPr>
      </p:pic>
      <p:sp>
        <p:nvSpPr>
          <p:cNvPr id="3" name="Content Placeholder 2"/>
          <p:cNvSpPr>
            <a:spLocks noGrp="1"/>
          </p:cNvSpPr>
          <p:nvPr>
            <p:ph type="body" sz="half" idx="2"/>
          </p:nvPr>
        </p:nvSpPr>
        <p:spPr>
          <a:xfrm>
            <a:off x="1524000" y="1714500"/>
            <a:ext cx="4495800" cy="4462272"/>
          </a:xfrm>
        </p:spPr>
        <p:txBody>
          <a:bodyPr vert="horz" lIns="91440" tIns="45720" rIns="91440" bIns="45720" rtlCol="0" anchor="t">
            <a:normAutofit/>
          </a:bodyPr>
          <a:lstStyle/>
          <a:p>
            <a:pPr marL="45720" indent="0">
              <a:buNone/>
            </a:pPr>
            <a:endParaRPr lang="en-GB" sz="2400" dirty="0"/>
          </a:p>
          <a:p>
            <a:pPr marL="45720"/>
            <a:r>
              <a:rPr lang="en-GB" sz="2400" dirty="0"/>
              <a:t>The survival and growth of organisations depends on their ability to respond in a timely and flexible way to social, technological, economic and political change and the ability to cope  with the internal requirements these changes demand.</a:t>
            </a:r>
            <a:endParaRPr lang="en-GB" sz="2400" dirty="0">
              <a:cs typeface="Calibri"/>
            </a:endParaRPr>
          </a:p>
          <a:p>
            <a:pPr marL="45720" indent="0">
              <a:buNone/>
            </a:pPr>
            <a:endParaRPr lang="en-GB" sz="2400" dirty="0"/>
          </a:p>
        </p:txBody>
      </p:sp>
    </p:spTree>
    <p:extLst>
      <p:ext uri="{BB962C8B-B14F-4D97-AF65-F5344CB8AC3E}">
        <p14:creationId xmlns:p14="http://schemas.microsoft.com/office/powerpoint/2010/main" val="2972776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765" y="47932"/>
            <a:ext cx="9144000" cy="1143000"/>
          </a:xfrm>
        </p:spPr>
        <p:txBody>
          <a:bodyPr>
            <a:normAutofit/>
          </a:bodyPr>
          <a:lstStyle/>
          <a:p>
            <a:r>
              <a:rPr lang="en-GB" dirty="0"/>
              <a:t>Impact on L&amp;D</a:t>
            </a:r>
          </a:p>
        </p:txBody>
      </p:sp>
      <p:sp>
        <p:nvSpPr>
          <p:cNvPr id="9" name="Content Placeholder 8"/>
          <p:cNvSpPr>
            <a:spLocks noGrp="1"/>
          </p:cNvSpPr>
          <p:nvPr>
            <p:ph sz="half" idx="1"/>
          </p:nvPr>
        </p:nvSpPr>
        <p:spPr>
          <a:xfrm>
            <a:off x="568831" y="1411641"/>
            <a:ext cx="3674533" cy="4389967"/>
          </a:xfrm>
        </p:spPr>
        <p:txBody>
          <a:bodyPr/>
          <a:lstStyle/>
          <a:p>
            <a:pPr marL="45720" indent="0">
              <a:buNone/>
            </a:pPr>
            <a:r>
              <a:rPr lang="en-GB" dirty="0"/>
              <a:t>In groups consider the impact one of these factors is having on the L&amp;D profession and identify the implications for your own organisations.</a:t>
            </a:r>
          </a:p>
          <a:p>
            <a:pPr marL="45720" indent="0">
              <a:buNone/>
            </a:pPr>
            <a:r>
              <a:rPr lang="en-GB" dirty="0"/>
              <a:t>You have 20 minutes to discuss and create a 2 slide PowerPoint document that outlines the key points of your discussion.</a:t>
            </a:r>
          </a:p>
          <a:p>
            <a:pPr marL="45720" indent="0">
              <a:buNone/>
            </a:pPr>
            <a:r>
              <a:rPr lang="en-GB" dirty="0"/>
              <a:t>Nominate a group member to feedback to the class.  </a:t>
            </a:r>
          </a:p>
        </p:txBody>
      </p:sp>
      <p:sp>
        <p:nvSpPr>
          <p:cNvPr id="10" name="Content Placeholder 9"/>
          <p:cNvSpPr>
            <a:spLocks noGrp="1"/>
          </p:cNvSpPr>
          <p:nvPr>
            <p:ph sz="half" idx="2"/>
          </p:nvPr>
        </p:nvSpPr>
        <p:spPr/>
        <p:txBody>
          <a:bodyPr/>
          <a:lstStyle/>
          <a:p>
            <a:endParaRPr lang="en-GB"/>
          </a:p>
        </p:txBody>
      </p:sp>
      <p:graphicFrame>
        <p:nvGraphicFramePr>
          <p:cNvPr id="8" name="Diagram 7"/>
          <p:cNvGraphicFramePr/>
          <p:nvPr>
            <p:extLst>
              <p:ext uri="{D42A27DB-BD31-4B8C-83A1-F6EECF244321}">
                <p14:modId xmlns:p14="http://schemas.microsoft.com/office/powerpoint/2010/main" val="2242588425"/>
              </p:ext>
            </p:extLst>
          </p:nvPr>
        </p:nvGraphicFramePr>
        <p:xfrm>
          <a:off x="4401410" y="667363"/>
          <a:ext cx="8784976" cy="4948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6781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PESTLE Factors</a:t>
            </a:r>
          </a:p>
        </p:txBody>
      </p:sp>
      <p:sp>
        <p:nvSpPr>
          <p:cNvPr id="3" name="Content Placeholder 2"/>
          <p:cNvSpPr>
            <a:spLocks noGrp="1"/>
          </p:cNvSpPr>
          <p:nvPr>
            <p:ph sz="half" idx="1"/>
          </p:nvPr>
        </p:nvSpPr>
        <p:spPr>
          <a:xfrm>
            <a:off x="1524000" y="1714500"/>
            <a:ext cx="4495800" cy="4462272"/>
          </a:xfrm>
        </p:spPr>
        <p:txBody>
          <a:bodyPr>
            <a:normAutofit/>
          </a:bodyPr>
          <a:lstStyle/>
          <a:p>
            <a:pPr marL="45720" indent="0">
              <a:buNone/>
            </a:pPr>
            <a:r>
              <a:rPr lang="en-GB" dirty="0"/>
              <a:t>Think locally, nationally and globally!</a:t>
            </a:r>
          </a:p>
          <a:p>
            <a:r>
              <a:rPr lang="en-GB" dirty="0"/>
              <a:t>Political</a:t>
            </a:r>
          </a:p>
          <a:p>
            <a:r>
              <a:rPr lang="en-GB" dirty="0"/>
              <a:t>Economic</a:t>
            </a:r>
          </a:p>
          <a:p>
            <a:r>
              <a:rPr lang="en-GB" dirty="0"/>
              <a:t>Social/Cultural</a:t>
            </a:r>
          </a:p>
          <a:p>
            <a:r>
              <a:rPr lang="en-GB" dirty="0"/>
              <a:t>Technological</a:t>
            </a:r>
          </a:p>
          <a:p>
            <a:r>
              <a:rPr lang="en-GB" dirty="0"/>
              <a:t>Legal</a:t>
            </a:r>
          </a:p>
          <a:p>
            <a:r>
              <a:rPr lang="en-GB" dirty="0"/>
              <a:t>Environmental</a:t>
            </a:r>
          </a:p>
          <a:p>
            <a:endParaRPr lang="en-GB" dirty="0"/>
          </a:p>
        </p:txBody>
      </p:sp>
      <p:pic>
        <p:nvPicPr>
          <p:cNvPr id="5" name="Picture 4"/>
          <p:cNvPicPr>
            <a:picLocks noChangeAspect="1"/>
          </p:cNvPicPr>
          <p:nvPr/>
        </p:nvPicPr>
        <p:blipFill rotWithShape="1">
          <a:blip r:embed="rId3"/>
          <a:srcRect b="5779"/>
          <a:stretch/>
        </p:blipFill>
        <p:spPr>
          <a:xfrm>
            <a:off x="6172200" y="2279705"/>
            <a:ext cx="4495800" cy="3331862"/>
          </a:xfrm>
          <a:prstGeom prst="rect">
            <a:avLst/>
          </a:prstGeom>
          <a:noFill/>
        </p:spPr>
      </p:pic>
    </p:spTree>
    <p:extLst>
      <p:ext uri="{BB962C8B-B14F-4D97-AF65-F5344CB8AC3E}">
        <p14:creationId xmlns:p14="http://schemas.microsoft.com/office/powerpoint/2010/main" val="3465953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1143000"/>
          </a:xfrm>
        </p:spPr>
        <p:txBody>
          <a:bodyPr anchor="b">
            <a:normAutofit/>
          </a:bodyPr>
          <a:lstStyle/>
          <a:p>
            <a:r>
              <a:rPr lang="en-GB" dirty="0"/>
              <a:t>Organisational impact</a:t>
            </a:r>
          </a:p>
        </p:txBody>
      </p:sp>
      <p:sp>
        <p:nvSpPr>
          <p:cNvPr id="3" name="Content Placeholder 2"/>
          <p:cNvSpPr>
            <a:spLocks noGrp="1"/>
          </p:cNvSpPr>
          <p:nvPr>
            <p:ph sz="half" idx="1"/>
          </p:nvPr>
        </p:nvSpPr>
        <p:spPr>
          <a:xfrm>
            <a:off x="1524000" y="1714500"/>
            <a:ext cx="4495800" cy="4462272"/>
          </a:xfrm>
        </p:spPr>
        <p:txBody>
          <a:bodyPr>
            <a:normAutofit/>
          </a:bodyPr>
          <a:lstStyle/>
          <a:p>
            <a:r>
              <a:rPr lang="en-GB" sz="3200" dirty="0"/>
              <a:t>What factors in the external environment have the potential for the greatest impact on the need for L&amp;D in your organisation?</a:t>
            </a:r>
          </a:p>
          <a:p>
            <a:r>
              <a:rPr lang="en-GB" sz="3200" dirty="0"/>
              <a:t>Why? </a:t>
            </a:r>
            <a:endParaRPr lang="en-US" sz="3200" dirty="0"/>
          </a:p>
          <a:p>
            <a:pPr marL="45720" indent="0">
              <a:buNone/>
            </a:pPr>
            <a:endParaRPr lang="en-GB" sz="3200" dirty="0"/>
          </a:p>
        </p:txBody>
      </p:sp>
      <p:pic>
        <p:nvPicPr>
          <p:cNvPr id="4" name="Picture 4" descr="Workplace Team Business Meeting · Free photo on Pixabay">
            <a:extLst>
              <a:ext uri="{FF2B5EF4-FFF2-40B4-BE49-F238E27FC236}">
                <a16:creationId xmlns:a16="http://schemas.microsoft.com/office/drawing/2014/main" id="{994806AF-0EB8-482E-ADE4-09A2C6606F52}"/>
              </a:ext>
            </a:extLst>
          </p:cNvPr>
          <p:cNvPicPr>
            <a:picLocks noChangeAspect="1"/>
          </p:cNvPicPr>
          <p:nvPr/>
        </p:nvPicPr>
        <p:blipFill rotWithShape="1">
          <a:blip r:embed="rId3"/>
          <a:srcRect l="18945" r="13805" b="2"/>
          <a:stretch/>
        </p:blipFill>
        <p:spPr>
          <a:xfrm>
            <a:off x="6172200" y="1714500"/>
            <a:ext cx="4495800" cy="4462272"/>
          </a:xfrm>
          <a:prstGeom prst="rect">
            <a:avLst/>
          </a:prstGeom>
          <a:noFill/>
        </p:spPr>
      </p:pic>
    </p:spTree>
    <p:extLst>
      <p:ext uri="{BB962C8B-B14F-4D97-AF65-F5344CB8AC3E}">
        <p14:creationId xmlns:p14="http://schemas.microsoft.com/office/powerpoint/2010/main" val="3597604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436" y="-166573"/>
            <a:ext cx="9144000" cy="1143000"/>
          </a:xfrm>
        </p:spPr>
        <p:txBody>
          <a:bodyPr/>
          <a:lstStyle/>
          <a:p>
            <a:pPr algn="ctr"/>
            <a:r>
              <a:rPr lang="en-US" dirty="0"/>
              <a:t>          The role of </a:t>
            </a:r>
            <a:r>
              <a:rPr lang="en-US" dirty="0" err="1"/>
              <a:t>L&amp;d</a:t>
            </a:r>
            <a:endParaRPr lang="en-US" dirty="0"/>
          </a:p>
        </p:txBody>
      </p:sp>
      <p:sp>
        <p:nvSpPr>
          <p:cNvPr id="3" name="Content Placeholder 2"/>
          <p:cNvSpPr>
            <a:spLocks noGrp="1"/>
          </p:cNvSpPr>
          <p:nvPr>
            <p:ph sz="half" idx="1"/>
          </p:nvPr>
        </p:nvSpPr>
        <p:spPr>
          <a:xfrm>
            <a:off x="656370" y="754954"/>
            <a:ext cx="10673278" cy="4462272"/>
          </a:xfrm>
        </p:spPr>
        <p:txBody>
          <a:bodyPr/>
          <a:lstStyle/>
          <a:p>
            <a:pPr marL="45720" indent="0" algn="ctr">
              <a:buNone/>
            </a:pPr>
            <a:r>
              <a:rPr lang="en-US" dirty="0"/>
              <a:t>L&amp;D is about understanding the </a:t>
            </a:r>
            <a:r>
              <a:rPr lang="en-US" dirty="0" err="1"/>
              <a:t>organisation’s</a:t>
            </a:r>
            <a:r>
              <a:rPr lang="en-US" dirty="0"/>
              <a:t> strategy and its future capability needs, in order to identify learning priorities across the </a:t>
            </a:r>
            <a:r>
              <a:rPr lang="en-US" dirty="0" err="1"/>
              <a:t>organisation</a:t>
            </a:r>
            <a:r>
              <a:rPr lang="en-US" dirty="0"/>
              <a:t>. </a:t>
            </a:r>
          </a:p>
        </p:txBody>
      </p:sp>
      <p:pic>
        <p:nvPicPr>
          <p:cNvPr id="7" name="Online Media 6" title="CIPD The People Profession: We can all be agile learners">
            <a:hlinkClick r:id="" action="ppaction://media"/>
            <a:extLst>
              <a:ext uri="{FF2B5EF4-FFF2-40B4-BE49-F238E27FC236}">
                <a16:creationId xmlns:a16="http://schemas.microsoft.com/office/drawing/2014/main" id="{2278D059-BEE7-43F0-AAE7-DD3DEA6EBFB8}"/>
              </a:ext>
            </a:extLst>
          </p:cNvPr>
          <p:cNvPicPr>
            <a:picLocks noRot="1" noChangeAspect="1"/>
          </p:cNvPicPr>
          <p:nvPr>
            <a:videoFile r:link="rId1"/>
          </p:nvPr>
        </p:nvPicPr>
        <p:blipFill>
          <a:blip r:embed="rId4"/>
          <a:stretch>
            <a:fillRect/>
          </a:stretch>
        </p:blipFill>
        <p:spPr>
          <a:xfrm>
            <a:off x="2872437" y="1795371"/>
            <a:ext cx="6603680" cy="3731079"/>
          </a:xfrm>
          <a:prstGeom prst="rect">
            <a:avLst/>
          </a:prstGeom>
        </p:spPr>
      </p:pic>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7"/>
                </p:tgtEl>
              </p:cMediaNode>
            </p:video>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259890B-9FC3-43AE-A4C7-4F6E28B32AC5}"/>
              </a:ext>
            </a:extLst>
          </p:cNvPr>
          <p:cNvSpPr/>
          <p:nvPr/>
        </p:nvSpPr>
        <p:spPr>
          <a:xfrm>
            <a:off x="8145670" y="1104"/>
            <a:ext cx="4041912" cy="6857999"/>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532813" y="1683327"/>
            <a:ext cx="3125787" cy="2877260"/>
          </a:xfrm>
        </p:spPr>
        <p:txBody>
          <a:bodyPr anchor="b">
            <a:normAutofit/>
          </a:bodyPr>
          <a:lstStyle/>
          <a:p>
            <a:pPr>
              <a:spcBef>
                <a:spcPts val="0"/>
              </a:spcBef>
              <a:defRPr/>
            </a:pPr>
            <a:r>
              <a:rPr lang="en-US" dirty="0"/>
              <a:t>The Role &amp; Impact of Internal Factors</a:t>
            </a:r>
            <a:endParaRPr lang="en-US"/>
          </a:p>
        </p:txBody>
      </p:sp>
      <p:pic>
        <p:nvPicPr>
          <p:cNvPr id="7" name="Picture 5">
            <a:extLst>
              <a:ext uri="{FF2B5EF4-FFF2-40B4-BE49-F238E27FC236}">
                <a16:creationId xmlns:a16="http://schemas.microsoft.com/office/drawing/2014/main" id="{C818400F-DC31-43B4-BEBC-F59204A84AA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31395" r="2155"/>
          <a:stretch/>
        </p:blipFill>
        <p:spPr>
          <a:xfrm>
            <a:off x="20" y="10"/>
            <a:ext cx="8101564" cy="6857989"/>
          </a:xfrm>
          <a:prstGeom prst="rect">
            <a:avLst/>
          </a:prstGeom>
          <a:noFill/>
        </p:spPr>
      </p:pic>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7"/>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90946"/>
            <a:ext cx="9144000" cy="1143000"/>
          </a:xfrm>
        </p:spPr>
        <p:txBody>
          <a:bodyPr/>
          <a:lstStyle/>
          <a:p>
            <a:r>
              <a:rPr lang="en-US" dirty="0">
                <a:solidFill>
                  <a:schemeClr val="accent3"/>
                </a:solidFill>
              </a:rPr>
              <a:t>The role and impact </a:t>
            </a:r>
            <a:r>
              <a:rPr lang="en-US" dirty="0" err="1">
                <a:solidFill>
                  <a:schemeClr val="accent3"/>
                </a:solidFill>
              </a:rPr>
              <a:t>oF</a:t>
            </a:r>
            <a:r>
              <a:rPr lang="en-US" dirty="0">
                <a:solidFill>
                  <a:schemeClr val="accent3"/>
                </a:solidFill>
              </a:rPr>
              <a:t> internal factors</a:t>
            </a:r>
          </a:p>
        </p:txBody>
      </p:sp>
      <p:sp>
        <p:nvSpPr>
          <p:cNvPr id="3" name="Content Placeholder 2"/>
          <p:cNvSpPr>
            <a:spLocks noGrp="1"/>
          </p:cNvSpPr>
          <p:nvPr>
            <p:ph sz="half" idx="1"/>
          </p:nvPr>
        </p:nvSpPr>
        <p:spPr/>
        <p:txBody>
          <a:bodyPr/>
          <a:lstStyle/>
          <a:p>
            <a:pPr marL="502920" indent="-457200">
              <a:buFont typeface="+mj-lt"/>
              <a:buAutoNum type="arabicPeriod"/>
            </a:pPr>
            <a:r>
              <a:rPr lang="en-GB" dirty="0"/>
              <a:t>L&amp;D resources:</a:t>
            </a:r>
          </a:p>
          <a:p>
            <a:pPr marL="1085850" lvl="2" indent="-400050">
              <a:buFont typeface="+mj-lt"/>
              <a:buAutoNum type="romanUcPeriod"/>
            </a:pPr>
            <a:r>
              <a:rPr lang="en-GB" dirty="0"/>
              <a:t>L&amp;D professionals – are they adequate in number and skill</a:t>
            </a:r>
          </a:p>
          <a:p>
            <a:pPr marL="1085850" lvl="2" indent="-400050">
              <a:buFont typeface="+mj-lt"/>
              <a:buAutoNum type="romanUcPeriod"/>
            </a:pPr>
            <a:r>
              <a:rPr lang="en-GB" dirty="0"/>
              <a:t>Technology - accessibility</a:t>
            </a:r>
          </a:p>
          <a:p>
            <a:pPr marL="502920" indent="-457200">
              <a:buFont typeface="+mj-lt"/>
              <a:buAutoNum type="arabicPeriod"/>
            </a:pPr>
            <a:r>
              <a:rPr lang="en-GB" dirty="0"/>
              <a:t>Level of competency of the current workforce</a:t>
            </a:r>
          </a:p>
          <a:p>
            <a:pPr marL="502920" indent="-457200">
              <a:buFont typeface="+mj-lt"/>
              <a:buAutoNum type="arabicPeriod"/>
            </a:pPr>
            <a:r>
              <a:rPr lang="en-GB" dirty="0"/>
              <a:t>The products and services on offer</a:t>
            </a:r>
          </a:p>
          <a:p>
            <a:pPr marL="502920" indent="-457200">
              <a:buFont typeface="+mj-lt"/>
              <a:buAutoNum type="arabicPeriod"/>
            </a:pPr>
            <a:r>
              <a:rPr lang="en-GB" dirty="0"/>
              <a:t>The organisational culture</a:t>
            </a:r>
          </a:p>
        </p:txBody>
      </p:sp>
      <p:pic>
        <p:nvPicPr>
          <p:cNvPr id="6" name="Picture 6" descr="A picture containing text&#10;&#10;Description automatically generated">
            <a:extLst>
              <a:ext uri="{FF2B5EF4-FFF2-40B4-BE49-F238E27FC236}">
                <a16:creationId xmlns:a16="http://schemas.microsoft.com/office/drawing/2014/main" id="{4B9EBAC9-B22C-413B-9924-4DA647598525}"/>
              </a:ext>
            </a:extLst>
          </p:cNvPr>
          <p:cNvPicPr>
            <a:picLocks noGrp="1" noChangeAspect="1"/>
          </p:cNvPicPr>
          <p:nvPr>
            <p:ph sz="half" idx="2"/>
          </p:nvPr>
        </p:nvPicPr>
        <p:blipFill>
          <a:blip r:embed="rId3"/>
          <a:stretch>
            <a:fillRect/>
          </a:stretch>
        </p:blipFill>
        <p:spPr>
          <a:xfrm>
            <a:off x="6437243" y="1714477"/>
            <a:ext cx="4495800" cy="3335884"/>
          </a:xfrm>
        </p:spPr>
      </p:pic>
      <p:sp>
        <p:nvSpPr>
          <p:cNvPr id="5" name="Rectangle 4"/>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3"/>
                </a:solidFill>
              </a:rPr>
              <a:t>1. Learning and development resources</a:t>
            </a:r>
          </a:p>
        </p:txBody>
      </p:sp>
      <p:sp>
        <p:nvSpPr>
          <p:cNvPr id="3" name="Content Placeholder 2"/>
          <p:cNvSpPr>
            <a:spLocks noGrp="1"/>
          </p:cNvSpPr>
          <p:nvPr>
            <p:ph sz="half" idx="1"/>
          </p:nvPr>
        </p:nvSpPr>
        <p:spPr/>
        <p:txBody>
          <a:bodyPr>
            <a:normAutofit/>
          </a:bodyPr>
          <a:lstStyle/>
          <a:p>
            <a:pPr marL="0" indent="0">
              <a:buNone/>
            </a:pPr>
            <a:r>
              <a:rPr lang="en-GB" b="1" dirty="0"/>
              <a:t>i. L&amp;D Professionals</a:t>
            </a:r>
          </a:p>
          <a:p>
            <a:pPr marL="0" indent="0">
              <a:buNone/>
            </a:pPr>
            <a:r>
              <a:rPr lang="en-GB" b="1" i="1" dirty="0"/>
              <a:t>Learning at work report 2023</a:t>
            </a:r>
          </a:p>
          <a:p>
            <a:pPr marL="0" indent="0">
              <a:buNone/>
            </a:pPr>
            <a:r>
              <a:rPr lang="en-GB" i="1" dirty="0"/>
              <a:t>Addressing the skills hap is the top priority</a:t>
            </a:r>
          </a:p>
          <a:p>
            <a:pPr marL="0" indent="0">
              <a:buNone/>
            </a:pPr>
            <a:r>
              <a:rPr lang="en-GB" i="1" dirty="0"/>
              <a:t>L&amp;D is under pressure.</a:t>
            </a:r>
          </a:p>
          <a:p>
            <a:pPr marL="0" indent="0">
              <a:buNone/>
            </a:pPr>
            <a:r>
              <a:rPr lang="en-GB" i="1" dirty="0"/>
              <a:t>Proactive problem-solving has increased.</a:t>
            </a:r>
          </a:p>
          <a:p>
            <a:pPr marL="0" indent="0">
              <a:buNone/>
            </a:pPr>
            <a:r>
              <a:rPr lang="en-GB" i="1" dirty="0"/>
              <a:t>Two-thirds agree they have a meaningful career. </a:t>
            </a:r>
            <a:endParaRPr lang="en-GB" dirty="0"/>
          </a:p>
          <a:p>
            <a:pPr marL="0" indent="0">
              <a:buNone/>
            </a:pPr>
            <a:r>
              <a:rPr lang="en-GB" i="1" dirty="0"/>
              <a:t>Collaborative technologies have seen the biggest rise.</a:t>
            </a:r>
          </a:p>
          <a:p>
            <a:endParaRPr lang="en-GB" dirty="0"/>
          </a:p>
        </p:txBody>
      </p:sp>
      <p:sp>
        <p:nvSpPr>
          <p:cNvPr id="4" name="Content Placeholder 3"/>
          <p:cNvSpPr>
            <a:spLocks noGrp="1"/>
          </p:cNvSpPr>
          <p:nvPr>
            <p:ph sz="half" idx="2"/>
          </p:nvPr>
        </p:nvSpPr>
        <p:spPr/>
        <p:txBody>
          <a:bodyPr>
            <a:normAutofit/>
          </a:bodyPr>
          <a:lstStyle/>
          <a:p>
            <a:pPr marL="0" indent="0">
              <a:buNone/>
            </a:pPr>
            <a:r>
              <a:rPr lang="en-GB" b="1" dirty="0"/>
              <a:t>ii. Technology</a:t>
            </a:r>
          </a:p>
          <a:p>
            <a:r>
              <a:rPr lang="en-GB" dirty="0"/>
              <a:t>Availability</a:t>
            </a:r>
          </a:p>
          <a:p>
            <a:r>
              <a:rPr lang="en-GB" dirty="0"/>
              <a:t>Relevance</a:t>
            </a:r>
          </a:p>
          <a:p>
            <a:r>
              <a:rPr lang="en-GB" dirty="0"/>
              <a:t>Ability</a:t>
            </a:r>
          </a:p>
          <a:p>
            <a:endParaRPr lang="en-GB" dirty="0"/>
          </a:p>
        </p:txBody>
      </p:sp>
      <p:pic>
        <p:nvPicPr>
          <p:cNvPr id="5" name="Picture 4"/>
          <p:cNvPicPr>
            <a:picLocks noChangeAspect="1"/>
          </p:cNvPicPr>
          <p:nvPr/>
        </p:nvPicPr>
        <p:blipFill>
          <a:blip r:embed="rId3"/>
          <a:stretch>
            <a:fillRect/>
          </a:stretch>
        </p:blipFill>
        <p:spPr>
          <a:xfrm>
            <a:off x="6253739" y="3482227"/>
            <a:ext cx="5802563" cy="2245545"/>
          </a:xfrm>
          <a:prstGeom prst="rect">
            <a:avLst/>
          </a:prstGeom>
        </p:spPr>
      </p:pic>
      <p:sp>
        <p:nvSpPr>
          <p:cNvPr id="7" name="Rectangle 6"/>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TextBox 5"/>
          <p:cNvSpPr txBox="1"/>
          <p:nvPr/>
        </p:nvSpPr>
        <p:spPr>
          <a:xfrm>
            <a:off x="8270311" y="6550223"/>
            <a:ext cx="6264696" cy="307777"/>
          </a:xfrm>
          <a:prstGeom prst="rect">
            <a:avLst/>
          </a:prstGeom>
          <a:noFill/>
        </p:spPr>
        <p:txBody>
          <a:bodyPr wrap="square" rtlCol="0">
            <a:spAutoFit/>
          </a:bodyPr>
          <a:lstStyle/>
          <a:p>
            <a:r>
              <a:rPr lang="en-GB" sz="1400" dirty="0">
                <a:solidFill>
                  <a:schemeClr val="bg1"/>
                </a:solidFill>
              </a:rPr>
              <a:t>CIPD (2015) Learning and Development Survey</a:t>
            </a:r>
          </a:p>
        </p:txBody>
      </p:sp>
    </p:spTree>
    <p:extLst>
      <p:ext uri="{BB962C8B-B14F-4D97-AF65-F5344CB8AC3E}">
        <p14:creationId xmlns:p14="http://schemas.microsoft.com/office/powerpoint/2010/main" val="527774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accent3"/>
                </a:solidFill>
              </a:rPr>
              <a:t>2. Level of competency of the current workforce</a:t>
            </a:r>
          </a:p>
        </p:txBody>
      </p:sp>
      <p:sp>
        <p:nvSpPr>
          <p:cNvPr id="3" name="Content Placeholder 2"/>
          <p:cNvSpPr>
            <a:spLocks noGrp="1"/>
          </p:cNvSpPr>
          <p:nvPr>
            <p:ph sz="half" idx="1"/>
          </p:nvPr>
        </p:nvSpPr>
        <p:spPr/>
        <p:txBody>
          <a:bodyPr>
            <a:normAutofit/>
          </a:bodyPr>
          <a:lstStyle/>
          <a:p>
            <a:r>
              <a:rPr lang="en-GB" dirty="0"/>
              <a:t>Competency Frameworks </a:t>
            </a:r>
          </a:p>
          <a:p>
            <a:r>
              <a:rPr lang="en-GB" dirty="0"/>
              <a:t>Formal &amp; Informal Learning</a:t>
            </a:r>
          </a:p>
          <a:p>
            <a:r>
              <a:rPr lang="en-GB" dirty="0"/>
              <a:t>70:20:10</a:t>
            </a:r>
          </a:p>
          <a:p>
            <a:r>
              <a:rPr lang="en-GB" dirty="0"/>
              <a:t>Personal Development Plans</a:t>
            </a:r>
          </a:p>
          <a:p>
            <a:pPr marL="45720" indent="0">
              <a:buNone/>
            </a:pPr>
            <a:endParaRPr lang="en-GB" dirty="0"/>
          </a:p>
        </p:txBody>
      </p:sp>
      <p:pic>
        <p:nvPicPr>
          <p:cNvPr id="5" name="Content Placeholder 4"/>
          <p:cNvPicPr>
            <a:picLocks noGrp="1" noChangeAspect="1"/>
          </p:cNvPicPr>
          <p:nvPr>
            <p:ph sz="half" idx="2"/>
          </p:nvPr>
        </p:nvPicPr>
        <p:blipFill>
          <a:blip r:embed="rId3"/>
          <a:stretch>
            <a:fillRect/>
          </a:stretch>
        </p:blipFill>
        <p:spPr>
          <a:xfrm>
            <a:off x="1627291" y="3533655"/>
            <a:ext cx="8645236" cy="2349551"/>
          </a:xfrm>
          <a:prstGeom prst="rect">
            <a:avLst/>
          </a:prstGeom>
        </p:spPr>
      </p:pic>
      <p:sp>
        <p:nvSpPr>
          <p:cNvPr id="6" name="Rectangle 5"/>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03118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01" y="-738"/>
            <a:ext cx="11481847" cy="1325563"/>
          </a:xfrm>
        </p:spPr>
        <p:txBody>
          <a:bodyPr/>
          <a:lstStyle/>
          <a:p>
            <a:r>
              <a:rPr lang="en-GB" dirty="0">
                <a:solidFill>
                  <a:schemeClr val="accent3"/>
                </a:solidFill>
              </a:rPr>
              <a:t>3. The products and services on offer</a:t>
            </a:r>
          </a:p>
        </p:txBody>
      </p:sp>
      <p:pic>
        <p:nvPicPr>
          <p:cNvPr id="5" name="Content Placeholder 4" descr="A country that 'makes things'? There's more to Australia ..."/>
          <p:cNvPicPr>
            <a:picLocks noGrp="1" noChangeAspect="1"/>
          </p:cNvPicPr>
          <p:nvPr>
            <p:ph sz="half" idx="1"/>
          </p:nvPr>
        </p:nvPicPr>
        <p:blipFill rotWithShape="1">
          <a:blip r:embed="rId3" cstate="print">
            <a:extLst>
              <a:ext uri="{28A0092B-C50C-407E-A947-70E740481C1C}">
                <a14:useLocalDpi xmlns:a14="http://schemas.microsoft.com/office/drawing/2010/main" val="0"/>
              </a:ext>
            </a:extLst>
          </a:blip>
          <a:srcRect r="36718"/>
          <a:stretch/>
        </p:blipFill>
        <p:spPr>
          <a:xfrm>
            <a:off x="1651531" y="1097134"/>
            <a:ext cx="4415893" cy="4481456"/>
          </a:xfrm>
        </p:spPr>
      </p:pic>
      <p:pic>
        <p:nvPicPr>
          <p:cNvPr id="6" name="Content Placeholder 5" descr="barrista, at full speed | pearl oyster, thornbury | Flickr"/>
          <p:cNvPicPr>
            <a:picLocks noGrp="1" noChangeAspect="1"/>
          </p:cNvPicPr>
          <p:nvPr>
            <p:ph sz="half" idx="2"/>
          </p:nvPr>
        </p:nvPicPr>
        <p:blipFill rotWithShape="1">
          <a:blip r:embed="rId4">
            <a:extLst>
              <a:ext uri="{28A0092B-C50C-407E-A947-70E740481C1C}">
                <a14:useLocalDpi xmlns:a14="http://schemas.microsoft.com/office/drawing/2010/main" val="0"/>
              </a:ext>
            </a:extLst>
          </a:blip>
          <a:srcRect l="32344"/>
          <a:stretch/>
        </p:blipFill>
        <p:spPr>
          <a:xfrm>
            <a:off x="6124578" y="1097134"/>
            <a:ext cx="4543425" cy="4481456"/>
          </a:xfrm>
        </p:spPr>
      </p:pic>
      <p:sp>
        <p:nvSpPr>
          <p:cNvPr id="7" name="Rectangle 6"/>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678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
            <a:ext cx="9144000" cy="1143000"/>
          </a:xfrm>
        </p:spPr>
        <p:txBody>
          <a:bodyPr anchor="b">
            <a:normAutofit/>
          </a:bodyPr>
          <a:lstStyle/>
          <a:p>
            <a:r>
              <a:rPr lang="en-GB" dirty="0">
                <a:solidFill>
                  <a:schemeClr val="accent3"/>
                </a:solidFill>
              </a:rPr>
              <a:t>4. The Organisational Culture</a:t>
            </a:r>
          </a:p>
        </p:txBody>
      </p:sp>
      <p:sp>
        <p:nvSpPr>
          <p:cNvPr id="3" name="Content Placeholder 2"/>
          <p:cNvSpPr>
            <a:spLocks noGrp="1"/>
          </p:cNvSpPr>
          <p:nvPr>
            <p:ph sz="half" idx="1"/>
          </p:nvPr>
        </p:nvSpPr>
        <p:spPr>
          <a:xfrm>
            <a:off x="1524000" y="1714500"/>
            <a:ext cx="4495800" cy="4462272"/>
          </a:xfrm>
        </p:spPr>
        <p:txBody>
          <a:bodyPr>
            <a:normAutofit/>
          </a:bodyPr>
          <a:lstStyle/>
          <a:p>
            <a:r>
              <a:rPr lang="en-US" dirty="0"/>
              <a:t>“</a:t>
            </a:r>
            <a:r>
              <a:rPr lang="en-US" i="1" dirty="0"/>
              <a:t>The creation of a learning climate and culture that is open and flexible is likely to enable organisations to become more adaptable and much better prepared for facing changing environmental conditions”  </a:t>
            </a:r>
            <a:r>
              <a:rPr lang="en-US" dirty="0"/>
              <a:t>(Stewart and Cureton, 2014, </a:t>
            </a:r>
            <a:r>
              <a:rPr lang="en-GB" dirty="0"/>
              <a:t>p.40)</a:t>
            </a:r>
          </a:p>
          <a:p>
            <a:r>
              <a:rPr lang="en-GB" dirty="0"/>
              <a:t>Organisational learning</a:t>
            </a:r>
          </a:p>
          <a:p>
            <a:r>
              <a:rPr lang="en-GB" dirty="0"/>
              <a:t>Team learning</a:t>
            </a:r>
          </a:p>
          <a:p>
            <a:r>
              <a:rPr lang="en-GB" dirty="0"/>
              <a:t>Individual learning</a:t>
            </a:r>
          </a:p>
          <a:p>
            <a:endParaRPr lang="en-GB" dirty="0"/>
          </a:p>
        </p:txBody>
      </p:sp>
      <p:pic>
        <p:nvPicPr>
          <p:cNvPr id="6" name="Picture 6" descr="Logo, company name&#10;&#10;Description automatically generated">
            <a:extLst>
              <a:ext uri="{FF2B5EF4-FFF2-40B4-BE49-F238E27FC236}">
                <a16:creationId xmlns:a16="http://schemas.microsoft.com/office/drawing/2014/main" id="{B95EA57F-D070-4330-8F6F-79895EDD21FC}"/>
              </a:ext>
            </a:extLst>
          </p:cNvPr>
          <p:cNvPicPr>
            <a:picLocks noGrp="1" noChangeAspect="1"/>
          </p:cNvPicPr>
          <p:nvPr>
            <p:ph sz="half" idx="2"/>
          </p:nvPr>
        </p:nvPicPr>
        <p:blipFill>
          <a:blip r:embed="rId3"/>
          <a:stretch>
            <a:fillRect/>
          </a:stretch>
        </p:blipFill>
        <p:spPr>
          <a:xfrm>
            <a:off x="6172200" y="2449761"/>
            <a:ext cx="4495800" cy="2991750"/>
          </a:xfrm>
          <a:noFill/>
        </p:spPr>
      </p:pic>
      <p:sp>
        <p:nvSpPr>
          <p:cNvPr id="5" name="Rectangle 4"/>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1595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129933"/>
            <a:ext cx="11481847" cy="1325563"/>
          </a:xfrm>
        </p:spPr>
        <p:txBody>
          <a:bodyPr/>
          <a:lstStyle/>
          <a:p>
            <a:r>
              <a:rPr lang="en-GB" dirty="0">
                <a:solidFill>
                  <a:schemeClr val="accent3"/>
                </a:solidFill>
              </a:rPr>
              <a:t>4. The learning organisation</a:t>
            </a:r>
          </a:p>
        </p:txBody>
      </p:sp>
      <p:sp>
        <p:nvSpPr>
          <p:cNvPr id="3" name="Content Placeholder 2"/>
          <p:cNvSpPr>
            <a:spLocks noGrp="1"/>
          </p:cNvSpPr>
          <p:nvPr>
            <p:ph sz="half" idx="1"/>
          </p:nvPr>
        </p:nvSpPr>
        <p:spPr>
          <a:xfrm>
            <a:off x="1471583" y="1136811"/>
            <a:ext cx="4495800" cy="4462272"/>
          </a:xfrm>
        </p:spPr>
        <p:txBody>
          <a:bodyPr>
            <a:normAutofit fontScale="92500" lnSpcReduction="20000"/>
          </a:bodyPr>
          <a:lstStyle/>
          <a:p>
            <a:pPr>
              <a:buClr>
                <a:schemeClr val="accent3"/>
              </a:buClr>
              <a:buFont typeface="Wingdings" panose="05000000000000000000" pitchFamily="2" charset="2"/>
              <a:buChar char="þ"/>
            </a:pPr>
            <a:r>
              <a:rPr lang="en-GB" altLang="en-US" sz="2400" dirty="0"/>
              <a:t> Opportunities for learning are an everyday occurrence</a:t>
            </a:r>
          </a:p>
          <a:p>
            <a:pPr>
              <a:buClr>
                <a:schemeClr val="accent3"/>
              </a:buClr>
              <a:buFont typeface="Wingdings" panose="05000000000000000000" pitchFamily="2" charset="2"/>
              <a:buChar char="þ"/>
            </a:pPr>
            <a:r>
              <a:rPr lang="en-GB" altLang="en-US" sz="2400" dirty="0"/>
              <a:t> Empowerment - all employees are encouraged to learn, to question existing practices and to experiment</a:t>
            </a:r>
          </a:p>
          <a:p>
            <a:pPr>
              <a:buClr>
                <a:schemeClr val="accent3"/>
              </a:buClr>
              <a:buFont typeface="Wingdings" panose="05000000000000000000" pitchFamily="2" charset="2"/>
              <a:buChar char="þ"/>
            </a:pPr>
            <a:r>
              <a:rPr lang="en-GB" altLang="en-US" sz="2400" dirty="0"/>
              <a:t> Managers are committed to facilitating learning </a:t>
            </a:r>
          </a:p>
          <a:p>
            <a:pPr>
              <a:buClr>
                <a:schemeClr val="accent3"/>
              </a:buClr>
              <a:buFont typeface="Wingdings" panose="05000000000000000000" pitchFamily="2" charset="2"/>
              <a:buChar char="þ"/>
            </a:pPr>
            <a:r>
              <a:rPr lang="en-GB" altLang="en-US" sz="2400" dirty="0"/>
              <a:t> Open communication and employee contribution in decision making is welcomed</a:t>
            </a:r>
          </a:p>
          <a:p>
            <a:pPr>
              <a:buClr>
                <a:schemeClr val="accent3"/>
              </a:buClr>
              <a:buFont typeface="Wingdings" panose="05000000000000000000" pitchFamily="2" charset="2"/>
              <a:buChar char="þ"/>
            </a:pPr>
            <a:r>
              <a:rPr lang="en-GB" altLang="en-US" sz="2400" dirty="0"/>
              <a:t> Accept mistakes as part of the learning process</a:t>
            </a:r>
          </a:p>
          <a:p>
            <a:pPr>
              <a:buClr>
                <a:schemeClr val="accent3"/>
              </a:buClr>
              <a:buFont typeface="Wingdings" panose="05000000000000000000" pitchFamily="2" charset="2"/>
              <a:buChar char="þ"/>
            </a:pPr>
            <a:r>
              <a:rPr lang="en-GB" altLang="en-US" sz="2400" dirty="0"/>
              <a:t> All employees assume responsibility for own learning</a:t>
            </a:r>
          </a:p>
          <a:p>
            <a:pPr>
              <a:buClr>
                <a:schemeClr val="accent3"/>
              </a:buClr>
            </a:pPr>
            <a:endParaRPr lang="en-GB" dirty="0"/>
          </a:p>
        </p:txBody>
      </p:sp>
      <p:sp>
        <p:nvSpPr>
          <p:cNvPr id="4" name="Content Placeholder 3"/>
          <p:cNvSpPr>
            <a:spLocks noGrp="1"/>
          </p:cNvSpPr>
          <p:nvPr>
            <p:ph sz="half" idx="2"/>
          </p:nvPr>
        </p:nvSpPr>
        <p:spPr>
          <a:xfrm>
            <a:off x="6451762" y="1197864"/>
            <a:ext cx="4495800" cy="4462272"/>
          </a:xfrm>
        </p:spPr>
        <p:txBody>
          <a:bodyPr>
            <a:normAutofit fontScale="92500" lnSpcReduction="20000"/>
          </a:bodyPr>
          <a:lstStyle/>
          <a:p>
            <a:pPr>
              <a:buClr>
                <a:schemeClr val="accent3"/>
              </a:buClr>
              <a:buFont typeface="Wingdings" panose="05000000000000000000" pitchFamily="2" charset="2"/>
              <a:buChar char="þ"/>
            </a:pPr>
            <a:r>
              <a:rPr lang="en-GB" altLang="en-US" sz="2400" dirty="0"/>
              <a:t> Company systems can be accessed by employees</a:t>
            </a:r>
          </a:p>
          <a:p>
            <a:pPr>
              <a:buClr>
                <a:schemeClr val="accent3"/>
              </a:buClr>
              <a:buFont typeface="Wingdings" panose="05000000000000000000" pitchFamily="2" charset="2"/>
              <a:buChar char="þ"/>
            </a:pPr>
            <a:r>
              <a:rPr lang="en-GB" altLang="en-US" sz="2400" dirty="0"/>
              <a:t> Company operates an internal supplier-customer relationship</a:t>
            </a:r>
          </a:p>
          <a:p>
            <a:pPr>
              <a:buClr>
                <a:schemeClr val="accent3"/>
              </a:buClr>
              <a:buFont typeface="Wingdings" panose="05000000000000000000" pitchFamily="2" charset="2"/>
              <a:buChar char="þ"/>
            </a:pPr>
            <a:r>
              <a:rPr lang="en-GB" altLang="en-US" sz="2400" dirty="0"/>
              <a:t> Emphasis on product innovation and differentiation</a:t>
            </a:r>
          </a:p>
          <a:p>
            <a:pPr>
              <a:buClr>
                <a:schemeClr val="accent3"/>
              </a:buClr>
              <a:buFont typeface="Wingdings" panose="05000000000000000000" pitchFamily="2" charset="2"/>
              <a:buChar char="þ"/>
            </a:pPr>
            <a:r>
              <a:rPr lang="en-GB" altLang="en-US" sz="2400" dirty="0"/>
              <a:t>Recognised Trade Unions</a:t>
            </a:r>
          </a:p>
          <a:p>
            <a:pPr>
              <a:buClr>
                <a:schemeClr val="accent3"/>
              </a:buClr>
              <a:buFont typeface="Wingdings" panose="05000000000000000000" pitchFamily="2" charset="2"/>
              <a:buChar char="þ"/>
            </a:pPr>
            <a:r>
              <a:rPr lang="en-GB" altLang="en-US" sz="2400" dirty="0"/>
              <a:t> Incentive schemes</a:t>
            </a:r>
          </a:p>
          <a:p>
            <a:pPr>
              <a:buClr>
                <a:schemeClr val="accent3"/>
              </a:buClr>
              <a:buFont typeface="Wingdings" panose="05000000000000000000" pitchFamily="2" charset="2"/>
              <a:buChar char="þ"/>
            </a:pPr>
            <a:r>
              <a:rPr lang="en-GB" altLang="en-US" sz="2400" dirty="0"/>
              <a:t> HRM with emphasis on training</a:t>
            </a:r>
          </a:p>
          <a:p>
            <a:pPr marL="45720" indent="0">
              <a:buClr>
                <a:schemeClr val="accent3"/>
              </a:buClr>
              <a:buNone/>
            </a:pPr>
            <a:endParaRPr lang="en-GB" sz="1400" dirty="0"/>
          </a:p>
        </p:txBody>
      </p:sp>
      <p:sp>
        <p:nvSpPr>
          <p:cNvPr id="5" name="Rectangle 4"/>
          <p:cNvSpPr/>
          <p:nvPr/>
        </p:nvSpPr>
        <p:spPr>
          <a:xfrm>
            <a:off x="0" y="6553200"/>
            <a:ext cx="12192000" cy="3048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4941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DBB15F-6FB1-468E-9691-687BF60A4D64}"/>
              </a:ext>
            </a:extLst>
          </p:cNvPr>
          <p:cNvSpPr/>
          <p:nvPr/>
        </p:nvSpPr>
        <p:spPr>
          <a:xfrm>
            <a:off x="8145670" y="1104"/>
            <a:ext cx="4041912" cy="6857999"/>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4" name="Title 3"/>
          <p:cNvSpPr>
            <a:spLocks noGrp="1"/>
          </p:cNvSpPr>
          <p:nvPr>
            <p:ph type="title"/>
          </p:nvPr>
        </p:nvSpPr>
        <p:spPr>
          <a:xfrm>
            <a:off x="8532813" y="1683327"/>
            <a:ext cx="3125787" cy="2877260"/>
          </a:xfrm>
        </p:spPr>
        <p:txBody>
          <a:bodyPr anchor="b">
            <a:normAutofit/>
          </a:bodyPr>
          <a:lstStyle/>
          <a:p>
            <a:r>
              <a:rPr lang="en-US" dirty="0"/>
              <a:t>Developments in technology</a:t>
            </a:r>
          </a:p>
        </p:txBody>
      </p:sp>
      <p:pic>
        <p:nvPicPr>
          <p:cNvPr id="6" name="Picture 5">
            <a:extLst>
              <a:ext uri="{FF2B5EF4-FFF2-40B4-BE49-F238E27FC236}">
                <a16:creationId xmlns:a16="http://schemas.microsoft.com/office/drawing/2014/main" id="{FF401371-3D82-48FE-B46F-C520E9B3891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232" r="28318"/>
          <a:stretch/>
        </p:blipFill>
        <p:spPr>
          <a:xfrm>
            <a:off x="20" y="10"/>
            <a:ext cx="8101564" cy="6857989"/>
          </a:xfrm>
          <a:prstGeom prst="rect">
            <a:avLst/>
          </a:prstGeom>
          <a:noFill/>
        </p:spPr>
      </p:pic>
    </p:spTree>
    <p:extLst>
      <p:ext uri="{BB962C8B-B14F-4D97-AF65-F5344CB8AC3E}">
        <p14:creationId xmlns:p14="http://schemas.microsoft.com/office/powerpoint/2010/main" val="79414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00200" y="109728"/>
            <a:ext cx="9144000" cy="1143000"/>
          </a:xfrm>
        </p:spPr>
        <p:txBody>
          <a:bodyPr anchor="b">
            <a:normAutofit/>
          </a:bodyPr>
          <a:lstStyle/>
          <a:p>
            <a:r>
              <a:rPr lang="en-US" dirty="0"/>
              <a:t>Technology</a:t>
            </a:r>
          </a:p>
        </p:txBody>
      </p:sp>
      <p:sp>
        <p:nvSpPr>
          <p:cNvPr id="6" name="Content Placeholder 5"/>
          <p:cNvSpPr>
            <a:spLocks noGrp="1"/>
          </p:cNvSpPr>
          <p:nvPr>
            <p:ph sz="half" idx="1"/>
          </p:nvPr>
        </p:nvSpPr>
        <p:spPr>
          <a:xfrm>
            <a:off x="285386" y="1714500"/>
            <a:ext cx="5734414" cy="4462272"/>
          </a:xfrm>
        </p:spPr>
        <p:txBody>
          <a:bodyPr>
            <a:normAutofit/>
          </a:bodyPr>
          <a:lstStyle/>
          <a:p>
            <a:pPr>
              <a:buClr>
                <a:schemeClr val="accent6"/>
              </a:buClr>
            </a:pPr>
            <a:r>
              <a:rPr lang="en-GB" dirty="0"/>
              <a:t>Think back to  the year 1997….what would have been different if we were in this classroom then?</a:t>
            </a:r>
          </a:p>
          <a:p>
            <a:pPr>
              <a:buClr>
                <a:schemeClr val="accent6"/>
              </a:buClr>
            </a:pPr>
            <a:r>
              <a:rPr lang="en-GB" dirty="0"/>
              <a:t>What forms of technology do you use in your organisation and how can these be used to facilitate learning?</a:t>
            </a:r>
          </a:p>
          <a:p>
            <a:pPr>
              <a:buClr>
                <a:schemeClr val="accent6"/>
              </a:buClr>
            </a:pPr>
            <a:r>
              <a:rPr lang="en-GB" dirty="0"/>
              <a:t>How would you rate your organisations implementation of learning technology?</a:t>
            </a:r>
          </a:p>
          <a:p>
            <a:endParaRPr lang="en-GB" dirty="0"/>
          </a:p>
        </p:txBody>
      </p:sp>
      <p:pic>
        <p:nvPicPr>
          <p:cNvPr id="1026" name="Picture 2" descr="Fundamentals Of Learning Technologies ...">
            <a:extLst>
              <a:ext uri="{FF2B5EF4-FFF2-40B4-BE49-F238E27FC236}">
                <a16:creationId xmlns:a16="http://schemas.microsoft.com/office/drawing/2014/main" id="{2104B4E0-F6A0-EF6F-E37C-B88126A2C96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6543" r="11493" b="2"/>
          <a:stretch/>
        </p:blipFill>
        <p:spPr bwMode="auto">
          <a:xfrm>
            <a:off x="6748797" y="835045"/>
            <a:ext cx="4495800" cy="4462272"/>
          </a:xfrm>
          <a:prstGeom prst="rect">
            <a:avLst/>
          </a:prstGeom>
          <a:solidFill>
            <a:srgbClr val="FFFFFF"/>
          </a:solidFill>
        </p:spPr>
      </p:pic>
      <p:sp>
        <p:nvSpPr>
          <p:cNvPr id="8" name="Rectangle 7"/>
          <p:cNvSpPr/>
          <p:nvPr/>
        </p:nvSpPr>
        <p:spPr>
          <a:xfrm>
            <a:off x="0" y="6553200"/>
            <a:ext cx="12192000" cy="3048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693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532813" y="1683327"/>
            <a:ext cx="3125787" cy="2877260"/>
          </a:xfrm>
        </p:spPr>
        <p:txBody>
          <a:bodyPr anchor="b">
            <a:normAutofit/>
          </a:bodyPr>
          <a:lstStyle/>
          <a:p>
            <a:r>
              <a:rPr lang="en-US"/>
              <a:t>Technology</a:t>
            </a:r>
          </a:p>
        </p:txBody>
      </p:sp>
      <p:pic>
        <p:nvPicPr>
          <p:cNvPr id="5" name="Content Placeholder 4">
            <a:extLst>
              <a:ext uri="{FF2B5EF4-FFF2-40B4-BE49-F238E27FC236}">
                <a16:creationId xmlns:a16="http://schemas.microsoft.com/office/drawing/2014/main" id="{D542A69A-7078-69CA-D24D-BFD7AA463EFB}"/>
              </a:ext>
            </a:extLst>
          </p:cNvPr>
          <p:cNvPicPr>
            <a:picLocks noGrp="1" noChangeAspect="1"/>
          </p:cNvPicPr>
          <p:nvPr>
            <p:ph type="pic" idx="1"/>
          </p:nvPr>
        </p:nvPicPr>
        <p:blipFill>
          <a:blip r:embed="rId3"/>
          <a:stretch/>
        </p:blipFill>
        <p:spPr>
          <a:xfrm>
            <a:off x="0" y="907382"/>
            <a:ext cx="8101584" cy="5043235"/>
          </a:xfrm>
          <a:noFill/>
        </p:spPr>
      </p:pic>
      <p:sp>
        <p:nvSpPr>
          <p:cNvPr id="15" name="Text Placeholder 3">
            <a:extLst>
              <a:ext uri="{FF2B5EF4-FFF2-40B4-BE49-F238E27FC236}">
                <a16:creationId xmlns:a16="http://schemas.microsoft.com/office/drawing/2014/main" id="{F12E2A8C-0890-9206-903C-9A44494CD57D}"/>
              </a:ext>
            </a:extLst>
          </p:cNvPr>
          <p:cNvSpPr>
            <a:spLocks noGrp="1"/>
          </p:cNvSpPr>
          <p:nvPr>
            <p:ph type="body" sz="half" idx="2"/>
          </p:nvPr>
        </p:nvSpPr>
        <p:spPr>
          <a:xfrm>
            <a:off x="8532813" y="4591761"/>
            <a:ext cx="3125787" cy="1580440"/>
          </a:xfrm>
        </p:spPr>
        <p:txBody>
          <a:bodyPr/>
          <a:lstStyle/>
          <a:p>
            <a:r>
              <a:rPr lang="en-US" dirty="0"/>
              <a:t>(CIPD, 2023)</a:t>
            </a:r>
          </a:p>
        </p:txBody>
      </p:sp>
      <p:sp>
        <p:nvSpPr>
          <p:cNvPr id="8" name="Rectangle 7"/>
          <p:cNvSpPr/>
          <p:nvPr/>
        </p:nvSpPr>
        <p:spPr>
          <a:xfrm>
            <a:off x="0" y="6553200"/>
            <a:ext cx="12192000" cy="304800"/>
          </a:xfrm>
          <a:prstGeom prst="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71885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40A87-13CE-D238-17AA-B0330B17C816}"/>
              </a:ext>
            </a:extLst>
          </p:cNvPr>
          <p:cNvSpPr>
            <a:spLocks noGrp="1"/>
          </p:cNvSpPr>
          <p:nvPr>
            <p:ph type="title"/>
          </p:nvPr>
        </p:nvSpPr>
        <p:spPr/>
        <p:txBody>
          <a:bodyPr/>
          <a:lstStyle/>
          <a:p>
            <a:r>
              <a:rPr lang="en-GB" dirty="0"/>
              <a:t>CASE STUDY – technology and learning culture</a:t>
            </a:r>
          </a:p>
        </p:txBody>
      </p:sp>
      <p:sp>
        <p:nvSpPr>
          <p:cNvPr id="3" name="Content Placeholder 2">
            <a:extLst>
              <a:ext uri="{FF2B5EF4-FFF2-40B4-BE49-F238E27FC236}">
                <a16:creationId xmlns:a16="http://schemas.microsoft.com/office/drawing/2014/main" id="{EE18BA52-6B13-2727-AF04-2F73C2F0D031}"/>
              </a:ext>
            </a:extLst>
          </p:cNvPr>
          <p:cNvSpPr>
            <a:spLocks noGrp="1"/>
          </p:cNvSpPr>
          <p:nvPr>
            <p:ph idx="1"/>
          </p:nvPr>
        </p:nvSpPr>
        <p:spPr/>
        <p:txBody>
          <a:bodyPr>
            <a:normAutofit fontScale="85000" lnSpcReduction="20000"/>
          </a:bodyPr>
          <a:lstStyle/>
          <a:p>
            <a:r>
              <a:rPr lang="en-GB" dirty="0"/>
              <a:t>Read the summary of the following article: </a:t>
            </a:r>
            <a:r>
              <a:rPr lang="en-GB" dirty="0">
                <a:hlinkClick r:id="rId3"/>
              </a:rPr>
              <a:t>EY cuts dozens of workers for overlapping online training attendance – how can HR tackle this issue?</a:t>
            </a:r>
            <a:endParaRPr lang="en-GB" dirty="0"/>
          </a:p>
          <a:p>
            <a:r>
              <a:rPr lang="en-GB" dirty="0"/>
              <a:t>In pairs, answer the following questions: </a:t>
            </a:r>
          </a:p>
          <a:p>
            <a:pPr marL="502920" indent="-457200">
              <a:buAutoNum type="arabicPeriod"/>
            </a:pPr>
            <a:r>
              <a:rPr lang="en-GB" b="0" i="0" dirty="0">
                <a:effectLst/>
                <a:latin typeface="__fkGroteskNeue_598ab8"/>
              </a:rPr>
              <a:t>What risks does this highlight regarding the use of technology in workplace learning?</a:t>
            </a:r>
          </a:p>
          <a:p>
            <a:pPr marL="502920" indent="-457200">
              <a:buAutoNum type="arabicPeriod"/>
            </a:pPr>
            <a:r>
              <a:rPr lang="en-GB" b="0" i="0" dirty="0">
                <a:effectLst/>
                <a:latin typeface="__fkGroteskNeue_598ab8"/>
              </a:rPr>
              <a:t>How can companies balance the need for professional development with the realities of demanding workloads and time constraints?</a:t>
            </a:r>
          </a:p>
          <a:p>
            <a:pPr marL="502920" indent="-457200">
              <a:buFont typeface="Arial" pitchFamily="34" charset="0"/>
              <a:buAutoNum type="arabicPeriod"/>
            </a:pPr>
            <a:r>
              <a:rPr lang="en-GB" b="0" i="0" dirty="0">
                <a:effectLst/>
                <a:latin typeface="__fkGroteskNeue_598ab8"/>
              </a:rPr>
              <a:t>How can companies create a culture that discourages "shortcuts" in professional development while still acknowledging the pressures employees face?</a:t>
            </a:r>
          </a:p>
          <a:p>
            <a:pPr marL="502920" indent="-457200">
              <a:buFont typeface="Arial" pitchFamily="34" charset="0"/>
              <a:buAutoNum type="arabicPeriod"/>
            </a:pPr>
            <a:r>
              <a:rPr lang="en-GB" b="0" i="0" dirty="0">
                <a:effectLst/>
                <a:latin typeface="__fkGroteskNeue_598ab8"/>
              </a:rPr>
              <a:t>What role does clear communication play in preventing misunderstandings about company policies? How could EY have better communicated its expectations?</a:t>
            </a:r>
          </a:p>
          <a:p>
            <a:pPr marL="502920" indent="-457200">
              <a:buFont typeface="Arial" pitchFamily="34" charset="0"/>
              <a:buAutoNum type="arabicPeriod"/>
            </a:pPr>
            <a:endParaRPr lang="en-GB" b="0" i="0" dirty="0">
              <a:effectLst/>
              <a:latin typeface="__fkGroteskNeue_598ab8"/>
            </a:endParaRPr>
          </a:p>
          <a:p>
            <a:pPr marL="502920" indent="-457200">
              <a:buAutoNum type="arabicPeriod"/>
            </a:pPr>
            <a:endParaRPr lang="en-GB" b="0" i="0" dirty="0">
              <a:effectLst/>
              <a:latin typeface="__fkGroteskNeue_598ab8"/>
            </a:endParaRPr>
          </a:p>
          <a:p>
            <a:pPr marL="502920" indent="-457200">
              <a:buAutoNum type="arabicPeriod"/>
            </a:pPr>
            <a:endParaRPr lang="en-GB" b="0" i="0" dirty="0">
              <a:effectLst/>
              <a:latin typeface="__fkGroteskNeue_598ab8"/>
            </a:endParaRPr>
          </a:p>
          <a:p>
            <a:endParaRPr lang="en-GB" dirty="0"/>
          </a:p>
        </p:txBody>
      </p:sp>
    </p:spTree>
    <p:extLst>
      <p:ext uri="{BB962C8B-B14F-4D97-AF65-F5344CB8AC3E}">
        <p14:creationId xmlns:p14="http://schemas.microsoft.com/office/powerpoint/2010/main" val="323460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E4496-7EE1-E400-8C24-45AE26806461}"/>
              </a:ext>
            </a:extLst>
          </p:cNvPr>
          <p:cNvSpPr>
            <a:spLocks noGrp="1"/>
          </p:cNvSpPr>
          <p:nvPr>
            <p:ph type="title"/>
          </p:nvPr>
        </p:nvSpPr>
        <p:spPr/>
        <p:txBody>
          <a:bodyPr/>
          <a:lstStyle/>
          <a:p>
            <a:r>
              <a:rPr lang="en-GB" dirty="0"/>
              <a:t>TECHNOLOGY</a:t>
            </a:r>
          </a:p>
        </p:txBody>
      </p:sp>
      <p:pic>
        <p:nvPicPr>
          <p:cNvPr id="5" name="Content Placeholder 4">
            <a:extLst>
              <a:ext uri="{FF2B5EF4-FFF2-40B4-BE49-F238E27FC236}">
                <a16:creationId xmlns:a16="http://schemas.microsoft.com/office/drawing/2014/main" id="{46B20BCE-28F3-C329-CD40-B17F04F3EF38}"/>
              </a:ext>
            </a:extLst>
          </p:cNvPr>
          <p:cNvPicPr>
            <a:picLocks noGrp="1" noChangeAspect="1"/>
          </p:cNvPicPr>
          <p:nvPr>
            <p:ph idx="1"/>
          </p:nvPr>
        </p:nvPicPr>
        <p:blipFill>
          <a:blip r:embed="rId3"/>
          <a:stretch>
            <a:fillRect/>
          </a:stretch>
        </p:blipFill>
        <p:spPr>
          <a:xfrm>
            <a:off x="1524000" y="1738768"/>
            <a:ext cx="9144000" cy="3929477"/>
          </a:xfrm>
        </p:spPr>
      </p:pic>
    </p:spTree>
    <p:extLst>
      <p:ext uri="{BB962C8B-B14F-4D97-AF65-F5344CB8AC3E}">
        <p14:creationId xmlns:p14="http://schemas.microsoft.com/office/powerpoint/2010/main" val="395772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9075E4C-A378-4AD2-A4BB-4B597C918E75}"/>
              </a:ext>
            </a:extLst>
          </p:cNvPr>
          <p:cNvSpPr/>
          <p:nvPr/>
        </p:nvSpPr>
        <p:spPr>
          <a:xfrm>
            <a:off x="8145670" y="1104"/>
            <a:ext cx="4041912" cy="6857999"/>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D628E2FC-9A0D-4686-A7E8-8BCDCCE9675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21970" r="11580"/>
          <a:stretch/>
        </p:blipFill>
        <p:spPr>
          <a:xfrm>
            <a:off x="20" y="10"/>
            <a:ext cx="8101564" cy="6857989"/>
          </a:xfrm>
          <a:prstGeom prst="rect">
            <a:avLst/>
          </a:prstGeom>
          <a:noFill/>
        </p:spPr>
      </p:pic>
      <p:sp>
        <p:nvSpPr>
          <p:cNvPr id="4" name="Title 3"/>
          <p:cNvSpPr>
            <a:spLocks noGrp="1"/>
          </p:cNvSpPr>
          <p:nvPr>
            <p:ph type="title"/>
          </p:nvPr>
        </p:nvSpPr>
        <p:spPr>
          <a:xfrm>
            <a:off x="8532813" y="1683327"/>
            <a:ext cx="3125787" cy="2877260"/>
          </a:xfrm>
        </p:spPr>
        <p:txBody>
          <a:bodyPr anchor="b">
            <a:normAutofit/>
          </a:bodyPr>
          <a:lstStyle/>
          <a:p>
            <a:r>
              <a:rPr lang="en-US" dirty="0"/>
              <a:t>Barriers and Facilitators of L&amp;D</a:t>
            </a:r>
          </a:p>
        </p:txBody>
      </p:sp>
    </p:spTree>
    <p:extLst>
      <p:ext uri="{BB962C8B-B14F-4D97-AF65-F5344CB8AC3E}">
        <p14:creationId xmlns:p14="http://schemas.microsoft.com/office/powerpoint/2010/main" val="3637698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6"/>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solidFill>
                  <a:schemeClr val="accent2"/>
                </a:solidFill>
              </a:rPr>
              <a:t>Barriers To learning</a:t>
            </a:r>
          </a:p>
        </p:txBody>
      </p:sp>
      <p:sp>
        <p:nvSpPr>
          <p:cNvPr id="2" name="Content Placeholder 1"/>
          <p:cNvSpPr>
            <a:spLocks noGrp="1"/>
          </p:cNvSpPr>
          <p:nvPr>
            <p:ph idx="1"/>
          </p:nvPr>
        </p:nvSpPr>
        <p:spPr/>
        <p:txBody>
          <a:bodyPr>
            <a:normAutofit fontScale="62500" lnSpcReduction="20000"/>
          </a:bodyPr>
          <a:lstStyle/>
          <a:p>
            <a:pPr>
              <a:buClr>
                <a:schemeClr val="accent2"/>
              </a:buClr>
            </a:pPr>
            <a:r>
              <a:rPr lang="en-GB" dirty="0"/>
              <a:t>Can be defined as ‘those factors that prevent learning from starting, impede or interrupt learning or result in learning being terminated earlier than it might have ordinarily’ (Hicks et al, 2007; cited in Stewart and Cureton, 2014, p. 48).</a:t>
            </a:r>
          </a:p>
          <a:p>
            <a:pPr>
              <a:buClr>
                <a:schemeClr val="accent2"/>
              </a:buClr>
            </a:pPr>
            <a:r>
              <a:rPr lang="en-GB" dirty="0"/>
              <a:t>Resources</a:t>
            </a:r>
          </a:p>
          <a:p>
            <a:pPr>
              <a:buClr>
                <a:schemeClr val="accent2"/>
              </a:buClr>
            </a:pPr>
            <a:r>
              <a:rPr lang="en-GB" dirty="0"/>
              <a:t>Accessibility</a:t>
            </a:r>
          </a:p>
          <a:p>
            <a:pPr>
              <a:buClr>
                <a:schemeClr val="accent2"/>
              </a:buClr>
            </a:pPr>
            <a:r>
              <a:rPr lang="en-GB" dirty="0"/>
              <a:t>Individual barriers</a:t>
            </a:r>
          </a:p>
          <a:p>
            <a:pPr>
              <a:buClr>
                <a:schemeClr val="accent2"/>
              </a:buClr>
            </a:pPr>
            <a:r>
              <a:rPr lang="en-GB" dirty="0"/>
              <a:t>Interaction with others</a:t>
            </a:r>
          </a:p>
          <a:p>
            <a:pPr>
              <a:buClr>
                <a:schemeClr val="accent2"/>
              </a:buClr>
            </a:pPr>
            <a:r>
              <a:rPr lang="en-GB" dirty="0"/>
              <a:t>Organisational context</a:t>
            </a:r>
          </a:p>
          <a:p>
            <a:pPr>
              <a:buClr>
                <a:schemeClr val="accent2"/>
              </a:buClr>
            </a:pPr>
            <a:r>
              <a:rPr lang="en-GB" dirty="0"/>
              <a:t>Learning content</a:t>
            </a:r>
          </a:p>
          <a:p>
            <a:pPr>
              <a:buClr>
                <a:schemeClr val="accent2"/>
              </a:buClr>
            </a:pPr>
            <a:r>
              <a:rPr lang="en-GB" dirty="0"/>
              <a:t>Power and influence</a:t>
            </a:r>
          </a:p>
          <a:p>
            <a:pPr>
              <a:buClr>
                <a:schemeClr val="accent2"/>
              </a:buClr>
            </a:pPr>
            <a:r>
              <a:rPr lang="en-GB" dirty="0"/>
              <a:t>Pace of change</a:t>
            </a:r>
          </a:p>
          <a:p>
            <a:pPr>
              <a:buClr>
                <a:schemeClr val="accent2"/>
              </a:buClr>
            </a:pPr>
            <a:r>
              <a:rPr lang="en-GB" dirty="0"/>
              <a:t>What do you consider to be the internal and external barriers to learning and development in your organisation? </a:t>
            </a:r>
          </a:p>
        </p:txBody>
      </p:sp>
      <p:sp>
        <p:nvSpPr>
          <p:cNvPr id="4" name="Rectangle 3"/>
          <p:cNvSpPr/>
          <p:nvPr/>
        </p:nvSpPr>
        <p:spPr>
          <a:xfrm>
            <a:off x="0" y="6553200"/>
            <a:ext cx="12192000" cy="3048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84785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solidFill>
              </a:rPr>
              <a:t>Facilitators of Learning</a:t>
            </a:r>
          </a:p>
        </p:txBody>
      </p:sp>
      <p:sp>
        <p:nvSpPr>
          <p:cNvPr id="3" name="Content Placeholder 2"/>
          <p:cNvSpPr>
            <a:spLocks noGrp="1"/>
          </p:cNvSpPr>
          <p:nvPr>
            <p:ph idx="1"/>
          </p:nvPr>
        </p:nvSpPr>
        <p:spPr/>
        <p:txBody>
          <a:bodyPr>
            <a:normAutofit fontScale="92500" lnSpcReduction="10000"/>
          </a:bodyPr>
          <a:lstStyle/>
          <a:p>
            <a:pPr>
              <a:buClr>
                <a:schemeClr val="accent2"/>
              </a:buClr>
            </a:pPr>
            <a:r>
              <a:rPr lang="en-GB" dirty="0"/>
              <a:t>External – Customers, suppliers, competitors, government initiatives.</a:t>
            </a:r>
          </a:p>
          <a:p>
            <a:pPr>
              <a:buClr>
                <a:schemeClr val="accent2"/>
              </a:buClr>
            </a:pPr>
            <a:r>
              <a:rPr lang="en-GB" dirty="0"/>
              <a:t>Organisational culture, structure and leadership</a:t>
            </a:r>
          </a:p>
          <a:p>
            <a:pPr>
              <a:buClr>
                <a:schemeClr val="accent2"/>
              </a:buClr>
            </a:pPr>
            <a:r>
              <a:rPr lang="en-GB" dirty="0"/>
              <a:t>Learning connected with the work role</a:t>
            </a:r>
          </a:p>
          <a:p>
            <a:pPr>
              <a:buClr>
                <a:schemeClr val="accent2"/>
              </a:buClr>
            </a:pPr>
            <a:r>
              <a:rPr lang="en-GB" dirty="0"/>
              <a:t>Involvement of others</a:t>
            </a:r>
          </a:p>
          <a:p>
            <a:pPr>
              <a:buClr>
                <a:schemeClr val="accent2"/>
              </a:buClr>
            </a:pPr>
            <a:r>
              <a:rPr lang="en-GB" dirty="0"/>
              <a:t>Supporting learning &amp; development</a:t>
            </a:r>
          </a:p>
          <a:p>
            <a:pPr>
              <a:buClr>
                <a:schemeClr val="accent2"/>
              </a:buClr>
            </a:pPr>
            <a:r>
              <a:rPr lang="en-GB" dirty="0"/>
              <a:t>Optimising resource availability</a:t>
            </a:r>
          </a:p>
          <a:p>
            <a:pPr>
              <a:buClr>
                <a:schemeClr val="accent2"/>
              </a:buClr>
            </a:pPr>
            <a:r>
              <a:rPr lang="en-GB" dirty="0"/>
              <a:t>Individual characteristics</a:t>
            </a:r>
          </a:p>
          <a:p>
            <a:pPr>
              <a:buClr>
                <a:schemeClr val="accent2"/>
              </a:buClr>
            </a:pPr>
            <a:r>
              <a:rPr lang="en-GB" dirty="0"/>
              <a:t>All of the above are associated with creating a learning climate. </a:t>
            </a:r>
          </a:p>
        </p:txBody>
      </p:sp>
      <p:sp>
        <p:nvSpPr>
          <p:cNvPr id="4" name="Rectangle 3"/>
          <p:cNvSpPr/>
          <p:nvPr/>
        </p:nvSpPr>
        <p:spPr>
          <a:xfrm>
            <a:off x="0" y="6553200"/>
            <a:ext cx="12192000" cy="30480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8275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3546C-8C76-B8AC-8F37-A1A2C87FE41D}"/>
              </a:ext>
            </a:extLst>
          </p:cNvPr>
          <p:cNvSpPr>
            <a:spLocks noGrp="1"/>
          </p:cNvSpPr>
          <p:nvPr>
            <p:ph type="title"/>
          </p:nvPr>
        </p:nvSpPr>
        <p:spPr>
          <a:xfrm>
            <a:off x="8532813" y="1683327"/>
            <a:ext cx="3125787" cy="1408216"/>
          </a:xfrm>
        </p:spPr>
        <p:txBody>
          <a:bodyPr anchor="b">
            <a:normAutofit/>
          </a:bodyPr>
          <a:lstStyle/>
          <a:p>
            <a:r>
              <a:rPr lang="en-GB" dirty="0"/>
              <a:t>Current trends </a:t>
            </a:r>
          </a:p>
        </p:txBody>
      </p:sp>
      <p:pic>
        <p:nvPicPr>
          <p:cNvPr id="5" name="Content Placeholder 4">
            <a:extLst>
              <a:ext uri="{FF2B5EF4-FFF2-40B4-BE49-F238E27FC236}">
                <a16:creationId xmlns:a16="http://schemas.microsoft.com/office/drawing/2014/main" id="{15331F38-067B-CCCB-62A5-9A289FE9DB52}"/>
              </a:ext>
            </a:extLst>
          </p:cNvPr>
          <p:cNvPicPr>
            <a:picLocks noGrp="1" noChangeAspect="1"/>
          </p:cNvPicPr>
          <p:nvPr>
            <p:ph type="pic" idx="1"/>
          </p:nvPr>
        </p:nvPicPr>
        <p:blipFill>
          <a:blip r:embed="rId3"/>
          <a:stretch/>
        </p:blipFill>
        <p:spPr>
          <a:xfrm>
            <a:off x="0" y="471922"/>
            <a:ext cx="8101584" cy="5914155"/>
          </a:xfrm>
          <a:noFill/>
        </p:spPr>
      </p:pic>
      <p:sp>
        <p:nvSpPr>
          <p:cNvPr id="10" name="Text Placeholder 3">
            <a:extLst>
              <a:ext uri="{FF2B5EF4-FFF2-40B4-BE49-F238E27FC236}">
                <a16:creationId xmlns:a16="http://schemas.microsoft.com/office/drawing/2014/main" id="{809493E3-81DC-D127-0CA5-32E6C65B0898}"/>
              </a:ext>
            </a:extLst>
          </p:cNvPr>
          <p:cNvSpPr>
            <a:spLocks noGrp="1"/>
          </p:cNvSpPr>
          <p:nvPr>
            <p:ph type="body" sz="half" idx="2"/>
          </p:nvPr>
        </p:nvSpPr>
        <p:spPr>
          <a:xfrm>
            <a:off x="8532813" y="3428999"/>
            <a:ext cx="3125787" cy="1580440"/>
          </a:xfrm>
        </p:spPr>
        <p:txBody>
          <a:bodyPr/>
          <a:lstStyle/>
          <a:p>
            <a:r>
              <a:rPr lang="en-US" dirty="0"/>
              <a:t>The Open University – Trends in Learning Report 2024</a:t>
            </a:r>
          </a:p>
        </p:txBody>
      </p:sp>
    </p:spTree>
    <p:extLst>
      <p:ext uri="{BB962C8B-B14F-4D97-AF65-F5344CB8AC3E}">
        <p14:creationId xmlns:p14="http://schemas.microsoft.com/office/powerpoint/2010/main" val="1415753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532813" y="1683327"/>
            <a:ext cx="3125787" cy="2877260"/>
          </a:xfrm>
        </p:spPr>
        <p:txBody>
          <a:bodyPr anchor="b">
            <a:normAutofit/>
          </a:bodyPr>
          <a:lstStyle/>
          <a:p>
            <a:r>
              <a:rPr lang="en-US"/>
              <a:t>...and finally</a:t>
            </a:r>
            <a:endParaRPr lang="en-US" dirty="0"/>
          </a:p>
        </p:txBody>
      </p:sp>
      <p:pic>
        <p:nvPicPr>
          <p:cNvPr id="7" name="Picture 6">
            <a:extLst>
              <a:ext uri="{FF2B5EF4-FFF2-40B4-BE49-F238E27FC236}">
                <a16:creationId xmlns:a16="http://schemas.microsoft.com/office/drawing/2014/main" id="{05438DE6-49BA-450F-BC37-500FDFD9ADAE}"/>
              </a:ext>
            </a:extLst>
          </p:cNvPr>
          <p:cNvPicPr>
            <a:picLocks noChangeAspect="1"/>
          </p:cNvPicPr>
          <p:nvPr/>
        </p:nvPicPr>
        <p:blipFill rotWithShape="1">
          <a:blip r:embed="rId3"/>
          <a:srcRect l="12611" r="8650" b="-3"/>
          <a:stretch/>
        </p:blipFill>
        <p:spPr>
          <a:xfrm>
            <a:off x="20" y="10"/>
            <a:ext cx="8101564" cy="6857989"/>
          </a:xfrm>
          <a:prstGeom prst="rect">
            <a:avLst/>
          </a:prstGeom>
          <a:noFill/>
        </p:spPr>
      </p:pic>
    </p:spTree>
    <p:extLst>
      <p:ext uri="{BB962C8B-B14F-4D97-AF65-F5344CB8AC3E}">
        <p14:creationId xmlns:p14="http://schemas.microsoft.com/office/powerpoint/2010/main" val="3078986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0" y="457200"/>
            <a:ext cx="9144000" cy="1143000"/>
          </a:xfrm>
        </p:spPr>
        <p:txBody>
          <a:bodyPr anchor="b">
            <a:normAutofit/>
          </a:bodyPr>
          <a:lstStyle/>
          <a:p>
            <a:r>
              <a:rPr lang="en-US"/>
              <a:t>Bringing it all together</a:t>
            </a:r>
            <a:endParaRPr lang="en-US" dirty="0"/>
          </a:p>
        </p:txBody>
      </p:sp>
      <p:graphicFrame>
        <p:nvGraphicFramePr>
          <p:cNvPr id="7" name="Content Placeholder 3">
            <a:extLst>
              <a:ext uri="{FF2B5EF4-FFF2-40B4-BE49-F238E27FC236}">
                <a16:creationId xmlns:a16="http://schemas.microsoft.com/office/drawing/2014/main" id="{F5BAF449-1C70-460F-B468-D20C6392FB58}"/>
              </a:ext>
            </a:extLst>
          </p:cNvPr>
          <p:cNvGraphicFramePr>
            <a:graphicFrameLocks noGrp="1"/>
          </p:cNvGraphicFramePr>
          <p:nvPr>
            <p:ph idx="1"/>
          </p:nvPr>
        </p:nvGraphicFramePr>
        <p:xfrm>
          <a:off x="1524000" y="1714500"/>
          <a:ext cx="9144000" cy="4457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160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32813" y="1683327"/>
            <a:ext cx="3125787" cy="28772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000" i="1" kern="1200" cap="all" baseline="0" dirty="0">
                <a:solidFill>
                  <a:schemeClr val="bg1"/>
                </a:solidFill>
                <a:latin typeface="+mj-lt"/>
                <a:ea typeface="+mj-ea"/>
                <a:cs typeface="+mj-cs"/>
              </a:rPr>
              <a:t>‘If you think training is expensive, try ignorance’</a:t>
            </a:r>
          </a:p>
          <a:p>
            <a:pPr>
              <a:lnSpc>
                <a:spcPct val="90000"/>
              </a:lnSpc>
              <a:spcBef>
                <a:spcPct val="0"/>
              </a:spcBef>
              <a:spcAft>
                <a:spcPts val="600"/>
              </a:spcAft>
            </a:pPr>
            <a:endParaRPr lang="en-US" sz="3000" i="1" kern="1200" cap="all" baseline="0" dirty="0">
              <a:solidFill>
                <a:schemeClr val="bg1"/>
              </a:solidFill>
              <a:latin typeface="+mj-lt"/>
              <a:ea typeface="+mj-ea"/>
              <a:cs typeface="+mj-cs"/>
            </a:endParaRPr>
          </a:p>
        </p:txBody>
      </p:sp>
      <p:pic>
        <p:nvPicPr>
          <p:cNvPr id="2" name="Picture 2" descr="Close-up of open book against blurred bookshelf background">
            <a:extLst>
              <a:ext uri="{FF2B5EF4-FFF2-40B4-BE49-F238E27FC236}">
                <a16:creationId xmlns:a16="http://schemas.microsoft.com/office/drawing/2014/main" id="{799C23A6-C643-40C6-AD17-86A8314B9C64}"/>
              </a:ext>
            </a:extLst>
          </p:cNvPr>
          <p:cNvPicPr>
            <a:picLocks noGrp="1" noChangeAspect="1"/>
          </p:cNvPicPr>
          <p:nvPr>
            <p:ph type="pic" idx="1"/>
          </p:nvPr>
        </p:nvPicPr>
        <p:blipFill rotWithShape="1">
          <a:blip r:embed="rId3"/>
          <a:srcRect l="10635" r="10635"/>
          <a:stretch/>
        </p:blipFill>
        <p:spPr/>
      </p:pic>
    </p:spTree>
    <p:extLst>
      <p:ext uri="{BB962C8B-B14F-4D97-AF65-F5344CB8AC3E}">
        <p14:creationId xmlns:p14="http://schemas.microsoft.com/office/powerpoint/2010/main" val="1284742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marL="45720" indent="0">
              <a:buNone/>
            </a:pPr>
            <a:r>
              <a:rPr lang="en-GB"/>
              <a:t>The aim of this session was to:</a:t>
            </a:r>
          </a:p>
          <a:p>
            <a:pPr marL="285750" indent="-285750">
              <a:buFont typeface="Arial" panose="020B0604020202020204" pitchFamily="34" charset="0"/>
              <a:buChar char="•"/>
            </a:pPr>
            <a:r>
              <a:rPr lang="en-GB" dirty="0"/>
              <a:t>Explain, evaluate and critically analyse the internal and external contextual factors impacting on the design, delivery and assessment of learning plans and interventions in organisations.</a:t>
            </a:r>
          </a:p>
          <a:p>
            <a:pPr marL="0" indent="0">
              <a:buNone/>
            </a:pPr>
            <a:r>
              <a:rPr lang="en-GB"/>
              <a:t>You should now be able to:</a:t>
            </a:r>
            <a:endParaRPr lang="en-GB">
              <a:cs typeface="Calibri"/>
            </a:endParaRPr>
          </a:p>
          <a:p>
            <a:pPr fontAlgn="ctr"/>
            <a:r>
              <a:rPr lang="en-GB" dirty="0"/>
              <a:t>Evaluate the impact of external and internal factors on human resource development within your organisation</a:t>
            </a:r>
          </a:p>
          <a:p>
            <a:r>
              <a:rPr lang="en-GB" dirty="0"/>
              <a:t>Identify the characteristics of a learning organisation</a:t>
            </a:r>
          </a:p>
          <a:p>
            <a:pPr fontAlgn="ctr"/>
            <a:r>
              <a:rPr lang="en-GB" dirty="0"/>
              <a:t>Recognise the barriers and facilitators of learning within your organisation</a:t>
            </a:r>
          </a:p>
          <a:p>
            <a:pPr marL="0" indent="0">
              <a:buNone/>
            </a:pPr>
            <a:endParaRPr lang="en-US" dirty="0"/>
          </a:p>
        </p:txBody>
      </p:sp>
    </p:spTree>
    <p:extLst>
      <p:ext uri="{BB962C8B-B14F-4D97-AF65-F5344CB8AC3E}">
        <p14:creationId xmlns:p14="http://schemas.microsoft.com/office/powerpoint/2010/main" val="1231537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fontScale="47500" lnSpcReduction="20000"/>
          </a:bodyPr>
          <a:lstStyle/>
          <a:p>
            <a:r>
              <a:rPr lang="en-GB" dirty="0"/>
              <a:t>CIPD (No Date) </a:t>
            </a:r>
            <a:r>
              <a:rPr lang="en-GB" i="1" dirty="0"/>
              <a:t>Learning and development roles</a:t>
            </a:r>
            <a:r>
              <a:rPr lang="en-GB" dirty="0"/>
              <a:t>. Available at: https://www.cipd.org/uk/the-people-profession/careers/roles/learning-development/#:~:text=At%20its%20core%2C%20learning%20and,develop%20to%20their%20full%20potential.  (Accessed: 02 November 2025). </a:t>
            </a:r>
          </a:p>
          <a:p>
            <a:r>
              <a:rPr lang="en-GB" dirty="0"/>
              <a:t>CIPD (2023) </a:t>
            </a:r>
            <a:r>
              <a:rPr lang="en-GB" i="1" dirty="0"/>
              <a:t>Technology use in learning and development</a:t>
            </a:r>
            <a:r>
              <a:rPr lang="en-GB" dirty="0"/>
              <a:t>. Available </a:t>
            </a:r>
            <a:r>
              <a:rPr lang="en-GB" dirty="0" err="1"/>
              <a:t>at:https</a:t>
            </a:r>
            <a:r>
              <a:rPr lang="en-GB" dirty="0"/>
              <a:t>://www.cipd.org/uk/knowledge/guides/responsible-technology-use/#:~:text=Digital%20learning%2C%20online%20collaboration%20tools,deliver%2C%20transfer%20and%20evaluate%20learning. (Accessed: November 2025). </a:t>
            </a:r>
          </a:p>
          <a:p>
            <a:r>
              <a:rPr lang="en-GB" dirty="0"/>
              <a:t>CIPD (2024) </a:t>
            </a:r>
            <a:r>
              <a:rPr lang="en-GB" i="1" dirty="0"/>
              <a:t>How L&amp;D can create value: Focusing on skills development. </a:t>
            </a:r>
            <a:r>
              <a:rPr lang="en-GB" dirty="0"/>
              <a:t>Available at: https://www.cipd.org/uk/views-and-insights/thought-leadership/insight/learning-value-skills-development/ (Accessed: October 2025). </a:t>
            </a:r>
          </a:p>
          <a:p>
            <a:r>
              <a:rPr lang="en-GB" dirty="0"/>
              <a:t>Griffiths, D. &amp; Inman, M., (2017) ‘Is it time to take learning design to task’, </a:t>
            </a:r>
            <a:r>
              <a:rPr lang="en-GB" i="1" dirty="0"/>
              <a:t>Journal of Adult and Continuing Learning</a:t>
            </a:r>
            <a:r>
              <a:rPr lang="en-GB" dirty="0"/>
              <a:t>, 23(2), pp. 226-249. Available at: </a:t>
            </a:r>
            <a:r>
              <a:rPr lang="en-GB" b="0" i="0" u="sng" dirty="0">
                <a:solidFill>
                  <a:srgbClr val="046FF8"/>
                </a:solidFill>
                <a:effectLst/>
                <a:latin typeface="Open Sans" panose="020B0606030504020204" pitchFamily="34" charset="0"/>
                <a:hlinkClick r:id="rId3"/>
              </a:rPr>
              <a:t>https://doi.org/10.1177/1477971417733270</a:t>
            </a:r>
            <a:endParaRPr lang="en-GB" b="0" i="0" u="sng" dirty="0">
              <a:solidFill>
                <a:srgbClr val="046FF8"/>
              </a:solidFill>
              <a:effectLst/>
              <a:latin typeface="Open Sans" panose="020B0606030504020204" pitchFamily="34" charset="0"/>
            </a:endParaRPr>
          </a:p>
          <a:p>
            <a:r>
              <a:rPr lang="en-GB" b="0" i="0" dirty="0" err="1">
                <a:solidFill>
                  <a:schemeClr val="tx2"/>
                </a:solidFill>
                <a:effectLst/>
                <a:latin typeface="Open Sans" panose="020B0606030504020204" pitchFamily="34" charset="0"/>
              </a:rPr>
              <a:t>Kolade</a:t>
            </a:r>
            <a:r>
              <a:rPr lang="en-GB" b="0" i="0" dirty="0">
                <a:solidFill>
                  <a:schemeClr val="tx2"/>
                </a:solidFill>
                <a:effectLst/>
                <a:latin typeface="Open Sans" panose="020B0606030504020204" pitchFamily="34" charset="0"/>
              </a:rPr>
              <a:t>, O. (2024) </a:t>
            </a:r>
            <a:r>
              <a:rPr lang="en-GB" b="0" i="1" dirty="0">
                <a:solidFill>
                  <a:schemeClr val="tx2"/>
                </a:solidFill>
                <a:effectLst/>
                <a:latin typeface="Open Sans" panose="020B0606030504020204" pitchFamily="34" charset="0"/>
              </a:rPr>
              <a:t>How HR </a:t>
            </a:r>
            <a:r>
              <a:rPr lang="en-GB" i="1" dirty="0">
                <a:solidFill>
                  <a:schemeClr val="tx2"/>
                </a:solidFill>
                <a:latin typeface="Open Sans" panose="020B0606030504020204" pitchFamily="34" charset="0"/>
              </a:rPr>
              <a:t>professionals can build a culture of lifelong learning</a:t>
            </a:r>
            <a:r>
              <a:rPr lang="en-GB" dirty="0">
                <a:solidFill>
                  <a:schemeClr val="tx2"/>
                </a:solidFill>
                <a:latin typeface="Open Sans" panose="020B0606030504020204" pitchFamily="34" charset="0"/>
              </a:rPr>
              <a:t>. Available at</a:t>
            </a:r>
            <a:r>
              <a:rPr lang="en-GB" u="sng" dirty="0">
                <a:solidFill>
                  <a:srgbClr val="046FF8"/>
                </a:solidFill>
                <a:latin typeface="Open Sans" panose="020B0606030504020204" pitchFamily="34" charset="0"/>
              </a:rPr>
              <a:t>: </a:t>
            </a:r>
            <a:r>
              <a:rPr lang="en-GB" dirty="0"/>
              <a:t>https://www.hrmagazine.co.uk/content/comment/how-hr-professionals-can-build-a-culture-of-lifelong-learning </a:t>
            </a:r>
            <a:r>
              <a:rPr lang="en-GB" dirty="0">
                <a:solidFill>
                  <a:schemeClr val="tx2"/>
                </a:solidFill>
                <a:latin typeface="Open Sans" panose="020B0606030504020204" pitchFamily="34" charset="0"/>
              </a:rPr>
              <a:t>(Accessed: October 2025). </a:t>
            </a:r>
            <a:endParaRPr lang="en-GB" b="0" i="0" u="sng" dirty="0">
              <a:solidFill>
                <a:srgbClr val="046FF8"/>
              </a:solidFill>
              <a:effectLst/>
              <a:latin typeface="Open Sans" panose="020B0606030504020204" pitchFamily="34" charset="0"/>
            </a:endParaRPr>
          </a:p>
          <a:p>
            <a:r>
              <a:rPr lang="en-GB" dirty="0"/>
              <a:t>Shackleton-Jones (2019) </a:t>
            </a:r>
            <a:r>
              <a:rPr lang="en-GB" i="1" dirty="0"/>
              <a:t>How People Learn: Designing education and training that works to improve performance</a:t>
            </a:r>
            <a:r>
              <a:rPr lang="en-GB" dirty="0"/>
              <a:t>. London: Kogan Page. </a:t>
            </a:r>
          </a:p>
          <a:p>
            <a:r>
              <a:rPr lang="en-GB" dirty="0"/>
              <a:t>Smith, P. J. &amp; Sadler-Smith, E., (2006) </a:t>
            </a:r>
            <a:r>
              <a:rPr lang="en-GB" i="1" dirty="0"/>
              <a:t>Learning in Organizations: Complexities and Diversities</a:t>
            </a:r>
            <a:r>
              <a:rPr lang="en-GB" dirty="0"/>
              <a:t>. Abingdon: Routledge.</a:t>
            </a:r>
          </a:p>
          <a:p>
            <a:r>
              <a:rPr lang="en-GB" dirty="0"/>
              <a:t>Stewart, J. &amp; Cureton, P. (2016)</a:t>
            </a:r>
            <a:r>
              <a:rPr lang="en-GB" i="1" dirty="0"/>
              <a:t> Designing Delivering and Evaluating Learning and Development. </a:t>
            </a:r>
            <a:r>
              <a:rPr lang="en-GB" dirty="0"/>
              <a:t>London: CIPD.</a:t>
            </a:r>
          </a:p>
          <a:p>
            <a:r>
              <a:rPr lang="en-GB" dirty="0"/>
              <a:t>The Open University (2024) </a:t>
            </a:r>
            <a:r>
              <a:rPr lang="en-GB" i="1" dirty="0"/>
              <a:t>New report: Trends in Learning 2024. </a:t>
            </a:r>
            <a:r>
              <a:rPr lang="en-GB" dirty="0"/>
              <a:t>Available at: https://business.open.ac.uk/trends-learning-2024 (Accessed: October 2025). </a:t>
            </a:r>
          </a:p>
          <a:p>
            <a:pPr marL="45720" indent="0">
              <a:buNone/>
            </a:pPr>
            <a:endParaRPr lang="en-GB" dirty="0"/>
          </a:p>
        </p:txBody>
      </p:sp>
    </p:spTree>
    <p:extLst>
      <p:ext uri="{BB962C8B-B14F-4D97-AF65-F5344CB8AC3E}">
        <p14:creationId xmlns:p14="http://schemas.microsoft.com/office/powerpoint/2010/main" val="1948849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2006/documentManagement/types"/>
    <ds:schemaRef ds:uri="http://schemas.microsoft.com/office/2006/metadata/properties"/>
    <ds:schemaRef ds:uri="http://www.w3.org/XML/1998/namespace"/>
    <ds:schemaRef ds:uri="211f9404-bca0-4bcf-9c1d-965ccb6f8d2d"/>
    <ds:schemaRef ds:uri="http://schemas.microsoft.com/office/infopath/2007/PartnerControls"/>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otalTime>0</TotalTime>
  <Words>4166</Words>
  <Application>Microsoft Office PowerPoint</Application>
  <PresentationFormat>Widescreen</PresentationFormat>
  <Paragraphs>332</Paragraphs>
  <Slides>39</Slides>
  <Notes>37</Notes>
  <HiddenSlides>0</HiddenSlides>
  <MMClips>5</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39</vt:i4>
      </vt:variant>
    </vt:vector>
  </HeadingPairs>
  <TitlesOfParts>
    <vt:vector size="53" baseType="lpstr">
      <vt:lpstr>__fkGroteskNeue_598ab8</vt:lpstr>
      <vt:lpstr>Museo</vt:lpstr>
      <vt:lpstr>var(--font-berkeley-mono)</vt:lpstr>
      <vt:lpstr>Aptos</vt:lpstr>
      <vt:lpstr>Arial</vt:lpstr>
      <vt:lpstr>Calibri</vt:lpstr>
      <vt:lpstr>Calibri Light</vt:lpstr>
      <vt:lpstr>Open Sans</vt:lpstr>
      <vt:lpstr>Symbol</vt:lpstr>
      <vt:lpstr>Times New Roman</vt:lpstr>
      <vt:lpstr>Wingdings</vt:lpstr>
      <vt:lpstr>UWTSD Holding Page</vt:lpstr>
      <vt:lpstr>UWTSD Text 2</vt:lpstr>
      <vt:lpstr>UWTSD Logo Variations place image in Background</vt:lpstr>
      <vt:lpstr>PowerPoint Presentation</vt:lpstr>
      <vt:lpstr>Introduction</vt:lpstr>
      <vt:lpstr>Part 1: Session Overview</vt:lpstr>
      <vt:lpstr>Learning Outcomes – You will have a critical understanding of:</vt:lpstr>
      <vt:lpstr>Learning and teaching strategy</vt:lpstr>
      <vt:lpstr>Module Assessment: Creating a thriving learning culture within an organisation</vt:lpstr>
      <vt:lpstr>Task 2: Creating a thriving learning culture within an organisation</vt:lpstr>
      <vt:lpstr>The context of learning</vt:lpstr>
      <vt:lpstr>Learning outcomes</vt:lpstr>
      <vt:lpstr>Session Overview</vt:lpstr>
      <vt:lpstr>What is a Learning culture? (Shackleton-jones, 2019)</vt:lpstr>
      <vt:lpstr>Current position (kolade, 2024)</vt:lpstr>
      <vt:lpstr>The Role &amp; Impact of External Factors</vt:lpstr>
      <vt:lpstr>The role and impact of external factors</vt:lpstr>
      <vt:lpstr>Impact on L&amp;D</vt:lpstr>
      <vt:lpstr>PESTLE Factors</vt:lpstr>
      <vt:lpstr>Organisational impact</vt:lpstr>
      <vt:lpstr>          The role of L&amp;d</vt:lpstr>
      <vt:lpstr>The Role &amp; Impact of Internal Factors</vt:lpstr>
      <vt:lpstr>The role and impact oF internal factors</vt:lpstr>
      <vt:lpstr>1. Learning and development resources</vt:lpstr>
      <vt:lpstr>2. Level of competency of the current workforce</vt:lpstr>
      <vt:lpstr>3. The products and services on offer</vt:lpstr>
      <vt:lpstr>4. The Organisational Culture</vt:lpstr>
      <vt:lpstr>4. The learning organisation</vt:lpstr>
      <vt:lpstr>Developments in technology</vt:lpstr>
      <vt:lpstr>Technology</vt:lpstr>
      <vt:lpstr>Technology</vt:lpstr>
      <vt:lpstr>CASE STUDY – technology and learning culture</vt:lpstr>
      <vt:lpstr>TECHNOLOGY</vt:lpstr>
      <vt:lpstr>Barriers and Facilitators of L&amp;D</vt:lpstr>
      <vt:lpstr>Barriers To learning</vt:lpstr>
      <vt:lpstr>Facilitators of Learning</vt:lpstr>
      <vt:lpstr>Current trends </vt:lpstr>
      <vt:lpstr>...and finally</vt:lpstr>
      <vt:lpstr>Bringing it all together</vt:lpstr>
      <vt:lpstr>PowerPoint Presentation</vt:lpstr>
      <vt:lpstr>Learning outcomes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18</cp:revision>
  <dcterms:created xsi:type="dcterms:W3CDTF">2021-03-09T15:35:42Z</dcterms:created>
  <dcterms:modified xsi:type="dcterms:W3CDTF">2025-11-26T11:20:21Z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