
<file path=[Content_Types].xml><?xml version="1.0" encoding="utf-8"?>
<Types xmlns="http://schemas.openxmlformats.org/package/2006/content-types">
  <Default Extension="jpeg" ContentType="image/jpeg"/>
  <Default Extension="png" ContentType="image/png"/>
  <Default Extension="png&amp;w=3840&amp;q=75"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A6731F5-7FAB-4D92-AEB1-108EAC0F07CA}" v="9" dt="2026-10-20T20:07:40.6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14" autoAdjust="0"/>
    <p:restoredTop sz="94660"/>
  </p:normalViewPr>
  <p:slideViewPr>
    <p:cSldViewPr snapToGrid="0">
      <p:cViewPr varScale="1">
        <p:scale>
          <a:sx n="103" d="100"/>
          <a:sy n="103" d="100"/>
        </p:scale>
        <p:origin x="18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emma Thomas" userId="466e8561fa53ff65" providerId="LiveId" clId="{F4ED0767-E9CD-4636-BE46-DB9CB0619F7B}"/>
    <pc:docChg chg="undo custSel modSld">
      <pc:chgData name="Gemma Thomas" userId="466e8561fa53ff65" providerId="LiveId" clId="{F4ED0767-E9CD-4636-BE46-DB9CB0619F7B}" dt="2026-10-20T20:08:38.573" v="3916" actId="20577"/>
      <pc:docMkLst>
        <pc:docMk/>
      </pc:docMkLst>
      <pc:sldChg chg="addSp delSp modSp mod">
        <pc:chgData name="Gemma Thomas" userId="466e8561fa53ff65" providerId="LiveId" clId="{F4ED0767-E9CD-4636-BE46-DB9CB0619F7B}" dt="2026-10-20T20:04:32.274" v="3799" actId="20577"/>
        <pc:sldMkLst>
          <pc:docMk/>
          <pc:sldMk cId="1342690480" sldId="256"/>
        </pc:sldMkLst>
        <pc:spChg chg="mod">
          <ac:chgData name="Gemma Thomas" userId="466e8561fa53ff65" providerId="LiveId" clId="{F4ED0767-E9CD-4636-BE46-DB9CB0619F7B}" dt="2026-10-20T19:29:24.217" v="2972" actId="1076"/>
          <ac:spMkLst>
            <pc:docMk/>
            <pc:sldMk cId="1342690480" sldId="256"/>
            <ac:spMk id="2" creationId="{B34839A5-9953-9F5D-5AD9-F1CE3CA38CD2}"/>
          </ac:spMkLst>
        </pc:spChg>
        <pc:spChg chg="mod">
          <ac:chgData name="Gemma Thomas" userId="466e8561fa53ff65" providerId="LiveId" clId="{F4ED0767-E9CD-4636-BE46-DB9CB0619F7B}" dt="2026-10-20T19:28:54.452" v="2968" actId="1076"/>
          <ac:spMkLst>
            <pc:docMk/>
            <pc:sldMk cId="1342690480" sldId="256"/>
            <ac:spMk id="3" creationId="{9459D893-D208-9058-F708-F5FBBA922224}"/>
          </ac:spMkLst>
        </pc:spChg>
        <pc:spChg chg="mod">
          <ac:chgData name="Gemma Thomas" userId="466e8561fa53ff65" providerId="LiveId" clId="{F4ED0767-E9CD-4636-BE46-DB9CB0619F7B}" dt="2026-10-20T20:04:32.274" v="3799" actId="20577"/>
          <ac:spMkLst>
            <pc:docMk/>
            <pc:sldMk cId="1342690480" sldId="256"/>
            <ac:spMk id="5" creationId="{CBB56B6C-9049-EF4C-C0B3-EC3DD5DD4F56}"/>
          </ac:spMkLst>
        </pc:spChg>
        <pc:spChg chg="mod">
          <ac:chgData name="Gemma Thomas" userId="466e8561fa53ff65" providerId="LiveId" clId="{F4ED0767-E9CD-4636-BE46-DB9CB0619F7B}" dt="2026-10-20T09:35:16.522" v="2095" actId="313"/>
          <ac:spMkLst>
            <pc:docMk/>
            <pc:sldMk cId="1342690480" sldId="256"/>
            <ac:spMk id="6" creationId="{41D98ED2-F3F8-84E4-CF11-2BA99A30B800}"/>
          </ac:spMkLst>
        </pc:spChg>
        <pc:spChg chg="add del mod">
          <ac:chgData name="Gemma Thomas" userId="466e8561fa53ff65" providerId="LiveId" clId="{F4ED0767-E9CD-4636-BE46-DB9CB0619F7B}" dt="2026-10-20T08:37:31.960" v="2"/>
          <ac:spMkLst>
            <pc:docMk/>
            <pc:sldMk cId="1342690480" sldId="256"/>
            <ac:spMk id="7" creationId="{CE4FE2D8-2055-7E82-D12A-43579816D430}"/>
          </ac:spMkLst>
        </pc:spChg>
        <pc:spChg chg="add mod">
          <ac:chgData name="Gemma Thomas" userId="466e8561fa53ff65" providerId="LiveId" clId="{F4ED0767-E9CD-4636-BE46-DB9CB0619F7B}" dt="2026-10-20T19:41:02.874" v="3740" actId="1076"/>
          <ac:spMkLst>
            <pc:docMk/>
            <pc:sldMk cId="1342690480" sldId="256"/>
            <ac:spMk id="8" creationId="{29680D1B-18BD-B109-65C6-E4A6481C817B}"/>
          </ac:spMkLst>
        </pc:spChg>
        <pc:picChg chg="mod">
          <ac:chgData name="Gemma Thomas" userId="466e8561fa53ff65" providerId="LiveId" clId="{F4ED0767-E9CD-4636-BE46-DB9CB0619F7B}" dt="2026-10-20T19:29:15.677" v="2971" actId="1076"/>
          <ac:picMkLst>
            <pc:docMk/>
            <pc:sldMk cId="1342690480" sldId="256"/>
            <ac:picMk id="4" creationId="{F22EE53E-5412-EDEB-1931-D9F4AF7CCA0E}"/>
          </ac:picMkLst>
        </pc:picChg>
        <pc:picChg chg="add mod ord">
          <ac:chgData name="Gemma Thomas" userId="466e8561fa53ff65" providerId="LiveId" clId="{F4ED0767-E9CD-4636-BE46-DB9CB0619F7B}" dt="2026-10-20T20:03:48.629" v="3756" actId="14100"/>
          <ac:picMkLst>
            <pc:docMk/>
            <pc:sldMk cId="1342690480" sldId="256"/>
            <ac:picMk id="10" creationId="{E423CB1A-4537-B799-FD72-A33D02A24C4F}"/>
          </ac:picMkLst>
        </pc:picChg>
      </pc:sldChg>
      <pc:sldChg chg="modSp mod">
        <pc:chgData name="Gemma Thomas" userId="466e8561fa53ff65" providerId="LiveId" clId="{F4ED0767-E9CD-4636-BE46-DB9CB0619F7B}" dt="2026-10-20T20:08:38.573" v="3916" actId="20577"/>
        <pc:sldMkLst>
          <pc:docMk/>
          <pc:sldMk cId="4109114208" sldId="257"/>
        </pc:sldMkLst>
        <pc:spChg chg="mod">
          <ac:chgData name="Gemma Thomas" userId="466e8561fa53ff65" providerId="LiveId" clId="{F4ED0767-E9CD-4636-BE46-DB9CB0619F7B}" dt="2026-10-20T20:08:38.573" v="3916" actId="20577"/>
          <ac:spMkLst>
            <pc:docMk/>
            <pc:sldMk cId="4109114208" sldId="257"/>
            <ac:spMk id="3" creationId="{D8AB4E86-7A66-5CA6-1B70-4387D1417B78}"/>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962F7F-D30D-5DE6-C2E0-3E52AD7C824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A4BD8FC-314B-A318-5BBA-A993BD13714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0F815EE-B43F-386B-FDB7-41D258097F15}"/>
              </a:ext>
            </a:extLst>
          </p:cNvPr>
          <p:cNvSpPr>
            <a:spLocks noGrp="1"/>
          </p:cNvSpPr>
          <p:nvPr>
            <p:ph type="dt" sz="half" idx="10"/>
          </p:nvPr>
        </p:nvSpPr>
        <p:spPr/>
        <p:txBody>
          <a:bodyPr/>
          <a:lstStyle/>
          <a:p>
            <a:fld id="{CDDDC65B-E2F4-4A67-97E5-916954580ACD}" type="datetimeFigureOut">
              <a:rPr lang="en-GB" smtClean="0"/>
              <a:t>19/10/2026</a:t>
            </a:fld>
            <a:endParaRPr lang="en-GB"/>
          </a:p>
        </p:txBody>
      </p:sp>
      <p:sp>
        <p:nvSpPr>
          <p:cNvPr id="5" name="Footer Placeholder 4">
            <a:extLst>
              <a:ext uri="{FF2B5EF4-FFF2-40B4-BE49-F238E27FC236}">
                <a16:creationId xmlns:a16="http://schemas.microsoft.com/office/drawing/2014/main" id="{9DAFC893-04D6-4532-B5ED-41C7E0971B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F6DFFD-B14D-4D7E-DEC1-0D1B698AD3FC}"/>
              </a:ext>
            </a:extLst>
          </p:cNvPr>
          <p:cNvSpPr>
            <a:spLocks noGrp="1"/>
          </p:cNvSpPr>
          <p:nvPr>
            <p:ph type="sldNum" sz="quarter" idx="12"/>
          </p:nvPr>
        </p:nvSpPr>
        <p:spPr/>
        <p:txBody>
          <a:bodyPr/>
          <a:lstStyle/>
          <a:p>
            <a:fld id="{CD5BF858-DF23-4876-A424-57BD9724E566}" type="slidenum">
              <a:rPr lang="en-GB" smtClean="0"/>
              <a:t>‹#›</a:t>
            </a:fld>
            <a:endParaRPr lang="en-GB"/>
          </a:p>
        </p:txBody>
      </p:sp>
    </p:spTree>
    <p:extLst>
      <p:ext uri="{BB962C8B-B14F-4D97-AF65-F5344CB8AC3E}">
        <p14:creationId xmlns:p14="http://schemas.microsoft.com/office/powerpoint/2010/main" val="25464422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AFCE7-6F6D-D669-42D4-67C38BC0D2B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586C812-5E3B-C698-C88F-5D2136BFFA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9252137-A8C0-94CA-7399-A32602FDB376}"/>
              </a:ext>
            </a:extLst>
          </p:cNvPr>
          <p:cNvSpPr>
            <a:spLocks noGrp="1"/>
          </p:cNvSpPr>
          <p:nvPr>
            <p:ph type="dt" sz="half" idx="10"/>
          </p:nvPr>
        </p:nvSpPr>
        <p:spPr/>
        <p:txBody>
          <a:bodyPr/>
          <a:lstStyle/>
          <a:p>
            <a:fld id="{CDDDC65B-E2F4-4A67-97E5-916954580ACD}" type="datetimeFigureOut">
              <a:rPr lang="en-GB" smtClean="0"/>
              <a:t>19/10/2026</a:t>
            </a:fld>
            <a:endParaRPr lang="en-GB"/>
          </a:p>
        </p:txBody>
      </p:sp>
      <p:sp>
        <p:nvSpPr>
          <p:cNvPr id="5" name="Footer Placeholder 4">
            <a:extLst>
              <a:ext uri="{FF2B5EF4-FFF2-40B4-BE49-F238E27FC236}">
                <a16:creationId xmlns:a16="http://schemas.microsoft.com/office/drawing/2014/main" id="{6D87A0D1-816A-D769-BC6E-3BE84F5331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495D7A-6748-4221-CBD2-683E027DF94A}"/>
              </a:ext>
            </a:extLst>
          </p:cNvPr>
          <p:cNvSpPr>
            <a:spLocks noGrp="1"/>
          </p:cNvSpPr>
          <p:nvPr>
            <p:ph type="sldNum" sz="quarter" idx="12"/>
          </p:nvPr>
        </p:nvSpPr>
        <p:spPr/>
        <p:txBody>
          <a:bodyPr/>
          <a:lstStyle/>
          <a:p>
            <a:fld id="{CD5BF858-DF23-4876-A424-57BD9724E566}" type="slidenum">
              <a:rPr lang="en-GB" smtClean="0"/>
              <a:t>‹#›</a:t>
            </a:fld>
            <a:endParaRPr lang="en-GB"/>
          </a:p>
        </p:txBody>
      </p:sp>
    </p:spTree>
    <p:extLst>
      <p:ext uri="{BB962C8B-B14F-4D97-AF65-F5344CB8AC3E}">
        <p14:creationId xmlns:p14="http://schemas.microsoft.com/office/powerpoint/2010/main" val="34513037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B13235-A805-0A47-BD20-86AFC39459D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DB8791F-FDBF-A9B9-578B-70E8CBBAFE3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54476C4-6868-E089-FA0E-C4679FD5C8E1}"/>
              </a:ext>
            </a:extLst>
          </p:cNvPr>
          <p:cNvSpPr>
            <a:spLocks noGrp="1"/>
          </p:cNvSpPr>
          <p:nvPr>
            <p:ph type="dt" sz="half" idx="10"/>
          </p:nvPr>
        </p:nvSpPr>
        <p:spPr/>
        <p:txBody>
          <a:bodyPr/>
          <a:lstStyle/>
          <a:p>
            <a:fld id="{CDDDC65B-E2F4-4A67-97E5-916954580ACD}" type="datetimeFigureOut">
              <a:rPr lang="en-GB" smtClean="0"/>
              <a:t>19/10/2026</a:t>
            </a:fld>
            <a:endParaRPr lang="en-GB"/>
          </a:p>
        </p:txBody>
      </p:sp>
      <p:sp>
        <p:nvSpPr>
          <p:cNvPr id="5" name="Footer Placeholder 4">
            <a:extLst>
              <a:ext uri="{FF2B5EF4-FFF2-40B4-BE49-F238E27FC236}">
                <a16:creationId xmlns:a16="http://schemas.microsoft.com/office/drawing/2014/main" id="{031BAEAF-FDC9-3F19-0876-C143E96BB7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E29F2C-126F-8F40-CCFE-70C2474FF504}"/>
              </a:ext>
            </a:extLst>
          </p:cNvPr>
          <p:cNvSpPr>
            <a:spLocks noGrp="1"/>
          </p:cNvSpPr>
          <p:nvPr>
            <p:ph type="sldNum" sz="quarter" idx="12"/>
          </p:nvPr>
        </p:nvSpPr>
        <p:spPr/>
        <p:txBody>
          <a:bodyPr/>
          <a:lstStyle/>
          <a:p>
            <a:fld id="{CD5BF858-DF23-4876-A424-57BD9724E566}" type="slidenum">
              <a:rPr lang="en-GB" smtClean="0"/>
              <a:t>‹#›</a:t>
            </a:fld>
            <a:endParaRPr lang="en-GB"/>
          </a:p>
        </p:txBody>
      </p:sp>
    </p:spTree>
    <p:extLst>
      <p:ext uri="{BB962C8B-B14F-4D97-AF65-F5344CB8AC3E}">
        <p14:creationId xmlns:p14="http://schemas.microsoft.com/office/powerpoint/2010/main" val="28749308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229E1-761C-6B78-CFA6-039FED559BF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0C483D0-1D0E-172F-AA24-BF7F058FEA1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E9033D8-5B0F-56CC-1476-397F93C2ECB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4F794F0-DB8A-39B1-97DE-2C078BFBA752}"/>
              </a:ext>
            </a:extLst>
          </p:cNvPr>
          <p:cNvSpPr>
            <a:spLocks noGrp="1"/>
          </p:cNvSpPr>
          <p:nvPr>
            <p:ph type="dt" sz="half" idx="10"/>
          </p:nvPr>
        </p:nvSpPr>
        <p:spPr/>
        <p:txBody>
          <a:bodyPr/>
          <a:lstStyle/>
          <a:p>
            <a:fld id="{CDDDC65B-E2F4-4A67-97E5-916954580ACD}" type="datetimeFigureOut">
              <a:rPr lang="en-GB" smtClean="0"/>
              <a:t>19/10/2026</a:t>
            </a:fld>
            <a:endParaRPr lang="en-GB"/>
          </a:p>
        </p:txBody>
      </p:sp>
      <p:sp>
        <p:nvSpPr>
          <p:cNvPr id="6" name="Footer Placeholder 5">
            <a:extLst>
              <a:ext uri="{FF2B5EF4-FFF2-40B4-BE49-F238E27FC236}">
                <a16:creationId xmlns:a16="http://schemas.microsoft.com/office/drawing/2014/main" id="{1DE3840B-755B-CAB6-54EB-6219F2E9201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4A0CAC2-0971-76FB-AAD9-82DCFCB1975E}"/>
              </a:ext>
            </a:extLst>
          </p:cNvPr>
          <p:cNvSpPr>
            <a:spLocks noGrp="1"/>
          </p:cNvSpPr>
          <p:nvPr>
            <p:ph type="sldNum" sz="quarter" idx="12"/>
          </p:nvPr>
        </p:nvSpPr>
        <p:spPr/>
        <p:txBody>
          <a:bodyPr/>
          <a:lstStyle/>
          <a:p>
            <a:fld id="{CD5BF858-DF23-4876-A424-57BD9724E566}" type="slidenum">
              <a:rPr lang="en-GB" smtClean="0"/>
              <a:t>‹#›</a:t>
            </a:fld>
            <a:endParaRPr lang="en-GB"/>
          </a:p>
        </p:txBody>
      </p:sp>
    </p:spTree>
    <p:extLst>
      <p:ext uri="{BB962C8B-B14F-4D97-AF65-F5344CB8AC3E}">
        <p14:creationId xmlns:p14="http://schemas.microsoft.com/office/powerpoint/2010/main" val="2186224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7670F7-935D-896F-2291-A7D3E9A95A2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A599BC2-2811-0133-FD57-09CEF223AB8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606643-626C-6A31-71CA-4EA58A862AF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1493302-49CB-F3D3-8A70-DED4CA43870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78CF07B-4CFA-FBBF-B62A-C0C39D1F37B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D61D91D-0288-5447-AB73-F1467F70D1DA}"/>
              </a:ext>
            </a:extLst>
          </p:cNvPr>
          <p:cNvSpPr>
            <a:spLocks noGrp="1"/>
          </p:cNvSpPr>
          <p:nvPr>
            <p:ph type="dt" sz="half" idx="10"/>
          </p:nvPr>
        </p:nvSpPr>
        <p:spPr/>
        <p:txBody>
          <a:bodyPr/>
          <a:lstStyle/>
          <a:p>
            <a:fld id="{CDDDC65B-E2F4-4A67-97E5-916954580ACD}" type="datetimeFigureOut">
              <a:rPr lang="en-GB" smtClean="0"/>
              <a:t>19/10/2026</a:t>
            </a:fld>
            <a:endParaRPr lang="en-GB"/>
          </a:p>
        </p:txBody>
      </p:sp>
      <p:sp>
        <p:nvSpPr>
          <p:cNvPr id="8" name="Footer Placeholder 7">
            <a:extLst>
              <a:ext uri="{FF2B5EF4-FFF2-40B4-BE49-F238E27FC236}">
                <a16:creationId xmlns:a16="http://schemas.microsoft.com/office/drawing/2014/main" id="{E658D8F3-0472-8260-9EBD-4D4845E7086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AD297B1-BF46-043A-C590-5298B8F22AD7}"/>
              </a:ext>
            </a:extLst>
          </p:cNvPr>
          <p:cNvSpPr>
            <a:spLocks noGrp="1"/>
          </p:cNvSpPr>
          <p:nvPr>
            <p:ph type="sldNum" sz="quarter" idx="12"/>
          </p:nvPr>
        </p:nvSpPr>
        <p:spPr/>
        <p:txBody>
          <a:bodyPr/>
          <a:lstStyle/>
          <a:p>
            <a:fld id="{CD5BF858-DF23-4876-A424-57BD9724E566}" type="slidenum">
              <a:rPr lang="en-GB" smtClean="0"/>
              <a:t>‹#›</a:t>
            </a:fld>
            <a:endParaRPr lang="en-GB"/>
          </a:p>
        </p:txBody>
      </p:sp>
    </p:spTree>
    <p:extLst>
      <p:ext uri="{BB962C8B-B14F-4D97-AF65-F5344CB8AC3E}">
        <p14:creationId xmlns:p14="http://schemas.microsoft.com/office/powerpoint/2010/main" val="39343708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95423-4007-D4A7-791C-BBC155AF300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C895712-835C-6209-7B95-02506B737B98}"/>
              </a:ext>
            </a:extLst>
          </p:cNvPr>
          <p:cNvSpPr>
            <a:spLocks noGrp="1"/>
          </p:cNvSpPr>
          <p:nvPr>
            <p:ph type="dt" sz="half" idx="10"/>
          </p:nvPr>
        </p:nvSpPr>
        <p:spPr/>
        <p:txBody>
          <a:bodyPr/>
          <a:lstStyle/>
          <a:p>
            <a:fld id="{CDDDC65B-E2F4-4A67-97E5-916954580ACD}" type="datetimeFigureOut">
              <a:rPr lang="en-GB" smtClean="0"/>
              <a:t>19/10/2026</a:t>
            </a:fld>
            <a:endParaRPr lang="en-GB"/>
          </a:p>
        </p:txBody>
      </p:sp>
      <p:sp>
        <p:nvSpPr>
          <p:cNvPr id="4" name="Footer Placeholder 3">
            <a:extLst>
              <a:ext uri="{FF2B5EF4-FFF2-40B4-BE49-F238E27FC236}">
                <a16:creationId xmlns:a16="http://schemas.microsoft.com/office/drawing/2014/main" id="{B7F85620-F5A1-ADA4-DB0E-5E36FBB2D03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1D78559-BA44-DE17-2FF3-8E03B965BFDC}"/>
              </a:ext>
            </a:extLst>
          </p:cNvPr>
          <p:cNvSpPr>
            <a:spLocks noGrp="1"/>
          </p:cNvSpPr>
          <p:nvPr>
            <p:ph type="sldNum" sz="quarter" idx="12"/>
          </p:nvPr>
        </p:nvSpPr>
        <p:spPr/>
        <p:txBody>
          <a:bodyPr/>
          <a:lstStyle/>
          <a:p>
            <a:fld id="{CD5BF858-DF23-4876-A424-57BD9724E566}" type="slidenum">
              <a:rPr lang="en-GB" smtClean="0"/>
              <a:t>‹#›</a:t>
            </a:fld>
            <a:endParaRPr lang="en-GB"/>
          </a:p>
        </p:txBody>
      </p:sp>
    </p:spTree>
    <p:extLst>
      <p:ext uri="{BB962C8B-B14F-4D97-AF65-F5344CB8AC3E}">
        <p14:creationId xmlns:p14="http://schemas.microsoft.com/office/powerpoint/2010/main" val="14640302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378111D-6912-3D46-59C5-6278C1CA373F}"/>
              </a:ext>
            </a:extLst>
          </p:cNvPr>
          <p:cNvSpPr>
            <a:spLocks noGrp="1"/>
          </p:cNvSpPr>
          <p:nvPr>
            <p:ph type="dt" sz="half" idx="10"/>
          </p:nvPr>
        </p:nvSpPr>
        <p:spPr/>
        <p:txBody>
          <a:bodyPr/>
          <a:lstStyle/>
          <a:p>
            <a:fld id="{CDDDC65B-E2F4-4A67-97E5-916954580ACD}" type="datetimeFigureOut">
              <a:rPr lang="en-GB" smtClean="0"/>
              <a:t>19/10/2026</a:t>
            </a:fld>
            <a:endParaRPr lang="en-GB"/>
          </a:p>
        </p:txBody>
      </p:sp>
      <p:sp>
        <p:nvSpPr>
          <p:cNvPr id="3" name="Footer Placeholder 2">
            <a:extLst>
              <a:ext uri="{FF2B5EF4-FFF2-40B4-BE49-F238E27FC236}">
                <a16:creationId xmlns:a16="http://schemas.microsoft.com/office/drawing/2014/main" id="{31AFD7D9-610F-A5A1-6D3B-57AD249F8A0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A80299C-3FB2-B6DA-EE2E-182B8431C2AA}"/>
              </a:ext>
            </a:extLst>
          </p:cNvPr>
          <p:cNvSpPr>
            <a:spLocks noGrp="1"/>
          </p:cNvSpPr>
          <p:nvPr>
            <p:ph type="sldNum" sz="quarter" idx="12"/>
          </p:nvPr>
        </p:nvSpPr>
        <p:spPr/>
        <p:txBody>
          <a:bodyPr/>
          <a:lstStyle/>
          <a:p>
            <a:fld id="{CD5BF858-DF23-4876-A424-57BD9724E566}" type="slidenum">
              <a:rPr lang="en-GB" smtClean="0"/>
              <a:t>‹#›</a:t>
            </a:fld>
            <a:endParaRPr lang="en-GB"/>
          </a:p>
        </p:txBody>
      </p:sp>
    </p:spTree>
    <p:extLst>
      <p:ext uri="{BB962C8B-B14F-4D97-AF65-F5344CB8AC3E}">
        <p14:creationId xmlns:p14="http://schemas.microsoft.com/office/powerpoint/2010/main" val="25723266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6F80A-058A-28BD-FB70-2FCE6A574E1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EE995E3-FA9B-7DED-01F3-A4D2CA0CCD4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052F971-1008-2429-F724-A9B6B75AD0D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D876F03-F81D-BB1C-2577-C29893057367}"/>
              </a:ext>
            </a:extLst>
          </p:cNvPr>
          <p:cNvSpPr>
            <a:spLocks noGrp="1"/>
          </p:cNvSpPr>
          <p:nvPr>
            <p:ph type="dt" sz="half" idx="10"/>
          </p:nvPr>
        </p:nvSpPr>
        <p:spPr/>
        <p:txBody>
          <a:bodyPr/>
          <a:lstStyle/>
          <a:p>
            <a:fld id="{CDDDC65B-E2F4-4A67-97E5-916954580ACD}" type="datetimeFigureOut">
              <a:rPr lang="en-GB" smtClean="0"/>
              <a:t>19/10/2026</a:t>
            </a:fld>
            <a:endParaRPr lang="en-GB"/>
          </a:p>
        </p:txBody>
      </p:sp>
      <p:sp>
        <p:nvSpPr>
          <p:cNvPr id="6" name="Footer Placeholder 5">
            <a:extLst>
              <a:ext uri="{FF2B5EF4-FFF2-40B4-BE49-F238E27FC236}">
                <a16:creationId xmlns:a16="http://schemas.microsoft.com/office/drawing/2014/main" id="{9E8C1EC6-2030-4BCB-DC11-005CDA3C31C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B9C4CE-B9A0-2E75-3CA5-EC2727B9A199}"/>
              </a:ext>
            </a:extLst>
          </p:cNvPr>
          <p:cNvSpPr>
            <a:spLocks noGrp="1"/>
          </p:cNvSpPr>
          <p:nvPr>
            <p:ph type="sldNum" sz="quarter" idx="12"/>
          </p:nvPr>
        </p:nvSpPr>
        <p:spPr/>
        <p:txBody>
          <a:bodyPr/>
          <a:lstStyle/>
          <a:p>
            <a:fld id="{CD5BF858-DF23-4876-A424-57BD9724E566}" type="slidenum">
              <a:rPr lang="en-GB" smtClean="0"/>
              <a:t>‹#›</a:t>
            </a:fld>
            <a:endParaRPr lang="en-GB"/>
          </a:p>
        </p:txBody>
      </p:sp>
    </p:spTree>
    <p:extLst>
      <p:ext uri="{BB962C8B-B14F-4D97-AF65-F5344CB8AC3E}">
        <p14:creationId xmlns:p14="http://schemas.microsoft.com/office/powerpoint/2010/main" val="1487537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E4B9B-A51B-8851-618E-BE5BD584712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20CF241-339D-8E11-30F1-EDD8A3CE7D28}"/>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C2045E0-E4AD-B362-8F56-029B5E6166C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10B0F5E-FB38-8387-4582-CD386F8B27C6}"/>
              </a:ext>
            </a:extLst>
          </p:cNvPr>
          <p:cNvSpPr>
            <a:spLocks noGrp="1"/>
          </p:cNvSpPr>
          <p:nvPr>
            <p:ph type="dt" sz="half" idx="10"/>
          </p:nvPr>
        </p:nvSpPr>
        <p:spPr/>
        <p:txBody>
          <a:bodyPr/>
          <a:lstStyle/>
          <a:p>
            <a:fld id="{CDDDC65B-E2F4-4A67-97E5-916954580ACD}" type="datetimeFigureOut">
              <a:rPr lang="en-GB" smtClean="0"/>
              <a:t>19/10/2026</a:t>
            </a:fld>
            <a:endParaRPr lang="en-GB"/>
          </a:p>
        </p:txBody>
      </p:sp>
      <p:sp>
        <p:nvSpPr>
          <p:cNvPr id="6" name="Footer Placeholder 5">
            <a:extLst>
              <a:ext uri="{FF2B5EF4-FFF2-40B4-BE49-F238E27FC236}">
                <a16:creationId xmlns:a16="http://schemas.microsoft.com/office/drawing/2014/main" id="{99DF4642-90AC-C02D-96C6-92A7847C4E2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1BBA810-8CBC-3B4E-6410-505FA4383C77}"/>
              </a:ext>
            </a:extLst>
          </p:cNvPr>
          <p:cNvSpPr>
            <a:spLocks noGrp="1"/>
          </p:cNvSpPr>
          <p:nvPr>
            <p:ph type="sldNum" sz="quarter" idx="12"/>
          </p:nvPr>
        </p:nvSpPr>
        <p:spPr/>
        <p:txBody>
          <a:bodyPr/>
          <a:lstStyle/>
          <a:p>
            <a:fld id="{CD5BF858-DF23-4876-A424-57BD9724E566}" type="slidenum">
              <a:rPr lang="en-GB" smtClean="0"/>
              <a:t>‹#›</a:t>
            </a:fld>
            <a:endParaRPr lang="en-GB"/>
          </a:p>
        </p:txBody>
      </p:sp>
    </p:spTree>
    <p:extLst>
      <p:ext uri="{BB962C8B-B14F-4D97-AF65-F5344CB8AC3E}">
        <p14:creationId xmlns:p14="http://schemas.microsoft.com/office/powerpoint/2010/main" val="33948553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72AEF-69B7-D439-7064-E8128EA3934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4098314-A82F-8711-C679-9ED7E8B491F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4BBCB0-454C-0AAD-7F72-37E9FFD7930C}"/>
              </a:ext>
            </a:extLst>
          </p:cNvPr>
          <p:cNvSpPr>
            <a:spLocks noGrp="1"/>
          </p:cNvSpPr>
          <p:nvPr>
            <p:ph type="dt" sz="half" idx="10"/>
          </p:nvPr>
        </p:nvSpPr>
        <p:spPr/>
        <p:txBody>
          <a:bodyPr/>
          <a:lstStyle/>
          <a:p>
            <a:fld id="{CDDDC65B-E2F4-4A67-97E5-916954580ACD}" type="datetimeFigureOut">
              <a:rPr lang="en-GB" smtClean="0"/>
              <a:t>19/10/2026</a:t>
            </a:fld>
            <a:endParaRPr lang="en-GB"/>
          </a:p>
        </p:txBody>
      </p:sp>
      <p:sp>
        <p:nvSpPr>
          <p:cNvPr id="5" name="Footer Placeholder 4">
            <a:extLst>
              <a:ext uri="{FF2B5EF4-FFF2-40B4-BE49-F238E27FC236}">
                <a16:creationId xmlns:a16="http://schemas.microsoft.com/office/drawing/2014/main" id="{5E9104D1-8AEE-9DDE-1508-F1615A790F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CA5FC8-1F1D-1A22-AA98-0D6D960179FA}"/>
              </a:ext>
            </a:extLst>
          </p:cNvPr>
          <p:cNvSpPr>
            <a:spLocks noGrp="1"/>
          </p:cNvSpPr>
          <p:nvPr>
            <p:ph type="sldNum" sz="quarter" idx="12"/>
          </p:nvPr>
        </p:nvSpPr>
        <p:spPr/>
        <p:txBody>
          <a:bodyPr/>
          <a:lstStyle/>
          <a:p>
            <a:fld id="{CD5BF858-DF23-4876-A424-57BD9724E566}" type="slidenum">
              <a:rPr lang="en-GB" smtClean="0"/>
              <a:t>‹#›</a:t>
            </a:fld>
            <a:endParaRPr lang="en-GB"/>
          </a:p>
        </p:txBody>
      </p:sp>
    </p:spTree>
    <p:extLst>
      <p:ext uri="{BB962C8B-B14F-4D97-AF65-F5344CB8AC3E}">
        <p14:creationId xmlns:p14="http://schemas.microsoft.com/office/powerpoint/2010/main" val="21930666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41743C3-497F-A792-AE89-53A11601138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7830704-159E-AF51-1C5B-8F350B2E293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6B7B18-BCFF-B807-E6EE-2247FA6F6FC3}"/>
              </a:ext>
            </a:extLst>
          </p:cNvPr>
          <p:cNvSpPr>
            <a:spLocks noGrp="1"/>
          </p:cNvSpPr>
          <p:nvPr>
            <p:ph type="dt" sz="half" idx="10"/>
          </p:nvPr>
        </p:nvSpPr>
        <p:spPr/>
        <p:txBody>
          <a:bodyPr/>
          <a:lstStyle/>
          <a:p>
            <a:fld id="{CDDDC65B-E2F4-4A67-97E5-916954580ACD}" type="datetimeFigureOut">
              <a:rPr lang="en-GB" smtClean="0"/>
              <a:t>19/10/2026</a:t>
            </a:fld>
            <a:endParaRPr lang="en-GB"/>
          </a:p>
        </p:txBody>
      </p:sp>
      <p:sp>
        <p:nvSpPr>
          <p:cNvPr id="5" name="Footer Placeholder 4">
            <a:extLst>
              <a:ext uri="{FF2B5EF4-FFF2-40B4-BE49-F238E27FC236}">
                <a16:creationId xmlns:a16="http://schemas.microsoft.com/office/drawing/2014/main" id="{C8D58857-3FF5-E052-BA68-A5759FD009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D19CEA-FE2F-EE8D-0EE1-70E1054333A0}"/>
              </a:ext>
            </a:extLst>
          </p:cNvPr>
          <p:cNvSpPr>
            <a:spLocks noGrp="1"/>
          </p:cNvSpPr>
          <p:nvPr>
            <p:ph type="sldNum" sz="quarter" idx="12"/>
          </p:nvPr>
        </p:nvSpPr>
        <p:spPr/>
        <p:txBody>
          <a:bodyPr/>
          <a:lstStyle/>
          <a:p>
            <a:fld id="{CD5BF858-DF23-4876-A424-57BD9724E566}" type="slidenum">
              <a:rPr lang="en-GB" smtClean="0"/>
              <a:t>‹#›</a:t>
            </a:fld>
            <a:endParaRPr lang="en-GB"/>
          </a:p>
        </p:txBody>
      </p:sp>
    </p:spTree>
    <p:extLst>
      <p:ext uri="{BB962C8B-B14F-4D97-AF65-F5344CB8AC3E}">
        <p14:creationId xmlns:p14="http://schemas.microsoft.com/office/powerpoint/2010/main" val="4837021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766EFA5-97C0-CE9C-D17F-ECC2AFCF717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CC12CC2-ABBC-68F4-D40D-1A300503C30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412F0B-48B1-4D06-0197-73036243797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DDDC65B-E2F4-4A67-97E5-916954580ACD}" type="datetimeFigureOut">
              <a:rPr lang="en-GB" smtClean="0"/>
              <a:t>19/10/2026</a:t>
            </a:fld>
            <a:endParaRPr lang="en-GB"/>
          </a:p>
        </p:txBody>
      </p:sp>
      <p:sp>
        <p:nvSpPr>
          <p:cNvPr id="5" name="Footer Placeholder 4">
            <a:extLst>
              <a:ext uri="{FF2B5EF4-FFF2-40B4-BE49-F238E27FC236}">
                <a16:creationId xmlns:a16="http://schemas.microsoft.com/office/drawing/2014/main" id="{BC5FAB4F-0E9D-70AE-0F24-7C74D66AC04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AEC3627-969F-D67B-B2D8-F05CF76AB4C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D5BF858-DF23-4876-A424-57BD9724E566}" type="slidenum">
              <a:rPr lang="en-GB" smtClean="0"/>
              <a:t>‹#›</a:t>
            </a:fld>
            <a:endParaRPr lang="en-GB"/>
          </a:p>
        </p:txBody>
      </p:sp>
    </p:spTree>
    <p:extLst>
      <p:ext uri="{BB962C8B-B14F-4D97-AF65-F5344CB8AC3E}">
        <p14:creationId xmlns:p14="http://schemas.microsoft.com/office/powerpoint/2010/main" val="13517568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amp;w=3840&amp;q=75"/><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teachearlyyears.com/cpd/view/reflective-practice-part-2" TargetMode="External"/><Relationship Id="rId2" Type="http://schemas.openxmlformats.org/officeDocument/2006/relationships/hyperlink" Target="https://teachers.institute/learning-teaching/educational-theories-reflection-dewey-schon/" TargetMode="External"/><Relationship Id="rId1" Type="http://schemas.openxmlformats.org/officeDocument/2006/relationships/slideLayout" Target="../slideLayouts/slideLayout7.xml"/><Relationship Id="rId5" Type="http://schemas.openxmlformats.org/officeDocument/2006/relationships/hyperlink" Target="https://www.open.edu/openlearn/education-development/learning-teach-becoming-reflective-practitioner/content-section-2/?printable=1" TargetMode="External"/><Relationship Id="rId4" Type="http://schemas.openxmlformats.org/officeDocument/2006/relationships/hyperlink" Target="https://showcasetraining.co.uk/2023/12/06/the-importance-of-reflective-practice-in-early-yea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F828D28-8E09-41CC-8229-3070B5467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Reflective practice EYFS – Making the most of everyday opportunities | CPD  | Teach Early Years">
            <a:extLst>
              <a:ext uri="{FF2B5EF4-FFF2-40B4-BE49-F238E27FC236}">
                <a16:creationId xmlns:a16="http://schemas.microsoft.com/office/drawing/2014/main" id="{F22EE53E-5412-EDEB-1931-D9F4AF7CCA0E}"/>
              </a:ext>
            </a:extLst>
          </p:cNvPr>
          <p:cNvPicPr>
            <a:picLocks noChangeAspect="1"/>
          </p:cNvPicPr>
          <p:nvPr/>
        </p:nvPicPr>
        <p:blipFill>
          <a:blip r:embed="rId2"/>
          <a:srcRect r="3" b="2426"/>
          <a:stretch>
            <a:fillRect/>
          </a:stretch>
        </p:blipFill>
        <p:spPr>
          <a:xfrm>
            <a:off x="3049" y="-10274"/>
            <a:ext cx="12191977" cy="6783386"/>
          </a:xfrm>
          <a:prstGeom prst="rect">
            <a:avLst/>
          </a:prstGeom>
        </p:spPr>
      </p:pic>
      <p:sp>
        <p:nvSpPr>
          <p:cNvPr id="11" name="Rectangle 10">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4839A5-9953-9F5D-5AD9-F1CE3CA38CD2}"/>
              </a:ext>
            </a:extLst>
          </p:cNvPr>
          <p:cNvSpPr>
            <a:spLocks noGrp="1"/>
          </p:cNvSpPr>
          <p:nvPr>
            <p:ph type="ctrTitle"/>
          </p:nvPr>
        </p:nvSpPr>
        <p:spPr>
          <a:xfrm>
            <a:off x="3049" y="-220467"/>
            <a:ext cx="9488642" cy="861483"/>
          </a:xfrm>
        </p:spPr>
        <p:txBody>
          <a:bodyPr>
            <a:normAutofit fontScale="90000"/>
          </a:bodyPr>
          <a:lstStyle/>
          <a:p>
            <a:pPr algn="l"/>
            <a:r>
              <a:rPr lang="en-GB" sz="5200" dirty="0"/>
              <a:t>Reflective Practice in Early Years Care</a:t>
            </a:r>
          </a:p>
        </p:txBody>
      </p:sp>
      <p:sp>
        <p:nvSpPr>
          <p:cNvPr id="3" name="Subtitle 2">
            <a:extLst>
              <a:ext uri="{FF2B5EF4-FFF2-40B4-BE49-F238E27FC236}">
                <a16:creationId xmlns:a16="http://schemas.microsoft.com/office/drawing/2014/main" id="{9459D893-D208-9058-F708-F5FBBA922224}"/>
              </a:ext>
            </a:extLst>
          </p:cNvPr>
          <p:cNvSpPr>
            <a:spLocks noGrp="1"/>
          </p:cNvSpPr>
          <p:nvPr>
            <p:ph type="subTitle" idx="1"/>
          </p:nvPr>
        </p:nvSpPr>
        <p:spPr>
          <a:xfrm>
            <a:off x="109794" y="4917547"/>
            <a:ext cx="3415831" cy="1865808"/>
          </a:xfrm>
        </p:spPr>
        <p:txBody>
          <a:bodyPr anchor="b">
            <a:normAutofit fontScale="92500" lnSpcReduction="10000"/>
          </a:bodyPr>
          <a:lstStyle/>
          <a:p>
            <a:pPr algn="l"/>
            <a:r>
              <a:rPr lang="en-GB" sz="1000" dirty="0">
                <a:latin typeface="Arial" panose="020B0604020202020204" pitchFamily="34" charset="0"/>
                <a:cs typeface="Arial" panose="020B0604020202020204" pitchFamily="34" charset="0"/>
              </a:rPr>
              <a:t>Reflective practice within early years refers to the continuous cycle early years professionals use to evaluate their work strategies and actions, the outcome of the experience and how it was experienced by the child or children and ways in which they could improve these to benefit the children in their care. This includes the process of pausing, observing and critically evaluating our own interactions, environments and teaching methods on a daily basis. The reflection part of this process refers to where practitioners will evaluate all aspects of their strategies and the outcome of these strategies to then consider what they could do differently to achieve a better outcome and then implementing it, which may be different for individual children with individual learning styles and abilities. Described by Bolton (2014) as “a powerful tool for early years professionals. It’s a process of thinking about and analysing your work to improve your practice.”</a:t>
            </a:r>
          </a:p>
        </p:txBody>
      </p:sp>
      <p:sp>
        <p:nvSpPr>
          <p:cNvPr id="13" name="Rectangle 12">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CBB56B6C-9049-EF4C-C0B3-EC3DD5DD4F56}"/>
              </a:ext>
            </a:extLst>
          </p:cNvPr>
          <p:cNvSpPr txBox="1"/>
          <p:nvPr/>
        </p:nvSpPr>
        <p:spPr>
          <a:xfrm>
            <a:off x="109794" y="549695"/>
            <a:ext cx="2857341" cy="3938707"/>
          </a:xfrm>
          <a:prstGeom prst="rect">
            <a:avLst/>
          </a:prstGeom>
          <a:noFill/>
        </p:spPr>
        <p:txBody>
          <a:bodyPr wrap="square" rtlCol="0">
            <a:spAutoFit/>
          </a:bodyPr>
          <a:lstStyle/>
          <a:p>
            <a:pPr indent="0">
              <a:lnSpc>
                <a:spcPct val="107000"/>
              </a:lnSpc>
              <a:buNone/>
            </a:pPr>
            <a:r>
              <a:rPr lang="en-GB" sz="900" dirty="0">
                <a:latin typeface="Arial" panose="020B0604020202020204" pitchFamily="34" charset="0"/>
                <a:ea typeface="DengXian" panose="02010600030101010101" pitchFamily="2" charset="-122"/>
                <a:cs typeface="Arial" panose="020B0604020202020204" pitchFamily="34" charset="0"/>
              </a:rPr>
              <a:t>There are varying models for reflective practice which can have slightly different structures. Although all models use the same basic cycle with the same objective some are more in depth and focus more on certain areas. For example the large cycle shown in my background represents </a:t>
            </a:r>
            <a:r>
              <a:rPr lang="en-GB" sz="900" dirty="0" err="1">
                <a:latin typeface="Arial" panose="020B0604020202020204" pitchFamily="34" charset="0"/>
                <a:ea typeface="DengXian" panose="02010600030101010101" pitchFamily="2" charset="-122"/>
                <a:cs typeface="Arial" panose="020B0604020202020204" pitchFamily="34" charset="0"/>
              </a:rPr>
              <a:t>Kolbs</a:t>
            </a:r>
            <a:r>
              <a:rPr lang="en-GB" sz="900" dirty="0">
                <a:latin typeface="Arial" panose="020B0604020202020204" pitchFamily="34" charset="0"/>
                <a:ea typeface="DengXian" panose="02010600030101010101" pitchFamily="2" charset="-122"/>
                <a:cs typeface="Arial" panose="020B0604020202020204" pitchFamily="34" charset="0"/>
              </a:rPr>
              <a:t> experiential learning cycle which only has 4 stages consisting of concrete experience, reflective observation, abstract conceptualisation and active experimentation which cover the general basis of reflective practice. In comparison Gibbs’ model shown by the smaller central image has 6 stages which acts as a good step by step guide for beginners to follow and includes description, feelings, evaluation, analysis, conclusion and action plan. By Gibbs encouraging emotional exploration this model is more supportive of the individual </a:t>
            </a:r>
            <a:r>
              <a:rPr lang="en-GB" sz="900" dirty="0" err="1">
                <a:latin typeface="Arial" panose="020B0604020202020204" pitchFamily="34" charset="0"/>
                <a:ea typeface="DengXian" panose="02010600030101010101" pitchFamily="2" charset="-122"/>
                <a:cs typeface="Arial" panose="020B0604020202020204" pitchFamily="34" charset="0"/>
              </a:rPr>
              <a:t>childs</a:t>
            </a:r>
            <a:r>
              <a:rPr lang="en-GB" sz="900" dirty="0">
                <a:latin typeface="Arial" panose="020B0604020202020204" pitchFamily="34" charset="0"/>
                <a:ea typeface="DengXian" panose="02010600030101010101" pitchFamily="2" charset="-122"/>
                <a:cs typeface="Arial" panose="020B0604020202020204" pitchFamily="34" charset="0"/>
              </a:rPr>
              <a:t> emotional needs and takes their feelings of the experience into account and not just their physical or verbal response to the experience. This extra addition of feelings can provide practitioners with beneficial emotional insight into that </a:t>
            </a:r>
            <a:r>
              <a:rPr lang="en-GB" sz="900" dirty="0" err="1">
                <a:latin typeface="Arial" panose="020B0604020202020204" pitchFamily="34" charset="0"/>
                <a:ea typeface="DengXian" panose="02010600030101010101" pitchFamily="2" charset="-122"/>
                <a:cs typeface="Arial" panose="020B0604020202020204" pitchFamily="34" charset="0"/>
              </a:rPr>
              <a:t>childs</a:t>
            </a:r>
            <a:r>
              <a:rPr lang="en-GB" sz="900" dirty="0">
                <a:latin typeface="Arial" panose="020B0604020202020204" pitchFamily="34" charset="0"/>
                <a:ea typeface="DengXian" panose="02010600030101010101" pitchFamily="2" charset="-122"/>
                <a:cs typeface="Arial" panose="020B0604020202020204" pitchFamily="34" charset="0"/>
              </a:rPr>
              <a:t> perspective which can then be reflected on and used to help adapt future opportunities to work within that </a:t>
            </a:r>
            <a:r>
              <a:rPr lang="en-GB" sz="900" dirty="0" err="1">
                <a:latin typeface="Arial" panose="020B0604020202020204" pitchFamily="34" charset="0"/>
                <a:ea typeface="DengXian" panose="02010600030101010101" pitchFamily="2" charset="-122"/>
                <a:cs typeface="Arial" panose="020B0604020202020204" pitchFamily="34" charset="0"/>
              </a:rPr>
              <a:t>childs</a:t>
            </a:r>
            <a:r>
              <a:rPr lang="en-GB" sz="900" dirty="0">
                <a:latin typeface="Arial" panose="020B0604020202020204" pitchFamily="34" charset="0"/>
                <a:ea typeface="DengXian" panose="02010600030101010101" pitchFamily="2" charset="-122"/>
                <a:cs typeface="Arial" panose="020B0604020202020204" pitchFamily="34" charset="0"/>
              </a:rPr>
              <a:t> window of tolerance and in a way which the child enjoys and views positively.</a:t>
            </a:r>
            <a:endParaRPr lang="en-GB" sz="900" dirty="0"/>
          </a:p>
        </p:txBody>
      </p:sp>
      <p:sp>
        <p:nvSpPr>
          <p:cNvPr id="6" name="TextBox 5">
            <a:extLst>
              <a:ext uri="{FF2B5EF4-FFF2-40B4-BE49-F238E27FC236}">
                <a16:creationId xmlns:a16="http://schemas.microsoft.com/office/drawing/2014/main" id="{41D98ED2-F3F8-84E4-CF11-2BA99A30B800}"/>
              </a:ext>
            </a:extLst>
          </p:cNvPr>
          <p:cNvSpPr txBox="1"/>
          <p:nvPr/>
        </p:nvSpPr>
        <p:spPr>
          <a:xfrm>
            <a:off x="9229701" y="165296"/>
            <a:ext cx="2701491" cy="3323987"/>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This reflective practice is believed to be important within early years care according to Dewey (1910) and Shon (1983) as it creates a continuously evolving plan tailored to the individual children's needs which can change frequently. This continuous cycle allows educational planning and experiences to change and adapt in a way that the child or children may gain more from the experience than they may have if it was delivered in a textbook way. By providing each child with individualised care outcomes may be improved and overall wellbeing including the child’s confidence can be boosted. This reflective practice also benefits the practitioner with unlimited evolving professional learning and building a better skill set which may benefit their future progress. Overall this creates a better provision with stronger skill sets, more confident children and better team work.</a:t>
            </a:r>
          </a:p>
        </p:txBody>
      </p:sp>
      <p:sp>
        <p:nvSpPr>
          <p:cNvPr id="8" name="TextBox 7">
            <a:extLst>
              <a:ext uri="{FF2B5EF4-FFF2-40B4-BE49-F238E27FC236}">
                <a16:creationId xmlns:a16="http://schemas.microsoft.com/office/drawing/2014/main" id="{29680D1B-18BD-B109-65C6-E4A6481C817B}"/>
              </a:ext>
            </a:extLst>
          </p:cNvPr>
          <p:cNvSpPr txBox="1"/>
          <p:nvPr/>
        </p:nvSpPr>
        <p:spPr>
          <a:xfrm>
            <a:off x="9229701" y="3645452"/>
            <a:ext cx="2852505" cy="3170099"/>
          </a:xfrm>
          <a:prstGeom prst="rect">
            <a:avLst/>
          </a:prstGeom>
          <a:noFill/>
        </p:spPr>
        <p:txBody>
          <a:bodyPr wrap="square" rtlCol="0">
            <a:spAutoFit/>
          </a:bodyPr>
          <a:lstStyle/>
          <a:p>
            <a:r>
              <a:rPr lang="en-GB" sz="1000" dirty="0"/>
              <a:t>The theory of reflection as described by Dewey 1910 is the belief that we do not learn from experiences themselves but more from our reflection and processing  of the experience. By observing the experience, noting details of all aspects including what the experience was, who was involved, what happened, what went well, what did not go well and what the desired outcome was. Then using this information to consider the possibilities of why certain things worked and other things did not and what changes could be made to influence the outcome into a different direction. Repeating this cycle then allows the practitioner to experiment with the varying options to find the criteria which brings the best results and benefits for that particular </a:t>
            </a:r>
            <a:r>
              <a:rPr lang="en-GB" sz="1000" dirty="0" err="1"/>
              <a:t>childs</a:t>
            </a:r>
            <a:r>
              <a:rPr lang="en-GB" sz="1000" dirty="0"/>
              <a:t> needs. By using this reflective approach the education style and system is always changing to suit the needs of individuals and enhance their experiences.</a:t>
            </a:r>
          </a:p>
        </p:txBody>
      </p:sp>
      <p:pic>
        <p:nvPicPr>
          <p:cNvPr id="10" name="Picture 9" descr="Gibbs' Reflective Cycle: A Complete Guide for CIPD Students">
            <a:extLst>
              <a:ext uri="{FF2B5EF4-FFF2-40B4-BE49-F238E27FC236}">
                <a16:creationId xmlns:a16="http://schemas.microsoft.com/office/drawing/2014/main" id="{E423CB1A-4537-B799-FD72-A33D02A24C4F}"/>
              </a:ext>
            </a:extLst>
          </p:cNvPr>
          <p:cNvPicPr>
            <a:picLocks noChangeAspect="1"/>
          </p:cNvPicPr>
          <p:nvPr/>
        </p:nvPicPr>
        <p:blipFill>
          <a:blip r:embed="rId3"/>
          <a:stretch>
            <a:fillRect/>
          </a:stretch>
        </p:blipFill>
        <p:spPr>
          <a:xfrm>
            <a:off x="4634793" y="2220686"/>
            <a:ext cx="2978377" cy="2584579"/>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1342690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C4CCA71-F12E-0603-DA05-2AD87879410A}"/>
              </a:ext>
            </a:extLst>
          </p:cNvPr>
          <p:cNvSpPr txBox="1"/>
          <p:nvPr/>
        </p:nvSpPr>
        <p:spPr>
          <a:xfrm>
            <a:off x="999241" y="499621"/>
            <a:ext cx="7239786" cy="369332"/>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References</a:t>
            </a:r>
          </a:p>
        </p:txBody>
      </p:sp>
      <p:sp>
        <p:nvSpPr>
          <p:cNvPr id="3" name="TextBox 2">
            <a:extLst>
              <a:ext uri="{FF2B5EF4-FFF2-40B4-BE49-F238E27FC236}">
                <a16:creationId xmlns:a16="http://schemas.microsoft.com/office/drawing/2014/main" id="{D8AB4E86-7A66-5CA6-1B70-4387D1417B78}"/>
              </a:ext>
            </a:extLst>
          </p:cNvPr>
          <p:cNvSpPr txBox="1"/>
          <p:nvPr/>
        </p:nvSpPr>
        <p:spPr>
          <a:xfrm>
            <a:off x="395926" y="1602557"/>
            <a:ext cx="11302738" cy="5632311"/>
          </a:xfrm>
          <a:prstGeom prst="rect">
            <a:avLst/>
          </a:prstGeom>
          <a:noFill/>
        </p:spPr>
        <p:txBody>
          <a:bodyPr wrap="square" rtlCol="0">
            <a:spAutoFit/>
          </a:bodyPr>
          <a:lstStyle/>
          <a:p>
            <a:r>
              <a:rPr lang="en-GB" dirty="0"/>
              <a:t>Dewey, J. (1910) </a:t>
            </a:r>
            <a:r>
              <a:rPr lang="en-GB" i="1" dirty="0"/>
              <a:t>How we think</a:t>
            </a:r>
            <a:r>
              <a:rPr lang="en-GB" dirty="0"/>
              <a:t>, Boston, </a:t>
            </a:r>
            <a:r>
              <a:rPr lang="en-GB" dirty="0" err="1"/>
              <a:t>D.C.Heath</a:t>
            </a:r>
            <a:r>
              <a:rPr lang="en-GB" dirty="0"/>
              <a:t>.</a:t>
            </a:r>
          </a:p>
          <a:p>
            <a:endParaRPr lang="en-GB" dirty="0"/>
          </a:p>
          <a:p>
            <a:r>
              <a:rPr lang="en-GB" dirty="0">
                <a:hlinkClick r:id="rId2"/>
              </a:rPr>
              <a:t>Diverse Educational Theories on Reflection: From Dewey to Schön • Teachers Institute</a:t>
            </a:r>
            <a:r>
              <a:rPr lang="en-GB" dirty="0"/>
              <a:t>  </a:t>
            </a:r>
            <a:r>
              <a:rPr lang="en-GB" i="1" dirty="0"/>
              <a:t>How We Think</a:t>
            </a:r>
            <a:r>
              <a:rPr lang="en-GB" dirty="0"/>
              <a:t> (</a:t>
            </a:r>
            <a:r>
              <a:rPr lang="en-GB"/>
              <a:t>1910)</a:t>
            </a:r>
            <a:endParaRPr lang="en-GB" dirty="0"/>
          </a:p>
          <a:p>
            <a:endParaRPr lang="en-GB" dirty="0"/>
          </a:p>
          <a:p>
            <a:r>
              <a:rPr lang="en-GB" dirty="0"/>
              <a:t>Image, 2026 </a:t>
            </a:r>
            <a:r>
              <a:rPr lang="en-GB" dirty="0">
                <a:hlinkClick r:id="rId3"/>
              </a:rPr>
              <a:t>Reflective practice EYFS – Making the most of everyday opportunities | CPD | Teach Early Years</a:t>
            </a:r>
            <a:endParaRPr lang="en-GB" dirty="0"/>
          </a:p>
          <a:p>
            <a:endParaRPr lang="en-GB" dirty="0"/>
          </a:p>
          <a:p>
            <a:r>
              <a:rPr lang="en-GB" dirty="0"/>
              <a:t>Image, 2026 Google</a:t>
            </a:r>
          </a:p>
          <a:p>
            <a:endParaRPr lang="en-GB" dirty="0"/>
          </a:p>
          <a:p>
            <a:r>
              <a:rPr lang="en-GB" dirty="0"/>
              <a:t>Kathy Brodie (2026) Early Years TV</a:t>
            </a:r>
          </a:p>
          <a:p>
            <a:endParaRPr lang="en-GB" dirty="0"/>
          </a:p>
          <a:p>
            <a:r>
              <a:rPr lang="en-GB" dirty="0"/>
              <a:t>Lauren Toole (6/12/2023) The Importance of Reflective Practice in Early Years </a:t>
            </a:r>
            <a:r>
              <a:rPr lang="en-GB" dirty="0">
                <a:hlinkClick r:id="rId4"/>
              </a:rPr>
              <a:t> The Importance of Reflective Practice in Early Years - Showcase Training Ltd.</a:t>
            </a:r>
            <a:endParaRPr lang="en-GB" dirty="0"/>
          </a:p>
          <a:p>
            <a:endParaRPr lang="en-GB" dirty="0"/>
          </a:p>
          <a:p>
            <a:r>
              <a:rPr lang="en-GB" dirty="0"/>
              <a:t>Schon, D. (1983) </a:t>
            </a:r>
            <a:r>
              <a:rPr lang="en-GB" i="1" dirty="0"/>
              <a:t>The reflective practitioner: How professionals think in action</a:t>
            </a:r>
            <a:r>
              <a:rPr lang="en-GB" dirty="0"/>
              <a:t>, London, </a:t>
            </a:r>
            <a:r>
              <a:rPr lang="en-GB" dirty="0" err="1"/>
              <a:t>TempleSmith</a:t>
            </a:r>
            <a:r>
              <a:rPr lang="en-GB" dirty="0"/>
              <a:t>.</a:t>
            </a:r>
          </a:p>
          <a:p>
            <a:endParaRPr lang="en-GB" dirty="0"/>
          </a:p>
          <a:p>
            <a:r>
              <a:rPr lang="en-GB" dirty="0"/>
              <a:t>The Open University (2016) </a:t>
            </a:r>
            <a:r>
              <a:rPr lang="en-GB" dirty="0">
                <a:hlinkClick r:id="rId5"/>
              </a:rPr>
              <a:t>Learning to teach: becoming a reflective practitioner: View as single page | </a:t>
            </a:r>
            <a:r>
              <a:rPr lang="en-GB" dirty="0" err="1">
                <a:hlinkClick r:id="rId5"/>
              </a:rPr>
              <a:t>OpenLearn</a:t>
            </a:r>
            <a:r>
              <a:rPr lang="en-GB" dirty="0"/>
              <a:t> accessed on 19/10/2026</a:t>
            </a:r>
          </a:p>
          <a:p>
            <a:endParaRPr lang="en-GB" dirty="0"/>
          </a:p>
          <a:p>
            <a:endParaRPr lang="en-GB" dirty="0"/>
          </a:p>
          <a:p>
            <a:endParaRPr lang="en-GB" dirty="0"/>
          </a:p>
        </p:txBody>
      </p:sp>
    </p:spTree>
    <p:extLst>
      <p:ext uri="{BB962C8B-B14F-4D97-AF65-F5344CB8AC3E}">
        <p14:creationId xmlns:p14="http://schemas.microsoft.com/office/powerpoint/2010/main" val="41091142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1634</TotalTime>
  <Words>820</Words>
  <Application>Microsoft Office PowerPoint</Application>
  <PresentationFormat>Widescreen</PresentationFormat>
  <Paragraphs>22</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Aptos</vt:lpstr>
      <vt:lpstr>Aptos Display</vt:lpstr>
      <vt:lpstr>Arial</vt:lpstr>
      <vt:lpstr>Office Theme</vt:lpstr>
      <vt:lpstr>Reflective Practice in Early Years Care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Gemma Thomas</dc:creator>
  <cp:lastModifiedBy>Gemma Thomas</cp:lastModifiedBy>
  <cp:revision>2</cp:revision>
  <dcterms:created xsi:type="dcterms:W3CDTF">2026-10-19T10:39:34Z</dcterms:created>
  <dcterms:modified xsi:type="dcterms:W3CDTF">2026-10-20T20:08:39Z</dcterms:modified>
</cp:coreProperties>
</file>