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20"/>
  </p:notesMasterIdLst>
  <p:sldIdLst>
    <p:sldId id="256" r:id="rId2"/>
    <p:sldId id="257" r:id="rId3"/>
    <p:sldId id="258" r:id="rId4"/>
    <p:sldId id="263" r:id="rId5"/>
    <p:sldId id="259" r:id="rId6"/>
    <p:sldId id="260" r:id="rId7"/>
    <p:sldId id="262" r:id="rId8"/>
    <p:sldId id="264" r:id="rId9"/>
    <p:sldId id="265" r:id="rId10"/>
    <p:sldId id="266" r:id="rId11"/>
    <p:sldId id="267" r:id="rId12"/>
    <p:sldId id="268" r:id="rId13"/>
    <p:sldId id="269" r:id="rId14"/>
    <p:sldId id="271" r:id="rId15"/>
    <p:sldId id="270" r:id="rId16"/>
    <p:sldId id="272" r:id="rId17"/>
    <p:sldId id="273" r:id="rId18"/>
    <p:sldId id="274" r:id="rId1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DA2832-05B3-036F-9919-8837CB42B4B6}" v="2" dt="2024-01-10T12:30:34.761"/>
    <p1510:client id="{73670EC9-69EA-C8E6-0F28-51476374A181}" v="157" dt="2024-01-15T13:35:33.872"/>
    <p1510:client id="{EDA761DB-1D9F-4DE1-89F5-D6B1E52CEE38}" v="230" dt="2023-12-05T10:41:02.4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61810" autoAdjust="0"/>
  </p:normalViewPr>
  <p:slideViewPr>
    <p:cSldViewPr snapToGrid="0">
      <p:cViewPr varScale="1">
        <p:scale>
          <a:sx n="70" d="100"/>
          <a:sy n="70" d="100"/>
        </p:scale>
        <p:origin x="115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C4E23D91-4621-4454-B2DB-D90FE71C52CD}" type="doc">
      <dgm:prSet loTypeId="urn:microsoft.com/office/officeart/2018/5/layout/IconLeaf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D5DEA51-AC1E-4005-A3EA-58F22A60AC24}">
      <dgm:prSet/>
      <dgm:spPr/>
      <dgm:t>
        <a:bodyPr/>
        <a:lstStyle/>
        <a:p>
          <a:pPr>
            <a:lnSpc>
              <a:spcPct val="100000"/>
            </a:lnSpc>
            <a:defRPr cap="all"/>
          </a:pPr>
          <a:r>
            <a:rPr lang="en-GB" dirty="0"/>
            <a:t>Course aims and Learning Outcomes</a:t>
          </a:r>
          <a:endParaRPr lang="en-US" dirty="0"/>
        </a:p>
      </dgm:t>
    </dgm:pt>
    <dgm:pt modelId="{36F0D08F-266F-4AA7-9089-AC39D66980E8}" type="parTrans" cxnId="{8D4AC203-D378-4614-8CEE-554EE52D27CA}">
      <dgm:prSet/>
      <dgm:spPr/>
      <dgm:t>
        <a:bodyPr/>
        <a:lstStyle/>
        <a:p>
          <a:endParaRPr lang="en-US"/>
        </a:p>
      </dgm:t>
    </dgm:pt>
    <dgm:pt modelId="{7FCA02C1-048B-4595-91DC-E74AEFC03F82}" type="sibTrans" cxnId="{8D4AC203-D378-4614-8CEE-554EE52D27CA}">
      <dgm:prSet/>
      <dgm:spPr/>
      <dgm:t>
        <a:bodyPr/>
        <a:lstStyle/>
        <a:p>
          <a:endParaRPr lang="en-US"/>
        </a:p>
      </dgm:t>
    </dgm:pt>
    <dgm:pt modelId="{45B88735-85DE-49FD-994B-CBF2572C06FF}">
      <dgm:prSet/>
      <dgm:spPr/>
      <dgm:t>
        <a:bodyPr/>
        <a:lstStyle/>
        <a:p>
          <a:pPr>
            <a:lnSpc>
              <a:spcPct val="100000"/>
            </a:lnSpc>
            <a:defRPr cap="all"/>
          </a:pPr>
          <a:r>
            <a:rPr lang="en-GB" dirty="0"/>
            <a:t>Student Scheme of Work- including dates and content</a:t>
          </a:r>
          <a:endParaRPr lang="en-US" dirty="0"/>
        </a:p>
      </dgm:t>
    </dgm:pt>
    <dgm:pt modelId="{A03FE6DE-A51F-4F34-AAF8-9F7B8B0E5DDB}" type="parTrans" cxnId="{36AD6D01-3158-490D-9389-2D1F5468B869}">
      <dgm:prSet/>
      <dgm:spPr/>
      <dgm:t>
        <a:bodyPr/>
        <a:lstStyle/>
        <a:p>
          <a:endParaRPr lang="en-US"/>
        </a:p>
      </dgm:t>
    </dgm:pt>
    <dgm:pt modelId="{6FC231E5-DF8D-4BFE-9540-9D13A03D00CA}" type="sibTrans" cxnId="{36AD6D01-3158-490D-9389-2D1F5468B869}">
      <dgm:prSet/>
      <dgm:spPr/>
      <dgm:t>
        <a:bodyPr/>
        <a:lstStyle/>
        <a:p>
          <a:endParaRPr lang="en-US"/>
        </a:p>
      </dgm:t>
    </dgm:pt>
    <dgm:pt modelId="{F9A0C4E5-8ADE-454F-8B1F-990D18B0908C}">
      <dgm:prSet/>
      <dgm:spPr/>
      <dgm:t>
        <a:bodyPr/>
        <a:lstStyle/>
        <a:p>
          <a:pPr>
            <a:lnSpc>
              <a:spcPct val="100000"/>
            </a:lnSpc>
            <a:defRPr cap="all"/>
          </a:pPr>
          <a:r>
            <a:rPr lang="en-GB" dirty="0"/>
            <a:t>Assessment </a:t>
          </a:r>
          <a:endParaRPr lang="en-US" dirty="0"/>
        </a:p>
      </dgm:t>
    </dgm:pt>
    <dgm:pt modelId="{2028FA4D-E6C7-45D1-AD9D-32A5A03775C3}" type="parTrans" cxnId="{89A729BC-F094-4488-8E27-69B43586C5A2}">
      <dgm:prSet/>
      <dgm:spPr/>
      <dgm:t>
        <a:bodyPr/>
        <a:lstStyle/>
        <a:p>
          <a:endParaRPr lang="en-US"/>
        </a:p>
      </dgm:t>
    </dgm:pt>
    <dgm:pt modelId="{103AAFAB-5758-443E-9397-B37FA21F314A}" type="sibTrans" cxnId="{89A729BC-F094-4488-8E27-69B43586C5A2}">
      <dgm:prSet/>
      <dgm:spPr/>
      <dgm:t>
        <a:bodyPr/>
        <a:lstStyle/>
        <a:p>
          <a:endParaRPr lang="en-US"/>
        </a:p>
      </dgm:t>
    </dgm:pt>
    <dgm:pt modelId="{61345EC6-5599-4C83-B763-C7829C93A920}" type="pres">
      <dgm:prSet presAssocID="{C4E23D91-4621-4454-B2DB-D90FE71C52CD}" presName="root" presStyleCnt="0">
        <dgm:presLayoutVars>
          <dgm:dir/>
          <dgm:resizeHandles val="exact"/>
        </dgm:presLayoutVars>
      </dgm:prSet>
      <dgm:spPr/>
    </dgm:pt>
    <dgm:pt modelId="{F1C5965F-5902-4F15-8065-2222F0F849C6}" type="pres">
      <dgm:prSet presAssocID="{CD5DEA51-AC1E-4005-A3EA-58F22A60AC24}" presName="compNode" presStyleCnt="0"/>
      <dgm:spPr/>
    </dgm:pt>
    <dgm:pt modelId="{CEC0204B-CFD0-4A54-A644-9404FD3D5E4D}" type="pres">
      <dgm:prSet presAssocID="{CD5DEA51-AC1E-4005-A3EA-58F22A60AC24}" presName="iconBgRect" presStyleLbl="bgShp" presStyleIdx="0" presStyleCnt="3"/>
      <dgm:spPr>
        <a:prstGeom prst="round2DiagRect">
          <a:avLst>
            <a:gd name="adj1" fmla="val 29727"/>
            <a:gd name="adj2" fmla="val 0"/>
          </a:avLst>
        </a:prstGeom>
      </dgm:spPr>
    </dgm:pt>
    <dgm:pt modelId="{4B86469B-E47E-4D99-AAC4-539370DE189C}" type="pres">
      <dgm:prSet presAssocID="{CD5DEA51-AC1E-4005-A3EA-58F22A60AC2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9802EBF1-2A1D-4D6C-AAC5-ABDFD73BB034}" type="pres">
      <dgm:prSet presAssocID="{CD5DEA51-AC1E-4005-A3EA-58F22A60AC24}" presName="spaceRect" presStyleCnt="0"/>
      <dgm:spPr/>
    </dgm:pt>
    <dgm:pt modelId="{47F0976F-B336-4000-B23F-455C76591DCD}" type="pres">
      <dgm:prSet presAssocID="{CD5DEA51-AC1E-4005-A3EA-58F22A60AC24}" presName="textRect" presStyleLbl="revTx" presStyleIdx="0" presStyleCnt="3">
        <dgm:presLayoutVars>
          <dgm:chMax val="1"/>
          <dgm:chPref val="1"/>
        </dgm:presLayoutVars>
      </dgm:prSet>
      <dgm:spPr/>
    </dgm:pt>
    <dgm:pt modelId="{F0993B0D-964B-4CB9-BB82-EADE82C14993}" type="pres">
      <dgm:prSet presAssocID="{7FCA02C1-048B-4595-91DC-E74AEFC03F82}" presName="sibTrans" presStyleCnt="0"/>
      <dgm:spPr/>
    </dgm:pt>
    <dgm:pt modelId="{BB69A6EB-0C8F-4A0B-8764-C2CE89F0233B}" type="pres">
      <dgm:prSet presAssocID="{45B88735-85DE-49FD-994B-CBF2572C06FF}" presName="compNode" presStyleCnt="0"/>
      <dgm:spPr/>
    </dgm:pt>
    <dgm:pt modelId="{E42BF752-8B6D-49AD-AE0E-5DD06B600F39}" type="pres">
      <dgm:prSet presAssocID="{45B88735-85DE-49FD-994B-CBF2572C06FF}" presName="iconBgRect" presStyleLbl="bgShp" presStyleIdx="1" presStyleCnt="3"/>
      <dgm:spPr>
        <a:prstGeom prst="round2DiagRect">
          <a:avLst>
            <a:gd name="adj1" fmla="val 29727"/>
            <a:gd name="adj2" fmla="val 0"/>
          </a:avLst>
        </a:prstGeom>
      </dgm:spPr>
    </dgm:pt>
    <dgm:pt modelId="{679FBB45-0582-4E93-83B3-538FD2026505}" type="pres">
      <dgm:prSet presAssocID="{45B88735-85DE-49FD-994B-CBF2572C06F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aily Calendar"/>
        </a:ext>
      </dgm:extLst>
    </dgm:pt>
    <dgm:pt modelId="{FFA25476-4687-48E0-BB48-98E7CFFCD767}" type="pres">
      <dgm:prSet presAssocID="{45B88735-85DE-49FD-994B-CBF2572C06FF}" presName="spaceRect" presStyleCnt="0"/>
      <dgm:spPr/>
    </dgm:pt>
    <dgm:pt modelId="{1F8E39E5-9821-474E-A571-03EB5ACD853F}" type="pres">
      <dgm:prSet presAssocID="{45B88735-85DE-49FD-994B-CBF2572C06FF}" presName="textRect" presStyleLbl="revTx" presStyleIdx="1" presStyleCnt="3">
        <dgm:presLayoutVars>
          <dgm:chMax val="1"/>
          <dgm:chPref val="1"/>
        </dgm:presLayoutVars>
      </dgm:prSet>
      <dgm:spPr/>
    </dgm:pt>
    <dgm:pt modelId="{677C4841-0922-449E-A386-39B8D345D704}" type="pres">
      <dgm:prSet presAssocID="{6FC231E5-DF8D-4BFE-9540-9D13A03D00CA}" presName="sibTrans" presStyleCnt="0"/>
      <dgm:spPr/>
    </dgm:pt>
    <dgm:pt modelId="{3FE4B3CC-9DDD-4090-BAD4-8ED34835D7BB}" type="pres">
      <dgm:prSet presAssocID="{F9A0C4E5-8ADE-454F-8B1F-990D18B0908C}" presName="compNode" presStyleCnt="0"/>
      <dgm:spPr/>
    </dgm:pt>
    <dgm:pt modelId="{A9B553E3-7756-43A5-B078-758BA46FBDE8}" type="pres">
      <dgm:prSet presAssocID="{F9A0C4E5-8ADE-454F-8B1F-990D18B0908C}" presName="iconBgRect" presStyleLbl="bgShp" presStyleIdx="2" presStyleCnt="3"/>
      <dgm:spPr>
        <a:prstGeom prst="round2DiagRect">
          <a:avLst>
            <a:gd name="adj1" fmla="val 29727"/>
            <a:gd name="adj2" fmla="val 0"/>
          </a:avLst>
        </a:prstGeom>
      </dgm:spPr>
    </dgm:pt>
    <dgm:pt modelId="{162C06C3-E007-46D3-B6F6-CDC68826A42A}" type="pres">
      <dgm:prSet presAssocID="{F9A0C4E5-8ADE-454F-8B1F-990D18B0908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List"/>
        </a:ext>
      </dgm:extLst>
    </dgm:pt>
    <dgm:pt modelId="{2F1CAD2C-7EA5-4CE8-BAB3-A7B8F8BAAFBB}" type="pres">
      <dgm:prSet presAssocID="{F9A0C4E5-8ADE-454F-8B1F-990D18B0908C}" presName="spaceRect" presStyleCnt="0"/>
      <dgm:spPr/>
    </dgm:pt>
    <dgm:pt modelId="{839004EE-8A16-4AAA-8779-4B9D5566A07B}" type="pres">
      <dgm:prSet presAssocID="{F9A0C4E5-8ADE-454F-8B1F-990D18B0908C}" presName="textRect" presStyleLbl="revTx" presStyleIdx="2" presStyleCnt="3">
        <dgm:presLayoutVars>
          <dgm:chMax val="1"/>
          <dgm:chPref val="1"/>
        </dgm:presLayoutVars>
      </dgm:prSet>
      <dgm:spPr/>
    </dgm:pt>
  </dgm:ptLst>
  <dgm:cxnLst>
    <dgm:cxn modelId="{36AD6D01-3158-490D-9389-2D1F5468B869}" srcId="{C4E23D91-4621-4454-B2DB-D90FE71C52CD}" destId="{45B88735-85DE-49FD-994B-CBF2572C06FF}" srcOrd="1" destOrd="0" parTransId="{A03FE6DE-A51F-4F34-AAF8-9F7B8B0E5DDB}" sibTransId="{6FC231E5-DF8D-4BFE-9540-9D13A03D00CA}"/>
    <dgm:cxn modelId="{8D4AC203-D378-4614-8CEE-554EE52D27CA}" srcId="{C4E23D91-4621-4454-B2DB-D90FE71C52CD}" destId="{CD5DEA51-AC1E-4005-A3EA-58F22A60AC24}" srcOrd="0" destOrd="0" parTransId="{36F0D08F-266F-4AA7-9089-AC39D66980E8}" sibTransId="{7FCA02C1-048B-4595-91DC-E74AEFC03F82}"/>
    <dgm:cxn modelId="{E0470E48-41DB-4872-A525-7CAA62EBE0AF}" type="presOf" srcId="{45B88735-85DE-49FD-994B-CBF2572C06FF}" destId="{1F8E39E5-9821-474E-A571-03EB5ACD853F}" srcOrd="0" destOrd="0" presId="urn:microsoft.com/office/officeart/2018/5/layout/IconLeafLabelList"/>
    <dgm:cxn modelId="{5194C451-EDCC-425B-8A1C-6D8C4BE0E08E}" type="presOf" srcId="{F9A0C4E5-8ADE-454F-8B1F-990D18B0908C}" destId="{839004EE-8A16-4AAA-8779-4B9D5566A07B}" srcOrd="0" destOrd="0" presId="urn:microsoft.com/office/officeart/2018/5/layout/IconLeafLabelList"/>
    <dgm:cxn modelId="{CE6A838A-A59C-4B1C-8796-90160B6562C0}" type="presOf" srcId="{C4E23D91-4621-4454-B2DB-D90FE71C52CD}" destId="{61345EC6-5599-4C83-B763-C7829C93A920}" srcOrd="0" destOrd="0" presId="urn:microsoft.com/office/officeart/2018/5/layout/IconLeafLabelList"/>
    <dgm:cxn modelId="{4E9C4CA6-109C-47A4-A273-1528BDAC1C78}" type="presOf" srcId="{CD5DEA51-AC1E-4005-A3EA-58F22A60AC24}" destId="{47F0976F-B336-4000-B23F-455C76591DCD}" srcOrd="0" destOrd="0" presId="urn:microsoft.com/office/officeart/2018/5/layout/IconLeafLabelList"/>
    <dgm:cxn modelId="{89A729BC-F094-4488-8E27-69B43586C5A2}" srcId="{C4E23D91-4621-4454-B2DB-D90FE71C52CD}" destId="{F9A0C4E5-8ADE-454F-8B1F-990D18B0908C}" srcOrd="2" destOrd="0" parTransId="{2028FA4D-E6C7-45D1-AD9D-32A5A03775C3}" sibTransId="{103AAFAB-5758-443E-9397-B37FA21F314A}"/>
    <dgm:cxn modelId="{4A8523F2-A166-4B14-8E76-C2053343B235}" type="presParOf" srcId="{61345EC6-5599-4C83-B763-C7829C93A920}" destId="{F1C5965F-5902-4F15-8065-2222F0F849C6}" srcOrd="0" destOrd="0" presId="urn:microsoft.com/office/officeart/2018/5/layout/IconLeafLabelList"/>
    <dgm:cxn modelId="{5DF857D7-64C5-4366-92A5-53A25CDDB2DE}" type="presParOf" srcId="{F1C5965F-5902-4F15-8065-2222F0F849C6}" destId="{CEC0204B-CFD0-4A54-A644-9404FD3D5E4D}" srcOrd="0" destOrd="0" presId="urn:microsoft.com/office/officeart/2018/5/layout/IconLeafLabelList"/>
    <dgm:cxn modelId="{709176D7-CF7F-46AB-914E-3FAD9EC475E1}" type="presParOf" srcId="{F1C5965F-5902-4F15-8065-2222F0F849C6}" destId="{4B86469B-E47E-4D99-AAC4-539370DE189C}" srcOrd="1" destOrd="0" presId="urn:microsoft.com/office/officeart/2018/5/layout/IconLeafLabelList"/>
    <dgm:cxn modelId="{CB603245-DC5D-4BC7-AF7B-633703D32CD9}" type="presParOf" srcId="{F1C5965F-5902-4F15-8065-2222F0F849C6}" destId="{9802EBF1-2A1D-4D6C-AAC5-ABDFD73BB034}" srcOrd="2" destOrd="0" presId="urn:microsoft.com/office/officeart/2018/5/layout/IconLeafLabelList"/>
    <dgm:cxn modelId="{179630A0-D7DE-4069-BC52-77494F6D823D}" type="presParOf" srcId="{F1C5965F-5902-4F15-8065-2222F0F849C6}" destId="{47F0976F-B336-4000-B23F-455C76591DCD}" srcOrd="3" destOrd="0" presId="urn:microsoft.com/office/officeart/2018/5/layout/IconLeafLabelList"/>
    <dgm:cxn modelId="{55D1FAEE-D47F-4DDC-9E9D-70F36EAB8B81}" type="presParOf" srcId="{61345EC6-5599-4C83-B763-C7829C93A920}" destId="{F0993B0D-964B-4CB9-BB82-EADE82C14993}" srcOrd="1" destOrd="0" presId="urn:microsoft.com/office/officeart/2018/5/layout/IconLeafLabelList"/>
    <dgm:cxn modelId="{77F60C03-4BCF-4AE1-8B51-4BA06C912376}" type="presParOf" srcId="{61345EC6-5599-4C83-B763-C7829C93A920}" destId="{BB69A6EB-0C8F-4A0B-8764-C2CE89F0233B}" srcOrd="2" destOrd="0" presId="urn:microsoft.com/office/officeart/2018/5/layout/IconLeafLabelList"/>
    <dgm:cxn modelId="{2A0D6C69-25B0-42E8-ABDC-7B1A9649F69A}" type="presParOf" srcId="{BB69A6EB-0C8F-4A0B-8764-C2CE89F0233B}" destId="{E42BF752-8B6D-49AD-AE0E-5DD06B600F39}" srcOrd="0" destOrd="0" presId="urn:microsoft.com/office/officeart/2018/5/layout/IconLeafLabelList"/>
    <dgm:cxn modelId="{606758AE-A853-456D-ADFB-0C6FAC925E4C}" type="presParOf" srcId="{BB69A6EB-0C8F-4A0B-8764-C2CE89F0233B}" destId="{679FBB45-0582-4E93-83B3-538FD2026505}" srcOrd="1" destOrd="0" presId="urn:microsoft.com/office/officeart/2018/5/layout/IconLeafLabelList"/>
    <dgm:cxn modelId="{331CDE53-E6DD-47E3-996C-7B0978914221}" type="presParOf" srcId="{BB69A6EB-0C8F-4A0B-8764-C2CE89F0233B}" destId="{FFA25476-4687-48E0-BB48-98E7CFFCD767}" srcOrd="2" destOrd="0" presId="urn:microsoft.com/office/officeart/2018/5/layout/IconLeafLabelList"/>
    <dgm:cxn modelId="{A0501869-E060-45CC-B658-44CAFB50AEC9}" type="presParOf" srcId="{BB69A6EB-0C8F-4A0B-8764-C2CE89F0233B}" destId="{1F8E39E5-9821-474E-A571-03EB5ACD853F}" srcOrd="3" destOrd="0" presId="urn:microsoft.com/office/officeart/2018/5/layout/IconLeafLabelList"/>
    <dgm:cxn modelId="{634EA730-4E8D-4200-B980-36AC6B2E9C57}" type="presParOf" srcId="{61345EC6-5599-4C83-B763-C7829C93A920}" destId="{677C4841-0922-449E-A386-39B8D345D704}" srcOrd="3" destOrd="0" presId="urn:microsoft.com/office/officeart/2018/5/layout/IconLeafLabelList"/>
    <dgm:cxn modelId="{D9868771-9F50-4827-B908-A4B729EF59C2}" type="presParOf" srcId="{61345EC6-5599-4C83-B763-C7829C93A920}" destId="{3FE4B3CC-9DDD-4090-BAD4-8ED34835D7BB}" srcOrd="4" destOrd="0" presId="urn:microsoft.com/office/officeart/2018/5/layout/IconLeafLabelList"/>
    <dgm:cxn modelId="{BBC82F4F-2D2E-4A32-AF5F-83CD3388C6C3}" type="presParOf" srcId="{3FE4B3CC-9DDD-4090-BAD4-8ED34835D7BB}" destId="{A9B553E3-7756-43A5-B078-758BA46FBDE8}" srcOrd="0" destOrd="0" presId="urn:microsoft.com/office/officeart/2018/5/layout/IconLeafLabelList"/>
    <dgm:cxn modelId="{0D03CC68-F590-492B-81BC-C9B135EE50E6}" type="presParOf" srcId="{3FE4B3CC-9DDD-4090-BAD4-8ED34835D7BB}" destId="{162C06C3-E007-46D3-B6F6-CDC68826A42A}" srcOrd="1" destOrd="0" presId="urn:microsoft.com/office/officeart/2018/5/layout/IconLeafLabelList"/>
    <dgm:cxn modelId="{A99A4C8F-16A5-4545-BB8B-6C050E577AD1}" type="presParOf" srcId="{3FE4B3CC-9DDD-4090-BAD4-8ED34835D7BB}" destId="{2F1CAD2C-7EA5-4CE8-BAB3-A7B8F8BAAFBB}" srcOrd="2" destOrd="0" presId="urn:microsoft.com/office/officeart/2018/5/layout/IconLeafLabelList"/>
    <dgm:cxn modelId="{67025C02-F1CC-49D8-8C9C-53BB4A85F4C3}" type="presParOf" srcId="{3FE4B3CC-9DDD-4090-BAD4-8ED34835D7BB}" destId="{839004EE-8A16-4AAA-8779-4B9D5566A07B}"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AC04805-964A-498D-A544-45B160B4FA4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9C34F2B-B63E-45DD-B000-6AD520440747}">
      <dgm:prSet/>
      <dgm:spPr/>
      <dgm:t>
        <a:bodyPr/>
        <a:lstStyle/>
        <a:p>
          <a:r>
            <a:rPr lang="en-GB"/>
            <a:t>Upon the successful completion of this module, the student should be able to:</a:t>
          </a:r>
          <a:endParaRPr lang="en-US"/>
        </a:p>
      </dgm:t>
    </dgm:pt>
    <dgm:pt modelId="{899544D4-CBA1-4BA9-99D7-FF0DEEE0BEF3}" type="parTrans" cxnId="{E53B2091-7757-4A2C-B2D2-D2EB541E2973}">
      <dgm:prSet/>
      <dgm:spPr/>
      <dgm:t>
        <a:bodyPr/>
        <a:lstStyle/>
        <a:p>
          <a:endParaRPr lang="en-US"/>
        </a:p>
      </dgm:t>
    </dgm:pt>
    <dgm:pt modelId="{334203D4-C4B8-4105-B8A6-6C425E8C2D2B}" type="sibTrans" cxnId="{E53B2091-7757-4A2C-B2D2-D2EB541E2973}">
      <dgm:prSet/>
      <dgm:spPr/>
      <dgm:t>
        <a:bodyPr/>
        <a:lstStyle/>
        <a:p>
          <a:endParaRPr lang="en-US"/>
        </a:p>
      </dgm:t>
    </dgm:pt>
    <dgm:pt modelId="{7C47E2E3-DB46-4C24-9F21-6A2DAD6BE581}">
      <dgm:prSet/>
      <dgm:spPr/>
      <dgm:t>
        <a:bodyPr/>
        <a:lstStyle/>
        <a:p>
          <a:r>
            <a:rPr lang="en-GB"/>
            <a:t>undertake an analysis of their professional experience and its operational context, and thereby identify the range and depth of their existing professional knowledge and capabilities.</a:t>
          </a:r>
          <a:endParaRPr lang="en-US"/>
        </a:p>
      </dgm:t>
    </dgm:pt>
    <dgm:pt modelId="{889A3F4A-8E2D-4C29-8720-A4A1B08632D9}" type="parTrans" cxnId="{0CD7106F-ADB3-47A9-BEC1-DEA0EA45718B}">
      <dgm:prSet/>
      <dgm:spPr/>
      <dgm:t>
        <a:bodyPr/>
        <a:lstStyle/>
        <a:p>
          <a:endParaRPr lang="en-US"/>
        </a:p>
      </dgm:t>
    </dgm:pt>
    <dgm:pt modelId="{52CB8629-820C-459C-B1DA-10EEE32E323C}" type="sibTrans" cxnId="{0CD7106F-ADB3-47A9-BEC1-DEA0EA45718B}">
      <dgm:prSet/>
      <dgm:spPr/>
      <dgm:t>
        <a:bodyPr/>
        <a:lstStyle/>
        <a:p>
          <a:endParaRPr lang="en-US"/>
        </a:p>
      </dgm:t>
    </dgm:pt>
    <dgm:pt modelId="{264E5551-2876-42F1-862C-317E7C128560}">
      <dgm:prSet/>
      <dgm:spPr/>
      <dgm:t>
        <a:bodyPr/>
        <a:lstStyle/>
        <a:p>
          <a:r>
            <a:rPr lang="en-GB"/>
            <a:t>reflect on key learning points in their careers, and evaluate how they manage their own learning, solve problems and undertake leadership and project management responsibilities;</a:t>
          </a:r>
          <a:endParaRPr lang="en-US"/>
        </a:p>
      </dgm:t>
    </dgm:pt>
    <dgm:pt modelId="{E22C283B-4938-4695-A43E-1AEE28EF0C94}" type="parTrans" cxnId="{DB0BAF21-930A-41F5-85BB-F07B529CD564}">
      <dgm:prSet/>
      <dgm:spPr/>
      <dgm:t>
        <a:bodyPr/>
        <a:lstStyle/>
        <a:p>
          <a:endParaRPr lang="en-US"/>
        </a:p>
      </dgm:t>
    </dgm:pt>
    <dgm:pt modelId="{F48DB878-7C75-41F7-8098-5A3C4C3A2035}" type="sibTrans" cxnId="{DB0BAF21-930A-41F5-85BB-F07B529CD564}">
      <dgm:prSet/>
      <dgm:spPr/>
      <dgm:t>
        <a:bodyPr/>
        <a:lstStyle/>
        <a:p>
          <a:endParaRPr lang="en-US"/>
        </a:p>
      </dgm:t>
    </dgm:pt>
    <dgm:pt modelId="{73643D53-B6A1-4E09-89F8-BBF4D191FB7C}">
      <dgm:prSet/>
      <dgm:spPr/>
      <dgm:t>
        <a:bodyPr/>
        <a:lstStyle/>
        <a:p>
          <a:r>
            <a:rPr lang="en-GB"/>
            <a:t>demonstrate an awareness of the need to explore concepts, theories and models, including issues beyond their immediate area of workplace practice;</a:t>
          </a:r>
          <a:endParaRPr lang="en-US"/>
        </a:p>
      </dgm:t>
    </dgm:pt>
    <dgm:pt modelId="{61148B78-3E34-427F-971C-31C914ED8611}" type="parTrans" cxnId="{59FCC899-5979-4C2B-B3C5-E231D767E9BD}">
      <dgm:prSet/>
      <dgm:spPr/>
      <dgm:t>
        <a:bodyPr/>
        <a:lstStyle/>
        <a:p>
          <a:endParaRPr lang="en-US"/>
        </a:p>
      </dgm:t>
    </dgm:pt>
    <dgm:pt modelId="{6F82E856-407A-4D6C-8556-C9837FF61258}" type="sibTrans" cxnId="{59FCC899-5979-4C2B-B3C5-E231D767E9BD}">
      <dgm:prSet/>
      <dgm:spPr/>
      <dgm:t>
        <a:bodyPr/>
        <a:lstStyle/>
        <a:p>
          <a:endParaRPr lang="en-US"/>
        </a:p>
      </dgm:t>
    </dgm:pt>
    <dgm:pt modelId="{AFA9993D-1589-4559-A1CB-68E22101DFAC}">
      <dgm:prSet/>
      <dgm:spPr/>
      <dgm:t>
        <a:bodyPr/>
        <a:lstStyle/>
        <a:p>
          <a:r>
            <a:rPr lang="en-GB"/>
            <a:t>synthesise this review into an argument for:-</a:t>
          </a:r>
          <a:endParaRPr lang="en-US"/>
        </a:p>
      </dgm:t>
    </dgm:pt>
    <dgm:pt modelId="{5CD1F9A6-65AB-466C-A0DE-79A794DC06A2}" type="parTrans" cxnId="{E83D5C88-2831-4AFF-B153-0F2B5B27F3C9}">
      <dgm:prSet/>
      <dgm:spPr/>
      <dgm:t>
        <a:bodyPr/>
        <a:lstStyle/>
        <a:p>
          <a:endParaRPr lang="en-US"/>
        </a:p>
      </dgm:t>
    </dgm:pt>
    <dgm:pt modelId="{007117B9-F3E6-4898-A1D0-7D94E5B69278}" type="sibTrans" cxnId="{E83D5C88-2831-4AFF-B153-0F2B5B27F3C9}">
      <dgm:prSet/>
      <dgm:spPr/>
      <dgm:t>
        <a:bodyPr/>
        <a:lstStyle/>
        <a:p>
          <a:endParaRPr lang="en-US"/>
        </a:p>
      </dgm:t>
    </dgm:pt>
    <dgm:pt modelId="{39647485-8DF4-4D7A-90DA-B5F70CC8C386}">
      <dgm:prSet/>
      <dgm:spPr/>
      <dgm:t>
        <a:bodyPr/>
        <a:lstStyle/>
        <a:p>
          <a:r>
            <a:rPr lang="en-GB"/>
            <a:t>how work already undertaken, is relevant to both the level and proposed focus of the doctoral work to be subsequently undertaken on the programme. (Professional Doctorate pathway) or</a:t>
          </a:r>
          <a:endParaRPr lang="en-US"/>
        </a:p>
      </dgm:t>
    </dgm:pt>
    <dgm:pt modelId="{8AFC9A5E-79CA-4084-9A82-BD42DA35460E}" type="parTrans" cxnId="{8AFD0D6E-110E-4888-93E6-3051F5E6A566}">
      <dgm:prSet/>
      <dgm:spPr/>
      <dgm:t>
        <a:bodyPr/>
        <a:lstStyle/>
        <a:p>
          <a:endParaRPr lang="en-US"/>
        </a:p>
      </dgm:t>
    </dgm:pt>
    <dgm:pt modelId="{C6B462F5-494E-4D59-9743-C06E9AF28BF8}" type="sibTrans" cxnId="{8AFD0D6E-110E-4888-93E6-3051F5E6A566}">
      <dgm:prSet/>
      <dgm:spPr/>
      <dgm:t>
        <a:bodyPr/>
        <a:lstStyle/>
        <a:p>
          <a:endParaRPr lang="en-US"/>
        </a:p>
      </dgm:t>
    </dgm:pt>
    <dgm:pt modelId="{BC40998C-1669-482E-8608-7C20ED9471C6}">
      <dgm:prSet/>
      <dgm:spPr/>
      <dgm:t>
        <a:bodyPr/>
        <a:lstStyle/>
        <a:p>
          <a:r>
            <a:rPr lang="en-GB"/>
            <a:t>developing a focused personal development plan, to achieve their next position within their organisation.</a:t>
          </a:r>
          <a:endParaRPr lang="en-US"/>
        </a:p>
      </dgm:t>
    </dgm:pt>
    <dgm:pt modelId="{87E781A6-3692-435E-8BC1-69EBE4E0A64D}" type="parTrans" cxnId="{BD3850FE-E963-4F6F-B0AF-DB73D93F50B2}">
      <dgm:prSet/>
      <dgm:spPr/>
      <dgm:t>
        <a:bodyPr/>
        <a:lstStyle/>
        <a:p>
          <a:endParaRPr lang="en-US"/>
        </a:p>
      </dgm:t>
    </dgm:pt>
    <dgm:pt modelId="{ED347193-543A-4243-9F3D-7BA2ECD8412F}" type="sibTrans" cxnId="{BD3850FE-E963-4F6F-B0AF-DB73D93F50B2}">
      <dgm:prSet/>
      <dgm:spPr/>
      <dgm:t>
        <a:bodyPr/>
        <a:lstStyle/>
        <a:p>
          <a:endParaRPr lang="en-US"/>
        </a:p>
      </dgm:t>
    </dgm:pt>
    <dgm:pt modelId="{D56C3C16-2CBF-4AD0-B4A6-341011A6D700}" type="pres">
      <dgm:prSet presAssocID="{4AC04805-964A-498D-A544-45B160B4FA4A}" presName="root" presStyleCnt="0">
        <dgm:presLayoutVars>
          <dgm:dir/>
          <dgm:resizeHandles val="exact"/>
        </dgm:presLayoutVars>
      </dgm:prSet>
      <dgm:spPr/>
    </dgm:pt>
    <dgm:pt modelId="{4A2F8ECD-0027-4FEA-854D-39889DBD23D8}" type="pres">
      <dgm:prSet presAssocID="{09C34F2B-B63E-45DD-B000-6AD520440747}" presName="compNode" presStyleCnt="0"/>
      <dgm:spPr/>
    </dgm:pt>
    <dgm:pt modelId="{1310437F-0230-4D3C-8FE3-D384035023AA}" type="pres">
      <dgm:prSet presAssocID="{09C34F2B-B63E-45DD-B000-6AD520440747}" presName="bgRect" presStyleLbl="bgShp" presStyleIdx="0" presStyleCnt="7"/>
      <dgm:spPr/>
    </dgm:pt>
    <dgm:pt modelId="{236C25C8-B1BE-43C7-BCC7-311C093100E1}" type="pres">
      <dgm:prSet presAssocID="{09C34F2B-B63E-45DD-B000-6AD520440747}"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aduation Cap"/>
        </a:ext>
      </dgm:extLst>
    </dgm:pt>
    <dgm:pt modelId="{6C37F3D5-ECBC-4054-8422-CE2C48DF329B}" type="pres">
      <dgm:prSet presAssocID="{09C34F2B-B63E-45DD-B000-6AD520440747}" presName="spaceRect" presStyleCnt="0"/>
      <dgm:spPr/>
    </dgm:pt>
    <dgm:pt modelId="{989F62E6-F800-47E0-B081-19D8ED5A173F}" type="pres">
      <dgm:prSet presAssocID="{09C34F2B-B63E-45DD-B000-6AD520440747}" presName="parTx" presStyleLbl="revTx" presStyleIdx="0" presStyleCnt="7">
        <dgm:presLayoutVars>
          <dgm:chMax val="0"/>
          <dgm:chPref val="0"/>
        </dgm:presLayoutVars>
      </dgm:prSet>
      <dgm:spPr/>
    </dgm:pt>
    <dgm:pt modelId="{D8100DCF-DEDF-49DC-B34F-59AA232DC16F}" type="pres">
      <dgm:prSet presAssocID="{334203D4-C4B8-4105-B8A6-6C425E8C2D2B}" presName="sibTrans" presStyleCnt="0"/>
      <dgm:spPr/>
    </dgm:pt>
    <dgm:pt modelId="{7628EDD5-E1BB-4529-B79E-7E560861C3BC}" type="pres">
      <dgm:prSet presAssocID="{7C47E2E3-DB46-4C24-9F21-6A2DAD6BE581}" presName="compNode" presStyleCnt="0"/>
      <dgm:spPr/>
    </dgm:pt>
    <dgm:pt modelId="{2B396A41-5B6B-491D-8DAF-50C476AF46A5}" type="pres">
      <dgm:prSet presAssocID="{7C47E2E3-DB46-4C24-9F21-6A2DAD6BE581}" presName="bgRect" presStyleLbl="bgShp" presStyleIdx="1" presStyleCnt="7"/>
      <dgm:spPr/>
    </dgm:pt>
    <dgm:pt modelId="{380D7BDD-5FFF-407C-9051-29092BBB80EF}" type="pres">
      <dgm:prSet presAssocID="{7C47E2E3-DB46-4C24-9F21-6A2DAD6BE581}"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FF4D206E-B13A-49B7-BDF1-4108993068D5}" type="pres">
      <dgm:prSet presAssocID="{7C47E2E3-DB46-4C24-9F21-6A2DAD6BE581}" presName="spaceRect" presStyleCnt="0"/>
      <dgm:spPr/>
    </dgm:pt>
    <dgm:pt modelId="{2DE30CC6-E306-47E3-91F5-27C54AFD1482}" type="pres">
      <dgm:prSet presAssocID="{7C47E2E3-DB46-4C24-9F21-6A2DAD6BE581}" presName="parTx" presStyleLbl="revTx" presStyleIdx="1" presStyleCnt="7">
        <dgm:presLayoutVars>
          <dgm:chMax val="0"/>
          <dgm:chPref val="0"/>
        </dgm:presLayoutVars>
      </dgm:prSet>
      <dgm:spPr/>
    </dgm:pt>
    <dgm:pt modelId="{EF86EB4E-56C0-4C99-943B-AE4165A9AE86}" type="pres">
      <dgm:prSet presAssocID="{52CB8629-820C-459C-B1DA-10EEE32E323C}" presName="sibTrans" presStyleCnt="0"/>
      <dgm:spPr/>
    </dgm:pt>
    <dgm:pt modelId="{68DD2EB6-B38A-46B8-8F4B-675EAC474E81}" type="pres">
      <dgm:prSet presAssocID="{264E5551-2876-42F1-862C-317E7C128560}" presName="compNode" presStyleCnt="0"/>
      <dgm:spPr/>
    </dgm:pt>
    <dgm:pt modelId="{BCA8958B-76D1-4B17-A1E2-737072B8C488}" type="pres">
      <dgm:prSet presAssocID="{264E5551-2876-42F1-862C-317E7C128560}" presName="bgRect" presStyleLbl="bgShp" presStyleIdx="2" presStyleCnt="7"/>
      <dgm:spPr/>
    </dgm:pt>
    <dgm:pt modelId="{2ADBE7B0-8DDE-4DE2-B670-0D0EF8010FF8}" type="pres">
      <dgm:prSet presAssocID="{264E5551-2876-42F1-862C-317E7C128560}"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ecturer"/>
        </a:ext>
      </dgm:extLst>
    </dgm:pt>
    <dgm:pt modelId="{B2120C6F-86E0-4F4E-8287-07D57BA92D05}" type="pres">
      <dgm:prSet presAssocID="{264E5551-2876-42F1-862C-317E7C128560}" presName="spaceRect" presStyleCnt="0"/>
      <dgm:spPr/>
    </dgm:pt>
    <dgm:pt modelId="{17B979DC-A471-424C-B1AB-319D96E9B973}" type="pres">
      <dgm:prSet presAssocID="{264E5551-2876-42F1-862C-317E7C128560}" presName="parTx" presStyleLbl="revTx" presStyleIdx="2" presStyleCnt="7">
        <dgm:presLayoutVars>
          <dgm:chMax val="0"/>
          <dgm:chPref val="0"/>
        </dgm:presLayoutVars>
      </dgm:prSet>
      <dgm:spPr/>
    </dgm:pt>
    <dgm:pt modelId="{AA115C01-39AD-41A7-8FEC-70541EE8E53B}" type="pres">
      <dgm:prSet presAssocID="{F48DB878-7C75-41F7-8098-5A3C4C3A2035}" presName="sibTrans" presStyleCnt="0"/>
      <dgm:spPr/>
    </dgm:pt>
    <dgm:pt modelId="{9FFD2189-B568-45B0-84AD-A67C46E74250}" type="pres">
      <dgm:prSet presAssocID="{73643D53-B6A1-4E09-89F8-BBF4D191FB7C}" presName="compNode" presStyleCnt="0"/>
      <dgm:spPr/>
    </dgm:pt>
    <dgm:pt modelId="{CB7342E4-137C-4473-B32C-8CA7A41E7AB5}" type="pres">
      <dgm:prSet presAssocID="{73643D53-B6A1-4E09-89F8-BBF4D191FB7C}" presName="bgRect" presStyleLbl="bgShp" presStyleIdx="3" presStyleCnt="7"/>
      <dgm:spPr/>
    </dgm:pt>
    <dgm:pt modelId="{8FD6E2C8-8FD2-461B-9AF1-1E538C560C4E}" type="pres">
      <dgm:prSet presAssocID="{73643D53-B6A1-4E09-89F8-BBF4D191FB7C}"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rson with Idea"/>
        </a:ext>
      </dgm:extLst>
    </dgm:pt>
    <dgm:pt modelId="{6E202CBF-6EEE-44CA-9E97-5FE0C9C3FF16}" type="pres">
      <dgm:prSet presAssocID="{73643D53-B6A1-4E09-89F8-BBF4D191FB7C}" presName="spaceRect" presStyleCnt="0"/>
      <dgm:spPr/>
    </dgm:pt>
    <dgm:pt modelId="{5B762C1B-7E2D-4B0F-A2B5-BEE75EB4B11B}" type="pres">
      <dgm:prSet presAssocID="{73643D53-B6A1-4E09-89F8-BBF4D191FB7C}" presName="parTx" presStyleLbl="revTx" presStyleIdx="3" presStyleCnt="7">
        <dgm:presLayoutVars>
          <dgm:chMax val="0"/>
          <dgm:chPref val="0"/>
        </dgm:presLayoutVars>
      </dgm:prSet>
      <dgm:spPr/>
    </dgm:pt>
    <dgm:pt modelId="{35E38C87-BD35-41FE-8D43-6F5C705CA390}" type="pres">
      <dgm:prSet presAssocID="{6F82E856-407A-4D6C-8556-C9837FF61258}" presName="sibTrans" presStyleCnt="0"/>
      <dgm:spPr/>
    </dgm:pt>
    <dgm:pt modelId="{71FDD5A5-1F69-4B9F-8162-0AA3C80F1545}" type="pres">
      <dgm:prSet presAssocID="{AFA9993D-1589-4559-A1CB-68E22101DFAC}" presName="compNode" presStyleCnt="0"/>
      <dgm:spPr/>
    </dgm:pt>
    <dgm:pt modelId="{64A2730F-2CF8-4733-9B8A-C0831B243C49}" type="pres">
      <dgm:prSet presAssocID="{AFA9993D-1589-4559-A1CB-68E22101DFAC}" presName="bgRect" presStyleLbl="bgShp" presStyleIdx="4" presStyleCnt="7"/>
      <dgm:spPr/>
    </dgm:pt>
    <dgm:pt modelId="{63F53AB5-7F61-4578-970C-D578AFD2A5BC}" type="pres">
      <dgm:prSet presAssocID="{AFA9993D-1589-4559-A1CB-68E22101DFAC}"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cientist"/>
        </a:ext>
      </dgm:extLst>
    </dgm:pt>
    <dgm:pt modelId="{E3B9ECA1-777C-4127-8E46-542378DF8AC0}" type="pres">
      <dgm:prSet presAssocID="{AFA9993D-1589-4559-A1CB-68E22101DFAC}" presName="spaceRect" presStyleCnt="0"/>
      <dgm:spPr/>
    </dgm:pt>
    <dgm:pt modelId="{26CF245D-FC4F-47EA-B145-9955D6EC3C92}" type="pres">
      <dgm:prSet presAssocID="{AFA9993D-1589-4559-A1CB-68E22101DFAC}" presName="parTx" presStyleLbl="revTx" presStyleIdx="4" presStyleCnt="7">
        <dgm:presLayoutVars>
          <dgm:chMax val="0"/>
          <dgm:chPref val="0"/>
        </dgm:presLayoutVars>
      </dgm:prSet>
      <dgm:spPr/>
    </dgm:pt>
    <dgm:pt modelId="{6D143D43-BEA4-4723-B469-756303D5F6A2}" type="pres">
      <dgm:prSet presAssocID="{007117B9-F3E6-4898-A1D0-7D94E5B69278}" presName="sibTrans" presStyleCnt="0"/>
      <dgm:spPr/>
    </dgm:pt>
    <dgm:pt modelId="{483338FE-20B0-4544-A7FB-177AA7315703}" type="pres">
      <dgm:prSet presAssocID="{39647485-8DF4-4D7A-90DA-B5F70CC8C386}" presName="compNode" presStyleCnt="0"/>
      <dgm:spPr/>
    </dgm:pt>
    <dgm:pt modelId="{65BC896A-6EB8-45CD-8236-9417E19F437F}" type="pres">
      <dgm:prSet presAssocID="{39647485-8DF4-4D7A-90DA-B5F70CC8C386}" presName="bgRect" presStyleLbl="bgShp" presStyleIdx="5" presStyleCnt="7"/>
      <dgm:spPr/>
    </dgm:pt>
    <dgm:pt modelId="{3B65B8BF-DAF8-4783-9167-096326E6E3DB}" type="pres">
      <dgm:prSet presAssocID="{39647485-8DF4-4D7A-90DA-B5F70CC8C386}"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lassroom"/>
        </a:ext>
      </dgm:extLst>
    </dgm:pt>
    <dgm:pt modelId="{7FE90218-067B-4A7B-A714-4AFDA773371E}" type="pres">
      <dgm:prSet presAssocID="{39647485-8DF4-4D7A-90DA-B5F70CC8C386}" presName="spaceRect" presStyleCnt="0"/>
      <dgm:spPr/>
    </dgm:pt>
    <dgm:pt modelId="{EACF5497-0F9A-467F-82F5-9DB79B5281EF}" type="pres">
      <dgm:prSet presAssocID="{39647485-8DF4-4D7A-90DA-B5F70CC8C386}" presName="parTx" presStyleLbl="revTx" presStyleIdx="5" presStyleCnt="7">
        <dgm:presLayoutVars>
          <dgm:chMax val="0"/>
          <dgm:chPref val="0"/>
        </dgm:presLayoutVars>
      </dgm:prSet>
      <dgm:spPr/>
    </dgm:pt>
    <dgm:pt modelId="{428D60D3-F538-4F14-A643-826604E639DD}" type="pres">
      <dgm:prSet presAssocID="{C6B462F5-494E-4D59-9743-C06E9AF28BF8}" presName="sibTrans" presStyleCnt="0"/>
      <dgm:spPr/>
    </dgm:pt>
    <dgm:pt modelId="{FFCC9287-D497-4011-99F2-4A79FA9AA367}" type="pres">
      <dgm:prSet presAssocID="{BC40998C-1669-482E-8608-7C20ED9471C6}" presName="compNode" presStyleCnt="0"/>
      <dgm:spPr/>
    </dgm:pt>
    <dgm:pt modelId="{BBB7EB2A-672E-4229-90AE-9759848C263D}" type="pres">
      <dgm:prSet presAssocID="{BC40998C-1669-482E-8608-7C20ED9471C6}" presName="bgRect" presStyleLbl="bgShp" presStyleIdx="6" presStyleCnt="7"/>
      <dgm:spPr/>
    </dgm:pt>
    <dgm:pt modelId="{4978CB77-1862-4AE4-BCB2-929FD50ABAD5}" type="pres">
      <dgm:prSet presAssocID="{BC40998C-1669-482E-8608-7C20ED9471C6}"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Business Growth"/>
        </a:ext>
      </dgm:extLst>
    </dgm:pt>
    <dgm:pt modelId="{0E90D310-A8D6-425C-9218-FF2187B75B0B}" type="pres">
      <dgm:prSet presAssocID="{BC40998C-1669-482E-8608-7C20ED9471C6}" presName="spaceRect" presStyleCnt="0"/>
      <dgm:spPr/>
    </dgm:pt>
    <dgm:pt modelId="{88C02144-BB62-4A19-B846-0ADA2DF809E6}" type="pres">
      <dgm:prSet presAssocID="{BC40998C-1669-482E-8608-7C20ED9471C6}" presName="parTx" presStyleLbl="revTx" presStyleIdx="6" presStyleCnt="7">
        <dgm:presLayoutVars>
          <dgm:chMax val="0"/>
          <dgm:chPref val="0"/>
        </dgm:presLayoutVars>
      </dgm:prSet>
      <dgm:spPr/>
    </dgm:pt>
  </dgm:ptLst>
  <dgm:cxnLst>
    <dgm:cxn modelId="{DB0BAF21-930A-41F5-85BB-F07B529CD564}" srcId="{4AC04805-964A-498D-A544-45B160B4FA4A}" destId="{264E5551-2876-42F1-862C-317E7C128560}" srcOrd="2" destOrd="0" parTransId="{E22C283B-4938-4695-A43E-1AEE28EF0C94}" sibTransId="{F48DB878-7C75-41F7-8098-5A3C4C3A2035}"/>
    <dgm:cxn modelId="{5700EE21-4568-49C1-B6B7-F3C361C3C7ED}" type="presOf" srcId="{73643D53-B6A1-4E09-89F8-BBF4D191FB7C}" destId="{5B762C1B-7E2D-4B0F-A2B5-BEE75EB4B11B}" srcOrd="0" destOrd="0" presId="urn:microsoft.com/office/officeart/2018/2/layout/IconVerticalSolidList"/>
    <dgm:cxn modelId="{7DEDC729-B6BB-4F7F-A620-5C1E116BAACB}" type="presOf" srcId="{BC40998C-1669-482E-8608-7C20ED9471C6}" destId="{88C02144-BB62-4A19-B846-0ADA2DF809E6}" srcOrd="0" destOrd="0" presId="urn:microsoft.com/office/officeart/2018/2/layout/IconVerticalSolidList"/>
    <dgm:cxn modelId="{8AFD0D6E-110E-4888-93E6-3051F5E6A566}" srcId="{4AC04805-964A-498D-A544-45B160B4FA4A}" destId="{39647485-8DF4-4D7A-90DA-B5F70CC8C386}" srcOrd="5" destOrd="0" parTransId="{8AFC9A5E-79CA-4084-9A82-BD42DA35460E}" sibTransId="{C6B462F5-494E-4D59-9743-C06E9AF28BF8}"/>
    <dgm:cxn modelId="{0CD7106F-ADB3-47A9-BEC1-DEA0EA45718B}" srcId="{4AC04805-964A-498D-A544-45B160B4FA4A}" destId="{7C47E2E3-DB46-4C24-9F21-6A2DAD6BE581}" srcOrd="1" destOrd="0" parTransId="{889A3F4A-8E2D-4C29-8720-A4A1B08632D9}" sibTransId="{52CB8629-820C-459C-B1DA-10EEE32E323C}"/>
    <dgm:cxn modelId="{E83D5C88-2831-4AFF-B153-0F2B5B27F3C9}" srcId="{4AC04805-964A-498D-A544-45B160B4FA4A}" destId="{AFA9993D-1589-4559-A1CB-68E22101DFAC}" srcOrd="4" destOrd="0" parTransId="{5CD1F9A6-65AB-466C-A0DE-79A794DC06A2}" sibTransId="{007117B9-F3E6-4898-A1D0-7D94E5B69278}"/>
    <dgm:cxn modelId="{E53B2091-7757-4A2C-B2D2-D2EB541E2973}" srcId="{4AC04805-964A-498D-A544-45B160B4FA4A}" destId="{09C34F2B-B63E-45DD-B000-6AD520440747}" srcOrd="0" destOrd="0" parTransId="{899544D4-CBA1-4BA9-99D7-FF0DEEE0BEF3}" sibTransId="{334203D4-C4B8-4105-B8A6-6C425E8C2D2B}"/>
    <dgm:cxn modelId="{59FCC899-5979-4C2B-B3C5-E231D767E9BD}" srcId="{4AC04805-964A-498D-A544-45B160B4FA4A}" destId="{73643D53-B6A1-4E09-89F8-BBF4D191FB7C}" srcOrd="3" destOrd="0" parTransId="{61148B78-3E34-427F-971C-31C914ED8611}" sibTransId="{6F82E856-407A-4D6C-8556-C9837FF61258}"/>
    <dgm:cxn modelId="{B015F5A8-F7E3-4BE8-85D1-9D6FF582EDB1}" type="presOf" srcId="{39647485-8DF4-4D7A-90DA-B5F70CC8C386}" destId="{EACF5497-0F9A-467F-82F5-9DB79B5281EF}" srcOrd="0" destOrd="0" presId="urn:microsoft.com/office/officeart/2018/2/layout/IconVerticalSolidList"/>
    <dgm:cxn modelId="{3BC0AABC-03D2-4684-983B-E44DCCDF5691}" type="presOf" srcId="{AFA9993D-1589-4559-A1CB-68E22101DFAC}" destId="{26CF245D-FC4F-47EA-B145-9955D6EC3C92}" srcOrd="0" destOrd="0" presId="urn:microsoft.com/office/officeart/2018/2/layout/IconVerticalSolidList"/>
    <dgm:cxn modelId="{51DFC7C5-4DF7-41C6-B9EA-BD21E206039B}" type="presOf" srcId="{09C34F2B-B63E-45DD-B000-6AD520440747}" destId="{989F62E6-F800-47E0-B081-19D8ED5A173F}" srcOrd="0" destOrd="0" presId="urn:microsoft.com/office/officeart/2018/2/layout/IconVerticalSolidList"/>
    <dgm:cxn modelId="{1F151BE7-F9AA-4E12-BA5C-BE830329A761}" type="presOf" srcId="{4AC04805-964A-498D-A544-45B160B4FA4A}" destId="{D56C3C16-2CBF-4AD0-B4A6-341011A6D700}" srcOrd="0" destOrd="0" presId="urn:microsoft.com/office/officeart/2018/2/layout/IconVerticalSolidList"/>
    <dgm:cxn modelId="{9A2D2CEF-9CC3-424D-B6E4-5BA9F4622EE6}" type="presOf" srcId="{264E5551-2876-42F1-862C-317E7C128560}" destId="{17B979DC-A471-424C-B1AB-319D96E9B973}" srcOrd="0" destOrd="0" presId="urn:microsoft.com/office/officeart/2018/2/layout/IconVerticalSolidList"/>
    <dgm:cxn modelId="{7C9D45F3-D77B-4B6B-8ABF-C7AA35039ADA}" type="presOf" srcId="{7C47E2E3-DB46-4C24-9F21-6A2DAD6BE581}" destId="{2DE30CC6-E306-47E3-91F5-27C54AFD1482}" srcOrd="0" destOrd="0" presId="urn:microsoft.com/office/officeart/2018/2/layout/IconVerticalSolidList"/>
    <dgm:cxn modelId="{BD3850FE-E963-4F6F-B0AF-DB73D93F50B2}" srcId="{4AC04805-964A-498D-A544-45B160B4FA4A}" destId="{BC40998C-1669-482E-8608-7C20ED9471C6}" srcOrd="6" destOrd="0" parTransId="{87E781A6-3692-435E-8BC1-69EBE4E0A64D}" sibTransId="{ED347193-543A-4243-9F3D-7BA2ECD8412F}"/>
    <dgm:cxn modelId="{BCF99149-5670-4E2D-962D-B50E7CCFA213}" type="presParOf" srcId="{D56C3C16-2CBF-4AD0-B4A6-341011A6D700}" destId="{4A2F8ECD-0027-4FEA-854D-39889DBD23D8}" srcOrd="0" destOrd="0" presId="urn:microsoft.com/office/officeart/2018/2/layout/IconVerticalSolidList"/>
    <dgm:cxn modelId="{FD8FF767-5955-4BD5-A756-E4A90ED2A0BA}" type="presParOf" srcId="{4A2F8ECD-0027-4FEA-854D-39889DBD23D8}" destId="{1310437F-0230-4D3C-8FE3-D384035023AA}" srcOrd="0" destOrd="0" presId="urn:microsoft.com/office/officeart/2018/2/layout/IconVerticalSolidList"/>
    <dgm:cxn modelId="{123C4EBD-2D65-479D-AB82-219E232DF1F3}" type="presParOf" srcId="{4A2F8ECD-0027-4FEA-854D-39889DBD23D8}" destId="{236C25C8-B1BE-43C7-BCC7-311C093100E1}" srcOrd="1" destOrd="0" presId="urn:microsoft.com/office/officeart/2018/2/layout/IconVerticalSolidList"/>
    <dgm:cxn modelId="{E197F155-D07B-4105-908A-34972E611D7B}" type="presParOf" srcId="{4A2F8ECD-0027-4FEA-854D-39889DBD23D8}" destId="{6C37F3D5-ECBC-4054-8422-CE2C48DF329B}" srcOrd="2" destOrd="0" presId="urn:microsoft.com/office/officeart/2018/2/layout/IconVerticalSolidList"/>
    <dgm:cxn modelId="{AD03F86F-971E-4DA2-B8A9-91FE5F250F7D}" type="presParOf" srcId="{4A2F8ECD-0027-4FEA-854D-39889DBD23D8}" destId="{989F62E6-F800-47E0-B081-19D8ED5A173F}" srcOrd="3" destOrd="0" presId="urn:microsoft.com/office/officeart/2018/2/layout/IconVerticalSolidList"/>
    <dgm:cxn modelId="{BE88920D-1AA1-4224-8680-1A5EC6B455C3}" type="presParOf" srcId="{D56C3C16-2CBF-4AD0-B4A6-341011A6D700}" destId="{D8100DCF-DEDF-49DC-B34F-59AA232DC16F}" srcOrd="1" destOrd="0" presId="urn:microsoft.com/office/officeart/2018/2/layout/IconVerticalSolidList"/>
    <dgm:cxn modelId="{D21C47F6-B1EE-487E-85F3-E07C53F627A7}" type="presParOf" srcId="{D56C3C16-2CBF-4AD0-B4A6-341011A6D700}" destId="{7628EDD5-E1BB-4529-B79E-7E560861C3BC}" srcOrd="2" destOrd="0" presId="urn:microsoft.com/office/officeart/2018/2/layout/IconVerticalSolidList"/>
    <dgm:cxn modelId="{F30A5EEE-1C4F-43A6-AE88-FE649A9BF278}" type="presParOf" srcId="{7628EDD5-E1BB-4529-B79E-7E560861C3BC}" destId="{2B396A41-5B6B-491D-8DAF-50C476AF46A5}" srcOrd="0" destOrd="0" presId="urn:microsoft.com/office/officeart/2018/2/layout/IconVerticalSolidList"/>
    <dgm:cxn modelId="{64E44CD7-1468-4D58-9858-8DA9342E7D80}" type="presParOf" srcId="{7628EDD5-E1BB-4529-B79E-7E560861C3BC}" destId="{380D7BDD-5FFF-407C-9051-29092BBB80EF}" srcOrd="1" destOrd="0" presId="urn:microsoft.com/office/officeart/2018/2/layout/IconVerticalSolidList"/>
    <dgm:cxn modelId="{38A5DA15-438D-47F2-93DD-3150CB8AE43B}" type="presParOf" srcId="{7628EDD5-E1BB-4529-B79E-7E560861C3BC}" destId="{FF4D206E-B13A-49B7-BDF1-4108993068D5}" srcOrd="2" destOrd="0" presId="urn:microsoft.com/office/officeart/2018/2/layout/IconVerticalSolidList"/>
    <dgm:cxn modelId="{68BFEFC8-04F6-43A2-9606-A92B3707EFD4}" type="presParOf" srcId="{7628EDD5-E1BB-4529-B79E-7E560861C3BC}" destId="{2DE30CC6-E306-47E3-91F5-27C54AFD1482}" srcOrd="3" destOrd="0" presId="urn:microsoft.com/office/officeart/2018/2/layout/IconVerticalSolidList"/>
    <dgm:cxn modelId="{A5F2249A-0034-4EC5-9404-34544C26ACB1}" type="presParOf" srcId="{D56C3C16-2CBF-4AD0-B4A6-341011A6D700}" destId="{EF86EB4E-56C0-4C99-943B-AE4165A9AE86}" srcOrd="3" destOrd="0" presId="urn:microsoft.com/office/officeart/2018/2/layout/IconVerticalSolidList"/>
    <dgm:cxn modelId="{F16CAEFE-E582-4062-B997-99E0F382E811}" type="presParOf" srcId="{D56C3C16-2CBF-4AD0-B4A6-341011A6D700}" destId="{68DD2EB6-B38A-46B8-8F4B-675EAC474E81}" srcOrd="4" destOrd="0" presId="urn:microsoft.com/office/officeart/2018/2/layout/IconVerticalSolidList"/>
    <dgm:cxn modelId="{333D9097-2D2B-4A71-9F66-00DA3AD9F458}" type="presParOf" srcId="{68DD2EB6-B38A-46B8-8F4B-675EAC474E81}" destId="{BCA8958B-76D1-4B17-A1E2-737072B8C488}" srcOrd="0" destOrd="0" presId="urn:microsoft.com/office/officeart/2018/2/layout/IconVerticalSolidList"/>
    <dgm:cxn modelId="{853CA2BC-41EE-453B-8052-F599FFF74BFA}" type="presParOf" srcId="{68DD2EB6-B38A-46B8-8F4B-675EAC474E81}" destId="{2ADBE7B0-8DDE-4DE2-B670-0D0EF8010FF8}" srcOrd="1" destOrd="0" presId="urn:microsoft.com/office/officeart/2018/2/layout/IconVerticalSolidList"/>
    <dgm:cxn modelId="{5CFE584B-C3A7-4855-A7CE-B8103926F00E}" type="presParOf" srcId="{68DD2EB6-B38A-46B8-8F4B-675EAC474E81}" destId="{B2120C6F-86E0-4F4E-8287-07D57BA92D05}" srcOrd="2" destOrd="0" presId="urn:microsoft.com/office/officeart/2018/2/layout/IconVerticalSolidList"/>
    <dgm:cxn modelId="{98D28FB1-55DC-4FBE-9851-9A4542D34846}" type="presParOf" srcId="{68DD2EB6-B38A-46B8-8F4B-675EAC474E81}" destId="{17B979DC-A471-424C-B1AB-319D96E9B973}" srcOrd="3" destOrd="0" presId="urn:microsoft.com/office/officeart/2018/2/layout/IconVerticalSolidList"/>
    <dgm:cxn modelId="{1D59FE3B-8C8A-4A31-8FD9-5AD2457FFA0C}" type="presParOf" srcId="{D56C3C16-2CBF-4AD0-B4A6-341011A6D700}" destId="{AA115C01-39AD-41A7-8FEC-70541EE8E53B}" srcOrd="5" destOrd="0" presId="urn:microsoft.com/office/officeart/2018/2/layout/IconVerticalSolidList"/>
    <dgm:cxn modelId="{E356A0A8-173D-45EE-BF60-00EA545B3D68}" type="presParOf" srcId="{D56C3C16-2CBF-4AD0-B4A6-341011A6D700}" destId="{9FFD2189-B568-45B0-84AD-A67C46E74250}" srcOrd="6" destOrd="0" presId="urn:microsoft.com/office/officeart/2018/2/layout/IconVerticalSolidList"/>
    <dgm:cxn modelId="{948595AA-DA8E-4E31-99DB-F9364F7FA14F}" type="presParOf" srcId="{9FFD2189-B568-45B0-84AD-A67C46E74250}" destId="{CB7342E4-137C-4473-B32C-8CA7A41E7AB5}" srcOrd="0" destOrd="0" presId="urn:microsoft.com/office/officeart/2018/2/layout/IconVerticalSolidList"/>
    <dgm:cxn modelId="{0F4BAF34-2B2E-4FD3-9470-74C607C99DA5}" type="presParOf" srcId="{9FFD2189-B568-45B0-84AD-A67C46E74250}" destId="{8FD6E2C8-8FD2-461B-9AF1-1E538C560C4E}" srcOrd="1" destOrd="0" presId="urn:microsoft.com/office/officeart/2018/2/layout/IconVerticalSolidList"/>
    <dgm:cxn modelId="{9ED57DBC-873F-4D0F-B459-AAE5EE80F684}" type="presParOf" srcId="{9FFD2189-B568-45B0-84AD-A67C46E74250}" destId="{6E202CBF-6EEE-44CA-9E97-5FE0C9C3FF16}" srcOrd="2" destOrd="0" presId="urn:microsoft.com/office/officeart/2018/2/layout/IconVerticalSolidList"/>
    <dgm:cxn modelId="{588612D6-6A9C-4A85-9B11-3F35AD7ABCA3}" type="presParOf" srcId="{9FFD2189-B568-45B0-84AD-A67C46E74250}" destId="{5B762C1B-7E2D-4B0F-A2B5-BEE75EB4B11B}" srcOrd="3" destOrd="0" presId="urn:microsoft.com/office/officeart/2018/2/layout/IconVerticalSolidList"/>
    <dgm:cxn modelId="{4ED633AD-DB83-46B9-A8B6-8CB9BD39902B}" type="presParOf" srcId="{D56C3C16-2CBF-4AD0-B4A6-341011A6D700}" destId="{35E38C87-BD35-41FE-8D43-6F5C705CA390}" srcOrd="7" destOrd="0" presId="urn:microsoft.com/office/officeart/2018/2/layout/IconVerticalSolidList"/>
    <dgm:cxn modelId="{9DD41570-EDE9-4FE4-B864-9B9398619EDC}" type="presParOf" srcId="{D56C3C16-2CBF-4AD0-B4A6-341011A6D700}" destId="{71FDD5A5-1F69-4B9F-8162-0AA3C80F1545}" srcOrd="8" destOrd="0" presId="urn:microsoft.com/office/officeart/2018/2/layout/IconVerticalSolidList"/>
    <dgm:cxn modelId="{0AE5A509-353C-470F-9BFA-D9E31E46FDB5}" type="presParOf" srcId="{71FDD5A5-1F69-4B9F-8162-0AA3C80F1545}" destId="{64A2730F-2CF8-4733-9B8A-C0831B243C49}" srcOrd="0" destOrd="0" presId="urn:microsoft.com/office/officeart/2018/2/layout/IconVerticalSolidList"/>
    <dgm:cxn modelId="{9FD7DBD1-C832-4847-9A2E-BB24D1CE13CE}" type="presParOf" srcId="{71FDD5A5-1F69-4B9F-8162-0AA3C80F1545}" destId="{63F53AB5-7F61-4578-970C-D578AFD2A5BC}" srcOrd="1" destOrd="0" presId="urn:microsoft.com/office/officeart/2018/2/layout/IconVerticalSolidList"/>
    <dgm:cxn modelId="{09FAB6D8-C8A3-4B11-B895-C55110960A29}" type="presParOf" srcId="{71FDD5A5-1F69-4B9F-8162-0AA3C80F1545}" destId="{E3B9ECA1-777C-4127-8E46-542378DF8AC0}" srcOrd="2" destOrd="0" presId="urn:microsoft.com/office/officeart/2018/2/layout/IconVerticalSolidList"/>
    <dgm:cxn modelId="{8C0664A8-4B79-44CA-A8D1-EBE5818635D4}" type="presParOf" srcId="{71FDD5A5-1F69-4B9F-8162-0AA3C80F1545}" destId="{26CF245D-FC4F-47EA-B145-9955D6EC3C92}" srcOrd="3" destOrd="0" presId="urn:microsoft.com/office/officeart/2018/2/layout/IconVerticalSolidList"/>
    <dgm:cxn modelId="{7FE34142-754F-43BE-81EE-00DEB61EAB42}" type="presParOf" srcId="{D56C3C16-2CBF-4AD0-B4A6-341011A6D700}" destId="{6D143D43-BEA4-4723-B469-756303D5F6A2}" srcOrd="9" destOrd="0" presId="urn:microsoft.com/office/officeart/2018/2/layout/IconVerticalSolidList"/>
    <dgm:cxn modelId="{452E675E-02C9-4F1D-8DE1-7EE519D1D407}" type="presParOf" srcId="{D56C3C16-2CBF-4AD0-B4A6-341011A6D700}" destId="{483338FE-20B0-4544-A7FB-177AA7315703}" srcOrd="10" destOrd="0" presId="urn:microsoft.com/office/officeart/2018/2/layout/IconVerticalSolidList"/>
    <dgm:cxn modelId="{756A6B9B-4D8C-422E-A045-31E995C00566}" type="presParOf" srcId="{483338FE-20B0-4544-A7FB-177AA7315703}" destId="{65BC896A-6EB8-45CD-8236-9417E19F437F}" srcOrd="0" destOrd="0" presId="urn:microsoft.com/office/officeart/2018/2/layout/IconVerticalSolidList"/>
    <dgm:cxn modelId="{71CF63A5-4540-4951-9017-6E363DE5B232}" type="presParOf" srcId="{483338FE-20B0-4544-A7FB-177AA7315703}" destId="{3B65B8BF-DAF8-4783-9167-096326E6E3DB}" srcOrd="1" destOrd="0" presId="urn:microsoft.com/office/officeart/2018/2/layout/IconVerticalSolidList"/>
    <dgm:cxn modelId="{91B64792-B79C-481C-B2CF-F76607525711}" type="presParOf" srcId="{483338FE-20B0-4544-A7FB-177AA7315703}" destId="{7FE90218-067B-4A7B-A714-4AFDA773371E}" srcOrd="2" destOrd="0" presId="urn:microsoft.com/office/officeart/2018/2/layout/IconVerticalSolidList"/>
    <dgm:cxn modelId="{5F68B552-8DA8-4C00-9657-F0FADE93BE71}" type="presParOf" srcId="{483338FE-20B0-4544-A7FB-177AA7315703}" destId="{EACF5497-0F9A-467F-82F5-9DB79B5281EF}" srcOrd="3" destOrd="0" presId="urn:microsoft.com/office/officeart/2018/2/layout/IconVerticalSolidList"/>
    <dgm:cxn modelId="{B2961AFC-DB82-43F2-B621-353B22384793}" type="presParOf" srcId="{D56C3C16-2CBF-4AD0-B4A6-341011A6D700}" destId="{428D60D3-F538-4F14-A643-826604E639DD}" srcOrd="11" destOrd="0" presId="urn:microsoft.com/office/officeart/2018/2/layout/IconVerticalSolidList"/>
    <dgm:cxn modelId="{4BBFEE19-F19D-402E-89E3-578984576DCD}" type="presParOf" srcId="{D56C3C16-2CBF-4AD0-B4A6-341011A6D700}" destId="{FFCC9287-D497-4011-99F2-4A79FA9AA367}" srcOrd="12" destOrd="0" presId="urn:microsoft.com/office/officeart/2018/2/layout/IconVerticalSolidList"/>
    <dgm:cxn modelId="{4A3E227A-BD38-4289-932A-FA16E171ECA2}" type="presParOf" srcId="{FFCC9287-D497-4011-99F2-4A79FA9AA367}" destId="{BBB7EB2A-672E-4229-90AE-9759848C263D}" srcOrd="0" destOrd="0" presId="urn:microsoft.com/office/officeart/2018/2/layout/IconVerticalSolidList"/>
    <dgm:cxn modelId="{56D0630B-FCF3-43BE-9A33-833590CB7F79}" type="presParOf" srcId="{FFCC9287-D497-4011-99F2-4A79FA9AA367}" destId="{4978CB77-1862-4AE4-BCB2-929FD50ABAD5}" srcOrd="1" destOrd="0" presId="urn:microsoft.com/office/officeart/2018/2/layout/IconVerticalSolidList"/>
    <dgm:cxn modelId="{C636B032-92D8-4123-B635-49BCFFA563DD}" type="presParOf" srcId="{FFCC9287-D497-4011-99F2-4A79FA9AA367}" destId="{0E90D310-A8D6-425C-9218-FF2187B75B0B}" srcOrd="2" destOrd="0" presId="urn:microsoft.com/office/officeart/2018/2/layout/IconVerticalSolidList"/>
    <dgm:cxn modelId="{01C06EA3-326E-433C-8DE4-868B213EBB67}" type="presParOf" srcId="{FFCC9287-D497-4011-99F2-4A79FA9AA367}" destId="{88C02144-BB62-4A19-B846-0ADA2DF809E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C0204B-CFD0-4A54-A644-9404FD3D5E4D}">
      <dsp:nvSpPr>
        <dsp:cNvPr id="0" name=""/>
        <dsp:cNvSpPr/>
      </dsp:nvSpPr>
      <dsp:spPr>
        <a:xfrm>
          <a:off x="1187935" y="16148"/>
          <a:ext cx="1338187" cy="1338187"/>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86469B-E47E-4D99-AAC4-539370DE189C}">
      <dsp:nvSpPr>
        <dsp:cNvPr id="0" name=""/>
        <dsp:cNvSpPr/>
      </dsp:nvSpPr>
      <dsp:spPr>
        <a:xfrm>
          <a:off x="1473122" y="301336"/>
          <a:ext cx="767812" cy="767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7F0976F-B336-4000-B23F-455C76591DCD}">
      <dsp:nvSpPr>
        <dsp:cNvPr id="0" name=""/>
        <dsp:cNvSpPr/>
      </dsp:nvSpPr>
      <dsp:spPr>
        <a:xfrm>
          <a:off x="760153" y="1771148"/>
          <a:ext cx="21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dirty="0"/>
            <a:t>Course aims and Learning Outcomes</a:t>
          </a:r>
          <a:endParaRPr lang="en-US" sz="1500" kern="1200" dirty="0"/>
        </a:p>
      </dsp:txBody>
      <dsp:txXfrm>
        <a:off x="760153" y="1771148"/>
        <a:ext cx="2193750" cy="720000"/>
      </dsp:txXfrm>
    </dsp:sp>
    <dsp:sp modelId="{E42BF752-8B6D-49AD-AE0E-5DD06B600F39}">
      <dsp:nvSpPr>
        <dsp:cNvPr id="0" name=""/>
        <dsp:cNvSpPr/>
      </dsp:nvSpPr>
      <dsp:spPr>
        <a:xfrm>
          <a:off x="3765591" y="16148"/>
          <a:ext cx="1338187" cy="1338187"/>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9FBB45-0582-4E93-83B3-538FD2026505}">
      <dsp:nvSpPr>
        <dsp:cNvPr id="0" name=""/>
        <dsp:cNvSpPr/>
      </dsp:nvSpPr>
      <dsp:spPr>
        <a:xfrm>
          <a:off x="4050778" y="301336"/>
          <a:ext cx="767812" cy="767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8E39E5-9821-474E-A571-03EB5ACD853F}">
      <dsp:nvSpPr>
        <dsp:cNvPr id="0" name=""/>
        <dsp:cNvSpPr/>
      </dsp:nvSpPr>
      <dsp:spPr>
        <a:xfrm>
          <a:off x="3337810" y="1771148"/>
          <a:ext cx="21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dirty="0"/>
            <a:t>Student Scheme of Work- including dates and content</a:t>
          </a:r>
          <a:endParaRPr lang="en-US" sz="1500" kern="1200" dirty="0"/>
        </a:p>
      </dsp:txBody>
      <dsp:txXfrm>
        <a:off x="3337810" y="1771148"/>
        <a:ext cx="2193750" cy="720000"/>
      </dsp:txXfrm>
    </dsp:sp>
    <dsp:sp modelId="{A9B553E3-7756-43A5-B078-758BA46FBDE8}">
      <dsp:nvSpPr>
        <dsp:cNvPr id="0" name=""/>
        <dsp:cNvSpPr/>
      </dsp:nvSpPr>
      <dsp:spPr>
        <a:xfrm>
          <a:off x="2476763" y="3039586"/>
          <a:ext cx="1338187" cy="1338187"/>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2C06C3-E007-46D3-B6F6-CDC68826A42A}">
      <dsp:nvSpPr>
        <dsp:cNvPr id="0" name=""/>
        <dsp:cNvSpPr/>
      </dsp:nvSpPr>
      <dsp:spPr>
        <a:xfrm>
          <a:off x="2761950" y="3324773"/>
          <a:ext cx="767812" cy="767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004EE-8A16-4AAA-8779-4B9D5566A07B}">
      <dsp:nvSpPr>
        <dsp:cNvPr id="0" name=""/>
        <dsp:cNvSpPr/>
      </dsp:nvSpPr>
      <dsp:spPr>
        <a:xfrm>
          <a:off x="2048982" y="4794586"/>
          <a:ext cx="21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dirty="0"/>
            <a:t>Assessment </a:t>
          </a:r>
          <a:endParaRPr lang="en-US" sz="1500" kern="1200" dirty="0"/>
        </a:p>
      </dsp:txBody>
      <dsp:txXfrm>
        <a:off x="2048982" y="4794586"/>
        <a:ext cx="219375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0437F-0230-4D3C-8FE3-D384035023AA}">
      <dsp:nvSpPr>
        <dsp:cNvPr id="0" name=""/>
        <dsp:cNvSpPr/>
      </dsp:nvSpPr>
      <dsp:spPr>
        <a:xfrm>
          <a:off x="0" y="372"/>
          <a:ext cx="10515600" cy="51256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6C25C8-B1BE-43C7-BCC7-311C093100E1}">
      <dsp:nvSpPr>
        <dsp:cNvPr id="0" name=""/>
        <dsp:cNvSpPr/>
      </dsp:nvSpPr>
      <dsp:spPr>
        <a:xfrm>
          <a:off x="155050" y="115698"/>
          <a:ext cx="281909" cy="28190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9F62E6-F800-47E0-B081-19D8ED5A173F}">
      <dsp:nvSpPr>
        <dsp:cNvPr id="0" name=""/>
        <dsp:cNvSpPr/>
      </dsp:nvSpPr>
      <dsp:spPr>
        <a:xfrm>
          <a:off x="592009" y="372"/>
          <a:ext cx="9923590" cy="512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46" tIns="54246" rIns="54246" bIns="54246" numCol="1" spcCol="1270" anchor="ctr" anchorCtr="0">
          <a:noAutofit/>
        </a:bodyPr>
        <a:lstStyle/>
        <a:p>
          <a:pPr marL="0" lvl="0" indent="0" algn="l" defTabSz="622300">
            <a:lnSpc>
              <a:spcPct val="90000"/>
            </a:lnSpc>
            <a:spcBef>
              <a:spcPct val="0"/>
            </a:spcBef>
            <a:spcAft>
              <a:spcPct val="35000"/>
            </a:spcAft>
            <a:buNone/>
          </a:pPr>
          <a:r>
            <a:rPr lang="en-GB" sz="1400" kern="1200"/>
            <a:t>Upon the successful completion of this module, the student should be able to:</a:t>
          </a:r>
          <a:endParaRPr lang="en-US" sz="1400" kern="1200"/>
        </a:p>
      </dsp:txBody>
      <dsp:txXfrm>
        <a:off x="592009" y="372"/>
        <a:ext cx="9923590" cy="512562"/>
      </dsp:txXfrm>
    </dsp:sp>
    <dsp:sp modelId="{2B396A41-5B6B-491D-8DAF-50C476AF46A5}">
      <dsp:nvSpPr>
        <dsp:cNvPr id="0" name=""/>
        <dsp:cNvSpPr/>
      </dsp:nvSpPr>
      <dsp:spPr>
        <a:xfrm>
          <a:off x="0" y="641075"/>
          <a:ext cx="10515600" cy="51256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0D7BDD-5FFF-407C-9051-29092BBB80EF}">
      <dsp:nvSpPr>
        <dsp:cNvPr id="0" name=""/>
        <dsp:cNvSpPr/>
      </dsp:nvSpPr>
      <dsp:spPr>
        <a:xfrm>
          <a:off x="155050" y="756401"/>
          <a:ext cx="281909" cy="28190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DE30CC6-E306-47E3-91F5-27C54AFD1482}">
      <dsp:nvSpPr>
        <dsp:cNvPr id="0" name=""/>
        <dsp:cNvSpPr/>
      </dsp:nvSpPr>
      <dsp:spPr>
        <a:xfrm>
          <a:off x="592009" y="641075"/>
          <a:ext cx="9923590" cy="512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46" tIns="54246" rIns="54246" bIns="54246" numCol="1" spcCol="1270" anchor="ctr" anchorCtr="0">
          <a:noAutofit/>
        </a:bodyPr>
        <a:lstStyle/>
        <a:p>
          <a:pPr marL="0" lvl="0" indent="0" algn="l" defTabSz="622300">
            <a:lnSpc>
              <a:spcPct val="90000"/>
            </a:lnSpc>
            <a:spcBef>
              <a:spcPct val="0"/>
            </a:spcBef>
            <a:spcAft>
              <a:spcPct val="35000"/>
            </a:spcAft>
            <a:buNone/>
          </a:pPr>
          <a:r>
            <a:rPr lang="en-GB" sz="1400" kern="1200"/>
            <a:t>undertake an analysis of their professional experience and its operational context, and thereby identify the range and depth of their existing professional knowledge and capabilities.</a:t>
          </a:r>
          <a:endParaRPr lang="en-US" sz="1400" kern="1200"/>
        </a:p>
      </dsp:txBody>
      <dsp:txXfrm>
        <a:off x="592009" y="641075"/>
        <a:ext cx="9923590" cy="512562"/>
      </dsp:txXfrm>
    </dsp:sp>
    <dsp:sp modelId="{BCA8958B-76D1-4B17-A1E2-737072B8C488}">
      <dsp:nvSpPr>
        <dsp:cNvPr id="0" name=""/>
        <dsp:cNvSpPr/>
      </dsp:nvSpPr>
      <dsp:spPr>
        <a:xfrm>
          <a:off x="0" y="1281778"/>
          <a:ext cx="10515600" cy="51256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DBE7B0-8DDE-4DE2-B670-0D0EF8010FF8}">
      <dsp:nvSpPr>
        <dsp:cNvPr id="0" name=""/>
        <dsp:cNvSpPr/>
      </dsp:nvSpPr>
      <dsp:spPr>
        <a:xfrm>
          <a:off x="155050" y="1397104"/>
          <a:ext cx="281909" cy="28190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B979DC-A471-424C-B1AB-319D96E9B973}">
      <dsp:nvSpPr>
        <dsp:cNvPr id="0" name=""/>
        <dsp:cNvSpPr/>
      </dsp:nvSpPr>
      <dsp:spPr>
        <a:xfrm>
          <a:off x="592009" y="1281778"/>
          <a:ext cx="9923590" cy="512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46" tIns="54246" rIns="54246" bIns="54246" numCol="1" spcCol="1270" anchor="ctr" anchorCtr="0">
          <a:noAutofit/>
        </a:bodyPr>
        <a:lstStyle/>
        <a:p>
          <a:pPr marL="0" lvl="0" indent="0" algn="l" defTabSz="622300">
            <a:lnSpc>
              <a:spcPct val="90000"/>
            </a:lnSpc>
            <a:spcBef>
              <a:spcPct val="0"/>
            </a:spcBef>
            <a:spcAft>
              <a:spcPct val="35000"/>
            </a:spcAft>
            <a:buNone/>
          </a:pPr>
          <a:r>
            <a:rPr lang="en-GB" sz="1400" kern="1200"/>
            <a:t>reflect on key learning points in their careers, and evaluate how they manage their own learning, solve problems and undertake leadership and project management responsibilities;</a:t>
          </a:r>
          <a:endParaRPr lang="en-US" sz="1400" kern="1200"/>
        </a:p>
      </dsp:txBody>
      <dsp:txXfrm>
        <a:off x="592009" y="1281778"/>
        <a:ext cx="9923590" cy="512562"/>
      </dsp:txXfrm>
    </dsp:sp>
    <dsp:sp modelId="{CB7342E4-137C-4473-B32C-8CA7A41E7AB5}">
      <dsp:nvSpPr>
        <dsp:cNvPr id="0" name=""/>
        <dsp:cNvSpPr/>
      </dsp:nvSpPr>
      <dsp:spPr>
        <a:xfrm>
          <a:off x="0" y="1922480"/>
          <a:ext cx="10515600" cy="51256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D6E2C8-8FD2-461B-9AF1-1E538C560C4E}">
      <dsp:nvSpPr>
        <dsp:cNvPr id="0" name=""/>
        <dsp:cNvSpPr/>
      </dsp:nvSpPr>
      <dsp:spPr>
        <a:xfrm>
          <a:off x="155050" y="2037807"/>
          <a:ext cx="281909" cy="28190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762C1B-7E2D-4B0F-A2B5-BEE75EB4B11B}">
      <dsp:nvSpPr>
        <dsp:cNvPr id="0" name=""/>
        <dsp:cNvSpPr/>
      </dsp:nvSpPr>
      <dsp:spPr>
        <a:xfrm>
          <a:off x="592009" y="1922480"/>
          <a:ext cx="9923590" cy="512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46" tIns="54246" rIns="54246" bIns="54246" numCol="1" spcCol="1270" anchor="ctr" anchorCtr="0">
          <a:noAutofit/>
        </a:bodyPr>
        <a:lstStyle/>
        <a:p>
          <a:pPr marL="0" lvl="0" indent="0" algn="l" defTabSz="622300">
            <a:lnSpc>
              <a:spcPct val="90000"/>
            </a:lnSpc>
            <a:spcBef>
              <a:spcPct val="0"/>
            </a:spcBef>
            <a:spcAft>
              <a:spcPct val="35000"/>
            </a:spcAft>
            <a:buNone/>
          </a:pPr>
          <a:r>
            <a:rPr lang="en-GB" sz="1400" kern="1200"/>
            <a:t>demonstrate an awareness of the need to explore concepts, theories and models, including issues beyond their immediate area of workplace practice;</a:t>
          </a:r>
          <a:endParaRPr lang="en-US" sz="1400" kern="1200"/>
        </a:p>
      </dsp:txBody>
      <dsp:txXfrm>
        <a:off x="592009" y="1922480"/>
        <a:ext cx="9923590" cy="512562"/>
      </dsp:txXfrm>
    </dsp:sp>
    <dsp:sp modelId="{64A2730F-2CF8-4733-9B8A-C0831B243C49}">
      <dsp:nvSpPr>
        <dsp:cNvPr id="0" name=""/>
        <dsp:cNvSpPr/>
      </dsp:nvSpPr>
      <dsp:spPr>
        <a:xfrm>
          <a:off x="0" y="2563183"/>
          <a:ext cx="10515600" cy="512562"/>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F53AB5-7F61-4578-970C-D578AFD2A5BC}">
      <dsp:nvSpPr>
        <dsp:cNvPr id="0" name=""/>
        <dsp:cNvSpPr/>
      </dsp:nvSpPr>
      <dsp:spPr>
        <a:xfrm>
          <a:off x="155050" y="2678510"/>
          <a:ext cx="281909" cy="28190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CF245D-FC4F-47EA-B145-9955D6EC3C92}">
      <dsp:nvSpPr>
        <dsp:cNvPr id="0" name=""/>
        <dsp:cNvSpPr/>
      </dsp:nvSpPr>
      <dsp:spPr>
        <a:xfrm>
          <a:off x="592009" y="2563183"/>
          <a:ext cx="9923590" cy="512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46" tIns="54246" rIns="54246" bIns="54246" numCol="1" spcCol="1270" anchor="ctr" anchorCtr="0">
          <a:noAutofit/>
        </a:bodyPr>
        <a:lstStyle/>
        <a:p>
          <a:pPr marL="0" lvl="0" indent="0" algn="l" defTabSz="622300">
            <a:lnSpc>
              <a:spcPct val="90000"/>
            </a:lnSpc>
            <a:spcBef>
              <a:spcPct val="0"/>
            </a:spcBef>
            <a:spcAft>
              <a:spcPct val="35000"/>
            </a:spcAft>
            <a:buNone/>
          </a:pPr>
          <a:r>
            <a:rPr lang="en-GB" sz="1400" kern="1200"/>
            <a:t>synthesise this review into an argument for:-</a:t>
          </a:r>
          <a:endParaRPr lang="en-US" sz="1400" kern="1200"/>
        </a:p>
      </dsp:txBody>
      <dsp:txXfrm>
        <a:off x="592009" y="2563183"/>
        <a:ext cx="9923590" cy="512562"/>
      </dsp:txXfrm>
    </dsp:sp>
    <dsp:sp modelId="{65BC896A-6EB8-45CD-8236-9417E19F437F}">
      <dsp:nvSpPr>
        <dsp:cNvPr id="0" name=""/>
        <dsp:cNvSpPr/>
      </dsp:nvSpPr>
      <dsp:spPr>
        <a:xfrm>
          <a:off x="0" y="3203886"/>
          <a:ext cx="10515600" cy="51256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65B8BF-DAF8-4783-9167-096326E6E3DB}">
      <dsp:nvSpPr>
        <dsp:cNvPr id="0" name=""/>
        <dsp:cNvSpPr/>
      </dsp:nvSpPr>
      <dsp:spPr>
        <a:xfrm>
          <a:off x="155050" y="3319213"/>
          <a:ext cx="281909" cy="28190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CF5497-0F9A-467F-82F5-9DB79B5281EF}">
      <dsp:nvSpPr>
        <dsp:cNvPr id="0" name=""/>
        <dsp:cNvSpPr/>
      </dsp:nvSpPr>
      <dsp:spPr>
        <a:xfrm>
          <a:off x="592009" y="3203886"/>
          <a:ext cx="9923590" cy="512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46" tIns="54246" rIns="54246" bIns="54246" numCol="1" spcCol="1270" anchor="ctr" anchorCtr="0">
          <a:noAutofit/>
        </a:bodyPr>
        <a:lstStyle/>
        <a:p>
          <a:pPr marL="0" lvl="0" indent="0" algn="l" defTabSz="622300">
            <a:lnSpc>
              <a:spcPct val="90000"/>
            </a:lnSpc>
            <a:spcBef>
              <a:spcPct val="0"/>
            </a:spcBef>
            <a:spcAft>
              <a:spcPct val="35000"/>
            </a:spcAft>
            <a:buNone/>
          </a:pPr>
          <a:r>
            <a:rPr lang="en-GB" sz="1400" kern="1200"/>
            <a:t>how work already undertaken, is relevant to both the level and proposed focus of the doctoral work to be subsequently undertaken on the programme. (Professional Doctorate pathway) or</a:t>
          </a:r>
          <a:endParaRPr lang="en-US" sz="1400" kern="1200"/>
        </a:p>
      </dsp:txBody>
      <dsp:txXfrm>
        <a:off x="592009" y="3203886"/>
        <a:ext cx="9923590" cy="512562"/>
      </dsp:txXfrm>
    </dsp:sp>
    <dsp:sp modelId="{BBB7EB2A-672E-4229-90AE-9759848C263D}">
      <dsp:nvSpPr>
        <dsp:cNvPr id="0" name=""/>
        <dsp:cNvSpPr/>
      </dsp:nvSpPr>
      <dsp:spPr>
        <a:xfrm>
          <a:off x="0" y="3844589"/>
          <a:ext cx="10515600" cy="51256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78CB77-1862-4AE4-BCB2-929FD50ABAD5}">
      <dsp:nvSpPr>
        <dsp:cNvPr id="0" name=""/>
        <dsp:cNvSpPr/>
      </dsp:nvSpPr>
      <dsp:spPr>
        <a:xfrm>
          <a:off x="155050" y="3959915"/>
          <a:ext cx="281909" cy="281909"/>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8C02144-BB62-4A19-B846-0ADA2DF809E6}">
      <dsp:nvSpPr>
        <dsp:cNvPr id="0" name=""/>
        <dsp:cNvSpPr/>
      </dsp:nvSpPr>
      <dsp:spPr>
        <a:xfrm>
          <a:off x="592009" y="3844589"/>
          <a:ext cx="9923590" cy="512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46" tIns="54246" rIns="54246" bIns="54246" numCol="1" spcCol="1270" anchor="ctr" anchorCtr="0">
          <a:noAutofit/>
        </a:bodyPr>
        <a:lstStyle/>
        <a:p>
          <a:pPr marL="0" lvl="0" indent="0" algn="l" defTabSz="622300">
            <a:lnSpc>
              <a:spcPct val="90000"/>
            </a:lnSpc>
            <a:spcBef>
              <a:spcPct val="0"/>
            </a:spcBef>
            <a:spcAft>
              <a:spcPct val="35000"/>
            </a:spcAft>
            <a:buNone/>
          </a:pPr>
          <a:r>
            <a:rPr lang="en-GB" sz="1400" kern="1200"/>
            <a:t>developing a focused personal development plan, to achieve their next position within their organisation.</a:t>
          </a:r>
          <a:endParaRPr lang="en-US" sz="1400" kern="1200"/>
        </a:p>
      </dsp:txBody>
      <dsp:txXfrm>
        <a:off x="592009" y="3844589"/>
        <a:ext cx="9923590" cy="512562"/>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39A450-0450-4EEF-B6EF-F98FED7DB8BB}" type="datetimeFigureOut">
              <a:t>1/29/2024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9EAF90-1931-4271-975B-B64A7566D645}" type="slidenum">
              <a:t>‹#›</a:t>
            </a:fld>
            <a:endParaRPr lang="en-GB"/>
          </a:p>
        </p:txBody>
      </p:sp>
    </p:spTree>
    <p:extLst>
      <p:ext uri="{BB962C8B-B14F-4D97-AF65-F5344CB8AC3E}">
        <p14:creationId xmlns:p14="http://schemas.microsoft.com/office/powerpoint/2010/main" val="16035066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Through the review you will identify the skills and capabilities you are bringing to your programme and how they shape your unique professional perspective. You will also identify why it is appropriate that you are considering doctorate level enquiry at this point in your professional development. The combined submission makes a powerful case for you as an advanced practitioner in your field capable of undertaking your proposed enquiry at doctoral level.  </a:t>
            </a:r>
            <a:endParaRPr lang="en-US" dirty="0"/>
          </a:p>
        </p:txBody>
      </p:sp>
      <p:sp>
        <p:nvSpPr>
          <p:cNvPr id="4" name="Slide Number Placeholder 3"/>
          <p:cNvSpPr>
            <a:spLocks noGrp="1"/>
          </p:cNvSpPr>
          <p:nvPr>
            <p:ph type="sldNum" sz="quarter" idx="5"/>
          </p:nvPr>
        </p:nvSpPr>
        <p:spPr/>
        <p:txBody>
          <a:bodyPr/>
          <a:lstStyle/>
          <a:p>
            <a:fld id="{F79EAF90-1931-4271-975B-B64A7566D645}" type="slidenum">
              <a:t>4</a:t>
            </a:fld>
            <a:endParaRPr lang="en-GB"/>
          </a:p>
        </p:txBody>
      </p:sp>
    </p:spTree>
    <p:extLst>
      <p:ext uri="{BB962C8B-B14F-4D97-AF65-F5344CB8AC3E}">
        <p14:creationId xmlns:p14="http://schemas.microsoft.com/office/powerpoint/2010/main" val="1626035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Review of Learning has a specific role within the </a:t>
            </a:r>
            <a:r>
              <a:rPr lang="en-GB" dirty="0" err="1"/>
              <a:t>DProf</a:t>
            </a:r>
            <a:r>
              <a:rPr lang="en-GB" dirty="0"/>
              <a:t> programme and it is useful to reflect upon the purpose of this module and why it comes at this point in your programme.  </a:t>
            </a:r>
            <a:endParaRPr lang="en-US" dirty="0"/>
          </a:p>
          <a:p>
            <a:r>
              <a:rPr lang="en-GB" b="1" dirty="0"/>
              <a:t>You should be aware that the programme in its entirety, that is including all the submitted modules, is a </a:t>
            </a:r>
            <a:r>
              <a:rPr lang="en-GB" b="1" dirty="0" err="1"/>
              <a:t>DProf</a:t>
            </a:r>
            <a:r>
              <a:rPr lang="en-GB" b="1" dirty="0"/>
              <a:t> programme  </a:t>
            </a:r>
            <a:endParaRPr lang="en-US" dirty="0"/>
          </a:p>
          <a:p>
            <a:r>
              <a:rPr lang="en-GB" dirty="0"/>
              <a:t>This may seem obvious but it is common to think of the project as the </a:t>
            </a:r>
            <a:r>
              <a:rPr lang="en-GB" dirty="0" err="1"/>
              <a:t>DProf</a:t>
            </a:r>
            <a:r>
              <a:rPr lang="en-GB" dirty="0"/>
              <a:t> and ignore the contribution of the other modules. The project is the final submission and it will take the majority of the time of the programme but it is, in effect, the culmination of a programme of study that starts with the Review of Learning module. This module and the following ones dealing with research methods and academic communication are critical to designing the project activity and achieving its potential for successful implementation. Work-based research at masters or doctorate level requires researchers to be fully aware of their positionality within the workplace. This term encompasses the position of the practitioners-researchers within an organisation or working environment, their role, their influence, responsibilities as well as the subtler influences of the business culture, norms and the personal values and beliefs that they bring to this role. To conduct practitioner research at this level requires that you have undertaken a review of what you bring to the programme as a practitioner and researcher.  </a:t>
            </a:r>
          </a:p>
          <a:p>
            <a:r>
              <a:rPr lang="en-GB" dirty="0"/>
              <a:t>As a researcher you will have a specific stance informed by your beliefs about the nature of knowledge, how you currently use it and the criteria you employ to judge its appropriateness. This stance will also determine the type of knowledge you want to produce and why it is appropriate within your specific context.  </a:t>
            </a:r>
          </a:p>
          <a:p>
            <a:r>
              <a:rPr lang="en-GB" dirty="0"/>
              <a:t>As an advanced practitioner you will also bring your professional perspective to your research. This perspective is shaped by your experience and expertise. To be clear about your perspective as a practitioner you need to undertake what is essentially an enquiry into how your learning has developed within your career and what you bring to your role as a practitioner. As a candidate on this programme you will have achieved a significant degree of expertise within your work role and position. By expertise we do not mean purely the technical ability to provide a tested solution to a well-defined problem but the ability to work with uncertainty, ambiguity and limited knowledge of the issue, to arrive at a solution that will be applied to provide outcomes that are monitored and modified in light of the results. Expertise will also include the softer skills required to work and engage with your reports and stakeholders who are central to your work based learning.  </a:t>
            </a:r>
          </a:p>
          <a:p>
            <a:r>
              <a:rPr lang="en-GB" dirty="0"/>
              <a:t>All of these elements have been learned and are part of your continuing practice. They contribute to your habitus (Bourdieu, 1990) – the sum of life experience, which produces the unconscious ways of being and doing with which we inhabit our world. In other words, it is a set of dispositions which essentially constitute your world view or ontology; how each of us perceives the world and our actions within it.  </a:t>
            </a:r>
          </a:p>
          <a:p>
            <a:r>
              <a:rPr lang="en-GB" dirty="0"/>
              <a:t>Your ontological view is unique to you and will essentially be your ‘signature presence’ as a leader or advanced practitioner in your field. It will include the being and doing aspects of work as well as the knowing. It is what shapes every aspect of your practice from how you approach an issue, engage with colleagues and bring it to completion.  </a:t>
            </a:r>
          </a:p>
          <a:p>
            <a:r>
              <a:rPr lang="en-GB" dirty="0"/>
              <a:t>Uncovering this level of learning and how it informs the expertise, perspective and capabilities you bring to your work may seem daunting at first but this module and its submission have been designed to help you in that process. </a:t>
            </a:r>
          </a:p>
          <a:p>
            <a:r>
              <a:rPr lang="en-GB" dirty="0"/>
              <a:t>   </a:t>
            </a:r>
          </a:p>
          <a:p>
            <a:r>
              <a:rPr lang="en-GB" dirty="0"/>
              <a:t>In summary, a doctorate programme is concerned with the exploration, generation and development of knowledge. Every candidate’s professional studies programme is uniquely their own. It seeks to develop new knowledge and understanding of the work context by building upon the professional skills and knowledge of the candidate themselves. It is therefore essential to develop a clear understanding of what constitutes knowledge in professional life;  </a:t>
            </a:r>
          </a:p>
          <a:p>
            <a:r>
              <a:rPr lang="en-GB" dirty="0"/>
              <a:t> </a:t>
            </a:r>
          </a:p>
          <a:p>
            <a:pPr marL="171450" indent="-171450">
              <a:buFont typeface="Arial"/>
              <a:buChar char="•"/>
            </a:pPr>
            <a:r>
              <a:rPr lang="en-GB" dirty="0"/>
              <a:t>how we, as individual learners, have acquired it  </a:t>
            </a:r>
          </a:p>
          <a:p>
            <a:pPr marL="171450" indent="-171450">
              <a:buFont typeface="Arial"/>
              <a:buChar char="•"/>
            </a:pPr>
            <a:r>
              <a:rPr lang="en-GB" dirty="0"/>
              <a:t>how we have, in turn, generated knowledge and learning in the past.  </a:t>
            </a:r>
          </a:p>
          <a:p>
            <a:r>
              <a:rPr lang="en-GB" dirty="0"/>
              <a:t> </a:t>
            </a:r>
          </a:p>
          <a:p>
            <a:r>
              <a:rPr lang="en-GB" dirty="0"/>
              <a:t>This learning will, in general, be highly contextualised and its form and function will depend on who we are as individuals and the environment within which we work.  </a:t>
            </a:r>
          </a:p>
          <a:p>
            <a:r>
              <a:rPr lang="en-GB" dirty="0"/>
              <a:t> </a:t>
            </a:r>
          </a:p>
          <a:p>
            <a:r>
              <a:rPr lang="en-GB" dirty="0"/>
              <a:t>For you this means that the first task in the programme is to review your professional learning up to this point – how you have developed skills and knowledge that allow you to do the work you do. This wealth of knowledge is what you bring to your programme and what you will build upon as you progress through your studies. It is clear that an exploration of the capabilities you possess at the start of your programme is critical in identifying the bedrock upon which the rest of your programme sits.  </a:t>
            </a:r>
          </a:p>
          <a:p>
            <a:r>
              <a:rPr lang="en-GB" dirty="0"/>
              <a:t> </a:t>
            </a:r>
          </a:p>
          <a:p>
            <a:r>
              <a:rPr lang="en-GB" dirty="0"/>
              <a:t>As you go forward you will explicitly build on the work undertaken here. You probably already have an idea about what you would like to focus on in your research and development project. The design and planning of that project is undertaken in your proposal module where you explicitly use the reflections you develop here, namely:  </a:t>
            </a:r>
          </a:p>
          <a:p>
            <a:pPr marL="171450" indent="-171450">
              <a:buFont typeface="Arial"/>
              <a:buChar char="•"/>
            </a:pPr>
            <a:r>
              <a:rPr lang="en-GB" dirty="0"/>
              <a:t>the personal perspective and values you bring to your project work and how they influence not only your professional life but what you are seeking to develop within your research  </a:t>
            </a:r>
          </a:p>
          <a:p>
            <a:pPr marL="171450" indent="-171450">
              <a:buFont typeface="Arial"/>
              <a:buChar char="•"/>
            </a:pPr>
            <a:r>
              <a:rPr lang="en-GB" dirty="0"/>
              <a:t>your organisational context and how this impacts on the type of knowledge you use and will want to develop within your project  </a:t>
            </a:r>
          </a:p>
          <a:p>
            <a:pPr marL="171450" indent="-171450">
              <a:buFont typeface="Arial"/>
              <a:buChar char="•"/>
            </a:pPr>
            <a:r>
              <a:rPr lang="en-GB" dirty="0"/>
              <a:t>How you can creatively and constructively combine your roles as researcher, practitioner and organisational member.  </a:t>
            </a:r>
          </a:p>
          <a:p>
            <a:endParaRPr lang="en-GB" dirty="0">
              <a:cs typeface="Calibri"/>
            </a:endParaRPr>
          </a:p>
          <a:p>
            <a:r>
              <a:rPr lang="en-GB" dirty="0"/>
              <a:t> </a:t>
            </a:r>
            <a:endParaRPr lang="en-US" dirty="0"/>
          </a:p>
          <a:p>
            <a:r>
              <a:rPr lang="en-GB" dirty="0"/>
              <a:t> </a:t>
            </a:r>
            <a:r>
              <a:rPr lang="en-US" dirty="0"/>
              <a:t> </a:t>
            </a:r>
            <a:r>
              <a:rPr lang="en-GB" dirty="0"/>
              <a:t> </a:t>
            </a:r>
            <a:endParaRPr lang="en-US" dirty="0"/>
          </a:p>
          <a:p>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F79EAF90-1931-4271-975B-B64A7566D645}" type="slidenum">
              <a:t>13</a:t>
            </a:fld>
            <a:endParaRPr lang="en-GB"/>
          </a:p>
        </p:txBody>
      </p:sp>
    </p:spTree>
    <p:extLst>
      <p:ext uri="{BB962C8B-B14F-4D97-AF65-F5344CB8AC3E}">
        <p14:creationId xmlns:p14="http://schemas.microsoft.com/office/powerpoint/2010/main" val="1883153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9EAF90-1931-4271-975B-B64A7566D645}" type="slidenum">
              <a:rPr lang="en-GB" smtClean="0"/>
              <a:t>18</a:t>
            </a:fld>
            <a:endParaRPr lang="en-GB"/>
          </a:p>
        </p:txBody>
      </p:sp>
    </p:spTree>
    <p:extLst>
      <p:ext uri="{BB962C8B-B14F-4D97-AF65-F5344CB8AC3E}">
        <p14:creationId xmlns:p14="http://schemas.microsoft.com/office/powerpoint/2010/main" val="3511487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639009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9395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90532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81132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1/29/2024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67928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1/29/2024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80516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1/29/2024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85460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3167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57358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49262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62452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1/29/2024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546977652"/>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3386A22-26C9-1424-7F32-ECE569942826}"/>
              </a:ext>
            </a:extLst>
          </p:cNvPr>
          <p:cNvPicPr>
            <a:picLocks noChangeAspect="1"/>
          </p:cNvPicPr>
          <p:nvPr/>
        </p:nvPicPr>
        <p:blipFill rotWithShape="1">
          <a:blip r:embed="rId2">
            <a:alphaModFix amt="50000"/>
          </a:blip>
          <a:srcRect t="10517" b="9977"/>
          <a:stretch/>
        </p:blipFill>
        <p:spPr>
          <a:xfrm>
            <a:off x="1525" y="10"/>
            <a:ext cx="12188951" cy="6857990"/>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GB">
                <a:solidFill>
                  <a:srgbClr val="FFFFFF"/>
                </a:solidFill>
                <a:ea typeface="Calibri Light"/>
                <a:cs typeface="Calibri Light"/>
              </a:rPr>
              <a:t>BMDP7010 Review of Professional Learning</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ormAutofit/>
          </a:bodyPr>
          <a:lstStyle/>
          <a:p>
            <a:r>
              <a:rPr lang="en-GB">
                <a:solidFill>
                  <a:srgbClr val="FFFFFF"/>
                </a:solidFill>
                <a:ea typeface="Calibri"/>
                <a:cs typeface="Calibri"/>
              </a:rPr>
              <a:t>Laura James </a:t>
            </a:r>
          </a:p>
          <a:p>
            <a:endParaRPr lang="en-GB">
              <a:solidFill>
                <a:srgbClr val="FFFFFF"/>
              </a:solidFill>
              <a:ea typeface="Calibri"/>
              <a:cs typeface="Calibri"/>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2A0031E7-3224-5775-DBF8-B6B72449BBB0}"/>
              </a:ext>
            </a:extLst>
          </p:cNvPr>
          <p:cNvSpPr>
            <a:spLocks noGrp="1"/>
          </p:cNvSpPr>
          <p:nvPr>
            <p:ph type="title"/>
          </p:nvPr>
        </p:nvSpPr>
        <p:spPr>
          <a:xfrm>
            <a:off x="838200" y="643467"/>
            <a:ext cx="2951205" cy="5571066"/>
          </a:xfrm>
        </p:spPr>
        <p:txBody>
          <a:bodyPr>
            <a:normAutofit/>
          </a:bodyPr>
          <a:lstStyle/>
          <a:p>
            <a:r>
              <a:rPr lang="en-GB" sz="4100">
                <a:solidFill>
                  <a:srgbClr val="FFFFFF"/>
                </a:solidFill>
              </a:rPr>
              <a:t>Introduction to the Module</a:t>
            </a:r>
          </a:p>
        </p:txBody>
      </p:sp>
      <p:graphicFrame>
        <p:nvGraphicFramePr>
          <p:cNvPr id="5" name="Content Placeholder 2">
            <a:extLst>
              <a:ext uri="{FF2B5EF4-FFF2-40B4-BE49-F238E27FC236}">
                <a16:creationId xmlns:a16="http://schemas.microsoft.com/office/drawing/2014/main" id="{338A4484-8830-020A-3E7F-ECE9E5CC16CE}"/>
              </a:ext>
            </a:extLst>
          </p:cNvPr>
          <p:cNvGraphicFramePr>
            <a:graphicFrameLocks noGrp="1"/>
          </p:cNvGraphicFramePr>
          <p:nvPr>
            <p:ph idx="1"/>
            <p:extLst>
              <p:ext uri="{D42A27DB-BD31-4B8C-83A1-F6EECF244321}">
                <p14:modId xmlns:p14="http://schemas.microsoft.com/office/powerpoint/2010/main" val="657674022"/>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5893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BEF467-D261-7114-949C-322B4BE35380}"/>
              </a:ext>
            </a:extLst>
          </p:cNvPr>
          <p:cNvSpPr>
            <a:spLocks noGrp="1"/>
          </p:cNvSpPr>
          <p:nvPr>
            <p:ph type="title"/>
          </p:nvPr>
        </p:nvSpPr>
        <p:spPr>
          <a:xfrm>
            <a:off x="841248" y="256032"/>
            <a:ext cx="10506456" cy="1014984"/>
          </a:xfrm>
        </p:spPr>
        <p:txBody>
          <a:bodyPr anchor="b">
            <a:normAutofit/>
          </a:bodyPr>
          <a:lstStyle/>
          <a:p>
            <a:r>
              <a:rPr lang="en-GB" dirty="0"/>
              <a:t>Course Aims and Learning Objectives</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15BF97DA-58A6-5352-726A-376BCBF0A51D}"/>
              </a:ext>
            </a:extLst>
          </p:cNvPr>
          <p:cNvGraphicFramePr>
            <a:graphicFrameLocks noGrp="1"/>
          </p:cNvGraphicFramePr>
          <p:nvPr>
            <p:ph idx="1"/>
            <p:extLst>
              <p:ext uri="{D42A27DB-BD31-4B8C-83A1-F6EECF244321}">
                <p14:modId xmlns:p14="http://schemas.microsoft.com/office/powerpoint/2010/main" val="4005935742"/>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6618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reaching for a paper on a table full of paper and sticky notes">
            <a:extLst>
              <a:ext uri="{FF2B5EF4-FFF2-40B4-BE49-F238E27FC236}">
                <a16:creationId xmlns:a16="http://schemas.microsoft.com/office/drawing/2014/main" id="{0AA4E894-E8D1-A118-C06B-C3C79C98D155}"/>
              </a:ext>
            </a:extLst>
          </p:cNvPr>
          <p:cNvPicPr>
            <a:picLocks noChangeAspect="1"/>
          </p:cNvPicPr>
          <p:nvPr/>
        </p:nvPicPr>
        <p:blipFill rotWithShape="1">
          <a:blip r:embed="rId3"/>
          <a:srcRect l="18849" r="21622" b="4"/>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9BD48607-67E8-3A93-4F7B-DDC8C0337949}"/>
              </a:ext>
            </a:extLst>
          </p:cNvPr>
          <p:cNvSpPr>
            <a:spLocks noGrp="1"/>
          </p:cNvSpPr>
          <p:nvPr>
            <p:ph idx="1"/>
          </p:nvPr>
        </p:nvSpPr>
        <p:spPr>
          <a:xfrm>
            <a:off x="5859112" y="315608"/>
            <a:ext cx="6213755" cy="6612622"/>
          </a:xfrm>
        </p:spPr>
        <p:txBody>
          <a:bodyPr vert="horz" lIns="91440" tIns="45720" rIns="91440" bIns="45720" rtlCol="0" anchor="t">
            <a:noAutofit/>
          </a:bodyPr>
          <a:lstStyle/>
          <a:p>
            <a:pPr marL="0" indent="0">
              <a:buNone/>
            </a:pPr>
            <a:r>
              <a:rPr lang="en-GB" sz="1600" dirty="0">
                <a:cs typeface="Calibri"/>
              </a:rPr>
              <a:t>This module helps you reflect on the learning you have gained from work and other sources by guiding you through the writing of a critically reflective review of your professional learning to date.  </a:t>
            </a:r>
          </a:p>
          <a:p>
            <a:pPr marL="0" indent="0">
              <a:buNone/>
            </a:pPr>
            <a:endParaRPr lang="en-GB" sz="1600" dirty="0">
              <a:cs typeface="Calibri"/>
            </a:endParaRPr>
          </a:p>
          <a:p>
            <a:pPr>
              <a:buNone/>
            </a:pPr>
            <a:r>
              <a:rPr lang="en-GB" sz="1600" b="1" dirty="0">
                <a:cs typeface="Calibri"/>
              </a:rPr>
              <a:t>Key information about the Review of Learning </a:t>
            </a:r>
          </a:p>
          <a:p>
            <a:pPr>
              <a:buNone/>
            </a:pPr>
            <a:r>
              <a:rPr lang="en-GB" sz="1600" dirty="0">
                <a:cs typeface="Calibri"/>
              </a:rPr>
              <a:t>The purpose of this module is for you to:  </a:t>
            </a:r>
          </a:p>
          <a:p>
            <a:pPr>
              <a:buClr>
                <a:srgbClr val="435677"/>
              </a:buClr>
              <a:buFont typeface="Arial"/>
              <a:buChar char="•"/>
            </a:pPr>
            <a:r>
              <a:rPr lang="en-GB" sz="1600" dirty="0">
                <a:cs typeface="Calibri"/>
              </a:rPr>
              <a:t>review your professional capabilities  </a:t>
            </a:r>
          </a:p>
          <a:p>
            <a:pPr>
              <a:buClr>
                <a:srgbClr val="435677"/>
              </a:buClr>
              <a:buFont typeface="Arial"/>
              <a:buChar char="•"/>
            </a:pPr>
            <a:r>
              <a:rPr lang="en-GB" sz="1600" dirty="0">
                <a:cs typeface="Calibri"/>
              </a:rPr>
              <a:t>recognise and define your personal perspective on work and life  </a:t>
            </a:r>
          </a:p>
          <a:p>
            <a:pPr>
              <a:buClr>
                <a:srgbClr val="435677"/>
              </a:buClr>
              <a:buFont typeface="Arial"/>
              <a:buChar char="•"/>
            </a:pPr>
            <a:r>
              <a:rPr lang="en-GB" sz="1600" dirty="0">
                <a:cs typeface="Calibri"/>
              </a:rPr>
              <a:t>develop your critical and reflective skills, and to use them to produce a piece of sustained and persuasive written argumentation, which lays out your credentials for work at masters or doctoral level. </a:t>
            </a:r>
          </a:p>
          <a:p>
            <a:pPr>
              <a:buClr>
                <a:srgbClr val="435677"/>
              </a:buClr>
              <a:buFont typeface="Arial"/>
              <a:buChar char="•"/>
            </a:pPr>
            <a:endParaRPr lang="en-GB" sz="1600" dirty="0">
              <a:cs typeface="Calibri"/>
            </a:endParaRPr>
          </a:p>
          <a:p>
            <a:pPr>
              <a:buClr>
                <a:srgbClr val="435677"/>
              </a:buClr>
              <a:buFont typeface="Arial"/>
              <a:buChar char="•"/>
            </a:pPr>
            <a:endParaRPr lang="en-GB" sz="1600" dirty="0">
              <a:cs typeface="Calibri"/>
            </a:endParaRPr>
          </a:p>
          <a:p>
            <a:pPr marL="0" indent="0">
              <a:buClr>
                <a:srgbClr val="435677"/>
              </a:buClr>
              <a:buNone/>
            </a:pPr>
            <a:r>
              <a:rPr lang="en-GB" sz="1600" dirty="0">
                <a:cs typeface="Calibri"/>
              </a:rPr>
              <a:t>The </a:t>
            </a:r>
            <a:r>
              <a:rPr lang="en-GB" sz="1600" b="1" dirty="0">
                <a:cs typeface="Calibri"/>
              </a:rPr>
              <a:t>Review of Learning</a:t>
            </a:r>
            <a:r>
              <a:rPr lang="en-GB" sz="1600" dirty="0">
                <a:cs typeface="Calibri"/>
              </a:rPr>
              <a:t> is part of the starting point of your </a:t>
            </a:r>
            <a:r>
              <a:rPr lang="en-GB" sz="1600" dirty="0" err="1">
                <a:cs typeface="Calibri"/>
              </a:rPr>
              <a:t>DProf</a:t>
            </a:r>
            <a:r>
              <a:rPr lang="en-GB" sz="1600" dirty="0">
                <a:cs typeface="Calibri"/>
              </a:rPr>
              <a:t> programme. Its focus is on your professional past, on the learning and experiences that have brought you to this point. It also provides the underpinning for all future work you do on the programme. You will have to demonstrate here that you have the capabilities to undertake project work at masters/doctoral level.  </a:t>
            </a:r>
          </a:p>
          <a:p>
            <a:pPr marL="0" indent="0">
              <a:buClr>
                <a:srgbClr val="435677"/>
              </a:buClr>
              <a:buNone/>
            </a:pPr>
            <a:r>
              <a:rPr lang="en-GB" sz="1600" dirty="0">
                <a:cs typeface="Calibri"/>
              </a:rPr>
              <a:t>Your </a:t>
            </a:r>
            <a:r>
              <a:rPr lang="en-GB" sz="1600" b="1" dirty="0">
                <a:cs typeface="Calibri"/>
              </a:rPr>
              <a:t>Review of Learning</a:t>
            </a:r>
            <a:r>
              <a:rPr lang="en-GB" sz="1600" dirty="0">
                <a:cs typeface="Calibri"/>
              </a:rPr>
              <a:t> review is thus both an analysis of your professional learning so far and a forward-looking document likely to be a useful aide-memoire when you come to develop this learning agreement.  </a:t>
            </a:r>
          </a:p>
          <a:p>
            <a:pPr>
              <a:buClr>
                <a:srgbClr val="435677"/>
              </a:buClr>
              <a:buFont typeface="Arial"/>
              <a:buChar char="•"/>
            </a:pPr>
            <a:endParaRPr lang="en-GB" sz="800">
              <a:cs typeface="Calibri"/>
            </a:endParaRPr>
          </a:p>
          <a:p>
            <a:pPr marL="0" indent="0">
              <a:buNone/>
            </a:pPr>
            <a:endParaRPr lang="en-GB" sz="800">
              <a:cs typeface="Calibri"/>
            </a:endParaRPr>
          </a:p>
        </p:txBody>
      </p:sp>
    </p:spTree>
    <p:extLst>
      <p:ext uri="{BB962C8B-B14F-4D97-AF65-F5344CB8AC3E}">
        <p14:creationId xmlns:p14="http://schemas.microsoft.com/office/powerpoint/2010/main" val="3569800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Neat empty education desk">
            <a:extLst>
              <a:ext uri="{FF2B5EF4-FFF2-40B4-BE49-F238E27FC236}">
                <a16:creationId xmlns:a16="http://schemas.microsoft.com/office/drawing/2014/main" id="{75B224B6-D99B-56E7-D55C-27A0D8FB711C}"/>
              </a:ext>
            </a:extLst>
          </p:cNvPr>
          <p:cNvPicPr>
            <a:picLocks noChangeAspect="1"/>
          </p:cNvPicPr>
          <p:nvPr/>
        </p:nvPicPr>
        <p:blipFill rotWithShape="1">
          <a:blip r:embed="rId2">
            <a:alphaModFix/>
          </a:blip>
          <a:srcRect t="15728"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A78BB823-15DD-7984-BA9C-234CDB6529A0}"/>
              </a:ext>
            </a:extLst>
          </p:cNvPr>
          <p:cNvSpPr>
            <a:spLocks noGrp="1"/>
          </p:cNvSpPr>
          <p:nvPr>
            <p:ph type="title"/>
          </p:nvPr>
        </p:nvSpPr>
        <p:spPr>
          <a:xfrm>
            <a:off x="5659718" y="565846"/>
            <a:ext cx="5770281" cy="3617644"/>
          </a:xfrm>
        </p:spPr>
        <p:txBody>
          <a:bodyPr vert="horz" lIns="91440" tIns="45720" rIns="91440" bIns="45720" rtlCol="0" anchor="b">
            <a:normAutofit/>
          </a:bodyPr>
          <a:lstStyle/>
          <a:p>
            <a:pPr algn="r"/>
            <a:r>
              <a:rPr lang="en-US" sz="6000">
                <a:solidFill>
                  <a:srgbClr val="FFFFFF"/>
                </a:solidFill>
              </a:rPr>
              <a:t>Student Scheme of Work </a:t>
            </a:r>
          </a:p>
        </p:txBody>
      </p:sp>
    </p:spTree>
    <p:extLst>
      <p:ext uri="{BB962C8B-B14F-4D97-AF65-F5344CB8AC3E}">
        <p14:creationId xmlns:p14="http://schemas.microsoft.com/office/powerpoint/2010/main" val="1823901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25FA4B21-795D-8FE7-2DCA-4E8F06A38AAF}"/>
              </a:ext>
            </a:extLst>
          </p:cNvPr>
          <p:cNvPicPr>
            <a:picLocks noChangeAspect="1"/>
          </p:cNvPicPr>
          <p:nvPr/>
        </p:nvPicPr>
        <p:blipFill rotWithShape="1">
          <a:blip r:embed="rId2"/>
          <a:srcRect l="23298" b="9091"/>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B73F999-350C-049F-B9E6-22268CA7C93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solidFill>
                  <a:schemeClr val="bg1"/>
                </a:solidFill>
              </a:rPr>
              <a:t>Assessment </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3076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439E8B0E-A521-991F-313C-6F525B1B0F76}"/>
              </a:ext>
            </a:extLst>
          </p:cNvPr>
          <p:cNvPicPr>
            <a:picLocks noChangeAspect="1"/>
          </p:cNvPicPr>
          <p:nvPr/>
        </p:nvPicPr>
        <p:blipFill rotWithShape="1">
          <a:blip r:embed="rId2">
            <a:alphaModFix amt="35000"/>
          </a:blip>
          <a:srcRect r="-2" b="15603"/>
          <a:stretch/>
        </p:blipFill>
        <p:spPr>
          <a:xfrm>
            <a:off x="20" y="10"/>
            <a:ext cx="12191980" cy="6857990"/>
          </a:xfrm>
          <a:prstGeom prst="rect">
            <a:avLst/>
          </a:prstGeom>
        </p:spPr>
      </p:pic>
      <p:sp>
        <p:nvSpPr>
          <p:cNvPr id="2" name="Title 1">
            <a:extLst>
              <a:ext uri="{FF2B5EF4-FFF2-40B4-BE49-F238E27FC236}">
                <a16:creationId xmlns:a16="http://schemas.microsoft.com/office/drawing/2014/main" id="{E851C806-A48C-92A8-E8F5-BF6248A84940}"/>
              </a:ext>
            </a:extLst>
          </p:cNvPr>
          <p:cNvSpPr>
            <a:spLocks noGrp="1"/>
          </p:cNvSpPr>
          <p:nvPr>
            <p:ph type="title"/>
          </p:nvPr>
        </p:nvSpPr>
        <p:spPr>
          <a:xfrm>
            <a:off x="838200" y="365125"/>
            <a:ext cx="10515600" cy="1325563"/>
          </a:xfrm>
        </p:spPr>
        <p:txBody>
          <a:bodyPr>
            <a:normAutofit/>
          </a:bodyPr>
          <a:lstStyle/>
          <a:p>
            <a:r>
              <a:rPr lang="en-GB" b="1">
                <a:solidFill>
                  <a:srgbClr val="FFFFFF"/>
                </a:solidFill>
                <a:latin typeface="Calibri"/>
                <a:cs typeface="Calibri"/>
              </a:rPr>
              <a:t>Key sequence to the submission and assessment of this module  </a:t>
            </a:r>
          </a:p>
          <a:p>
            <a:endParaRPr lang="en-GB">
              <a:solidFill>
                <a:srgbClr val="FFFFFF"/>
              </a:solidFill>
            </a:endParaRPr>
          </a:p>
        </p:txBody>
      </p:sp>
      <p:sp>
        <p:nvSpPr>
          <p:cNvPr id="3" name="Content Placeholder 2">
            <a:extLst>
              <a:ext uri="{FF2B5EF4-FFF2-40B4-BE49-F238E27FC236}">
                <a16:creationId xmlns:a16="http://schemas.microsoft.com/office/drawing/2014/main" id="{359255E9-B75E-8A39-4F07-38F7F7526570}"/>
              </a:ext>
            </a:extLst>
          </p:cNvPr>
          <p:cNvSpPr>
            <a:spLocks noGrp="1"/>
          </p:cNvSpPr>
          <p:nvPr>
            <p:ph idx="1"/>
          </p:nvPr>
        </p:nvSpPr>
        <p:spPr>
          <a:xfrm>
            <a:off x="838200" y="1825625"/>
            <a:ext cx="10515600" cy="4351338"/>
          </a:xfrm>
        </p:spPr>
        <p:txBody>
          <a:bodyPr vert="horz" lIns="91440" tIns="45720" rIns="91440" bIns="45720" rtlCol="0">
            <a:normAutofit/>
          </a:bodyPr>
          <a:lstStyle/>
          <a:p>
            <a:endParaRPr lang="en-GB" sz="2400" b="1">
              <a:solidFill>
                <a:srgbClr val="FFFFFF"/>
              </a:solidFill>
              <a:cs typeface="Calibri"/>
            </a:endParaRPr>
          </a:p>
          <a:p>
            <a:pPr marL="0" indent="0">
              <a:buClr>
                <a:srgbClr val="435677"/>
              </a:buClr>
              <a:buNone/>
            </a:pPr>
            <a:r>
              <a:rPr lang="en-GB" sz="2400">
                <a:solidFill>
                  <a:srgbClr val="FFFFFF"/>
                </a:solidFill>
                <a:cs typeface="Calibri"/>
              </a:rPr>
              <a:t>We suggest that you:  </a:t>
            </a:r>
          </a:p>
          <a:p>
            <a:pPr>
              <a:buClr>
                <a:srgbClr val="435677"/>
              </a:buClr>
            </a:pPr>
            <a:r>
              <a:rPr lang="en-GB" sz="2400">
                <a:solidFill>
                  <a:srgbClr val="FFFFFF"/>
                </a:solidFill>
                <a:cs typeface="Calibri"/>
              </a:rPr>
              <a:t>First prepare your cv and job description  </a:t>
            </a:r>
          </a:p>
          <a:p>
            <a:pPr>
              <a:buClr>
                <a:srgbClr val="435677"/>
              </a:buClr>
            </a:pPr>
            <a:r>
              <a:rPr lang="en-GB" sz="2400">
                <a:solidFill>
                  <a:srgbClr val="FFFFFF"/>
                </a:solidFill>
                <a:cs typeface="Calibri"/>
              </a:rPr>
              <a:t>Write your first draft of your Review of Learning (word count: 4,000 words) and submit for formative feedback from the module leader (make sure you do this in good time to allow them sufficient time to provide you with that feedback)  </a:t>
            </a:r>
          </a:p>
          <a:p>
            <a:pPr>
              <a:buClr>
                <a:srgbClr val="435677"/>
              </a:buClr>
            </a:pPr>
            <a:r>
              <a:rPr lang="en-GB" sz="2400">
                <a:solidFill>
                  <a:srgbClr val="FFFFFF"/>
                </a:solidFill>
                <a:cs typeface="Calibri"/>
              </a:rPr>
              <a:t>Whilst you are waiting for your feedback prepare your training needs analysis and personal development plan and submit for feedback  </a:t>
            </a:r>
          </a:p>
          <a:p>
            <a:pPr>
              <a:buClr>
                <a:srgbClr val="435677"/>
              </a:buClr>
            </a:pPr>
            <a:r>
              <a:rPr lang="en-GB" sz="2400">
                <a:solidFill>
                  <a:srgbClr val="FFFFFF"/>
                </a:solidFill>
                <a:cs typeface="Calibri"/>
              </a:rPr>
              <a:t>Finally amend and develop your submission in light of your feedback and submit in good time </a:t>
            </a:r>
          </a:p>
          <a:p>
            <a:pPr>
              <a:buClr>
                <a:srgbClr val="435677"/>
              </a:buClr>
            </a:pPr>
            <a:endParaRPr lang="en-GB" sz="2400">
              <a:solidFill>
                <a:srgbClr val="FFFFFF"/>
              </a:solidFill>
              <a:cs typeface="Calibri"/>
            </a:endParaRPr>
          </a:p>
        </p:txBody>
      </p:sp>
    </p:spTree>
    <p:extLst>
      <p:ext uri="{BB962C8B-B14F-4D97-AF65-F5344CB8AC3E}">
        <p14:creationId xmlns:p14="http://schemas.microsoft.com/office/powerpoint/2010/main" val="1320112694"/>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Light bulb on yellow background with sketched light beams and cord">
            <a:extLst>
              <a:ext uri="{FF2B5EF4-FFF2-40B4-BE49-F238E27FC236}">
                <a16:creationId xmlns:a16="http://schemas.microsoft.com/office/drawing/2014/main" id="{EF13A674-AF8E-7979-085F-62530EFC2A96}"/>
              </a:ext>
            </a:extLst>
          </p:cNvPr>
          <p:cNvPicPr>
            <a:picLocks noChangeAspect="1"/>
          </p:cNvPicPr>
          <p:nvPr/>
        </p:nvPicPr>
        <p:blipFill rotWithShape="1">
          <a:blip r:embed="rId2"/>
          <a:srcRect l="49383" r="7058" b="3"/>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CD92FF6-A919-913C-4E57-D618C9038D03}"/>
              </a:ext>
            </a:extLst>
          </p:cNvPr>
          <p:cNvSpPr>
            <a:spLocks noGrp="1"/>
          </p:cNvSpPr>
          <p:nvPr>
            <p:ph type="title"/>
          </p:nvPr>
        </p:nvSpPr>
        <p:spPr>
          <a:xfrm>
            <a:off x="5827048" y="407987"/>
            <a:ext cx="5721484" cy="1325563"/>
          </a:xfrm>
        </p:spPr>
        <p:txBody>
          <a:bodyPr>
            <a:normAutofit/>
          </a:bodyPr>
          <a:lstStyle/>
          <a:p>
            <a:r>
              <a:rPr lang="en-GB" dirty="0"/>
              <a:t>Assessments Continued</a:t>
            </a:r>
          </a:p>
        </p:txBody>
      </p:sp>
      <p:sp>
        <p:nvSpPr>
          <p:cNvPr id="3" name="Content Placeholder 2">
            <a:extLst>
              <a:ext uri="{FF2B5EF4-FFF2-40B4-BE49-F238E27FC236}">
                <a16:creationId xmlns:a16="http://schemas.microsoft.com/office/drawing/2014/main" id="{FB157958-747A-0E39-37E7-04846362E48B}"/>
              </a:ext>
            </a:extLst>
          </p:cNvPr>
          <p:cNvSpPr>
            <a:spLocks noGrp="1"/>
          </p:cNvSpPr>
          <p:nvPr>
            <p:ph idx="1"/>
          </p:nvPr>
        </p:nvSpPr>
        <p:spPr>
          <a:xfrm>
            <a:off x="5827048" y="1868487"/>
            <a:ext cx="5721484" cy="4351338"/>
          </a:xfrm>
        </p:spPr>
        <p:txBody>
          <a:bodyPr vert="horz" lIns="91440" tIns="45720" rIns="91440" bIns="45720" rtlCol="0" anchor="t">
            <a:normAutofit/>
          </a:bodyPr>
          <a:lstStyle/>
          <a:p>
            <a:pPr marL="0" indent="0">
              <a:buNone/>
            </a:pPr>
            <a:r>
              <a:rPr lang="en-GB" sz="1500">
                <a:cs typeface="Calibri"/>
              </a:rPr>
              <a:t>Review of Learning Your Review of Learning is a substantial document (word count: 4,000 words) in which you argue a case for your ability to undertake work at masters/doctoral level. It is an overview of the learning you have achieved within your professional work and as such it should identify the capabilities you have developed with illustrative examples that serve to demonstrate the depth of this learning and your level of attainment within these capabilities. It should not be a simple narrative of activities and achievements but a critical and evaluative review.  </a:t>
            </a:r>
            <a:endParaRPr lang="en-US"/>
          </a:p>
          <a:p>
            <a:pPr>
              <a:buClr>
                <a:srgbClr val="435677"/>
              </a:buClr>
            </a:pPr>
            <a:endParaRPr lang="en-GB" sz="1500">
              <a:cs typeface="Calibri"/>
            </a:endParaRPr>
          </a:p>
          <a:p>
            <a:pPr marL="0" indent="0">
              <a:buClr>
                <a:srgbClr val="435677"/>
              </a:buClr>
              <a:buNone/>
            </a:pPr>
            <a:r>
              <a:rPr lang="en-GB" sz="1500">
                <a:cs typeface="Calibri"/>
              </a:rPr>
              <a:t>Preparation for your review involves:  </a:t>
            </a:r>
          </a:p>
          <a:p>
            <a:pPr>
              <a:buClr>
                <a:srgbClr val="435677"/>
              </a:buClr>
            </a:pPr>
            <a:r>
              <a:rPr lang="en-GB" sz="1500" dirty="0">
                <a:cs typeface="Calibri"/>
              </a:rPr>
              <a:t>reviewing and reflecting on the main themes/areas of your professional learning to date  </a:t>
            </a:r>
          </a:p>
          <a:p>
            <a:pPr>
              <a:buClr>
                <a:srgbClr val="435677"/>
              </a:buClr>
            </a:pPr>
            <a:r>
              <a:rPr lang="en-GB" sz="1500" dirty="0">
                <a:cs typeface="Calibri"/>
              </a:rPr>
              <a:t>offering a persuasive and holistic account of your current professional self  </a:t>
            </a:r>
          </a:p>
          <a:p>
            <a:pPr>
              <a:buClr>
                <a:srgbClr val="435677"/>
              </a:buClr>
            </a:pPr>
            <a:r>
              <a:rPr lang="en-GB" sz="1500" dirty="0">
                <a:cs typeface="Calibri"/>
              </a:rPr>
              <a:t>linking your past learning to your future intentions on the </a:t>
            </a:r>
            <a:r>
              <a:rPr lang="en-GB" sz="1500" dirty="0" err="1">
                <a:cs typeface="Calibri"/>
              </a:rPr>
              <a:t>DProf</a:t>
            </a:r>
            <a:r>
              <a:rPr lang="en-GB" sz="1500" dirty="0">
                <a:cs typeface="Calibri"/>
              </a:rPr>
              <a:t> programme  </a:t>
            </a:r>
          </a:p>
          <a:p>
            <a:pPr>
              <a:buClr>
                <a:srgbClr val="435677"/>
              </a:buClr>
            </a:pPr>
            <a:endParaRPr lang="en-GB" sz="1500">
              <a:cs typeface="Calibri"/>
            </a:endParaRPr>
          </a:p>
        </p:txBody>
      </p:sp>
    </p:spTree>
    <p:extLst>
      <p:ext uri="{BB962C8B-B14F-4D97-AF65-F5344CB8AC3E}">
        <p14:creationId xmlns:p14="http://schemas.microsoft.com/office/powerpoint/2010/main" val="135701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rson pointing on a map">
            <a:extLst>
              <a:ext uri="{FF2B5EF4-FFF2-40B4-BE49-F238E27FC236}">
                <a16:creationId xmlns:a16="http://schemas.microsoft.com/office/drawing/2014/main" id="{701F8FB1-6D98-6AA6-B629-3AAD15D37E74}"/>
              </a:ext>
            </a:extLst>
          </p:cNvPr>
          <p:cNvPicPr>
            <a:picLocks noChangeAspect="1"/>
          </p:cNvPicPr>
          <p:nvPr/>
        </p:nvPicPr>
        <p:blipFill rotWithShape="1">
          <a:blip r:embed="rId2"/>
          <a:srcRect l="9056" r="19908" b="-3"/>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1"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0A1A142F-850D-14E9-D6B0-533AF14DC799}"/>
              </a:ext>
            </a:extLst>
          </p:cNvPr>
          <p:cNvSpPr>
            <a:spLocks noGrp="1"/>
          </p:cNvSpPr>
          <p:nvPr>
            <p:ph idx="1"/>
          </p:nvPr>
        </p:nvSpPr>
        <p:spPr>
          <a:xfrm>
            <a:off x="374904" y="2522949"/>
            <a:ext cx="5065776" cy="3402363"/>
          </a:xfrm>
        </p:spPr>
        <p:txBody>
          <a:bodyPr vert="horz" lIns="91440" tIns="45720" rIns="91440" bIns="45720" rtlCol="0" anchor="t">
            <a:normAutofit/>
          </a:bodyPr>
          <a:lstStyle/>
          <a:p>
            <a:pPr marL="0" indent="0">
              <a:buNone/>
            </a:pPr>
            <a:r>
              <a:rPr lang="en-GB" sz="1700" dirty="0">
                <a:cs typeface="Calibri"/>
              </a:rPr>
              <a:t>One way of considering this piece of work is that is provides a map of your professional learning. You only have 4,000 words so the map cannot cover all the details, but it will still need to identify the major landmarks of your learning. This may include how you have developed new technical knowledge as well as methods of working and models of practice. It will identify how you have taken your experiences, formal learning, reading and other learning opportunities and developed your own ‘signature’ to the way you conduct your professional life – effectively your unique professionalism and practice. </a:t>
            </a:r>
            <a:endParaRPr lang="en-US" sz="1700" dirty="0"/>
          </a:p>
        </p:txBody>
      </p:sp>
    </p:spTree>
    <p:extLst>
      <p:ext uri="{BB962C8B-B14F-4D97-AF65-F5344CB8AC3E}">
        <p14:creationId xmlns:p14="http://schemas.microsoft.com/office/powerpoint/2010/main" val="3683266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on clear background">
            <a:extLst>
              <a:ext uri="{FF2B5EF4-FFF2-40B4-BE49-F238E27FC236}">
                <a16:creationId xmlns:a16="http://schemas.microsoft.com/office/drawing/2014/main" id="{35B20DD0-5DE6-8B51-B012-B8FA09AF64AC}"/>
              </a:ext>
            </a:extLst>
          </p:cNvPr>
          <p:cNvPicPr>
            <a:picLocks noChangeAspect="1"/>
          </p:cNvPicPr>
          <p:nvPr/>
        </p:nvPicPr>
        <p:blipFill rotWithShape="1">
          <a:blip r:embed="rId2"/>
          <a:srcRect l="27435" r="1430" b="4"/>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1"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F31A8BB-FDA1-A683-8943-33F925D209C9}"/>
              </a:ext>
            </a:extLst>
          </p:cNvPr>
          <p:cNvSpPr>
            <a:spLocks noGrp="1"/>
          </p:cNvSpPr>
          <p:nvPr>
            <p:ph type="title"/>
          </p:nvPr>
        </p:nvSpPr>
        <p:spPr>
          <a:xfrm>
            <a:off x="374904" y="856488"/>
            <a:ext cx="4992624" cy="1243584"/>
          </a:xfrm>
        </p:spPr>
        <p:txBody>
          <a:bodyPr anchor="ctr">
            <a:normAutofit/>
          </a:bodyPr>
          <a:lstStyle/>
          <a:p>
            <a:r>
              <a:rPr lang="en-GB" sz="3400" b="1">
                <a:latin typeface="Calibri"/>
                <a:cs typeface="Calibri"/>
              </a:rPr>
              <a:t>Content of the Review of Learning </a:t>
            </a:r>
            <a:endParaRPr lang="en-US" sz="3400"/>
          </a:p>
        </p:txBody>
      </p:sp>
      <p:sp>
        <p:nvSpPr>
          <p:cNvPr id="15" name="Rectangle 14">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1C6B4721-0A83-557D-50F8-C9A27607D331}"/>
              </a:ext>
            </a:extLst>
          </p:cNvPr>
          <p:cNvSpPr>
            <a:spLocks noGrp="1"/>
          </p:cNvSpPr>
          <p:nvPr>
            <p:ph idx="1"/>
          </p:nvPr>
        </p:nvSpPr>
        <p:spPr>
          <a:xfrm>
            <a:off x="374904" y="2522949"/>
            <a:ext cx="5065776" cy="3402363"/>
          </a:xfrm>
        </p:spPr>
        <p:txBody>
          <a:bodyPr vert="horz" lIns="91440" tIns="45720" rIns="91440" bIns="45720" rtlCol="0" anchor="t">
            <a:normAutofit/>
          </a:bodyPr>
          <a:lstStyle/>
          <a:p>
            <a:pPr marL="0" indent="0">
              <a:buNone/>
            </a:pPr>
            <a:r>
              <a:rPr lang="en-GB" sz="2000" dirty="0">
                <a:cs typeface="Calibri"/>
              </a:rPr>
              <a:t>Relevance to the focus of your DProf programme rather than exhaustiveness is the key to the content of your review. Each person’s Review of Learning is necessarily highly individualistic. However, you are likely to need to discuss and critically evaluate both theoretical and practical aspects of your learning.</a:t>
            </a:r>
          </a:p>
        </p:txBody>
      </p:sp>
    </p:spTree>
    <p:extLst>
      <p:ext uri="{BB962C8B-B14F-4D97-AF65-F5344CB8AC3E}">
        <p14:creationId xmlns:p14="http://schemas.microsoft.com/office/powerpoint/2010/main" val="1406927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08610F-8C30-5AC9-6B0B-7F4E550D53CB}"/>
              </a:ext>
            </a:extLst>
          </p:cNvPr>
          <p:cNvSpPr>
            <a:spLocks noGrp="1"/>
          </p:cNvSpPr>
          <p:nvPr>
            <p:ph type="title"/>
          </p:nvPr>
        </p:nvSpPr>
        <p:spPr>
          <a:xfrm>
            <a:off x="411480" y="987552"/>
            <a:ext cx="4485861" cy="1088136"/>
          </a:xfrm>
        </p:spPr>
        <p:txBody>
          <a:bodyPr anchor="b">
            <a:normAutofit/>
          </a:bodyPr>
          <a:lstStyle/>
          <a:p>
            <a:r>
              <a:rPr lang="en-GB" sz="3400" b="1">
                <a:latin typeface="Calibri"/>
                <a:cs typeface="Calibri"/>
              </a:rPr>
              <a:t>Theory and knowledge  </a:t>
            </a:r>
            <a:endParaRPr lang="en-US" sz="3400"/>
          </a:p>
        </p:txBody>
      </p:sp>
      <p:sp>
        <p:nvSpPr>
          <p:cNvPr id="11" name="Rectangle 10">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50FFAC75-B7D0-5029-9E10-37EF2C6EFDB5}"/>
              </a:ext>
            </a:extLst>
          </p:cNvPr>
          <p:cNvSpPr>
            <a:spLocks noGrp="1"/>
          </p:cNvSpPr>
          <p:nvPr>
            <p:ph idx="1"/>
          </p:nvPr>
        </p:nvSpPr>
        <p:spPr>
          <a:xfrm>
            <a:off x="411479" y="2688336"/>
            <a:ext cx="4498848" cy="3584448"/>
          </a:xfrm>
        </p:spPr>
        <p:txBody>
          <a:bodyPr vert="horz" lIns="91440" tIns="45720" rIns="91440" bIns="45720" rtlCol="0" anchor="t">
            <a:normAutofit/>
          </a:bodyPr>
          <a:lstStyle/>
          <a:p>
            <a:r>
              <a:rPr lang="en-GB" sz="1500">
                <a:cs typeface="Calibri"/>
              </a:rPr>
              <a:t>your perspectives, values and the areas of knowledge that underpin your professional field </a:t>
            </a:r>
          </a:p>
          <a:p>
            <a:pPr>
              <a:buClr>
                <a:srgbClr val="435677"/>
              </a:buClr>
            </a:pPr>
            <a:r>
              <a:rPr lang="en-GB" sz="1500">
                <a:cs typeface="Calibri"/>
              </a:rPr>
              <a:t>(you may wish to consider the issues raised in the text on epistemology and ontology)  </a:t>
            </a:r>
          </a:p>
          <a:p>
            <a:pPr>
              <a:buClr>
                <a:srgbClr val="435677"/>
              </a:buClr>
            </a:pPr>
            <a:r>
              <a:rPr lang="en-GB" sz="1500">
                <a:cs typeface="Calibri"/>
              </a:rPr>
              <a:t>links between theory and your practice, particularly in the analysis of organisational development and change  </a:t>
            </a:r>
          </a:p>
          <a:p>
            <a:pPr>
              <a:buClr>
                <a:srgbClr val="435677"/>
              </a:buClr>
            </a:pPr>
            <a:r>
              <a:rPr lang="en-GB" sz="1500">
                <a:cs typeface="Calibri"/>
              </a:rPr>
              <a:t>any literature which indicates the theoretical underpinning of your reflective approach to your professional context  </a:t>
            </a:r>
          </a:p>
          <a:p>
            <a:pPr>
              <a:buClr>
                <a:srgbClr val="435677"/>
              </a:buClr>
            </a:pPr>
            <a:r>
              <a:rPr lang="en-GB" sz="1500">
                <a:cs typeface="Calibri"/>
              </a:rPr>
              <a:t>any relevant formal postgraduate learning (if you are in doubt about the level or type of award you have for any formal learning, talk to your module tutor).  </a:t>
            </a:r>
          </a:p>
          <a:p>
            <a:pPr>
              <a:buClr>
                <a:srgbClr val="435677"/>
              </a:buClr>
            </a:pPr>
            <a:endParaRPr lang="en-GB" sz="1500">
              <a:cs typeface="Calibri"/>
            </a:endParaRPr>
          </a:p>
        </p:txBody>
      </p:sp>
      <p:pic>
        <p:nvPicPr>
          <p:cNvPr id="5" name="Picture 4" descr="A top view of books with different cover colours">
            <a:extLst>
              <a:ext uri="{FF2B5EF4-FFF2-40B4-BE49-F238E27FC236}">
                <a16:creationId xmlns:a16="http://schemas.microsoft.com/office/drawing/2014/main" id="{7193D30A-319E-7E30-760B-4F4B37C42B21}"/>
              </a:ext>
            </a:extLst>
          </p:cNvPr>
          <p:cNvPicPr>
            <a:picLocks noChangeAspect="1"/>
          </p:cNvPicPr>
          <p:nvPr/>
        </p:nvPicPr>
        <p:blipFill rotWithShape="1">
          <a:blip r:embed="rId2"/>
          <a:srcRect t="377" r="-9" b="-9"/>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extLst>
      <p:ext uri="{BB962C8B-B14F-4D97-AF65-F5344CB8AC3E}">
        <p14:creationId xmlns:p14="http://schemas.microsoft.com/office/powerpoint/2010/main" val="2486246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EC3CAC-F4E7-AC8D-0F6F-A318C664B4A2}"/>
              </a:ext>
            </a:extLst>
          </p:cNvPr>
          <p:cNvSpPr>
            <a:spLocks noGrp="1"/>
          </p:cNvSpPr>
          <p:nvPr>
            <p:ph type="title"/>
          </p:nvPr>
        </p:nvSpPr>
        <p:spPr>
          <a:xfrm>
            <a:off x="411480" y="987552"/>
            <a:ext cx="4485861" cy="1088136"/>
          </a:xfrm>
        </p:spPr>
        <p:txBody>
          <a:bodyPr anchor="b">
            <a:normAutofit/>
          </a:bodyPr>
          <a:lstStyle/>
          <a:p>
            <a:r>
              <a:rPr lang="en-GB" sz="3400" b="1">
                <a:latin typeface="Calibri"/>
                <a:cs typeface="Calibri"/>
              </a:rPr>
              <a:t>Practice  </a:t>
            </a:r>
          </a:p>
        </p:txBody>
      </p:sp>
      <p:sp>
        <p:nvSpPr>
          <p:cNvPr id="11" name="Rectangle 10">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931B1E22-D8AC-C5C2-130D-B1C5054FCB0D}"/>
              </a:ext>
            </a:extLst>
          </p:cNvPr>
          <p:cNvSpPr>
            <a:spLocks noGrp="1"/>
          </p:cNvSpPr>
          <p:nvPr>
            <p:ph idx="1"/>
          </p:nvPr>
        </p:nvSpPr>
        <p:spPr>
          <a:xfrm>
            <a:off x="411479" y="2688336"/>
            <a:ext cx="4498848" cy="3584448"/>
          </a:xfrm>
        </p:spPr>
        <p:txBody>
          <a:bodyPr vert="horz" lIns="91440" tIns="45720" rIns="91440" bIns="45720" rtlCol="0" anchor="t">
            <a:normAutofit/>
          </a:bodyPr>
          <a:lstStyle/>
          <a:p>
            <a:r>
              <a:rPr lang="en-GB" sz="1500">
                <a:cs typeface="Calibri"/>
              </a:rPr>
              <a:t>the links between your past learning and your practice   </a:t>
            </a:r>
          </a:p>
          <a:p>
            <a:pPr>
              <a:buClr>
                <a:srgbClr val="435677"/>
              </a:buClr>
            </a:pPr>
            <a:r>
              <a:rPr lang="en-GB" sz="1500">
                <a:cs typeface="Calibri"/>
              </a:rPr>
              <a:t>your research and professional capabilities  </a:t>
            </a:r>
          </a:p>
          <a:p>
            <a:pPr>
              <a:buClr>
                <a:srgbClr val="435677"/>
              </a:buClr>
            </a:pPr>
            <a:r>
              <a:rPr lang="en-GB" sz="1500">
                <a:cs typeface="Calibri"/>
              </a:rPr>
              <a:t>your progression and development in your organisation and sphere of work over time  </a:t>
            </a:r>
          </a:p>
          <a:p>
            <a:pPr>
              <a:buClr>
                <a:srgbClr val="435677"/>
              </a:buClr>
            </a:pPr>
            <a:r>
              <a:rPr lang="en-GB" sz="1500">
                <a:cs typeface="Calibri"/>
              </a:rPr>
              <a:t>your responsibilities and how you have increased them  </a:t>
            </a:r>
          </a:p>
          <a:p>
            <a:pPr>
              <a:buClr>
                <a:srgbClr val="435677"/>
              </a:buClr>
            </a:pPr>
            <a:r>
              <a:rPr lang="en-GB" sz="1500">
                <a:cs typeface="Calibri"/>
              </a:rPr>
              <a:t>the authority you have and the resources at your disposal to undertake project work at DProf level  </a:t>
            </a:r>
          </a:p>
          <a:p>
            <a:pPr>
              <a:buClr>
                <a:srgbClr val="435677"/>
              </a:buClr>
            </a:pPr>
            <a:r>
              <a:rPr lang="en-GB" sz="1500">
                <a:cs typeface="Calibri"/>
              </a:rPr>
              <a:t>your achievements  </a:t>
            </a:r>
          </a:p>
          <a:p>
            <a:pPr>
              <a:buClr>
                <a:srgbClr val="435677"/>
              </a:buClr>
            </a:pPr>
            <a:r>
              <a:rPr lang="en-GB" sz="1500">
                <a:cs typeface="Calibri"/>
              </a:rPr>
              <a:t>any relevant non-employment activities.  </a:t>
            </a:r>
          </a:p>
          <a:p>
            <a:pPr>
              <a:buClr>
                <a:srgbClr val="435677"/>
              </a:buClr>
            </a:pPr>
            <a:endParaRPr lang="en-GB" sz="1500">
              <a:cs typeface="Calibri"/>
            </a:endParaRPr>
          </a:p>
        </p:txBody>
      </p:sp>
      <p:pic>
        <p:nvPicPr>
          <p:cNvPr id="5" name="Picture 4" descr="Glasses on top of a book">
            <a:extLst>
              <a:ext uri="{FF2B5EF4-FFF2-40B4-BE49-F238E27FC236}">
                <a16:creationId xmlns:a16="http://schemas.microsoft.com/office/drawing/2014/main" id="{FB62BF6C-2BF0-4E2C-9D16-5531794723FE}"/>
              </a:ext>
            </a:extLst>
          </p:cNvPr>
          <p:cNvPicPr>
            <a:picLocks noChangeAspect="1"/>
          </p:cNvPicPr>
          <p:nvPr/>
        </p:nvPicPr>
        <p:blipFill rotWithShape="1">
          <a:blip r:embed="rId2"/>
          <a:srcRect l="6338" r="27206" b="10"/>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extLst>
      <p:ext uri="{BB962C8B-B14F-4D97-AF65-F5344CB8AC3E}">
        <p14:creationId xmlns:p14="http://schemas.microsoft.com/office/powerpoint/2010/main" val="134409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CA64B-8F4A-D401-7711-927862CEA182}"/>
              </a:ext>
            </a:extLst>
          </p:cNvPr>
          <p:cNvSpPr>
            <a:spLocks noGrp="1"/>
          </p:cNvSpPr>
          <p:nvPr>
            <p:ph type="title"/>
          </p:nvPr>
        </p:nvSpPr>
        <p:spPr/>
        <p:txBody>
          <a:bodyPr>
            <a:normAutofit fontScale="90000"/>
          </a:bodyPr>
          <a:lstStyle/>
          <a:p>
            <a:r>
              <a:rPr lang="en-GB" dirty="0"/>
              <a:t>Why Review of Professional Learning?</a:t>
            </a:r>
          </a:p>
        </p:txBody>
      </p:sp>
      <p:pic>
        <p:nvPicPr>
          <p:cNvPr id="4" name="Content Placeholder 3" descr="No Borders Learning - Grow within and beyond - My epistemological and  ontological stance (as of now)">
            <a:extLst>
              <a:ext uri="{FF2B5EF4-FFF2-40B4-BE49-F238E27FC236}">
                <a16:creationId xmlns:a16="http://schemas.microsoft.com/office/drawing/2014/main" id="{CA3C1FC2-06DB-B2C3-3E21-2551E5ED3DF3}"/>
              </a:ext>
            </a:extLst>
          </p:cNvPr>
          <p:cNvPicPr>
            <a:picLocks noGrp="1" noChangeAspect="1"/>
          </p:cNvPicPr>
          <p:nvPr>
            <p:ph idx="1"/>
          </p:nvPr>
        </p:nvPicPr>
        <p:blipFill>
          <a:blip r:embed="rId3"/>
          <a:stretch>
            <a:fillRect/>
          </a:stretch>
        </p:blipFill>
        <p:spPr>
          <a:xfrm>
            <a:off x="2639207" y="1838180"/>
            <a:ext cx="7171921" cy="4025720"/>
          </a:xfrm>
        </p:spPr>
      </p:pic>
    </p:spTree>
    <p:extLst>
      <p:ext uri="{BB962C8B-B14F-4D97-AF65-F5344CB8AC3E}">
        <p14:creationId xmlns:p14="http://schemas.microsoft.com/office/powerpoint/2010/main" val="173185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ny question marks on black background">
            <a:extLst>
              <a:ext uri="{FF2B5EF4-FFF2-40B4-BE49-F238E27FC236}">
                <a16:creationId xmlns:a16="http://schemas.microsoft.com/office/drawing/2014/main" id="{EE8BC4B1-AE54-21A6-CAB6-2156DBC3ECBA}"/>
              </a:ext>
            </a:extLst>
          </p:cNvPr>
          <p:cNvPicPr>
            <a:picLocks noChangeAspect="1"/>
          </p:cNvPicPr>
          <p:nvPr/>
        </p:nvPicPr>
        <p:blipFill rotWithShape="1">
          <a:blip r:embed="rId2"/>
          <a:srcRect l="51877" r="2"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FE36DA-86A5-BA66-2133-C4FE2E95E4EB}"/>
              </a:ext>
            </a:extLst>
          </p:cNvPr>
          <p:cNvSpPr>
            <a:spLocks noGrp="1"/>
          </p:cNvSpPr>
          <p:nvPr>
            <p:ph type="title"/>
          </p:nvPr>
        </p:nvSpPr>
        <p:spPr>
          <a:xfrm>
            <a:off x="6115317" y="405685"/>
            <a:ext cx="5464968" cy="1559301"/>
          </a:xfrm>
        </p:spPr>
        <p:txBody>
          <a:bodyPr>
            <a:normAutofit/>
          </a:bodyPr>
          <a:lstStyle/>
          <a:p>
            <a:r>
              <a:rPr lang="en-GB" sz="4000" b="1">
                <a:latin typeface="Calibri"/>
                <a:cs typeface="Calibri"/>
              </a:rPr>
              <a:t>Job Description</a:t>
            </a:r>
            <a:endParaRPr lang="en-US" sz="4000"/>
          </a:p>
        </p:txBody>
      </p:sp>
      <p:sp>
        <p:nvSpPr>
          <p:cNvPr id="3" name="Content Placeholder 2">
            <a:extLst>
              <a:ext uri="{FF2B5EF4-FFF2-40B4-BE49-F238E27FC236}">
                <a16:creationId xmlns:a16="http://schemas.microsoft.com/office/drawing/2014/main" id="{15470A98-9ACF-7EB3-6B15-E8B607949086}"/>
              </a:ext>
            </a:extLst>
          </p:cNvPr>
          <p:cNvSpPr>
            <a:spLocks noGrp="1"/>
          </p:cNvSpPr>
          <p:nvPr>
            <p:ph idx="1"/>
          </p:nvPr>
        </p:nvSpPr>
        <p:spPr>
          <a:xfrm>
            <a:off x="6115317" y="2743200"/>
            <a:ext cx="5247340" cy="3496878"/>
          </a:xfrm>
        </p:spPr>
        <p:txBody>
          <a:bodyPr vert="horz" lIns="91440" tIns="45720" rIns="91440" bIns="45720" rtlCol="0" anchor="ctr">
            <a:normAutofit/>
          </a:bodyPr>
          <a:lstStyle/>
          <a:p>
            <a:r>
              <a:rPr lang="en-GB" sz="1900">
                <a:cs typeface="Calibri"/>
              </a:rPr>
              <a:t>Hopefully a Job Description exists for your role. However, it’s unlikely to cover everything you do! It is acceptable to add to your description the additional activities you carry out or additional responsibilities you have. As with your CV, retain the original Job description in black and use a coloured font for any additions  </a:t>
            </a:r>
          </a:p>
          <a:p>
            <a:pPr>
              <a:buClr>
                <a:srgbClr val="435677"/>
              </a:buClr>
            </a:pPr>
            <a:endParaRPr lang="en-GB" sz="1900">
              <a:cs typeface="Calibri"/>
            </a:endParaRPr>
          </a:p>
          <a:p>
            <a:pPr>
              <a:buClr>
                <a:srgbClr val="435677"/>
              </a:buClr>
            </a:pPr>
            <a:r>
              <a:rPr lang="en-GB" sz="1900">
                <a:cs typeface="Calibri"/>
              </a:rPr>
              <a:t>If there is no job description available for your role, then you will need to generate your own, for the submission. Please indicate that this is the case.  </a:t>
            </a:r>
          </a:p>
          <a:p>
            <a:pPr>
              <a:buClr>
                <a:srgbClr val="435677"/>
              </a:buClr>
            </a:pPr>
            <a:endParaRPr lang="en-GB" sz="1900">
              <a:cs typeface="Calibri"/>
            </a:endParaRPr>
          </a:p>
        </p:txBody>
      </p:sp>
    </p:spTree>
    <p:extLst>
      <p:ext uri="{BB962C8B-B14F-4D97-AF65-F5344CB8AC3E}">
        <p14:creationId xmlns:p14="http://schemas.microsoft.com/office/powerpoint/2010/main" val="3048324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5C4A0B-6611-7AF2-AD9B-25692EA5394F}"/>
              </a:ext>
            </a:extLst>
          </p:cNvPr>
          <p:cNvSpPr>
            <a:spLocks noGrp="1"/>
          </p:cNvSpPr>
          <p:nvPr>
            <p:ph type="title"/>
          </p:nvPr>
        </p:nvSpPr>
        <p:spPr>
          <a:xfrm>
            <a:off x="411480" y="987552"/>
            <a:ext cx="4485861" cy="1088136"/>
          </a:xfrm>
        </p:spPr>
        <p:txBody>
          <a:bodyPr anchor="b">
            <a:normAutofit/>
          </a:bodyPr>
          <a:lstStyle/>
          <a:p>
            <a:r>
              <a:rPr lang="en-GB" sz="3400" b="1">
                <a:latin typeface="Calibri"/>
                <a:cs typeface="Calibri"/>
              </a:rPr>
              <a:t>Annotated CV</a:t>
            </a:r>
            <a:endParaRPr lang="en-US" sz="3400"/>
          </a:p>
        </p:txBody>
      </p:sp>
      <p:sp>
        <p:nvSpPr>
          <p:cNvPr id="11" name="Rectangle 10">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F1D7A757-7410-D7F7-DEFE-C4616595F591}"/>
              </a:ext>
            </a:extLst>
          </p:cNvPr>
          <p:cNvSpPr>
            <a:spLocks noGrp="1"/>
          </p:cNvSpPr>
          <p:nvPr>
            <p:ph idx="1"/>
          </p:nvPr>
        </p:nvSpPr>
        <p:spPr>
          <a:xfrm>
            <a:off x="411479" y="2462956"/>
            <a:ext cx="4498848" cy="3584448"/>
          </a:xfrm>
        </p:spPr>
        <p:txBody>
          <a:bodyPr vert="horz" lIns="91440" tIns="45720" rIns="91440" bIns="45720" rtlCol="0" anchor="t">
            <a:normAutofit/>
          </a:bodyPr>
          <a:lstStyle/>
          <a:p>
            <a:r>
              <a:rPr lang="en-GB" sz="1500" dirty="0">
                <a:cs typeface="Calibri"/>
              </a:rPr>
              <a:t>We realise that your CV is unique to yourself. No-one else will have the same combination of educational background/work experience/life experience/hobbies and interests. So what we want in your submission is a celebration of your ‘course of life’. Take your CV and expand on it – forget the single page rule! </a:t>
            </a:r>
            <a:endParaRPr lang="en-US"/>
          </a:p>
          <a:p>
            <a:r>
              <a:rPr lang="en-GB" sz="1500" dirty="0">
                <a:cs typeface="Calibri"/>
              </a:rPr>
              <a:t>Explain what it means when you say for example: ‘experienced in leading a team’. How big was the team? How long did you lead them for? In what context? Were there issues? How did you resolve them? What was the most memorable achievement? Etc.  </a:t>
            </a:r>
            <a:endParaRPr lang="en-GB" dirty="0"/>
          </a:p>
          <a:p>
            <a:pPr>
              <a:buClr>
                <a:srgbClr val="435677"/>
              </a:buClr>
            </a:pPr>
            <a:r>
              <a:rPr lang="en-GB" sz="1500" dirty="0">
                <a:cs typeface="Calibri"/>
              </a:rPr>
              <a:t>As a suggestion, retain your original CV in black text and use a coloured text for the annotation. </a:t>
            </a:r>
            <a:endParaRPr lang="en-GB" sz="1500" dirty="0"/>
          </a:p>
          <a:p>
            <a:pPr>
              <a:buClr>
                <a:srgbClr val="435677"/>
              </a:buClr>
            </a:pPr>
            <a:endParaRPr lang="en-GB" sz="1500">
              <a:cs typeface="Calibri"/>
            </a:endParaRPr>
          </a:p>
        </p:txBody>
      </p:sp>
      <p:pic>
        <p:nvPicPr>
          <p:cNvPr id="5" name="Picture 4" descr="Large skydiving group mid-air">
            <a:extLst>
              <a:ext uri="{FF2B5EF4-FFF2-40B4-BE49-F238E27FC236}">
                <a16:creationId xmlns:a16="http://schemas.microsoft.com/office/drawing/2014/main" id="{ADEB22C4-F28D-1726-7D8C-63FD7A267531}"/>
              </a:ext>
            </a:extLst>
          </p:cNvPr>
          <p:cNvPicPr>
            <a:picLocks noChangeAspect="1"/>
          </p:cNvPicPr>
          <p:nvPr/>
        </p:nvPicPr>
        <p:blipFill rotWithShape="1">
          <a:blip r:embed="rId2"/>
          <a:srcRect l="17413" r="15735" b="3"/>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extLst>
      <p:ext uri="{BB962C8B-B14F-4D97-AF65-F5344CB8AC3E}">
        <p14:creationId xmlns:p14="http://schemas.microsoft.com/office/powerpoint/2010/main" val="1240265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50DA4A-8F23-F355-C485-2A40ED1DD8A2}"/>
              </a:ext>
            </a:extLst>
          </p:cNvPr>
          <p:cNvSpPr>
            <a:spLocks noGrp="1"/>
          </p:cNvSpPr>
          <p:nvPr>
            <p:ph type="title"/>
          </p:nvPr>
        </p:nvSpPr>
        <p:spPr>
          <a:xfrm>
            <a:off x="686834" y="591344"/>
            <a:ext cx="3200400" cy="5585619"/>
          </a:xfrm>
        </p:spPr>
        <p:txBody>
          <a:bodyPr>
            <a:normAutofit/>
          </a:bodyPr>
          <a:lstStyle/>
          <a:p>
            <a:r>
              <a:rPr lang="en-GB" b="1">
                <a:solidFill>
                  <a:srgbClr val="FFFFFF"/>
                </a:solidFill>
                <a:latin typeface="Calibri"/>
                <a:cs typeface="Calibri"/>
              </a:rPr>
              <a:t>Training (learning) Needs Analysis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E670B27-9A0E-5969-F21D-7F6F65E8D750}"/>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1500" dirty="0">
                <a:cs typeface="Calibri"/>
              </a:rPr>
              <a:t>Carrying out a Learning Needs Analysis is the step between reviewing the content of your CV and the requirements of your Job Description, and leads to the generation of your Personal Development Plan.  </a:t>
            </a:r>
            <a:endParaRPr lang="en-US" dirty="0"/>
          </a:p>
          <a:p>
            <a:pPr marL="0" indent="0">
              <a:buClr>
                <a:srgbClr val="435677"/>
              </a:buClr>
              <a:buNone/>
            </a:pPr>
            <a:r>
              <a:rPr lang="en-GB" sz="1500">
                <a:cs typeface="Calibri"/>
              </a:rPr>
              <a:t>The Learning needs analysis is not only informed by your job description, but also from many other sources such as:  </a:t>
            </a:r>
          </a:p>
          <a:p>
            <a:pPr>
              <a:buClr>
                <a:srgbClr val="435677"/>
              </a:buClr>
            </a:pPr>
            <a:r>
              <a:rPr lang="en-GB" sz="1500" dirty="0">
                <a:cs typeface="Calibri"/>
              </a:rPr>
              <a:t>The person specifications for your current and future roles  </a:t>
            </a:r>
          </a:p>
          <a:p>
            <a:pPr>
              <a:buClr>
                <a:srgbClr val="435677"/>
              </a:buClr>
            </a:pPr>
            <a:r>
              <a:rPr lang="en-GB" sz="1500" dirty="0">
                <a:cs typeface="Calibri"/>
              </a:rPr>
              <a:t>Your organisation’s strategic plans </a:t>
            </a:r>
          </a:p>
          <a:p>
            <a:pPr>
              <a:buClr>
                <a:srgbClr val="435677"/>
              </a:buClr>
            </a:pPr>
            <a:r>
              <a:rPr lang="en-GB" sz="1500" dirty="0">
                <a:cs typeface="Calibri"/>
              </a:rPr>
              <a:t>Your department’s operational plans  </a:t>
            </a:r>
          </a:p>
          <a:p>
            <a:pPr>
              <a:buClr>
                <a:srgbClr val="435677"/>
              </a:buClr>
            </a:pPr>
            <a:r>
              <a:rPr lang="en-GB" sz="1500" dirty="0">
                <a:cs typeface="Calibri"/>
              </a:rPr>
              <a:t>Job evaluation data  </a:t>
            </a:r>
          </a:p>
          <a:p>
            <a:pPr>
              <a:buClr>
                <a:srgbClr val="435677"/>
              </a:buClr>
            </a:pPr>
            <a:r>
              <a:rPr lang="en-GB" sz="1500" dirty="0">
                <a:cs typeface="Calibri"/>
              </a:rPr>
              <a:t>Professional Body requirements linked to your role e.g. CIPD, CMI, HEA, PSF etc.  </a:t>
            </a:r>
          </a:p>
          <a:p>
            <a:pPr>
              <a:buClr>
                <a:srgbClr val="435677"/>
              </a:buClr>
            </a:pPr>
            <a:r>
              <a:rPr lang="en-GB" sz="1500" dirty="0">
                <a:cs typeface="Calibri"/>
              </a:rPr>
              <a:t>National Occupational Standards – competency frameworks  </a:t>
            </a:r>
          </a:p>
          <a:p>
            <a:pPr>
              <a:buClr>
                <a:srgbClr val="435677"/>
              </a:buClr>
            </a:pPr>
            <a:r>
              <a:rPr lang="en-GB" sz="1500" dirty="0">
                <a:cs typeface="Calibri"/>
              </a:rPr>
              <a:t>Interviews with line managers  </a:t>
            </a:r>
          </a:p>
          <a:p>
            <a:pPr>
              <a:buClr>
                <a:srgbClr val="435677"/>
              </a:buClr>
            </a:pPr>
            <a:r>
              <a:rPr lang="en-GB" sz="1500" dirty="0">
                <a:cs typeface="Calibri"/>
              </a:rPr>
              <a:t>Input from your team  </a:t>
            </a:r>
          </a:p>
          <a:p>
            <a:pPr>
              <a:buClr>
                <a:srgbClr val="435677"/>
              </a:buClr>
            </a:pPr>
            <a:r>
              <a:rPr lang="en-GB" sz="1500" dirty="0">
                <a:cs typeface="Calibri"/>
              </a:rPr>
              <a:t>Appraisals  </a:t>
            </a:r>
          </a:p>
          <a:p>
            <a:pPr>
              <a:buClr>
                <a:srgbClr val="435677"/>
              </a:buClr>
            </a:pPr>
            <a:r>
              <a:rPr lang="en-GB" sz="1500" dirty="0">
                <a:cs typeface="Calibri"/>
              </a:rPr>
              <a:t>360 degree feedback  </a:t>
            </a:r>
          </a:p>
          <a:p>
            <a:pPr>
              <a:buClr>
                <a:srgbClr val="435677"/>
              </a:buClr>
            </a:pPr>
            <a:r>
              <a:rPr lang="en-GB" sz="1500" dirty="0">
                <a:cs typeface="Calibri"/>
              </a:rPr>
              <a:t>Psychometric reports </a:t>
            </a:r>
          </a:p>
          <a:p>
            <a:pPr>
              <a:buClr>
                <a:srgbClr val="435677"/>
              </a:buClr>
            </a:pPr>
            <a:endParaRPr lang="en-GB" sz="1500">
              <a:cs typeface="Calibri"/>
            </a:endParaRPr>
          </a:p>
        </p:txBody>
      </p:sp>
    </p:spTree>
    <p:extLst>
      <p:ext uri="{BB962C8B-B14F-4D97-AF65-F5344CB8AC3E}">
        <p14:creationId xmlns:p14="http://schemas.microsoft.com/office/powerpoint/2010/main" val="329738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999BC5-1DA5-FADF-C3FA-FE1FA78C60D2}"/>
              </a:ext>
            </a:extLst>
          </p:cNvPr>
          <p:cNvSpPr>
            <a:spLocks noGrp="1"/>
          </p:cNvSpPr>
          <p:nvPr>
            <p:ph type="title"/>
          </p:nvPr>
        </p:nvSpPr>
        <p:spPr>
          <a:xfrm>
            <a:off x="466722" y="586855"/>
            <a:ext cx="3201366" cy="3387497"/>
          </a:xfrm>
        </p:spPr>
        <p:txBody>
          <a:bodyPr anchor="b">
            <a:normAutofit/>
          </a:bodyPr>
          <a:lstStyle/>
          <a:p>
            <a:pPr algn="r"/>
            <a:endParaRPr lang="en-GB" sz="3400">
              <a:solidFill>
                <a:srgbClr val="FFFFFF"/>
              </a:solidFill>
              <a:latin typeface="Calibri"/>
              <a:cs typeface="Calibri"/>
            </a:endParaRPr>
          </a:p>
          <a:p>
            <a:pPr algn="r"/>
            <a:r>
              <a:rPr lang="en-GB" sz="3400" b="1">
                <a:solidFill>
                  <a:srgbClr val="FFFFFF"/>
                </a:solidFill>
                <a:latin typeface="Calibri"/>
                <a:cs typeface="Calibri"/>
              </a:rPr>
              <a:t>Comprehensive Personal Development Plan </a:t>
            </a:r>
            <a:endParaRPr lang="en-GB" sz="3400">
              <a:solidFill>
                <a:srgbClr val="FFFFFF"/>
              </a:solidFill>
            </a:endParaRPr>
          </a:p>
          <a:p>
            <a:pPr algn="r"/>
            <a:endParaRPr lang="en-GB" sz="3400">
              <a:solidFill>
                <a:srgbClr val="FFFFFF"/>
              </a:solidFill>
            </a:endParaRPr>
          </a:p>
        </p:txBody>
      </p:sp>
      <p:sp>
        <p:nvSpPr>
          <p:cNvPr id="3" name="Content Placeholder 2">
            <a:extLst>
              <a:ext uri="{FF2B5EF4-FFF2-40B4-BE49-F238E27FC236}">
                <a16:creationId xmlns:a16="http://schemas.microsoft.com/office/drawing/2014/main" id="{68EA4899-6ECF-500A-5B30-461C5F173F08}"/>
              </a:ext>
            </a:extLst>
          </p:cNvPr>
          <p:cNvSpPr>
            <a:spLocks noGrp="1"/>
          </p:cNvSpPr>
          <p:nvPr>
            <p:ph idx="1"/>
          </p:nvPr>
        </p:nvSpPr>
        <p:spPr>
          <a:xfrm>
            <a:off x="4810259" y="649480"/>
            <a:ext cx="6555347" cy="5546047"/>
          </a:xfrm>
        </p:spPr>
        <p:txBody>
          <a:bodyPr vert="horz" lIns="91440" tIns="45720" rIns="91440" bIns="45720" rtlCol="0" anchor="ctr">
            <a:normAutofit/>
          </a:bodyPr>
          <a:lstStyle/>
          <a:p>
            <a:pPr marL="0" indent="0">
              <a:buNone/>
            </a:pPr>
            <a:r>
              <a:rPr lang="en-GB" sz="1400">
                <a:cs typeface="Calibri"/>
              </a:rPr>
              <a:t>Having carried out a Learning Needs Analysis, the next step is to generate a plan to address these needs. Generally, this involves:  </a:t>
            </a:r>
            <a:endParaRPr lang="en-US"/>
          </a:p>
          <a:p>
            <a:pPr>
              <a:buClr>
                <a:srgbClr val="435677"/>
              </a:buClr>
            </a:pPr>
            <a:r>
              <a:rPr lang="en-GB" sz="1400" dirty="0">
                <a:cs typeface="Calibri"/>
              </a:rPr>
              <a:t>Description of needs  </a:t>
            </a:r>
          </a:p>
          <a:p>
            <a:pPr>
              <a:buClr>
                <a:srgbClr val="435677"/>
              </a:buClr>
            </a:pPr>
            <a:r>
              <a:rPr lang="en-GB" sz="1400" dirty="0">
                <a:cs typeface="Calibri"/>
              </a:rPr>
              <a:t>Prioritising  </a:t>
            </a:r>
          </a:p>
          <a:p>
            <a:pPr>
              <a:buClr>
                <a:srgbClr val="435677"/>
              </a:buClr>
            </a:pPr>
            <a:r>
              <a:rPr lang="en-GB" sz="1400" dirty="0">
                <a:cs typeface="Calibri"/>
              </a:rPr>
              <a:t>Financing  </a:t>
            </a:r>
          </a:p>
          <a:p>
            <a:pPr>
              <a:buClr>
                <a:srgbClr val="435677"/>
              </a:buClr>
            </a:pPr>
            <a:r>
              <a:rPr lang="en-GB" sz="1400" dirty="0">
                <a:cs typeface="Calibri"/>
              </a:rPr>
              <a:t>Resource allocation  </a:t>
            </a:r>
          </a:p>
          <a:p>
            <a:pPr>
              <a:buClr>
                <a:srgbClr val="435677"/>
              </a:buClr>
            </a:pPr>
            <a:r>
              <a:rPr lang="en-GB" sz="1400">
                <a:cs typeface="Calibri"/>
              </a:rPr>
              <a:t>Assigning timescales and targets</a:t>
            </a:r>
          </a:p>
          <a:p>
            <a:pPr>
              <a:buClr>
                <a:srgbClr val="435677"/>
              </a:buClr>
            </a:pPr>
            <a:r>
              <a:rPr lang="en-GB" sz="1400" dirty="0">
                <a:latin typeface="Arial"/>
                <a:cs typeface="Arial"/>
              </a:rPr>
              <a:t> </a:t>
            </a:r>
            <a:r>
              <a:rPr lang="en-GB" sz="1400" dirty="0">
                <a:cs typeface="Calibri"/>
              </a:rPr>
              <a:t>Gaining your line-manager’s support.  </a:t>
            </a:r>
            <a:endParaRPr lang="en-GB"/>
          </a:p>
          <a:p>
            <a:pPr>
              <a:buClr>
                <a:srgbClr val="435677"/>
              </a:buClr>
            </a:pPr>
            <a:endParaRPr lang="en-GB" sz="1400">
              <a:cs typeface="Calibri"/>
            </a:endParaRPr>
          </a:p>
          <a:p>
            <a:pPr marL="0" indent="0">
              <a:buClr>
                <a:srgbClr val="435677"/>
              </a:buClr>
              <a:buNone/>
            </a:pPr>
            <a:r>
              <a:rPr lang="en-GB" sz="1400">
                <a:cs typeface="Calibri"/>
              </a:rPr>
              <a:t>You may already have a comprehensive personal development plan, whose structure/layout is dictated by your organisation. It is totally acceptable to submit this. If you do not have one and need to generate one, you can use any format as long as it includes the following as a minimum:  </a:t>
            </a:r>
          </a:p>
          <a:p>
            <a:pPr>
              <a:buClr>
                <a:srgbClr val="435677"/>
              </a:buClr>
            </a:pPr>
            <a:endParaRPr lang="en-GB" sz="1400">
              <a:cs typeface="Calibri"/>
            </a:endParaRPr>
          </a:p>
          <a:p>
            <a:pPr>
              <a:buClr>
                <a:srgbClr val="435677"/>
              </a:buClr>
            </a:pPr>
            <a:r>
              <a:rPr lang="en-GB" sz="1400" dirty="0">
                <a:cs typeface="Calibri"/>
              </a:rPr>
              <a:t>A description of the need  </a:t>
            </a:r>
          </a:p>
          <a:p>
            <a:pPr>
              <a:buClr>
                <a:srgbClr val="435677"/>
              </a:buClr>
            </a:pPr>
            <a:r>
              <a:rPr lang="en-GB" sz="1400" dirty="0">
                <a:cs typeface="Calibri"/>
              </a:rPr>
              <a:t>Timescale  </a:t>
            </a:r>
          </a:p>
          <a:p>
            <a:pPr>
              <a:buClr>
                <a:srgbClr val="435677"/>
              </a:buClr>
            </a:pPr>
            <a:r>
              <a:rPr lang="en-GB" sz="1400" dirty="0">
                <a:cs typeface="Calibri"/>
              </a:rPr>
              <a:t>Target date  </a:t>
            </a:r>
          </a:p>
          <a:p>
            <a:pPr>
              <a:buClr>
                <a:srgbClr val="435677"/>
              </a:buClr>
            </a:pPr>
            <a:r>
              <a:rPr lang="en-GB" sz="1400" dirty="0">
                <a:cs typeface="Calibri"/>
              </a:rPr>
              <a:t>Resources required </a:t>
            </a:r>
          </a:p>
          <a:p>
            <a:pPr>
              <a:buClr>
                <a:srgbClr val="435677"/>
              </a:buClr>
            </a:pPr>
            <a:endParaRPr lang="en-GB" sz="1400">
              <a:cs typeface="Calibri"/>
            </a:endParaRPr>
          </a:p>
        </p:txBody>
      </p:sp>
    </p:spTree>
    <p:extLst>
      <p:ext uri="{BB962C8B-B14F-4D97-AF65-F5344CB8AC3E}">
        <p14:creationId xmlns:p14="http://schemas.microsoft.com/office/powerpoint/2010/main" val="10586087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73EA26-2156-46A2-C4C1-4D83FFDABC21}"/>
              </a:ext>
            </a:extLst>
          </p:cNvPr>
          <p:cNvSpPr>
            <a:spLocks noGrp="1"/>
          </p:cNvSpPr>
          <p:nvPr>
            <p:ph type="title"/>
          </p:nvPr>
        </p:nvSpPr>
        <p:spPr>
          <a:xfrm>
            <a:off x="466722" y="586855"/>
            <a:ext cx="3201366" cy="3387497"/>
          </a:xfrm>
        </p:spPr>
        <p:txBody>
          <a:bodyPr anchor="b">
            <a:normAutofit/>
          </a:bodyPr>
          <a:lstStyle/>
          <a:p>
            <a:pPr algn="r"/>
            <a:r>
              <a:rPr lang="en-GB" sz="4000" b="1">
                <a:solidFill>
                  <a:srgbClr val="FFFFFF"/>
                </a:solidFill>
                <a:latin typeface="Calibri"/>
                <a:cs typeface="Calibri"/>
              </a:rPr>
              <a:t>Review of Learning</a:t>
            </a:r>
            <a:endParaRPr lang="en-US" sz="4000">
              <a:solidFill>
                <a:srgbClr val="FFFFFF"/>
              </a:solidFill>
            </a:endParaRPr>
          </a:p>
        </p:txBody>
      </p:sp>
      <p:sp>
        <p:nvSpPr>
          <p:cNvPr id="3" name="Content Placeholder 2">
            <a:extLst>
              <a:ext uri="{FF2B5EF4-FFF2-40B4-BE49-F238E27FC236}">
                <a16:creationId xmlns:a16="http://schemas.microsoft.com/office/drawing/2014/main" id="{C9DD2A20-FB29-2198-B4FC-1B089283888F}"/>
              </a:ext>
            </a:extLst>
          </p:cNvPr>
          <p:cNvSpPr>
            <a:spLocks noGrp="1"/>
          </p:cNvSpPr>
          <p:nvPr>
            <p:ph idx="1"/>
          </p:nvPr>
        </p:nvSpPr>
        <p:spPr>
          <a:xfrm>
            <a:off x="4144851" y="649480"/>
            <a:ext cx="7886163" cy="5546047"/>
          </a:xfrm>
        </p:spPr>
        <p:txBody>
          <a:bodyPr vert="horz" lIns="91440" tIns="45720" rIns="91440" bIns="45720" rtlCol="0" anchor="ctr">
            <a:noAutofit/>
          </a:bodyPr>
          <a:lstStyle/>
          <a:p>
            <a:r>
              <a:rPr lang="en-GB" sz="1600" dirty="0">
                <a:cs typeface="Calibri"/>
              </a:rPr>
              <a:t>You will need to have identified the formal and experiential learning you have achieved within your professional life, when learning occurred and how it occurred- much of this is built on through the weekly activities that you will be undertaking on Moodle. You will have considered the knowledge you use to maintain and develop your practice and your role within work. You will also have considered the impact this learning has had on your ontology, identity and subjectivity. You will in effect have considered your learning from a variety of perspectives and it is your written critical reflection upon the material you have developed in the activities that forms the content of your Review of Learning submission. </a:t>
            </a:r>
          </a:p>
          <a:p>
            <a:pPr>
              <a:buClr>
                <a:srgbClr val="435677"/>
              </a:buClr>
            </a:pPr>
            <a:endParaRPr lang="en-GB" sz="1600" dirty="0">
              <a:cs typeface="Calibri"/>
            </a:endParaRPr>
          </a:p>
          <a:p>
            <a:pPr>
              <a:buClr>
                <a:srgbClr val="435677"/>
              </a:buClr>
            </a:pPr>
            <a:endParaRPr lang="en-GB" sz="1600" dirty="0">
              <a:cs typeface="Calibri"/>
            </a:endParaRPr>
          </a:p>
          <a:p>
            <a:pPr>
              <a:buClr>
                <a:srgbClr val="435677"/>
              </a:buClr>
            </a:pPr>
            <a:r>
              <a:rPr lang="en-GB" sz="1600" dirty="0">
                <a:cs typeface="Calibri"/>
              </a:rPr>
              <a:t>your starting point for writing will be the critical engagement with your professional timeline and your reflections upon it. You may refer to some of the critical incidents and major dilemmas/challenges you have faced during your professional work and how you have learned from them and specifically how your practice changed as a result. In reviewing your professional life you will be able to identify patterns and correlations between learning, subjectivity, personal and organisational change.  </a:t>
            </a:r>
          </a:p>
          <a:p>
            <a:pPr>
              <a:buClr>
                <a:srgbClr val="435677"/>
              </a:buClr>
            </a:pPr>
            <a:endParaRPr lang="en-GB" sz="1600" dirty="0">
              <a:cs typeface="Calibri"/>
            </a:endParaRPr>
          </a:p>
          <a:p>
            <a:pPr>
              <a:buClr>
                <a:srgbClr val="435677"/>
              </a:buClr>
            </a:pPr>
            <a:r>
              <a:rPr lang="en-GB" sz="1600" dirty="0">
                <a:cs typeface="Calibri"/>
              </a:rPr>
              <a:t>Within your written review you are asked to critically reflect upon and analyse the interplay between these elements and how they have contributed to your achievements, your current role and what you are seeking to do within your doctoral programme.  </a:t>
            </a:r>
          </a:p>
          <a:p>
            <a:pPr>
              <a:buClr>
                <a:srgbClr val="435677"/>
              </a:buClr>
            </a:pPr>
            <a:endParaRPr lang="en-GB" sz="1400" dirty="0">
              <a:cs typeface="Calibri"/>
            </a:endParaRPr>
          </a:p>
        </p:txBody>
      </p:sp>
    </p:spTree>
    <p:extLst>
      <p:ext uri="{BB962C8B-B14F-4D97-AF65-F5344CB8AC3E}">
        <p14:creationId xmlns:p14="http://schemas.microsoft.com/office/powerpoint/2010/main" val="9014613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2782</Words>
  <Application>Microsoft Office PowerPoint</Application>
  <PresentationFormat>Widescreen</PresentationFormat>
  <Paragraphs>133</Paragraphs>
  <Slides>18</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BMDP7010 Review of Professional Learning</vt:lpstr>
      <vt:lpstr>Introduction to the Module</vt:lpstr>
      <vt:lpstr>Course Aims and Learning Objectives</vt:lpstr>
      <vt:lpstr>PowerPoint Presentation</vt:lpstr>
      <vt:lpstr>Student Scheme of Work </vt:lpstr>
      <vt:lpstr>Assessment </vt:lpstr>
      <vt:lpstr>Key sequence to the submission and assessment of this module   </vt:lpstr>
      <vt:lpstr>Assessments Continued</vt:lpstr>
      <vt:lpstr>PowerPoint Presentation</vt:lpstr>
      <vt:lpstr>Content of the Review of Learning </vt:lpstr>
      <vt:lpstr>Theory and knowledge  </vt:lpstr>
      <vt:lpstr>Practice  </vt:lpstr>
      <vt:lpstr>Why Review of Professional Learning?</vt:lpstr>
      <vt:lpstr>Job Description</vt:lpstr>
      <vt:lpstr>Annotated CV</vt:lpstr>
      <vt:lpstr>Training (learning) Needs Analysis  </vt:lpstr>
      <vt:lpstr> Comprehensive Personal Development Plan  </vt:lpstr>
      <vt:lpstr>Review of Learning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Laura James</cp:lastModifiedBy>
  <cp:revision>154</cp:revision>
  <dcterms:created xsi:type="dcterms:W3CDTF">2023-12-04T11:50:42Z</dcterms:created>
  <dcterms:modified xsi:type="dcterms:W3CDTF">2024-01-29T10:59:16Z</dcterms:modified>
</cp:coreProperties>
</file>