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6" r:id="rId2"/>
    <p:sldId id="257" r:id="rId3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3F4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>
        <p:scale>
          <a:sx n="51" d="100"/>
          <a:sy n="51" d="100"/>
        </p:scale>
        <p:origin x="-2274" y="-48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A9A0A7-0F00-4839-BF90-874E14D4350D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60613" y="1143000"/>
            <a:ext cx="21367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19DEF4-42CA-4048-B3E6-944C4FD641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284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References</a:t>
            </a:r>
          </a:p>
          <a:p>
            <a:endParaRPr lang="en-US" b="0" i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Filimonau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V. and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Krivcova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M., 2017. Restaurant menu design and more responsible consumer food choice: An exploratory study of managerial perceptions.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cleaner production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143</a:t>
            </a:r>
            <a:r>
              <a:rPr lang="en-US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pp.516-527.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19DEF4-42CA-4048-B3E6-944C4FD6419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652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621191"/>
            <a:ext cx="5829300" cy="3448756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5202944"/>
            <a:ext cx="5143500" cy="2391656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5C5EE-FBD4-4697-B4FE-E8A0D3C8EE0D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386FB-E958-4186-AC9C-7D85E17380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262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5C5EE-FBD4-4697-B4FE-E8A0D3C8EE0D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386FB-E958-4186-AC9C-7D85E17380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547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469624"/>
            <a:ext cx="5915025" cy="4120620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629226"/>
            <a:ext cx="5915025" cy="216693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5C5EE-FBD4-4697-B4FE-E8A0D3C8EE0D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386FB-E958-4186-AC9C-7D85E17380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192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637014"/>
            <a:ext cx="2914650" cy="62852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5C5EE-FBD4-4697-B4FE-E8A0D3C8EE0D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386FB-E958-4186-AC9C-7D85E17380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648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527405"/>
            <a:ext cx="5915025" cy="1914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428347"/>
            <a:ext cx="2901255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618442"/>
            <a:ext cx="2901255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428347"/>
            <a:ext cx="2915543" cy="119009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618442"/>
            <a:ext cx="2915543" cy="53221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5C5EE-FBD4-4697-B4FE-E8A0D3C8EE0D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386FB-E958-4186-AC9C-7D85E17380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3387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5C5EE-FBD4-4697-B4FE-E8A0D3C8EE0D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386FB-E958-4186-AC9C-7D85E17380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4739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5C5EE-FBD4-4697-B4FE-E8A0D3C8EE0D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386FB-E958-4186-AC9C-7D85E17380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0393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426283"/>
            <a:ext cx="3471863" cy="7039681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5C5EE-FBD4-4697-B4FE-E8A0D3C8EE0D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386FB-E958-4186-AC9C-7D85E17380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302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60400"/>
            <a:ext cx="2211884" cy="23114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426283"/>
            <a:ext cx="3471863" cy="7039681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971800"/>
            <a:ext cx="2211884" cy="550562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5C5EE-FBD4-4697-B4FE-E8A0D3C8EE0D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386FB-E958-4186-AC9C-7D85E17380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26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5C5EE-FBD4-4697-B4FE-E8A0D3C8EE0D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386FB-E958-4186-AC9C-7D85E17380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52451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527403"/>
            <a:ext cx="1478756" cy="839487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527403"/>
            <a:ext cx="4350544" cy="839487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95C5EE-FBD4-4697-B4FE-E8A0D3C8EE0D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2386FB-E958-4186-AC9C-7D85E17380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4030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527405"/>
            <a:ext cx="5915025" cy="1914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637014"/>
            <a:ext cx="5915025" cy="6285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95C5EE-FBD4-4697-B4FE-E8A0D3C8EE0D}" type="datetimeFigureOut">
              <a:rPr lang="en-GB" smtClean="0"/>
              <a:t>01/06/2022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9181397"/>
            <a:ext cx="2314575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9181397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2386FB-E958-4186-AC9C-7D85E17380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604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jpe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13" Type="http://schemas.openxmlformats.org/officeDocument/2006/relationships/image" Target="../media/image19.png"/><Relationship Id="rId3" Type="http://schemas.openxmlformats.org/officeDocument/2006/relationships/image" Target="../media/image1.png"/><Relationship Id="rId7" Type="http://schemas.openxmlformats.org/officeDocument/2006/relationships/image" Target="../media/image15.png"/><Relationship Id="rId12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7.png"/><Relationship Id="rId5" Type="http://schemas.openxmlformats.org/officeDocument/2006/relationships/image" Target="../media/image13.png"/><Relationship Id="rId10" Type="http://schemas.microsoft.com/office/2007/relationships/hdphoto" Target="../media/hdphoto2.wdp"/><Relationship Id="rId4" Type="http://schemas.openxmlformats.org/officeDocument/2006/relationships/image" Target="../media/image12.png"/><Relationship Id="rId9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77CAFFE9-1424-AB53-341F-6709EBB7D78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3519" y="222738"/>
            <a:ext cx="843835" cy="84383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B5702A21-7FA1-51CA-4DF1-12BCB2998F23}"/>
              </a:ext>
            </a:extLst>
          </p:cNvPr>
          <p:cNvSpPr txBox="1"/>
          <p:nvPr/>
        </p:nvSpPr>
        <p:spPr>
          <a:xfrm>
            <a:off x="2567354" y="222738"/>
            <a:ext cx="28721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FD3F4F"/>
                </a:solidFill>
              </a:rPr>
              <a:t>Hotel Trinity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79721915-D148-2292-1B4C-F229E824DB5A}"/>
              </a:ext>
            </a:extLst>
          </p:cNvPr>
          <p:cNvSpPr txBox="1"/>
          <p:nvPr/>
        </p:nvSpPr>
        <p:spPr>
          <a:xfrm>
            <a:off x="213756" y="1158076"/>
            <a:ext cx="11400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202124"/>
                </a:solidFill>
                <a:latin typeface="arial" panose="020B0604020202020204" pitchFamily="34" charset="0"/>
              </a:rPr>
              <a:t>E</a:t>
            </a:r>
            <a:r>
              <a:rPr lang="en-US" sz="24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ntrée</a:t>
            </a:r>
            <a:endParaRPr lang="en-GB" sz="24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A1573C4A-82EB-4EFC-95D2-33C6D1BFF933}"/>
              </a:ext>
            </a:extLst>
          </p:cNvPr>
          <p:cNvSpPr txBox="1"/>
          <p:nvPr/>
        </p:nvSpPr>
        <p:spPr>
          <a:xfrm>
            <a:off x="273132" y="1648412"/>
            <a:ext cx="4453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Lemony Chicken Noodle Soup  - 20£</a:t>
            </a:r>
          </a:p>
          <a:p>
            <a:r>
              <a:rPr lang="en-GB" sz="1400" dirty="0"/>
              <a:t>        </a:t>
            </a:r>
            <a:r>
              <a:rPr lang="en-GB" sz="1200" dirty="0"/>
              <a:t>Butter, Chicken, Carrot, Peas, Basil, Lemon Juice, Egg Noodles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CA0A31DC-1C04-7183-27AD-FA756D8F1E8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3339" y="1240254"/>
            <a:ext cx="923570" cy="92357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xmlns="" id="{F31B7DF7-E124-578B-D891-44C0A597D83A}"/>
              </a:ext>
            </a:extLst>
          </p:cNvPr>
          <p:cNvSpPr txBox="1"/>
          <p:nvPr/>
        </p:nvSpPr>
        <p:spPr>
          <a:xfrm>
            <a:off x="273131" y="2162853"/>
            <a:ext cx="4453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Chinese Chicken Salad - 20£</a:t>
            </a:r>
          </a:p>
          <a:p>
            <a:r>
              <a:rPr lang="en-GB" sz="1400" dirty="0"/>
              <a:t>        </a:t>
            </a:r>
            <a:r>
              <a:rPr lang="en-GB" sz="1200" dirty="0"/>
              <a:t>Cabbage, Carrot, Chicken, Shallots, Salad Dressing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EF5F7118-2561-A63C-02D9-D5EDEF0E73F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0573" y="1165047"/>
            <a:ext cx="1102568" cy="99877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DF190FD9-01D9-ADEF-CED7-C890866544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570" y="2183236"/>
            <a:ext cx="1681754" cy="117303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xmlns="" id="{802C3C9B-54B1-0958-3FDC-DF3CDAE3AB1C}"/>
              </a:ext>
            </a:extLst>
          </p:cNvPr>
          <p:cNvSpPr txBox="1"/>
          <p:nvPr/>
        </p:nvSpPr>
        <p:spPr>
          <a:xfrm>
            <a:off x="273131" y="2706936"/>
            <a:ext cx="4453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Spring Carbonara - 30£</a:t>
            </a:r>
          </a:p>
          <a:p>
            <a:r>
              <a:rPr lang="en-GB" sz="1400" dirty="0"/>
              <a:t>        </a:t>
            </a:r>
            <a:r>
              <a:rPr lang="en-GB" sz="1200" dirty="0"/>
              <a:t>Bacon, Peas, Spaghetti, Basil, Parmesan Cheese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4B392A4F-9EB6-9DB4-C02A-0721EE583E74}"/>
              </a:ext>
            </a:extLst>
          </p:cNvPr>
          <p:cNvSpPr txBox="1"/>
          <p:nvPr/>
        </p:nvSpPr>
        <p:spPr>
          <a:xfrm>
            <a:off x="273131" y="3554912"/>
            <a:ext cx="26838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202124"/>
                </a:solidFill>
                <a:latin typeface="arial" panose="020B0604020202020204" pitchFamily="34" charset="0"/>
              </a:rPr>
              <a:t>Main Course</a:t>
            </a:r>
            <a:endParaRPr lang="en-GB" sz="2400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xmlns="" id="{D5CA2D2F-1F6C-3444-A8FB-81DDBEF57772}"/>
              </a:ext>
            </a:extLst>
          </p:cNvPr>
          <p:cNvSpPr txBox="1"/>
          <p:nvPr/>
        </p:nvSpPr>
        <p:spPr>
          <a:xfrm>
            <a:off x="273131" y="4016577"/>
            <a:ext cx="445324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Skewers from All Bar One, served with full meal pitas, slaw, and seasoned skin-on fries, along with a glass of red wine </a:t>
            </a:r>
            <a:r>
              <a:rPr lang="en-GB" sz="1400" dirty="0"/>
              <a:t>- 50£</a:t>
            </a:r>
            <a:r>
              <a:rPr lang="en-GB" sz="1200" dirty="0"/>
              <a:t> </a:t>
            </a:r>
            <a:endParaRPr lang="en-GB" sz="14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065D9458-8E4D-487B-401C-347067660EA6}"/>
              </a:ext>
            </a:extLst>
          </p:cNvPr>
          <p:cNvSpPr txBox="1"/>
          <p:nvPr/>
        </p:nvSpPr>
        <p:spPr>
          <a:xfrm>
            <a:off x="273131" y="4802998"/>
            <a:ext cx="445324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Shrimp Puttanesca with one pound shrimp, tomatoes, vegetable broth, Italian Parsley, Spaghetti and Red Wine </a:t>
            </a:r>
            <a:r>
              <a:rPr lang="en-GB" sz="1400" dirty="0"/>
              <a:t>- 60£</a:t>
            </a:r>
            <a:r>
              <a:rPr lang="en-GB" sz="1200" dirty="0"/>
              <a:t> </a:t>
            </a:r>
            <a:endParaRPr lang="en-GB" sz="1400" dirty="0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xmlns="" id="{8972A104-3488-AF0B-E1D1-6AC25E6DDD2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28813" y="4602776"/>
            <a:ext cx="964328" cy="923918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xmlns="" id="{1501129F-D374-A4B0-2DAA-E19914F3FEF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22663" y="3565235"/>
            <a:ext cx="868491" cy="902683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xmlns="" id="{8298191F-0E57-1165-E5CF-797BC7FDC046}"/>
              </a:ext>
            </a:extLst>
          </p:cNvPr>
          <p:cNvSpPr txBox="1"/>
          <p:nvPr/>
        </p:nvSpPr>
        <p:spPr>
          <a:xfrm>
            <a:off x="273131" y="5600797"/>
            <a:ext cx="445324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Seafood and Chicken Paella served with </a:t>
            </a:r>
            <a:r>
              <a:rPr lang="en-US" sz="1400" dirty="0" err="1"/>
              <a:t>Bomba</a:t>
            </a:r>
            <a:r>
              <a:rPr lang="en-US" sz="1400" dirty="0"/>
              <a:t> Rice, Shrimp, Chicken Fillet, Peas, Tomatoes, Calamari and Mojito </a:t>
            </a:r>
            <a:r>
              <a:rPr lang="en-GB" sz="1400" dirty="0"/>
              <a:t>- 80£</a:t>
            </a:r>
            <a:r>
              <a:rPr lang="en-GB" sz="1200" dirty="0"/>
              <a:t> </a:t>
            </a:r>
            <a:endParaRPr lang="en-GB" sz="14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xmlns="" id="{5B4C389D-105C-F15F-F4A8-E8005DC7DA9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26378" y="5669108"/>
            <a:ext cx="1301091" cy="729488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F2B18F0E-06B8-D055-D1C8-D6F44B20B474}"/>
              </a:ext>
            </a:extLst>
          </p:cNvPr>
          <p:cNvSpPr txBox="1"/>
          <p:nvPr/>
        </p:nvSpPr>
        <p:spPr>
          <a:xfrm>
            <a:off x="273131" y="6509889"/>
            <a:ext cx="26838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202124"/>
                </a:solidFill>
                <a:latin typeface="arial" panose="020B0604020202020204" pitchFamily="34" charset="0"/>
              </a:rPr>
              <a:t>Burgers</a:t>
            </a:r>
            <a:endParaRPr lang="en-GB" sz="2400" b="1" dirty="0"/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xmlns="" id="{73FCFB48-9EB4-BE60-5F39-2E85EDC1FE0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06627" y="6541010"/>
            <a:ext cx="984527" cy="892330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xmlns="" id="{EE7ADD57-7095-4D66-8A36-43B85B348757}"/>
              </a:ext>
            </a:extLst>
          </p:cNvPr>
          <p:cNvSpPr txBox="1"/>
          <p:nvPr/>
        </p:nvSpPr>
        <p:spPr>
          <a:xfrm>
            <a:off x="273130" y="6997021"/>
            <a:ext cx="4453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Lamb Kebab Burger </a:t>
            </a:r>
            <a:r>
              <a:rPr lang="en-GB" sz="1400" dirty="0"/>
              <a:t>- 15£</a:t>
            </a:r>
            <a:r>
              <a:rPr lang="en-GB" sz="1200" dirty="0"/>
              <a:t> </a:t>
            </a:r>
            <a:endParaRPr lang="en-GB" sz="1400" dirty="0"/>
          </a:p>
          <a:p>
            <a:r>
              <a:rPr lang="en-GB" sz="1400" dirty="0"/>
              <a:t>       </a:t>
            </a:r>
            <a:r>
              <a:rPr lang="en-GB" sz="1200" dirty="0"/>
              <a:t>Lamb, Gherkins, Sesame buns, Lettuce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xmlns="" id="{677E9CE9-3779-1655-4374-752644E8FC4E}"/>
              </a:ext>
            </a:extLst>
          </p:cNvPr>
          <p:cNvSpPr txBox="1"/>
          <p:nvPr/>
        </p:nvSpPr>
        <p:spPr>
          <a:xfrm>
            <a:off x="282900" y="7511462"/>
            <a:ext cx="44532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Mexican Chicken Burger </a:t>
            </a:r>
            <a:r>
              <a:rPr lang="en-GB" sz="1400" dirty="0"/>
              <a:t>- 15£</a:t>
            </a:r>
            <a:r>
              <a:rPr lang="en-GB" sz="1200" dirty="0"/>
              <a:t> </a:t>
            </a:r>
            <a:endParaRPr lang="en-GB" sz="1400" dirty="0"/>
          </a:p>
          <a:p>
            <a:r>
              <a:rPr lang="en-GB" sz="1400" dirty="0"/>
              <a:t>       Chicken Breast, Brioche Bun, Cheese, Avocado</a:t>
            </a:r>
            <a:endParaRPr lang="en-GB" sz="1200" dirty="0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xmlns="" id="{F1F4DA54-72A6-B8F5-AAE1-036E3B61F3D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04325" y="7520241"/>
            <a:ext cx="846287" cy="772696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xmlns="" id="{6A00E2A6-91E6-29A0-3EF5-5826C80079DB}"/>
              </a:ext>
            </a:extLst>
          </p:cNvPr>
          <p:cNvSpPr txBox="1"/>
          <p:nvPr/>
        </p:nvSpPr>
        <p:spPr>
          <a:xfrm>
            <a:off x="308935" y="8072174"/>
            <a:ext cx="26838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202124"/>
                </a:solidFill>
                <a:latin typeface="arial" panose="020B0604020202020204" pitchFamily="34" charset="0"/>
              </a:rPr>
              <a:t>Wine</a:t>
            </a:r>
            <a:endParaRPr lang="en-GB" sz="2400" b="1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xmlns="" id="{582853AD-12C6-3715-93B7-62F02C20AAE0}"/>
              </a:ext>
            </a:extLst>
          </p:cNvPr>
          <p:cNvSpPr txBox="1"/>
          <p:nvPr/>
        </p:nvSpPr>
        <p:spPr>
          <a:xfrm>
            <a:off x="360323" y="8549123"/>
            <a:ext cx="445324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YEALANDS ESTATE L5 SINGLE BLOCK SAUVIGNON BLANC 250 ml-15 Bottle- £ 25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sz="1400" dirty="0"/>
              <a:t>ZUCCARDI Q MALBEC Argentina 250 ml-15 Bottle-£25</a:t>
            </a:r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xmlns="" id="{6576B960-B84C-42F2-FE69-134D97B9F510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2194" y="8505189"/>
            <a:ext cx="608784" cy="1137319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xmlns="" id="{4D9ADEEE-576D-2CE1-C927-339634DD22AC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0083" y="8533839"/>
            <a:ext cx="555598" cy="1108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9460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03DE4A9D-1B57-4EB9-A5FA-07C06BB2CF2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3519" y="222738"/>
            <a:ext cx="843835" cy="84383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D39531BF-9BE2-0A08-810C-584BFFBEEF87}"/>
              </a:ext>
            </a:extLst>
          </p:cNvPr>
          <p:cNvSpPr txBox="1"/>
          <p:nvPr/>
        </p:nvSpPr>
        <p:spPr>
          <a:xfrm>
            <a:off x="2567354" y="222738"/>
            <a:ext cx="28721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FD3F4F"/>
                </a:solidFill>
              </a:rPr>
              <a:t>Hotel Trinity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7CAEF066-BDD3-6150-FB7A-AB32D0C0C26E}"/>
              </a:ext>
            </a:extLst>
          </p:cNvPr>
          <p:cNvSpPr txBox="1"/>
          <p:nvPr/>
        </p:nvSpPr>
        <p:spPr>
          <a:xfrm>
            <a:off x="381606" y="1066573"/>
            <a:ext cx="26838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202124"/>
                </a:solidFill>
                <a:latin typeface="arial" panose="020B0604020202020204" pitchFamily="34" charset="0"/>
              </a:rPr>
              <a:t>Drinks</a:t>
            </a:r>
            <a:endParaRPr lang="en-GB" sz="24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6391DB3-886A-7736-BB8F-7D566CB52023}"/>
              </a:ext>
            </a:extLst>
          </p:cNvPr>
          <p:cNvSpPr txBox="1"/>
          <p:nvPr/>
        </p:nvSpPr>
        <p:spPr>
          <a:xfrm>
            <a:off x="381606" y="1528238"/>
            <a:ext cx="445324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Margarita - </a:t>
            </a:r>
            <a:r>
              <a:rPr lang="en-GB" sz="1400" dirty="0"/>
              <a:t>5£</a:t>
            </a:r>
            <a:r>
              <a:rPr lang="en-GB" sz="1200" dirty="0"/>
              <a:t> 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sz="1400" dirty="0"/>
              <a:t>Paradise Punch - </a:t>
            </a:r>
            <a:r>
              <a:rPr lang="en-GB" sz="1400" dirty="0"/>
              <a:t>5£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Daquiri - 5£</a:t>
            </a:r>
            <a:endParaRPr lang="it-IT" sz="14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xmlns="" id="{02A696AB-C4AC-32D6-6162-428429E034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7795" y="1004714"/>
            <a:ext cx="1175635" cy="136018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xmlns="" id="{AAEB7B47-095F-03EB-CC3C-D8ABF90C816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6856" y="1004714"/>
            <a:ext cx="1055595" cy="136018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15AFEE56-335C-F39A-8E83-E89E45FB6D8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65878" y="1004714"/>
            <a:ext cx="1021775" cy="136018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xmlns="" id="{FFC9D6D0-9A56-E822-F260-5C8A357BA83E}"/>
              </a:ext>
            </a:extLst>
          </p:cNvPr>
          <p:cNvSpPr txBox="1"/>
          <p:nvPr/>
        </p:nvSpPr>
        <p:spPr>
          <a:xfrm>
            <a:off x="381606" y="3431969"/>
            <a:ext cx="24461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Payment Methods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5F4A8A89-2753-AF83-E76B-FF090FA06E7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53" b="97105" l="1778" r="97111">
                        <a14:foregroundMark x1="9444" y1="28421" x2="9444" y2="28421"/>
                        <a14:foregroundMark x1="4333" y1="48421" x2="4333" y2="48421"/>
                        <a14:foregroundMark x1="18444" y1="7632" x2="18444" y2="7632"/>
                        <a14:foregroundMark x1="19778" y1="90263" x2="19778" y2="90263"/>
                        <a14:foregroundMark x1="23333" y1="64211" x2="23333" y2="64211"/>
                        <a14:foregroundMark x1="1778" y1="50789" x2="1778" y2="50789"/>
                        <a14:foregroundMark x1="32333" y1="3947" x2="32333" y2="3947"/>
                        <a14:foregroundMark x1="19778" y1="1053" x2="19778" y2="1053"/>
                        <a14:foregroundMark x1="20222" y1="90789" x2="20222" y2="90789"/>
                        <a14:foregroundMark x1="30778" y1="66053" x2="30778" y2="66053"/>
                        <a14:foregroundMark x1="25333" y1="60000" x2="25333" y2="60000"/>
                        <a14:foregroundMark x1="23111" y1="61053" x2="38000" y2="61053"/>
                        <a14:foregroundMark x1="30222" y1="66579" x2="30222" y2="66579"/>
                        <a14:foregroundMark x1="21000" y1="60526" x2="29556" y2="72368"/>
                        <a14:foregroundMark x1="29556" y1="72368" x2="37556" y2="72105"/>
                        <a14:foregroundMark x1="37556" y1="72105" x2="41333" y2="62895"/>
                        <a14:foregroundMark x1="8222" y1="63684" x2="8222" y2="63684"/>
                        <a14:foregroundMark x1="8222" y1="63684" x2="6889" y2="65263"/>
                        <a14:foregroundMark x1="9444" y1="59211" x2="10000" y2="63684"/>
                        <a14:foregroundMark x1="8222" y1="60000" x2="8222" y2="60000"/>
                        <a14:foregroundMark x1="6111" y1="60526" x2="9444" y2="68421"/>
                        <a14:foregroundMark x1="19222" y1="62895" x2="18667" y2="62895"/>
                        <a14:foregroundMark x1="19000" y1="62895" x2="19222" y2="64211"/>
                        <a14:foregroundMark x1="12778" y1="91579" x2="29000" y2="94474"/>
                        <a14:foregroundMark x1="29000" y1="94474" x2="36556" y2="92895"/>
                        <a14:foregroundMark x1="36556" y1="92895" x2="28556" y2="86842"/>
                        <a14:foregroundMark x1="28556" y1="86842" x2="13889" y2="91316"/>
                        <a14:foregroundMark x1="13889" y1="91316" x2="13556" y2="92105"/>
                        <a14:foregroundMark x1="52778" y1="66053" x2="60000" y2="68684"/>
                        <a14:foregroundMark x1="60000" y1="68684" x2="60778" y2="67895"/>
                        <a14:foregroundMark x1="61333" y1="64211" x2="61778" y2="60526"/>
                        <a14:foregroundMark x1="61000" y1="58158" x2="62333" y2="60526"/>
                        <a14:foregroundMark x1="55889" y1="47895" x2="62222" y2="55789"/>
                        <a14:foregroundMark x1="62222" y1="55789" x2="62333" y2="56316"/>
                        <a14:foregroundMark x1="52000" y1="44737" x2="55889" y2="50789"/>
                        <a14:foregroundMark x1="52000" y1="42368" x2="55111" y2="34474"/>
                        <a14:foregroundMark x1="54667" y1="34474" x2="60222" y2="35000"/>
                        <a14:foregroundMark x1="78667" y1="38158" x2="72333" y2="35526"/>
                        <a14:foregroundMark x1="70222" y1="35000" x2="68000" y2="44211"/>
                        <a14:foregroundMark x1="67222" y1="46579" x2="68444" y2="66053"/>
                        <a14:foregroundMark x1="69000" y1="63684" x2="76111" y2="67895"/>
                        <a14:foregroundMark x1="77444" y1="65263" x2="79222" y2="64211"/>
                        <a14:foregroundMark x1="83556" y1="67895" x2="86111" y2="50000"/>
                        <a14:foregroundMark x1="86111" y1="50000" x2="89000" y2="41579"/>
                        <a14:foregroundMark x1="89444" y1="37368" x2="92333" y2="36842"/>
                        <a14:foregroundMark x1="96667" y1="64737" x2="96667" y2="68947"/>
                        <a14:foregroundMark x1="50778" y1="90789" x2="50778" y2="90789"/>
                        <a14:foregroundMark x1="54889" y1="85526" x2="52778" y2="84211"/>
                        <a14:foregroundMark x1="50778" y1="96842" x2="50778" y2="96842"/>
                        <a14:foregroundMark x1="54333" y1="96053" x2="54333" y2="96053"/>
                        <a14:foregroundMark x1="57222" y1="88947" x2="57222" y2="88947"/>
                        <a14:foregroundMark x1="58889" y1="93421" x2="58889" y2="93421"/>
                        <a14:foregroundMark x1="56000" y1="96053" x2="56000" y2="96053"/>
                        <a14:foregroundMark x1="59556" y1="87895" x2="59556" y2="87895"/>
                        <a14:foregroundMark x1="61667" y1="93684" x2="61667" y2="93684"/>
                        <a14:foregroundMark x1="66111" y1="92105" x2="66111" y2="92105"/>
                        <a14:foregroundMark x1="69111" y1="91053" x2="69111" y2="91053"/>
                        <a14:foregroundMark x1="63444" y1="92895" x2="63444" y2="92895"/>
                        <a14:foregroundMark x1="65778" y1="87895" x2="65778" y2="87895"/>
                        <a14:foregroundMark x1="78778" y1="85526" x2="78778" y2="85526"/>
                        <a14:foregroundMark x1="78222" y1="89211" x2="78222" y2="89211"/>
                        <a14:foregroundMark x1="81444" y1="87895" x2="81444" y2="87895"/>
                        <a14:foregroundMark x1="75889" y1="90000" x2="75889" y2="90000"/>
                        <a14:foregroundMark x1="73222" y1="89474" x2="73222" y2="89474"/>
                        <a14:foregroundMark x1="84778" y1="88421" x2="84778" y2="88421"/>
                        <a14:foregroundMark x1="90000" y1="91579" x2="90000" y2="91579"/>
                        <a14:foregroundMark x1="90889" y1="83158" x2="90889" y2="83158"/>
                        <a14:foregroundMark x1="93889" y1="83684" x2="93889" y2="83684"/>
                        <a14:foregroundMark x1="97222" y1="88421" x2="97222" y2="88421"/>
                        <a14:foregroundMark x1="91667" y1="97105" x2="91667" y2="97105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437983" y="3880623"/>
            <a:ext cx="1414906" cy="59740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784426EC-574F-7D6C-F278-B7B1C18682F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1316" b="89833" l="6848" r="94022">
                        <a14:foregroundMark x1="6848" y1="29545" x2="6848" y2="29545"/>
                        <a14:foregroundMark x1="93152" y1="35885" x2="93152" y2="35885"/>
                        <a14:foregroundMark x1="42391" y1="70933" x2="42391" y2="70933"/>
                        <a14:foregroundMark x1="41413" y1="70215" x2="41413" y2="70215"/>
                        <a14:foregroundMark x1="41630" y1="73565" x2="41630" y2="73565"/>
                        <a14:foregroundMark x1="32935" y1="71770" x2="32935" y2="71770"/>
                        <a14:foregroundMark x1="31957" y1="1435" x2="31957" y2="1435"/>
                        <a14:foregroundMark x1="14783" y1="72727" x2="14783" y2="72727"/>
                        <a14:foregroundMark x1="14783" y1="72727" x2="14783" y2="77392"/>
                        <a14:foregroundMark x1="20435" y1="74761" x2="19783" y2="78230"/>
                        <a14:foregroundMark x1="10000" y1="72967" x2="9565" y2="76435"/>
                        <a14:foregroundMark x1="23804" y1="72129" x2="23804" y2="75598"/>
                        <a14:foregroundMark x1="33804" y1="73804" x2="37174" y2="75359"/>
                        <a14:foregroundMark x1="47174" y1="74043" x2="49239" y2="76675"/>
                        <a14:foregroundMark x1="56630" y1="71651" x2="56630" y2="77392"/>
                        <a14:foregroundMark x1="66957" y1="70574" x2="62609" y2="71411"/>
                        <a14:foregroundMark x1="49783" y1="73804" x2="49783" y2="73804"/>
                        <a14:foregroundMark x1="50217" y1="74282" x2="50217" y2="74282"/>
                        <a14:foregroundMark x1="61957" y1="73206" x2="61957" y2="73206"/>
                        <a14:foregroundMark x1="64239" y1="77632" x2="64239" y2="77632"/>
                        <a14:foregroundMark x1="13587" y1="70096" x2="13587" y2="70096"/>
                        <a14:foregroundMark x1="17609" y1="70096" x2="17609" y2="70096"/>
                        <a14:foregroundMark x1="69239" y1="74043" x2="69239" y2="74043"/>
                        <a14:foregroundMark x1="73370" y1="76914" x2="73370" y2="76914"/>
                        <a14:foregroundMark x1="72391" y1="69856" x2="72391" y2="69856"/>
                        <a14:foregroundMark x1="69783" y1="71651" x2="69783" y2="71651"/>
                        <a14:foregroundMark x1="78804" y1="71890" x2="78804" y2="75837"/>
                        <a14:foregroundMark x1="79239" y1="70096" x2="79239" y2="70096"/>
                        <a14:foregroundMark x1="78804" y1="69856" x2="80000" y2="70574"/>
                        <a14:foregroundMark x1="90217" y1="69617" x2="90761" y2="76914"/>
                        <a14:foregroundMark x1="88587" y1="70574" x2="84783" y2="72488"/>
                        <a14:foregroundMark x1="94022" y1="77392" x2="94022" y2="7739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87095" y="3880623"/>
            <a:ext cx="854564" cy="77653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98B46145-700A-6F70-742A-7D17BB8CEA85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9213" y="3956136"/>
            <a:ext cx="1378438" cy="446377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xmlns="" id="{3565A167-F6A3-7755-AFE4-F55DDF11DA6B}"/>
              </a:ext>
            </a:extLst>
          </p:cNvPr>
          <p:cNvSpPr txBox="1"/>
          <p:nvPr/>
        </p:nvSpPr>
        <p:spPr>
          <a:xfrm>
            <a:off x="381605" y="4837595"/>
            <a:ext cx="244618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Also available at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xmlns="" id="{EE09DA5A-F3FB-AFEC-1BCD-C96B2DBBDBF7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173" y="5176149"/>
            <a:ext cx="1650972" cy="92867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C0518004-3EAA-A389-3C25-585106841920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8580" y="5120909"/>
            <a:ext cx="1847381" cy="1039152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74629" y="7203233"/>
            <a:ext cx="596321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References: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GB" dirty="0"/>
              <a:t>Fatah, F.A., </a:t>
            </a:r>
            <a:r>
              <a:rPr lang="en-GB" dirty="0" err="1"/>
              <a:t>Zahari</a:t>
            </a:r>
            <a:r>
              <a:rPr lang="en-GB" dirty="0"/>
              <a:t>, M.S.M., </a:t>
            </a:r>
            <a:r>
              <a:rPr lang="en-GB" dirty="0" err="1"/>
              <a:t>Rashdi</a:t>
            </a:r>
            <a:r>
              <a:rPr lang="en-GB" dirty="0"/>
              <a:t>, M.O., </a:t>
            </a:r>
            <a:r>
              <a:rPr lang="en-GB" dirty="0" err="1"/>
              <a:t>Patah</a:t>
            </a:r>
            <a:r>
              <a:rPr lang="en-GB" dirty="0"/>
              <a:t>, A., </a:t>
            </a:r>
            <a:r>
              <a:rPr lang="en-GB" dirty="0" err="1"/>
              <a:t>Hanafiah</a:t>
            </a:r>
            <a:r>
              <a:rPr lang="en-GB" dirty="0"/>
              <a:t>, M.H.M. and </a:t>
            </a:r>
            <a:r>
              <a:rPr lang="en-GB" dirty="0" err="1"/>
              <a:t>Pasaribu</a:t>
            </a:r>
            <a:r>
              <a:rPr lang="en-GB" dirty="0"/>
              <a:t>, A., 2018. Supporting Attributes and Muslim Customer Purchase Behaviour of </a:t>
            </a:r>
            <a:r>
              <a:rPr lang="en-GB" dirty="0" err="1"/>
              <a:t>Ramadhan</a:t>
            </a:r>
            <a:r>
              <a:rPr lang="en-GB" dirty="0"/>
              <a:t> </a:t>
            </a:r>
            <a:r>
              <a:rPr lang="en-GB" dirty="0" err="1"/>
              <a:t>Iftar</a:t>
            </a:r>
            <a:r>
              <a:rPr lang="en-GB" dirty="0"/>
              <a:t> Buffet at Five-star and Four-star Hotels Restaurants</a:t>
            </a:r>
            <a:r>
              <a:rPr lang="en-GB" dirty="0" smtClean="0"/>
              <a:t>.</a:t>
            </a:r>
          </a:p>
          <a:p>
            <a:pPr marL="285750" indent="-285750" algn="just">
              <a:buFont typeface="Arial" pitchFamily="34" charset="0"/>
              <a:buChar char="•"/>
            </a:pPr>
            <a:r>
              <a:rPr lang="en-US" dirty="0"/>
              <a:t>Fang, C.Y. and Hsu, F.S., 2014. An efficiency-based </a:t>
            </a:r>
            <a:r>
              <a:rPr lang="en-US" dirty="0" err="1"/>
              <a:t>metafrontier</a:t>
            </a:r>
            <a:r>
              <a:rPr lang="en-US" dirty="0"/>
              <a:t> approach to menu analysis. </a:t>
            </a:r>
            <a:r>
              <a:rPr lang="en-US" i="1" dirty="0"/>
              <a:t>Journal of Hospitality &amp; Tourism Research</a:t>
            </a:r>
            <a:r>
              <a:rPr lang="en-US" dirty="0"/>
              <a:t>, </a:t>
            </a:r>
            <a:r>
              <a:rPr lang="en-US" i="1" dirty="0"/>
              <a:t>38</a:t>
            </a:r>
            <a:r>
              <a:rPr lang="en-US" dirty="0"/>
              <a:t>(2), pp.199-221.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03514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52</TotalTime>
  <Words>318</Words>
  <Application>Microsoft Office PowerPoint</Application>
  <PresentationFormat>A4 Paper (210x297 mm)</PresentationFormat>
  <Paragraphs>34</Paragraphs>
  <Slides>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Windows User</cp:lastModifiedBy>
  <cp:revision>1</cp:revision>
  <dcterms:created xsi:type="dcterms:W3CDTF">2022-05-23T12:18:36Z</dcterms:created>
  <dcterms:modified xsi:type="dcterms:W3CDTF">2022-05-31T18:31:09Z</dcterms:modified>
</cp:coreProperties>
</file>