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57" r:id="rId3"/>
    <p:sldId id="258" r:id="rId4"/>
    <p:sldId id="260" r:id="rId5"/>
    <p:sldId id="264" r:id="rId6"/>
    <p:sldId id="262" r:id="rId7"/>
    <p:sldId id="294" r:id="rId8"/>
    <p:sldId id="261" r:id="rId9"/>
    <p:sldId id="259" r:id="rId10"/>
    <p:sldId id="292" r:id="rId11"/>
    <p:sldId id="293" r:id="rId12"/>
    <p:sldId id="298" r:id="rId13"/>
    <p:sldId id="295" r:id="rId14"/>
    <p:sldId id="297" r:id="rId15"/>
    <p:sldId id="296" r:id="rId16"/>
    <p:sldId id="291"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28DF706-34E8-4FCD-B652-E50A2E7FE4F1}" type="datetimeFigureOut">
              <a:rPr lang="en-GB" smtClean="0"/>
              <a:t>26/11/2017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B70D64-429C-4489-95CD-428FF2BE060C}" type="slidenum">
              <a:rPr lang="en-GB" smtClean="0"/>
              <a:t>‹#›</a:t>
            </a:fld>
            <a:endParaRPr lang="en-GB"/>
          </a:p>
        </p:txBody>
      </p:sp>
    </p:spTree>
    <p:extLst>
      <p:ext uri="{BB962C8B-B14F-4D97-AF65-F5344CB8AC3E}">
        <p14:creationId xmlns:p14="http://schemas.microsoft.com/office/powerpoint/2010/main" val="1326612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17</a:t>
            </a:fld>
            <a:endParaRPr lang="en-GB"/>
          </a:p>
        </p:txBody>
      </p:sp>
    </p:spTree>
    <p:extLst>
      <p:ext uri="{BB962C8B-B14F-4D97-AF65-F5344CB8AC3E}">
        <p14:creationId xmlns:p14="http://schemas.microsoft.com/office/powerpoint/2010/main" val="3415971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It is clear that women with secondary breast cancer have unique characteristics, information and support needs that differ from those with early stage breast cancer (Tucker et al, 2017). </a:t>
            </a:r>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18</a:t>
            </a:fld>
            <a:endParaRPr lang="en-GB"/>
          </a:p>
        </p:txBody>
      </p:sp>
    </p:spTree>
    <p:extLst>
      <p:ext uri="{BB962C8B-B14F-4D97-AF65-F5344CB8AC3E}">
        <p14:creationId xmlns:p14="http://schemas.microsoft.com/office/powerpoint/2010/main" val="1911033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19</a:t>
            </a:fld>
            <a:endParaRPr lang="en-GB"/>
          </a:p>
        </p:txBody>
      </p:sp>
    </p:spTree>
    <p:extLst>
      <p:ext uri="{BB962C8B-B14F-4D97-AF65-F5344CB8AC3E}">
        <p14:creationId xmlns:p14="http://schemas.microsoft.com/office/powerpoint/2010/main" val="692490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to explore how women made sense of their experiences of being diagnosed with secondary breast cancer and to identify unmet information and support needs.  </a:t>
            </a:r>
          </a:p>
          <a:p>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20</a:t>
            </a:fld>
            <a:endParaRPr lang="en-GB"/>
          </a:p>
        </p:txBody>
      </p:sp>
    </p:spTree>
    <p:extLst>
      <p:ext uri="{BB962C8B-B14F-4D97-AF65-F5344CB8AC3E}">
        <p14:creationId xmlns:p14="http://schemas.microsoft.com/office/powerpoint/2010/main" val="1794577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21</a:t>
            </a:fld>
            <a:endParaRPr lang="en-GB"/>
          </a:p>
        </p:txBody>
      </p:sp>
    </p:spTree>
    <p:extLst>
      <p:ext uri="{BB962C8B-B14F-4D97-AF65-F5344CB8AC3E}">
        <p14:creationId xmlns:p14="http://schemas.microsoft.com/office/powerpoint/2010/main" val="1327581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 purposive sample of women diagnosed with secondary breast cancer who were under the care of the oncology department at Singleton Hospital, Swansea were targeted for participation.  Following ethical guidelines, the main researcher was not directly involved in the active recruitment of participants into the study including her own patients.  For each focus group, a poster advertising the study with an invitation to take part and appropriate contact numbers was placed on an information board in appropriate locations around the hospital. Interested participants needed to make contact with the researcher to confirm their potential interest in the study.  When interest was expressed a participant information sheet and consent form was posted out. Once the consent forms were returned the researcher then made arrangements to confirm the date of the focus group. </a:t>
            </a:r>
          </a:p>
          <a:p>
            <a:endParaRPr lang="en-GB" dirty="0"/>
          </a:p>
          <a:p>
            <a:r>
              <a:rPr lang="en-GB" dirty="0"/>
              <a:t>Participants were eligible for inclusion in the study if they had a definite diagnosis of metastatic breast cancer made by either cytology or tissue biopsy or by radiological investigation to allow entry into the study.  Women</a:t>
            </a:r>
            <a:r>
              <a:rPr lang="en-GB" b="1" dirty="0"/>
              <a:t> </a:t>
            </a:r>
            <a:r>
              <a:rPr lang="en-GB" dirty="0"/>
              <a:t>with bone, brain, liver and lung metastases were also eligible to take part in the study</a:t>
            </a:r>
            <a:r>
              <a:rPr lang="en-GB" b="1" dirty="0"/>
              <a:t>.  </a:t>
            </a:r>
            <a:r>
              <a:rPr lang="en-GB" dirty="0"/>
              <a:t>Two core exclusion criteria were firstly, if the woman became an oncological emergency warranting urgent hospital admission for appropriate treatment and secondly, any patient considered too psychologically vulnerable by the clinical team to participate in the study. </a:t>
            </a:r>
          </a:p>
          <a:p>
            <a:r>
              <a:rPr lang="en-GB" dirty="0"/>
              <a:t> </a:t>
            </a:r>
          </a:p>
        </p:txBody>
      </p:sp>
      <p:sp>
        <p:nvSpPr>
          <p:cNvPr id="4" name="Slide Number Placeholder 3"/>
          <p:cNvSpPr>
            <a:spLocks noGrp="1"/>
          </p:cNvSpPr>
          <p:nvPr>
            <p:ph type="sldNum" sz="quarter" idx="10"/>
          </p:nvPr>
        </p:nvSpPr>
        <p:spPr/>
        <p:txBody>
          <a:bodyPr/>
          <a:lstStyle/>
          <a:p>
            <a:fld id="{8FBE629B-EA29-4E74-89E0-D0AEA7034530}" type="slidenum">
              <a:rPr lang="en-GB" smtClean="0"/>
              <a:t>22</a:t>
            </a:fld>
            <a:endParaRPr lang="en-GB"/>
          </a:p>
        </p:txBody>
      </p:sp>
    </p:spTree>
    <p:extLst>
      <p:ext uri="{BB962C8B-B14F-4D97-AF65-F5344CB8AC3E}">
        <p14:creationId xmlns:p14="http://schemas.microsoft.com/office/powerpoint/2010/main" val="1327581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642938"/>
            <a:ext cx="4573588" cy="3429000"/>
          </a:xfrm>
        </p:spPr>
      </p:sp>
      <p:sp>
        <p:nvSpPr>
          <p:cNvPr id="3" name="Notes Placeholder 2"/>
          <p:cNvSpPr>
            <a:spLocks noGrp="1"/>
          </p:cNvSpPr>
          <p:nvPr>
            <p:ph type="body" idx="1"/>
          </p:nvPr>
        </p:nvSpPr>
        <p:spPr/>
        <p:txBody>
          <a:bodyPr/>
          <a:lstStyle/>
          <a:p>
            <a:r>
              <a:rPr lang="en-GB" dirty="0"/>
              <a:t>16 women were approached through the Breast Care Centre at Singleton Hospital, Swansea. Of the 14 women who returned consent forms, 12 women then participated in one of two focus groups (6 women in each group). </a:t>
            </a:r>
            <a:endParaRPr lang="en-GB" dirty="0" smtClean="0"/>
          </a:p>
          <a:p>
            <a:endParaRPr lang="en-GB" dirty="0"/>
          </a:p>
          <a:p>
            <a:endParaRPr lang="en-GB" dirty="0"/>
          </a:p>
          <a:p>
            <a:r>
              <a:rPr lang="en-GB" dirty="0"/>
              <a:t>Each focus group was held in a comfortable setting within the hospital grounds with soft comfortable seating and easy access to amenities. Each focus group lasted the full 90 minutes allowing for the time taken for the women to make themselves comfortable at the start.  The main researcher (AB) facilitated the group with the use of a semi-structured topic guide with the help of a co-moderator (CP).  The topic guide explored the women’s preferences regarding their needs for counselling and information since their secondary breast cancer diagnosis, the types of support they felt they would have benefitted from and ongoing support they felt would make a difference.  Prior to switching on the digital recorders the participants were reminded they could withdraw from the study at any time and they had given consent. Regular summaries of the key issues emerging in each focus group were fed back to participants during the course of the meetings in order to validate the issues identified by the moderator with the participants. The women were encouraged to be as open and honest with their responses. AB stated that she didn’t want the women to feel they may be being disrespectful to their breast care nurse or their team, and reiterated the discussions were in confidence.  Importantly it was highlighted that if any of the participants felt they needed to discuss a concern they were encouraged to speak to the main researcher following the focus group or to ring the breast unit and an appointment would be arranged.  A thank you letter was sent to each participant following completion of the focus group.</a:t>
            </a:r>
          </a:p>
          <a:p>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23</a:t>
            </a:fld>
            <a:endParaRPr lang="en-GB"/>
          </a:p>
        </p:txBody>
      </p:sp>
    </p:spTree>
    <p:extLst>
      <p:ext uri="{BB962C8B-B14F-4D97-AF65-F5344CB8AC3E}">
        <p14:creationId xmlns:p14="http://schemas.microsoft.com/office/powerpoint/2010/main" val="983188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focus group was transcribed verbatim and the transcript anonymised at this stage using pseudonyms.  The data was analysed using thematic analysis following Braun and Clarke’s (2006) framework for analysis due it flexible approach to analysis that enables the researchers to identify commonly occurring themes without being overly influenced by a strong theoretical stance.   Thematic analysis was employed to identify and analyse commonly occurring themes that emerged within and across focus groups, enabling us to provide a rich interpretative narrative to support the final thematic account (</a:t>
            </a:r>
            <a:r>
              <a:rPr lang="en-GB" dirty="0" err="1"/>
              <a:t>Boyatzis</a:t>
            </a:r>
            <a:r>
              <a:rPr lang="en-GB" dirty="0"/>
              <a:t>, 1998).</a:t>
            </a:r>
          </a:p>
        </p:txBody>
      </p:sp>
      <p:sp>
        <p:nvSpPr>
          <p:cNvPr id="4" name="Slide Number Placeholder 3"/>
          <p:cNvSpPr>
            <a:spLocks noGrp="1"/>
          </p:cNvSpPr>
          <p:nvPr>
            <p:ph type="sldNum" sz="quarter" idx="10"/>
          </p:nvPr>
        </p:nvSpPr>
        <p:spPr/>
        <p:txBody>
          <a:bodyPr/>
          <a:lstStyle/>
          <a:p>
            <a:fld id="{8FBE629B-EA29-4E74-89E0-D0AEA7034530}" type="slidenum">
              <a:rPr lang="en-GB" smtClean="0"/>
              <a:t>24</a:t>
            </a:fld>
            <a:endParaRPr lang="en-GB"/>
          </a:p>
        </p:txBody>
      </p:sp>
    </p:spTree>
    <p:extLst>
      <p:ext uri="{BB962C8B-B14F-4D97-AF65-F5344CB8AC3E}">
        <p14:creationId xmlns:p14="http://schemas.microsoft.com/office/powerpoint/2010/main" val="1734538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19200" y="714375"/>
            <a:ext cx="4573588"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It was clear that there was a strong and pervasive sense of loss of support and an almost immediate sense of abandonment at the specific moment of the secondary diagnosis.  For example, one lady stated “</a:t>
            </a:r>
            <a:r>
              <a:rPr lang="en-GB" sz="1200" i="1" kern="1200" dirty="0" smtClean="0">
                <a:solidFill>
                  <a:schemeClr val="tx1"/>
                </a:solidFill>
                <a:effectLst/>
                <a:latin typeface="+mn-lt"/>
                <a:ea typeface="+mn-ea"/>
                <a:cs typeface="+mn-cs"/>
              </a:rPr>
              <a:t> “I was only finding out that I had </a:t>
            </a:r>
            <a:r>
              <a:rPr lang="en-GB" sz="1200" i="1" kern="1200" dirty="0" err="1" smtClean="0">
                <a:solidFill>
                  <a:schemeClr val="tx1"/>
                </a:solidFill>
                <a:effectLst/>
                <a:latin typeface="+mn-lt"/>
                <a:ea typeface="+mn-ea"/>
                <a:cs typeface="+mn-cs"/>
              </a:rPr>
              <a:t>secondaries</a:t>
            </a:r>
            <a:r>
              <a:rPr lang="en-GB" sz="1200" i="1" kern="1200" dirty="0" smtClean="0">
                <a:solidFill>
                  <a:schemeClr val="tx1"/>
                </a:solidFill>
                <a:effectLst/>
                <a:latin typeface="+mn-lt"/>
                <a:ea typeface="+mn-ea"/>
                <a:cs typeface="+mn-cs"/>
              </a:rPr>
              <a:t> this year and I feel totally abandoned by you know any support what so ever since I got referred to Oncology”(Mary, G1).  </a:t>
            </a:r>
            <a:r>
              <a:rPr lang="en-GB" sz="1200" kern="1200" dirty="0" smtClean="0">
                <a:solidFill>
                  <a:schemeClr val="tx1"/>
                </a:solidFill>
                <a:effectLst/>
                <a:latin typeface="+mn-lt"/>
                <a:ea typeface="+mn-ea"/>
                <a:cs typeface="+mn-cs"/>
              </a:rPr>
              <a:t>Similarly, Susan stated</a:t>
            </a:r>
            <a:r>
              <a:rPr lang="en-GB" sz="1200" i="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t>
            </a:r>
            <a:r>
              <a:rPr lang="en-GB" sz="1200" i="1" kern="1200" dirty="0" smtClean="0">
                <a:solidFill>
                  <a:schemeClr val="tx1"/>
                </a:solidFill>
                <a:effectLst/>
                <a:latin typeface="+mn-lt"/>
                <a:ea typeface="+mn-ea"/>
                <a:cs typeface="+mn-cs"/>
              </a:rPr>
              <a:t>I had loads of support and everything, but then when we were given to Oncology I feel I was treated like a statistic not as a person, and you do feel lost”.(Susan, G1).</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25</a:t>
            </a:fld>
            <a:endParaRPr lang="en-GB"/>
          </a:p>
        </p:txBody>
      </p:sp>
    </p:spTree>
    <p:extLst>
      <p:ext uri="{BB962C8B-B14F-4D97-AF65-F5344CB8AC3E}">
        <p14:creationId xmlns:p14="http://schemas.microsoft.com/office/powerpoint/2010/main" val="3018782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As the discussion went on it became evident that some of the women felt that they had not being given sufficient time or information to fully understand their diagnosis. It was also clear that this need for understanding and seeking answers continued after the initial diagnostic consultation, as portrayed by Hannah</a:t>
            </a:r>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26</a:t>
            </a:fld>
            <a:endParaRPr lang="en-GB"/>
          </a:p>
        </p:txBody>
      </p:sp>
    </p:spTree>
    <p:extLst>
      <p:ext uri="{BB962C8B-B14F-4D97-AF65-F5344CB8AC3E}">
        <p14:creationId xmlns:p14="http://schemas.microsoft.com/office/powerpoint/2010/main" val="2339420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27</a:t>
            </a:fld>
            <a:endParaRPr lang="en-GB"/>
          </a:p>
        </p:txBody>
      </p:sp>
    </p:spTree>
    <p:extLst>
      <p:ext uri="{BB962C8B-B14F-4D97-AF65-F5344CB8AC3E}">
        <p14:creationId xmlns:p14="http://schemas.microsoft.com/office/powerpoint/2010/main" val="17234715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Across both focus groups, as the discussions unfolded and the women started to share their experiences amongst themselves, participants expressed feelings of frustration, confusion and resentment in relation to what was often perceived to be an unwillingness on the part of medical professionals to discuss the details of their diagnosis, particularly in relation to questions about non-curable nature of the diagnosis. </a:t>
            </a:r>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28</a:t>
            </a:fld>
            <a:endParaRPr lang="en-GB"/>
          </a:p>
        </p:txBody>
      </p:sp>
    </p:spTree>
    <p:extLst>
      <p:ext uri="{BB962C8B-B14F-4D97-AF65-F5344CB8AC3E}">
        <p14:creationId xmlns:p14="http://schemas.microsoft.com/office/powerpoint/2010/main" val="28126344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For some, the frustration appeared to stem from a sense that their consultant or oncologist was fixated on the fact that their cancer was </a:t>
            </a:r>
            <a:r>
              <a:rPr lang="en-GB" sz="1200" kern="1200" dirty="0" err="1" smtClean="0">
                <a:solidFill>
                  <a:schemeClr val="tx1"/>
                </a:solidFill>
                <a:effectLst/>
                <a:latin typeface="+mn-lt"/>
                <a:ea typeface="+mn-ea"/>
                <a:cs typeface="+mn-cs"/>
              </a:rPr>
              <a:t>uncurable</a:t>
            </a:r>
            <a:r>
              <a:rPr lang="en-GB" sz="1200" kern="1200" dirty="0" smtClean="0">
                <a:solidFill>
                  <a:schemeClr val="tx1"/>
                </a:solidFill>
                <a:effectLst/>
                <a:latin typeface="+mn-lt"/>
                <a:ea typeface="+mn-ea"/>
                <a:cs typeface="+mn-cs"/>
              </a:rPr>
              <a:t>, and therefore seemed reluctant to engage in in-depth discussion of wider questions. </a:t>
            </a:r>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29</a:t>
            </a:fld>
            <a:endParaRPr lang="en-GB"/>
          </a:p>
        </p:txBody>
      </p:sp>
    </p:spTree>
    <p:extLst>
      <p:ext uri="{BB962C8B-B14F-4D97-AF65-F5344CB8AC3E}">
        <p14:creationId xmlns:p14="http://schemas.microsoft.com/office/powerpoint/2010/main" val="34361225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30</a:t>
            </a:fld>
            <a:endParaRPr lang="en-GB"/>
          </a:p>
        </p:txBody>
      </p:sp>
    </p:spTree>
    <p:extLst>
      <p:ext uri="{BB962C8B-B14F-4D97-AF65-F5344CB8AC3E}">
        <p14:creationId xmlns:p14="http://schemas.microsoft.com/office/powerpoint/2010/main" val="29332690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Across both focus groups the diagnosis of having secondary breast cancer appeared to have a fundamental impact on the participants’ self of sense and how they felt perceived by others.   A number of participants across both groups shared stories that clearly revealed a change in self-identity from being a patient with primary breast cancer to one with a secondary breast cancer diagnosis.  This change in identity often appeared to be in stark contrast to how they felt upon their initial diagnosis months or years earlier and appeared to be explicitly linked to the label of “</a:t>
            </a:r>
            <a:r>
              <a:rPr lang="en-GB" sz="1200" kern="1200" dirty="0" err="1" smtClean="0">
                <a:solidFill>
                  <a:schemeClr val="tx1"/>
                </a:solidFill>
                <a:effectLst/>
                <a:latin typeface="+mn-lt"/>
                <a:ea typeface="+mn-ea"/>
                <a:cs typeface="+mn-cs"/>
              </a:rPr>
              <a:t>uncurable</a:t>
            </a: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31</a:t>
            </a:fld>
            <a:endParaRPr lang="en-GB"/>
          </a:p>
        </p:txBody>
      </p:sp>
    </p:spTree>
    <p:extLst>
      <p:ext uri="{BB962C8B-B14F-4D97-AF65-F5344CB8AC3E}">
        <p14:creationId xmlns:p14="http://schemas.microsoft.com/office/powerpoint/2010/main" val="9530694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One participant who had been attending events held by a specific cancer charity regularly stated that she did not feel she used it much since her secondary breast cancer diagnosis. She talked about how she felt different in view of the people she came into contact with who had primary breast cancer, and it was clear she felt that she now had a different identify to those with primary breast cancer.  </a:t>
            </a:r>
          </a:p>
          <a:p>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32</a:t>
            </a:fld>
            <a:endParaRPr lang="en-GB"/>
          </a:p>
        </p:txBody>
      </p:sp>
    </p:spTree>
    <p:extLst>
      <p:ext uri="{BB962C8B-B14F-4D97-AF65-F5344CB8AC3E}">
        <p14:creationId xmlns:p14="http://schemas.microsoft.com/office/powerpoint/2010/main" val="14738822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For the women we spoke to in this study, the act of participating in the focus groups appeared to evoke a sense of a shared experience and a common identity; this was particularly noticeable in the first focus group where participants openly shared their frustrations, tears and pain in a frank and honest manner.  In this first group, all women stated in the opening round of introducing themselves how pleased they felt to be in a group with other women with secondary breast cancer. </a:t>
            </a:r>
          </a:p>
          <a:p>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33</a:t>
            </a:fld>
            <a:endParaRPr lang="en-GB"/>
          </a:p>
        </p:txBody>
      </p:sp>
    </p:spTree>
    <p:extLst>
      <p:ext uri="{BB962C8B-B14F-4D97-AF65-F5344CB8AC3E}">
        <p14:creationId xmlns:p14="http://schemas.microsoft.com/office/powerpoint/2010/main" val="25090988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Following this initial group a secondary breast cancer support group was set up by the main researcher in collaboration with the </a:t>
            </a:r>
            <a:r>
              <a:rPr lang="en-GB" sz="1200" kern="1200" dirty="0" err="1" smtClean="0">
                <a:solidFill>
                  <a:schemeClr val="tx1"/>
                </a:solidFill>
                <a:effectLst/>
                <a:latin typeface="+mn-lt"/>
                <a:ea typeface="+mn-ea"/>
                <a:cs typeface="+mn-cs"/>
              </a:rPr>
              <a:t>Maggies</a:t>
            </a:r>
            <a:r>
              <a:rPr lang="en-GB" sz="1200" kern="1200" dirty="0" smtClean="0">
                <a:solidFill>
                  <a:schemeClr val="tx1"/>
                </a:solidFill>
                <a:effectLst/>
                <a:latin typeface="+mn-lt"/>
                <a:ea typeface="+mn-ea"/>
                <a:cs typeface="+mn-cs"/>
              </a:rPr>
              <a:t> Cancer Caring Centre.  This support group had met on X occasions prior to this currently reported group discussion, and many of the participants  spoke about the comfort and reassurance gained from attending the support group:</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BE629B-EA29-4E74-89E0-D0AEA7034530}" type="slidenum">
              <a:rPr lang="en-GB" smtClean="0"/>
              <a:t>34</a:t>
            </a:fld>
            <a:endParaRPr lang="en-GB"/>
          </a:p>
        </p:txBody>
      </p:sp>
    </p:spTree>
    <p:extLst>
      <p:ext uri="{BB962C8B-B14F-4D97-AF65-F5344CB8AC3E}">
        <p14:creationId xmlns:p14="http://schemas.microsoft.com/office/powerpoint/2010/main" val="32291268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There was a common thread that weaved throughout the findings in relation to the co-occurrence of feelings of guilt and fear in regard to what the future holds for their family and loved ones and the impact that their lack of “being there” would have.</a:t>
            </a:r>
          </a:p>
          <a:p>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35</a:t>
            </a:fld>
            <a:endParaRPr lang="en-GB"/>
          </a:p>
        </p:txBody>
      </p:sp>
    </p:spTree>
    <p:extLst>
      <p:ext uri="{BB962C8B-B14F-4D97-AF65-F5344CB8AC3E}">
        <p14:creationId xmlns:p14="http://schemas.microsoft.com/office/powerpoint/2010/main" val="22044248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Despite the emotional impact of hearing the traumatic news that they had secondary breast cancer the women showed great resilience to help them get some control to cope and function day to day.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BE629B-EA29-4E74-89E0-D0AEA7034530}" type="slidenum">
              <a:rPr lang="en-GB" smtClean="0"/>
              <a:t>36</a:t>
            </a:fld>
            <a:endParaRPr lang="en-GB"/>
          </a:p>
        </p:txBody>
      </p:sp>
    </p:spTree>
    <p:extLst>
      <p:ext uri="{BB962C8B-B14F-4D97-AF65-F5344CB8AC3E}">
        <p14:creationId xmlns:p14="http://schemas.microsoft.com/office/powerpoint/2010/main" val="28898607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Whilst there was a clear perception across both groups that their emotional wellbeing was not regularly (if at all assessed) through the current care pathway, a powerful finding within the groups was that they struggled to articulate specific types of support they has been offered as they felt the support received was minimal or non-existent.  Additionally, at this point it became clear that there were differences in the degree to which the participants felt supported by their primary nurse contact, and this appeared to make a substantial difference to overall perceptions of extent of emotional, practical and informational support received.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Whilst there was a clear perception across both groups that their emotional wellbeing was not regularly (if at all assessed) through the current care pathway, a powerful finding within the groups was that they struggled to articulate specific types of support they has been offered as they felt the support received was minimal or non-existent.  Additionally, at this point it became clear that there were differences in the degree to which the participants felt supported by their primary nurse contact, and this appeared to make a substantial difference to overall perceptions of extent of emotional, practical and informational support received.  </a:t>
            </a:r>
          </a:p>
          <a:p>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37</a:t>
            </a:fld>
            <a:endParaRPr lang="en-GB"/>
          </a:p>
        </p:txBody>
      </p:sp>
    </p:spTree>
    <p:extLst>
      <p:ext uri="{BB962C8B-B14F-4D97-AF65-F5344CB8AC3E}">
        <p14:creationId xmlns:p14="http://schemas.microsoft.com/office/powerpoint/2010/main" val="30232865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38</a:t>
            </a:fld>
            <a:endParaRPr lang="en-GB"/>
          </a:p>
        </p:txBody>
      </p:sp>
    </p:spTree>
    <p:extLst>
      <p:ext uri="{BB962C8B-B14F-4D97-AF65-F5344CB8AC3E}">
        <p14:creationId xmlns:p14="http://schemas.microsoft.com/office/powerpoint/2010/main" val="38027375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39</a:t>
            </a:fld>
            <a:endParaRPr lang="en-GB"/>
          </a:p>
        </p:txBody>
      </p:sp>
    </p:spTree>
    <p:extLst>
      <p:ext uri="{BB962C8B-B14F-4D97-AF65-F5344CB8AC3E}">
        <p14:creationId xmlns:p14="http://schemas.microsoft.com/office/powerpoint/2010/main" val="19272584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information gathered through focus groups can assist in decision making and planning for the implementation of a policy and care packages (Kruger &amp; Casey, 2000), especially with increased acknowledgement of the importance of patient engagement and the “patient voice” in understanding perceptions of “good care” and in shaping the future delivery of health care services (Begley et al., 2014). </a:t>
            </a:r>
          </a:p>
          <a:p>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40</a:t>
            </a:fld>
            <a:endParaRPr lang="en-GB"/>
          </a:p>
        </p:txBody>
      </p:sp>
    </p:spTree>
    <p:extLst>
      <p:ext uri="{BB962C8B-B14F-4D97-AF65-F5344CB8AC3E}">
        <p14:creationId xmlns:p14="http://schemas.microsoft.com/office/powerpoint/2010/main" val="558406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6C75529-6BE5-40EC-9137-970FDBD6ADA4}"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B7489F-6A4E-4A1F-A568-F680DAF8B4C0}" type="slidenum">
              <a:rPr lang="en-GB" smtClean="0"/>
              <a:t>‹#›</a:t>
            </a:fld>
            <a:endParaRPr lang="en-GB"/>
          </a:p>
        </p:txBody>
      </p:sp>
    </p:spTree>
    <p:extLst>
      <p:ext uri="{BB962C8B-B14F-4D97-AF65-F5344CB8AC3E}">
        <p14:creationId xmlns:p14="http://schemas.microsoft.com/office/powerpoint/2010/main" val="2987375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C75529-6BE5-40EC-9137-970FDBD6ADA4}"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B7489F-6A4E-4A1F-A568-F680DAF8B4C0}" type="slidenum">
              <a:rPr lang="en-GB" smtClean="0"/>
              <a:t>‹#›</a:t>
            </a:fld>
            <a:endParaRPr lang="en-GB"/>
          </a:p>
        </p:txBody>
      </p:sp>
    </p:spTree>
    <p:extLst>
      <p:ext uri="{BB962C8B-B14F-4D97-AF65-F5344CB8AC3E}">
        <p14:creationId xmlns:p14="http://schemas.microsoft.com/office/powerpoint/2010/main" val="759981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6C75529-6BE5-40EC-9137-970FDBD6ADA4}"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B7489F-6A4E-4A1F-A568-F680DAF8B4C0}" type="slidenum">
              <a:rPr lang="en-GB" smtClean="0"/>
              <a:t>‹#›</a:t>
            </a:fld>
            <a:endParaRPr lang="en-GB"/>
          </a:p>
        </p:txBody>
      </p:sp>
    </p:spTree>
    <p:extLst>
      <p:ext uri="{BB962C8B-B14F-4D97-AF65-F5344CB8AC3E}">
        <p14:creationId xmlns:p14="http://schemas.microsoft.com/office/powerpoint/2010/main" val="3634931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6C75529-6BE5-40EC-9137-970FDBD6ADA4}" type="datetimeFigureOut">
              <a:rPr lang="en-GB" smtClean="0"/>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B7489F-6A4E-4A1F-A568-F680DAF8B4C0}" type="slidenum">
              <a:rPr lang="en-GB" smtClean="0"/>
              <a:t>‹#›</a:t>
            </a:fld>
            <a:endParaRPr lang="en-GB"/>
          </a:p>
        </p:txBody>
      </p:sp>
    </p:spTree>
    <p:extLst>
      <p:ext uri="{BB962C8B-B14F-4D97-AF65-F5344CB8AC3E}">
        <p14:creationId xmlns:p14="http://schemas.microsoft.com/office/powerpoint/2010/main" val="2621072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6C75529-6BE5-40EC-9137-970FDBD6ADA4}" type="datetimeFigureOut">
              <a:rPr lang="en-GB" smtClean="0"/>
              <a:t>26/11/2017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B7489F-6A4E-4A1F-A568-F680DAF8B4C0}" type="slidenum">
              <a:rPr lang="en-GB" smtClean="0"/>
              <a:t>‹#›</a:t>
            </a:fld>
            <a:endParaRPr lang="en-GB"/>
          </a:p>
        </p:txBody>
      </p:sp>
    </p:spTree>
    <p:extLst>
      <p:ext uri="{BB962C8B-B14F-4D97-AF65-F5344CB8AC3E}">
        <p14:creationId xmlns:p14="http://schemas.microsoft.com/office/powerpoint/2010/main" val="2778160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6C75529-6BE5-40EC-9137-970FDBD6ADA4}" type="datetimeFigureOut">
              <a:rPr lang="en-GB" smtClean="0"/>
              <a:t>26/11/2017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B7489F-6A4E-4A1F-A568-F680DAF8B4C0}" type="slidenum">
              <a:rPr lang="en-GB" smtClean="0"/>
              <a:t>‹#›</a:t>
            </a:fld>
            <a:endParaRPr lang="en-GB"/>
          </a:p>
        </p:txBody>
      </p:sp>
    </p:spTree>
    <p:extLst>
      <p:ext uri="{BB962C8B-B14F-4D97-AF65-F5344CB8AC3E}">
        <p14:creationId xmlns:p14="http://schemas.microsoft.com/office/powerpoint/2010/main" val="4164856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C75529-6BE5-40EC-9137-970FDBD6ADA4}" type="datetimeFigureOut">
              <a:rPr lang="en-GB" smtClean="0"/>
              <a:t>26/11/2017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B7489F-6A4E-4A1F-A568-F680DAF8B4C0}" type="slidenum">
              <a:rPr lang="en-GB" smtClean="0"/>
              <a:t>‹#›</a:t>
            </a:fld>
            <a:endParaRPr lang="en-GB"/>
          </a:p>
        </p:txBody>
      </p:sp>
    </p:spTree>
    <p:extLst>
      <p:ext uri="{BB962C8B-B14F-4D97-AF65-F5344CB8AC3E}">
        <p14:creationId xmlns:p14="http://schemas.microsoft.com/office/powerpoint/2010/main" val="4269363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C75529-6BE5-40EC-9137-970FDBD6ADA4}" type="datetimeFigureOut">
              <a:rPr lang="en-GB" smtClean="0"/>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B7489F-6A4E-4A1F-A568-F680DAF8B4C0}" type="slidenum">
              <a:rPr lang="en-GB" smtClean="0"/>
              <a:t>‹#›</a:t>
            </a:fld>
            <a:endParaRPr lang="en-GB"/>
          </a:p>
        </p:txBody>
      </p:sp>
    </p:spTree>
    <p:extLst>
      <p:ext uri="{BB962C8B-B14F-4D97-AF65-F5344CB8AC3E}">
        <p14:creationId xmlns:p14="http://schemas.microsoft.com/office/powerpoint/2010/main" val="3396945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C75529-6BE5-40EC-9137-970FDBD6ADA4}" type="datetimeFigureOut">
              <a:rPr lang="en-GB" smtClean="0"/>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B7489F-6A4E-4A1F-A568-F680DAF8B4C0}" type="slidenum">
              <a:rPr lang="en-GB" smtClean="0"/>
              <a:t>‹#›</a:t>
            </a:fld>
            <a:endParaRPr lang="en-GB"/>
          </a:p>
        </p:txBody>
      </p:sp>
    </p:spTree>
    <p:extLst>
      <p:ext uri="{BB962C8B-B14F-4D97-AF65-F5344CB8AC3E}">
        <p14:creationId xmlns:p14="http://schemas.microsoft.com/office/powerpoint/2010/main" val="2355399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C75529-6BE5-40EC-9137-970FDBD6ADA4}"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B7489F-6A4E-4A1F-A568-F680DAF8B4C0}" type="slidenum">
              <a:rPr lang="en-GB" smtClean="0"/>
              <a:t>‹#›</a:t>
            </a:fld>
            <a:endParaRPr lang="en-GB"/>
          </a:p>
        </p:txBody>
      </p:sp>
    </p:spTree>
    <p:extLst>
      <p:ext uri="{BB962C8B-B14F-4D97-AF65-F5344CB8AC3E}">
        <p14:creationId xmlns:p14="http://schemas.microsoft.com/office/powerpoint/2010/main" val="2022653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C75529-6BE5-40EC-9137-970FDBD6ADA4}"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B7489F-6A4E-4A1F-A568-F680DAF8B4C0}" type="slidenum">
              <a:rPr lang="en-GB" smtClean="0"/>
              <a:t>‹#›</a:t>
            </a:fld>
            <a:endParaRPr lang="en-GB"/>
          </a:p>
        </p:txBody>
      </p:sp>
    </p:spTree>
    <p:extLst>
      <p:ext uri="{BB962C8B-B14F-4D97-AF65-F5344CB8AC3E}">
        <p14:creationId xmlns:p14="http://schemas.microsoft.com/office/powerpoint/2010/main" val="3310957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C75529-6BE5-40EC-9137-970FDBD6ADA4}" type="datetimeFigureOut">
              <a:rPr lang="en-GB" smtClean="0"/>
              <a:t>26/11/2017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B7489F-6A4E-4A1F-A568-F680DAF8B4C0}" type="slidenum">
              <a:rPr lang="en-GB" smtClean="0"/>
              <a:t>‹#›</a:t>
            </a:fld>
            <a:endParaRPr lang="en-GB"/>
          </a:p>
        </p:txBody>
      </p:sp>
    </p:spTree>
    <p:extLst>
      <p:ext uri="{BB962C8B-B14F-4D97-AF65-F5344CB8AC3E}">
        <p14:creationId xmlns:p14="http://schemas.microsoft.com/office/powerpoint/2010/main" val="13845729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Chronic Illness, Death &amp; Dying </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48515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 outline </a:t>
            </a:r>
            <a:endParaRPr lang="en-GB" dirty="0"/>
          </a:p>
        </p:txBody>
      </p:sp>
      <p:sp>
        <p:nvSpPr>
          <p:cNvPr id="3" name="Content Placeholder 2"/>
          <p:cNvSpPr>
            <a:spLocks noGrp="1"/>
          </p:cNvSpPr>
          <p:nvPr>
            <p:ph idx="1"/>
          </p:nvPr>
        </p:nvSpPr>
        <p:spPr>
          <a:xfrm>
            <a:off x="457200" y="1295400"/>
            <a:ext cx="8229600" cy="4830763"/>
          </a:xfrm>
        </p:spPr>
        <p:txBody>
          <a:bodyPr/>
          <a:lstStyle/>
          <a:p>
            <a:r>
              <a:rPr lang="en-GB" dirty="0" smtClean="0"/>
              <a:t>Lecture:  </a:t>
            </a:r>
          </a:p>
          <a:p>
            <a:pPr lvl="1"/>
            <a:r>
              <a:rPr lang="en-GB" dirty="0" smtClean="0"/>
              <a:t>Psychosocial impact of chronic illness</a:t>
            </a:r>
          </a:p>
          <a:p>
            <a:pPr lvl="1"/>
            <a:r>
              <a:rPr lang="en-GB" dirty="0" smtClean="0"/>
              <a:t>Meaning making and benefit finding </a:t>
            </a:r>
          </a:p>
          <a:p>
            <a:pPr lvl="1"/>
            <a:r>
              <a:rPr lang="en-GB" dirty="0" smtClean="0"/>
              <a:t>Terminal illness and palliative care</a:t>
            </a:r>
          </a:p>
          <a:p>
            <a:pPr lvl="1"/>
            <a:r>
              <a:rPr lang="en-GB" dirty="0" smtClean="0"/>
              <a:t>Narratives in medicine: an example of patient stories</a:t>
            </a:r>
          </a:p>
          <a:p>
            <a:r>
              <a:rPr lang="en-GB" dirty="0" smtClean="0"/>
              <a:t>Seminar: </a:t>
            </a:r>
          </a:p>
          <a:p>
            <a:pPr lvl="1"/>
            <a:r>
              <a:rPr lang="en-GB" dirty="0" smtClean="0"/>
              <a:t>Living with secondary breast cancer:  peer review of focus group study paper</a:t>
            </a:r>
          </a:p>
          <a:p>
            <a:pPr lvl="1"/>
            <a:endParaRPr lang="en-GB" dirty="0" smtClean="0"/>
          </a:p>
          <a:p>
            <a:pPr marL="457200" lvl="1" indent="0">
              <a:buNone/>
            </a:pPr>
            <a:endParaRPr lang="en-GB" dirty="0"/>
          </a:p>
        </p:txBody>
      </p:sp>
    </p:spTree>
    <p:extLst>
      <p:ext uri="{BB962C8B-B14F-4D97-AF65-F5344CB8AC3E}">
        <p14:creationId xmlns:p14="http://schemas.microsoft.com/office/powerpoint/2010/main" val="3239380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09"/>
            <a:ext cx="8229600" cy="1143000"/>
          </a:xfrm>
        </p:spPr>
        <p:txBody>
          <a:bodyPr/>
          <a:lstStyle/>
          <a:p>
            <a:r>
              <a:rPr lang="en-GB" dirty="0" smtClean="0"/>
              <a:t>Chronic illness</a:t>
            </a:r>
            <a:endParaRPr lang="en-GB" dirty="0"/>
          </a:p>
        </p:txBody>
      </p:sp>
      <p:sp>
        <p:nvSpPr>
          <p:cNvPr id="3" name="Content Placeholder 2"/>
          <p:cNvSpPr>
            <a:spLocks noGrp="1"/>
          </p:cNvSpPr>
          <p:nvPr>
            <p:ph idx="1"/>
          </p:nvPr>
        </p:nvSpPr>
        <p:spPr>
          <a:xfrm>
            <a:off x="457200" y="990600"/>
            <a:ext cx="8229600" cy="5715000"/>
          </a:xfrm>
        </p:spPr>
        <p:txBody>
          <a:bodyPr>
            <a:normAutofit fontScale="92500" lnSpcReduction="20000"/>
          </a:bodyPr>
          <a:lstStyle/>
          <a:p>
            <a:r>
              <a:rPr lang="en-GB" sz="2400" dirty="0" smtClean="0"/>
              <a:t>The proportion of people living longer and with chronic illnesses has increased due to improvements in treatments that reduce disease and delay death </a:t>
            </a:r>
          </a:p>
          <a:p>
            <a:endParaRPr lang="en-GB" sz="2400" dirty="0" smtClean="0"/>
          </a:p>
          <a:p>
            <a:r>
              <a:rPr lang="en-GB" sz="2400" dirty="0" smtClean="0"/>
              <a:t>Living with chronic illness can have a significant impact on quality of life and wellbeing: </a:t>
            </a:r>
          </a:p>
          <a:p>
            <a:pPr lvl="1"/>
            <a:r>
              <a:rPr lang="en-GB" sz="2000" dirty="0" smtClean="0"/>
              <a:t>Adjusting to symptoms and potential disability </a:t>
            </a:r>
          </a:p>
          <a:p>
            <a:pPr lvl="1"/>
            <a:r>
              <a:rPr lang="en-GB" sz="2000" dirty="0" smtClean="0"/>
              <a:t>Challenges of self-management </a:t>
            </a:r>
          </a:p>
          <a:p>
            <a:pPr lvl="1"/>
            <a:r>
              <a:rPr lang="en-GB" sz="2000" dirty="0" smtClean="0"/>
              <a:t>Emotional impact on self esteem and self image</a:t>
            </a:r>
          </a:p>
          <a:p>
            <a:pPr lvl="1"/>
            <a:r>
              <a:rPr lang="en-GB" sz="2000" dirty="0" smtClean="0"/>
              <a:t>Impact on relationships </a:t>
            </a:r>
          </a:p>
          <a:p>
            <a:pPr lvl="1"/>
            <a:r>
              <a:rPr lang="en-GB" sz="2000" dirty="0" smtClean="0"/>
              <a:t>Living with an uncertain future </a:t>
            </a:r>
          </a:p>
          <a:p>
            <a:pPr lvl="1"/>
            <a:endParaRPr lang="en-GB" sz="2000" dirty="0"/>
          </a:p>
          <a:p>
            <a:r>
              <a:rPr lang="en-GB" sz="2400" dirty="0" smtClean="0"/>
              <a:t>Examples of chronic illness include: </a:t>
            </a:r>
          </a:p>
          <a:p>
            <a:pPr lvl="1"/>
            <a:r>
              <a:rPr lang="en-GB" sz="2000" dirty="0" smtClean="0"/>
              <a:t>Epilepsy</a:t>
            </a:r>
          </a:p>
          <a:p>
            <a:pPr lvl="1"/>
            <a:r>
              <a:rPr lang="en-GB" sz="2000" dirty="0" smtClean="0"/>
              <a:t>Chronic fatigue syndrome </a:t>
            </a:r>
          </a:p>
          <a:p>
            <a:pPr lvl="1"/>
            <a:r>
              <a:rPr lang="en-GB" sz="2000" dirty="0" smtClean="0"/>
              <a:t>Diabetes </a:t>
            </a:r>
          </a:p>
          <a:p>
            <a:pPr lvl="1"/>
            <a:r>
              <a:rPr lang="en-GB" sz="2000" dirty="0" smtClean="0"/>
              <a:t>Cancer</a:t>
            </a:r>
          </a:p>
          <a:p>
            <a:pPr lvl="1"/>
            <a:r>
              <a:rPr lang="en-GB" sz="2000" dirty="0" smtClean="0"/>
              <a:t>Arthritis </a:t>
            </a:r>
          </a:p>
          <a:p>
            <a:endParaRPr lang="en-GB" sz="2400" dirty="0" smtClean="0"/>
          </a:p>
          <a:p>
            <a:endParaRPr lang="en-GB" sz="2400" dirty="0"/>
          </a:p>
        </p:txBody>
      </p:sp>
    </p:spTree>
    <p:extLst>
      <p:ext uri="{BB962C8B-B14F-4D97-AF65-F5344CB8AC3E}">
        <p14:creationId xmlns:p14="http://schemas.microsoft.com/office/powerpoint/2010/main" val="1735707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Psychosocial impact of chronic illness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From what we have learned already in this module it should be clear that: </a:t>
            </a:r>
          </a:p>
          <a:p>
            <a:pPr lvl="1"/>
            <a:r>
              <a:rPr lang="en-GB" dirty="0" smtClean="0"/>
              <a:t>There will be large individual differences in perceptions of </a:t>
            </a:r>
            <a:r>
              <a:rPr lang="en-GB" dirty="0" err="1" smtClean="0"/>
              <a:t>QoL</a:t>
            </a:r>
            <a:r>
              <a:rPr lang="en-GB" dirty="0" smtClean="0"/>
              <a:t> amongst individuals with chronic illness</a:t>
            </a:r>
          </a:p>
          <a:p>
            <a:pPr lvl="1"/>
            <a:r>
              <a:rPr lang="en-GB" dirty="0" smtClean="0"/>
              <a:t>Beliefs about the illness and their own coping resources will effect how people cope emotionally and practically with living with chronic illness </a:t>
            </a:r>
          </a:p>
          <a:p>
            <a:pPr lvl="1"/>
            <a:r>
              <a:rPr lang="en-GB" dirty="0" smtClean="0"/>
              <a:t>Psychological models provide important framework for understanding  the impact of chronic illness</a:t>
            </a:r>
          </a:p>
          <a:p>
            <a:pPr lvl="1"/>
            <a:r>
              <a:rPr lang="en-GB" dirty="0" smtClean="0"/>
              <a:t>Role for psychological interventions to help people manage and live with chronic illness.</a:t>
            </a:r>
          </a:p>
          <a:p>
            <a:pPr lvl="1"/>
            <a:endParaRPr lang="en-GB" dirty="0"/>
          </a:p>
        </p:txBody>
      </p:sp>
    </p:spTree>
    <p:extLst>
      <p:ext uri="{BB962C8B-B14F-4D97-AF65-F5344CB8AC3E}">
        <p14:creationId xmlns:p14="http://schemas.microsoft.com/office/powerpoint/2010/main" val="1357166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Psychosocial impact of chronic illness </a:t>
            </a:r>
            <a:endParaRPr lang="en-GB" dirty="0"/>
          </a:p>
        </p:txBody>
      </p:sp>
      <p:sp>
        <p:nvSpPr>
          <p:cNvPr id="3" name="Content Placeholder 2"/>
          <p:cNvSpPr>
            <a:spLocks noGrp="1"/>
          </p:cNvSpPr>
          <p:nvPr>
            <p:ph idx="1"/>
          </p:nvPr>
        </p:nvSpPr>
        <p:spPr/>
        <p:txBody>
          <a:bodyPr>
            <a:normAutofit/>
          </a:bodyPr>
          <a:lstStyle/>
          <a:p>
            <a:pPr marL="457200" lvl="1" indent="0">
              <a:buNone/>
            </a:pPr>
            <a:r>
              <a:rPr lang="en-GB" dirty="0" smtClean="0"/>
              <a:t>Common emotional responses to illness include: </a:t>
            </a:r>
          </a:p>
          <a:p>
            <a:pPr lvl="1"/>
            <a:r>
              <a:rPr lang="en-GB" dirty="0" smtClean="0"/>
              <a:t>Anxiety </a:t>
            </a:r>
          </a:p>
          <a:p>
            <a:pPr lvl="1"/>
            <a:r>
              <a:rPr lang="en-GB" dirty="0" smtClean="0"/>
              <a:t>Anger</a:t>
            </a:r>
          </a:p>
          <a:p>
            <a:pPr lvl="1"/>
            <a:r>
              <a:rPr lang="en-GB" dirty="0" smtClean="0"/>
              <a:t>Denial </a:t>
            </a:r>
          </a:p>
          <a:p>
            <a:pPr lvl="1"/>
            <a:r>
              <a:rPr lang="en-GB" dirty="0" smtClean="0"/>
              <a:t>Depression</a:t>
            </a:r>
          </a:p>
          <a:p>
            <a:pPr lvl="1"/>
            <a:endParaRPr lang="en-GB" dirty="0"/>
          </a:p>
          <a:p>
            <a:pPr lvl="1"/>
            <a:r>
              <a:rPr lang="en-GB" dirty="0" smtClean="0"/>
              <a:t>Chronic illness can also lead to a sense of learned helplessness (Seligman, 1975).</a:t>
            </a:r>
          </a:p>
        </p:txBody>
      </p:sp>
    </p:spTree>
    <p:extLst>
      <p:ext uri="{BB962C8B-B14F-4D97-AF65-F5344CB8AC3E}">
        <p14:creationId xmlns:p14="http://schemas.microsoft.com/office/powerpoint/2010/main" val="1611657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Crisis theory (Moos and Schaefer, 1984) </a:t>
            </a:r>
            <a:endParaRPr lang="en-GB" sz="3600" dirty="0"/>
          </a:p>
        </p:txBody>
      </p:sp>
      <p:sp>
        <p:nvSpPr>
          <p:cNvPr id="5" name="Content Placeholder 4"/>
          <p:cNvSpPr>
            <a:spLocks noGrp="1"/>
          </p:cNvSpPr>
          <p:nvPr>
            <p:ph idx="1"/>
          </p:nvPr>
        </p:nvSpPr>
        <p:spPr>
          <a:xfrm>
            <a:off x="518318" y="1524000"/>
            <a:ext cx="8229600" cy="4525963"/>
          </a:xfrm>
        </p:spPr>
        <p:txBody>
          <a:bodyPr/>
          <a:lstStyle/>
          <a:p>
            <a:r>
              <a:rPr lang="en-GB" dirty="0" smtClean="0"/>
              <a:t>Humans seek social and psychological equilibrium which is disrupted with the diagnosis of a chronic illness </a:t>
            </a:r>
          </a:p>
          <a:p>
            <a:endParaRPr lang="en-GB" dirty="0" smtClean="0"/>
          </a:p>
          <a:p>
            <a:r>
              <a:rPr lang="en-GB" dirty="0" smtClean="0"/>
              <a:t>Coping efforts attempt to re-find equilibrium </a:t>
            </a:r>
          </a:p>
          <a:p>
            <a:endParaRPr lang="en-GB" dirty="0"/>
          </a:p>
          <a:p>
            <a:endParaRPr lang="en-GB" dirty="0" smtClean="0"/>
          </a:p>
          <a:p>
            <a:endParaRPr lang="en-GB" dirty="0"/>
          </a:p>
          <a:p>
            <a:endParaRPr lang="en-GB" dirty="0" smtClean="0"/>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2800" y="4419600"/>
            <a:ext cx="2560637"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41291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thinking…..</a:t>
            </a:r>
            <a:endParaRPr lang="en-GB" dirty="0"/>
          </a:p>
        </p:txBody>
      </p:sp>
      <p:sp>
        <p:nvSpPr>
          <p:cNvPr id="3" name="Content Placeholder 2"/>
          <p:cNvSpPr>
            <a:spLocks noGrp="1"/>
          </p:cNvSpPr>
          <p:nvPr>
            <p:ph idx="1"/>
          </p:nvPr>
        </p:nvSpPr>
        <p:spPr>
          <a:xfrm>
            <a:off x="457200" y="1600200"/>
            <a:ext cx="4191000" cy="4525963"/>
          </a:xfrm>
        </p:spPr>
        <p:txBody>
          <a:bodyPr/>
          <a:lstStyle/>
          <a:p>
            <a:r>
              <a:rPr lang="en-GB" dirty="0" smtClean="0"/>
              <a:t>Apply your understanding of the psychological models we have discussed so far in this module to explaining how people may respond to the diagnosis of a chronic illness….</a:t>
            </a:r>
          </a:p>
          <a:p>
            <a:endParaRPr lang="en-GB" dirty="0"/>
          </a:p>
          <a:p>
            <a:endParaRPr lang="en-GB" dirty="0"/>
          </a:p>
        </p:txBody>
      </p:sp>
      <p:pic>
        <p:nvPicPr>
          <p:cNvPr id="6146" name="Picture 2" descr="C:\Users\Advent\AppData\Local\Microsoft\Windows\INetCache\IE\OREQUXM8\thinking[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53000" y="2209800"/>
            <a:ext cx="3511296"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0967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427018"/>
            <a:ext cx="8367112" cy="48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381000" y="152400"/>
            <a:ext cx="8229600" cy="1143000"/>
          </a:xfrm>
        </p:spPr>
        <p:txBody>
          <a:bodyPr/>
          <a:lstStyle/>
          <a:p>
            <a:r>
              <a:rPr lang="en-GB" dirty="0" smtClean="0"/>
              <a:t>Self regulation model </a:t>
            </a:r>
            <a:endParaRPr lang="en-GB" dirty="0"/>
          </a:p>
        </p:txBody>
      </p:sp>
    </p:spTree>
    <p:extLst>
      <p:ext uri="{BB962C8B-B14F-4D97-AF65-F5344CB8AC3E}">
        <p14:creationId xmlns:p14="http://schemas.microsoft.com/office/powerpoint/2010/main" val="920328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lstStyle/>
          <a:p>
            <a:r>
              <a:rPr lang="en-GB" dirty="0" smtClean="0"/>
              <a:t>Coping with chronic illness </a:t>
            </a:r>
            <a:endParaRPr lang="en-GB" dirty="0"/>
          </a:p>
        </p:txBody>
      </p:sp>
      <p:sp>
        <p:nvSpPr>
          <p:cNvPr id="3" name="Content Placeholder 2"/>
          <p:cNvSpPr>
            <a:spLocks noGrp="1"/>
          </p:cNvSpPr>
          <p:nvPr>
            <p:ph idx="1"/>
          </p:nvPr>
        </p:nvSpPr>
        <p:spPr>
          <a:xfrm>
            <a:off x="457200" y="1219200"/>
            <a:ext cx="8229600" cy="4906963"/>
          </a:xfrm>
        </p:spPr>
        <p:txBody>
          <a:bodyPr/>
          <a:lstStyle/>
          <a:p>
            <a:r>
              <a:rPr lang="en-GB" sz="2400" dirty="0" smtClean="0"/>
              <a:t>Transactional model of stress and coping (Lazarus &amp; Folkman, 1984): </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691709"/>
            <a:ext cx="7315200" cy="49643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C:\Users\Advent\AppData\Local\Microsoft\Windows\INetCache\IE\OREQUXM8\imagesCA347B2Q[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0887" y="2538412"/>
            <a:ext cx="2562225" cy="1781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066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dirty="0" smtClean="0"/>
              <a:t>The role of positive emotions in coping </a:t>
            </a:r>
            <a:endParaRPr lang="en-GB" dirty="0"/>
          </a:p>
        </p:txBody>
      </p:sp>
      <p:sp>
        <p:nvSpPr>
          <p:cNvPr id="14339" name="Content Placeholder 2"/>
          <p:cNvSpPr>
            <a:spLocks noGrp="1"/>
          </p:cNvSpPr>
          <p:nvPr>
            <p:ph idx="1"/>
          </p:nvPr>
        </p:nvSpPr>
        <p:spPr>
          <a:xfrm>
            <a:off x="533400" y="1371600"/>
            <a:ext cx="7848600" cy="4857750"/>
          </a:xfrm>
        </p:spPr>
        <p:txBody>
          <a:bodyPr>
            <a:normAutofit fontScale="92500"/>
          </a:bodyPr>
          <a:lstStyle/>
          <a:p>
            <a:pPr eaLnBrk="1" hangingPunct="1"/>
            <a:r>
              <a:rPr lang="en-GB" altLang="en-US" dirty="0" smtClean="0"/>
              <a:t>positive emotions </a:t>
            </a:r>
            <a:r>
              <a:rPr lang="en-GB" altLang="en-US" dirty="0" smtClean="0"/>
              <a:t>can play </a:t>
            </a:r>
            <a:r>
              <a:rPr lang="en-GB" altLang="en-US" dirty="0" smtClean="0"/>
              <a:t>an </a:t>
            </a:r>
            <a:r>
              <a:rPr lang="en-GB" altLang="en-US" dirty="0" err="1" smtClean="0"/>
              <a:t>adaptational</a:t>
            </a:r>
            <a:r>
              <a:rPr lang="en-GB" altLang="en-US" dirty="0" smtClean="0"/>
              <a:t> role in helping people cope with </a:t>
            </a:r>
            <a:r>
              <a:rPr lang="en-GB" altLang="en-US" dirty="0" smtClean="0"/>
              <a:t> chronic illness and associated with better health outcomes </a:t>
            </a:r>
          </a:p>
          <a:p>
            <a:pPr lvl="1"/>
            <a:r>
              <a:rPr lang="en-GB" altLang="en-US" dirty="0" smtClean="0"/>
              <a:t>positive </a:t>
            </a:r>
            <a:r>
              <a:rPr lang="en-GB" altLang="en-US" dirty="0" smtClean="0"/>
              <a:t>reappraisal</a:t>
            </a:r>
          </a:p>
          <a:p>
            <a:pPr lvl="1" eaLnBrk="1" hangingPunct="1"/>
            <a:r>
              <a:rPr lang="en-GB" altLang="en-US" dirty="0" smtClean="0"/>
              <a:t>problem-focused coping</a:t>
            </a:r>
          </a:p>
          <a:p>
            <a:pPr lvl="1" eaLnBrk="1" hangingPunct="1"/>
            <a:r>
              <a:rPr lang="en-GB" altLang="en-US" dirty="0" smtClean="0"/>
              <a:t>Benefit </a:t>
            </a:r>
            <a:r>
              <a:rPr lang="en-GB" altLang="en-US" dirty="0" smtClean="0"/>
              <a:t>finding</a:t>
            </a:r>
          </a:p>
          <a:p>
            <a:pPr lvl="1" eaLnBrk="1" hangingPunct="1"/>
            <a:r>
              <a:rPr lang="en-GB" altLang="en-US" dirty="0" smtClean="0"/>
              <a:t>Post-traumatic growth </a:t>
            </a:r>
            <a:endParaRPr lang="en-GB" altLang="en-US" dirty="0" smtClean="0"/>
          </a:p>
          <a:p>
            <a:pPr eaLnBrk="1" hangingPunct="1"/>
            <a:endParaRPr lang="en-GB" altLang="en-US" dirty="0" smtClean="0"/>
          </a:p>
          <a:p>
            <a:pPr eaLnBrk="1" hangingPunct="1">
              <a:buFont typeface="Arial" panose="020B0604020202020204" pitchFamily="34" charset="0"/>
              <a:buNone/>
            </a:pPr>
            <a:r>
              <a:rPr lang="en-GB" altLang="en-US" sz="2400" dirty="0"/>
              <a:t>(Antoni et al., 1991; Folkman, 1997; Fredrickson &amp; </a:t>
            </a:r>
            <a:r>
              <a:rPr lang="en-GB" altLang="en-US" sz="2400" dirty="0" err="1"/>
              <a:t>Levenson</a:t>
            </a:r>
            <a:r>
              <a:rPr lang="en-GB" altLang="en-US" sz="2400" dirty="0"/>
              <a:t>, 1998; Folkman &amp; Moskowitz, 2000). </a:t>
            </a:r>
          </a:p>
        </p:txBody>
      </p:sp>
    </p:spTree>
    <p:extLst>
      <p:ext uri="{BB962C8B-B14F-4D97-AF65-F5344CB8AC3E}">
        <p14:creationId xmlns:p14="http://schemas.microsoft.com/office/powerpoint/2010/main" val="37723865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636"/>
            <a:ext cx="8229600" cy="1143000"/>
          </a:xfrm>
        </p:spPr>
        <p:txBody>
          <a:bodyPr>
            <a:noAutofit/>
          </a:bodyPr>
          <a:lstStyle/>
          <a:p>
            <a:r>
              <a:rPr lang="en-GB" sz="3600" dirty="0" smtClean="0"/>
              <a:t>Psychological interventions in chronic illness </a:t>
            </a:r>
            <a:endParaRPr lang="en-GB" sz="3600" dirty="0"/>
          </a:p>
        </p:txBody>
      </p:sp>
      <p:sp>
        <p:nvSpPr>
          <p:cNvPr id="3" name="Content Placeholder 2"/>
          <p:cNvSpPr>
            <a:spLocks noGrp="1"/>
          </p:cNvSpPr>
          <p:nvPr>
            <p:ph idx="1"/>
          </p:nvPr>
        </p:nvSpPr>
        <p:spPr>
          <a:xfrm>
            <a:off x="457200" y="1371600"/>
            <a:ext cx="8229600" cy="5105400"/>
          </a:xfrm>
        </p:spPr>
        <p:txBody>
          <a:bodyPr/>
          <a:lstStyle/>
          <a:p>
            <a:pPr marL="0" indent="0">
              <a:buNone/>
            </a:pPr>
            <a:r>
              <a:rPr lang="en-GB" dirty="0" smtClean="0"/>
              <a:t>Focus of psychological interventions for chronic illness tend to be around: </a:t>
            </a:r>
          </a:p>
          <a:p>
            <a:r>
              <a:rPr lang="en-GB" dirty="0" smtClean="0"/>
              <a:t>Enhancing quality of life</a:t>
            </a:r>
          </a:p>
          <a:p>
            <a:r>
              <a:rPr lang="en-GB" dirty="0" smtClean="0"/>
              <a:t>Improving appropriate self management of illness </a:t>
            </a:r>
          </a:p>
          <a:p>
            <a:r>
              <a:rPr lang="en-GB" dirty="0" smtClean="0"/>
              <a:t>Increasing psychological wellbeing </a:t>
            </a:r>
          </a:p>
          <a:p>
            <a:r>
              <a:rPr lang="en-GB" dirty="0" smtClean="0"/>
              <a:t>Improving appropriate use of health care provision </a:t>
            </a:r>
          </a:p>
          <a:p>
            <a:r>
              <a:rPr lang="en-GB" dirty="0" smtClean="0"/>
              <a:t>Reducing pain and symptoms </a:t>
            </a:r>
          </a:p>
          <a:p>
            <a:endParaRPr lang="en-GB" dirty="0" smtClean="0"/>
          </a:p>
          <a:p>
            <a:endParaRPr lang="en-GB" dirty="0"/>
          </a:p>
        </p:txBody>
      </p:sp>
    </p:spTree>
    <p:extLst>
      <p:ext uri="{BB962C8B-B14F-4D97-AF65-F5344CB8AC3E}">
        <p14:creationId xmlns:p14="http://schemas.microsoft.com/office/powerpoint/2010/main" val="2358468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636"/>
            <a:ext cx="8229600" cy="1143000"/>
          </a:xfrm>
        </p:spPr>
        <p:txBody>
          <a:bodyPr>
            <a:noAutofit/>
          </a:bodyPr>
          <a:lstStyle/>
          <a:p>
            <a:r>
              <a:rPr lang="en-GB" sz="3600" dirty="0" smtClean="0"/>
              <a:t>Psychological interventions in chronic illness </a:t>
            </a:r>
            <a:endParaRPr lang="en-GB" sz="3600" dirty="0"/>
          </a:p>
        </p:txBody>
      </p:sp>
      <p:sp>
        <p:nvSpPr>
          <p:cNvPr id="3" name="Content Placeholder 2"/>
          <p:cNvSpPr>
            <a:spLocks noGrp="1"/>
          </p:cNvSpPr>
          <p:nvPr>
            <p:ph idx="1"/>
          </p:nvPr>
        </p:nvSpPr>
        <p:spPr>
          <a:xfrm>
            <a:off x="457200" y="1371600"/>
            <a:ext cx="8229600" cy="5105400"/>
          </a:xfrm>
        </p:spPr>
        <p:txBody>
          <a:bodyPr>
            <a:normAutofit fontScale="92500" lnSpcReduction="10000"/>
          </a:bodyPr>
          <a:lstStyle/>
          <a:p>
            <a:pPr marL="0" indent="0">
              <a:buNone/>
            </a:pPr>
            <a:r>
              <a:rPr lang="en-GB" dirty="0"/>
              <a:t>P</a:t>
            </a:r>
            <a:r>
              <a:rPr lang="en-GB" dirty="0" smtClean="0"/>
              <a:t>sychological interventions for chronic illness can include: </a:t>
            </a:r>
          </a:p>
          <a:p>
            <a:r>
              <a:rPr lang="en-GB" dirty="0" smtClean="0"/>
              <a:t>Cognitive behaviour therapy </a:t>
            </a:r>
          </a:p>
          <a:p>
            <a:r>
              <a:rPr lang="en-GB" dirty="0" smtClean="0"/>
              <a:t>Psychodynamic therapy </a:t>
            </a:r>
          </a:p>
          <a:p>
            <a:r>
              <a:rPr lang="en-GB" dirty="0" smtClean="0"/>
              <a:t>Counselling </a:t>
            </a:r>
          </a:p>
          <a:p>
            <a:r>
              <a:rPr lang="en-GB" dirty="0" smtClean="0"/>
              <a:t>Motivational interviewing </a:t>
            </a:r>
          </a:p>
          <a:p>
            <a:r>
              <a:rPr lang="en-GB" dirty="0" smtClean="0"/>
              <a:t>Stress management interventions </a:t>
            </a:r>
          </a:p>
          <a:p>
            <a:r>
              <a:rPr lang="en-GB" dirty="0" smtClean="0"/>
              <a:t>Support groups </a:t>
            </a:r>
          </a:p>
          <a:p>
            <a:r>
              <a:rPr lang="en-GB" dirty="0" smtClean="0"/>
              <a:t>Expressive writing </a:t>
            </a:r>
          </a:p>
          <a:p>
            <a:r>
              <a:rPr lang="en-GB" dirty="0" smtClean="0"/>
              <a:t>Relaxation training </a:t>
            </a:r>
          </a:p>
          <a:p>
            <a:endParaRPr lang="en-GB" dirty="0"/>
          </a:p>
        </p:txBody>
      </p:sp>
    </p:spTree>
    <p:extLst>
      <p:ext uri="{BB962C8B-B14F-4D97-AF65-F5344CB8AC3E}">
        <p14:creationId xmlns:p14="http://schemas.microsoft.com/office/powerpoint/2010/main" val="1192674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thinking…..</a:t>
            </a:r>
            <a:endParaRPr lang="en-GB" dirty="0"/>
          </a:p>
        </p:txBody>
      </p:sp>
      <p:sp>
        <p:nvSpPr>
          <p:cNvPr id="3" name="Content Placeholder 2"/>
          <p:cNvSpPr>
            <a:spLocks noGrp="1"/>
          </p:cNvSpPr>
          <p:nvPr>
            <p:ph idx="1"/>
          </p:nvPr>
        </p:nvSpPr>
        <p:spPr>
          <a:xfrm>
            <a:off x="457200" y="1447800"/>
            <a:ext cx="4191000" cy="4525963"/>
          </a:xfrm>
        </p:spPr>
        <p:txBody>
          <a:bodyPr>
            <a:normAutofit lnSpcReduction="10000"/>
          </a:bodyPr>
          <a:lstStyle/>
          <a:p>
            <a:r>
              <a:rPr lang="en-GB" dirty="0" smtClean="0"/>
              <a:t>Apply your understanding of the psychological models we have discussed so far in this module to identify some appropriate interventions to help people live with chronic illness </a:t>
            </a:r>
            <a:endParaRPr lang="en-GB" dirty="0"/>
          </a:p>
          <a:p>
            <a:endParaRPr lang="en-GB" dirty="0"/>
          </a:p>
        </p:txBody>
      </p:sp>
      <p:pic>
        <p:nvPicPr>
          <p:cNvPr id="6146" name="Picture 2" descr="C:\Users\Advent\AppData\Local\Microsoft\Windows\INetCache\IE\OREQUXM8\thinking[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81600" y="2209800"/>
            <a:ext cx="3511296"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932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thinking…..</a:t>
            </a:r>
            <a:endParaRPr lang="en-GB" dirty="0"/>
          </a:p>
        </p:txBody>
      </p:sp>
      <p:sp>
        <p:nvSpPr>
          <p:cNvPr id="3" name="Content Placeholder 2"/>
          <p:cNvSpPr>
            <a:spLocks noGrp="1"/>
          </p:cNvSpPr>
          <p:nvPr>
            <p:ph idx="1"/>
          </p:nvPr>
        </p:nvSpPr>
        <p:spPr>
          <a:xfrm>
            <a:off x="457200" y="1661318"/>
            <a:ext cx="3886200" cy="4525963"/>
          </a:xfrm>
        </p:spPr>
        <p:txBody>
          <a:bodyPr>
            <a:normAutofit/>
          </a:bodyPr>
          <a:lstStyle/>
          <a:p>
            <a:r>
              <a:rPr lang="en-GB" dirty="0" smtClean="0"/>
              <a:t>What factors would you need to consider in order to be able to show that your intervention has been effective? </a:t>
            </a:r>
            <a:endParaRPr lang="en-GB" dirty="0"/>
          </a:p>
        </p:txBody>
      </p:sp>
      <p:pic>
        <p:nvPicPr>
          <p:cNvPr id="6146" name="Picture 2" descr="C:\Users\Advent\AppData\Local\Microsoft\Windows\INetCache\IE\OREQUXM8\thinking[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81600" y="2209800"/>
            <a:ext cx="3511296"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1156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Terminal Illness:</a:t>
            </a:r>
            <a:br>
              <a:rPr lang="en-GB" sz="3600" dirty="0" smtClean="0"/>
            </a:br>
            <a:r>
              <a:rPr lang="en-GB" sz="3600" dirty="0" smtClean="0"/>
              <a:t> “the ultimate existential crisis”</a:t>
            </a:r>
            <a:endParaRPr lang="en-GB" sz="3600" dirty="0"/>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57841" y="1600200"/>
            <a:ext cx="6028318"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750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0"/>
            <a:ext cx="8229600" cy="1143000"/>
          </a:xfrm>
        </p:spPr>
        <p:txBody>
          <a:bodyPr>
            <a:normAutofit fontScale="90000"/>
          </a:bodyPr>
          <a:lstStyle/>
          <a:p>
            <a:r>
              <a:rPr lang="en-GB" dirty="0" smtClean="0"/>
              <a:t>Illness Narratives and Patient Voices……</a:t>
            </a:r>
            <a:br>
              <a:rPr lang="en-GB" dirty="0" smtClean="0"/>
            </a:br>
            <a:r>
              <a:rPr lang="en-GB" dirty="0" smtClean="0"/>
              <a:t>an example </a:t>
            </a:r>
            <a:endParaRPr lang="en-GB" dirty="0"/>
          </a:p>
        </p:txBody>
      </p:sp>
    </p:spTree>
    <p:extLst>
      <p:ext uri="{BB962C8B-B14F-4D97-AF65-F5344CB8AC3E}">
        <p14:creationId xmlns:p14="http://schemas.microsoft.com/office/powerpoint/2010/main" val="35028065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514600"/>
            <a:ext cx="7772400" cy="1470025"/>
          </a:xfrm>
        </p:spPr>
        <p:txBody>
          <a:bodyPr>
            <a:noAutofit/>
          </a:bodyPr>
          <a:lstStyle/>
          <a:p>
            <a:r>
              <a:rPr lang="en-GB" sz="2800" dirty="0"/>
              <a:t> </a:t>
            </a:r>
            <a:br>
              <a:rPr lang="en-GB" sz="2800" dirty="0"/>
            </a:br>
            <a:r>
              <a:rPr lang="en-GB" sz="2800" dirty="0"/>
              <a:t>“I almost feel like a bit of a second class citizen”: A focus group study of the experiences of women diagnosed with secondary breast cancer and their support needs</a:t>
            </a:r>
            <a:br>
              <a:rPr lang="en-GB" sz="2800" dirty="0"/>
            </a:br>
            <a:endParaRPr lang="en-GB" sz="2800" dirty="0"/>
          </a:p>
        </p:txBody>
      </p:sp>
      <p:sp>
        <p:nvSpPr>
          <p:cNvPr id="3" name="Subtitle 2"/>
          <p:cNvSpPr>
            <a:spLocks noGrp="1"/>
          </p:cNvSpPr>
          <p:nvPr>
            <p:ph type="subTitle" idx="1"/>
          </p:nvPr>
        </p:nvSpPr>
        <p:spPr>
          <a:xfrm>
            <a:off x="1219200" y="4343400"/>
            <a:ext cx="7086600" cy="1752600"/>
          </a:xfrm>
        </p:spPr>
        <p:txBody>
          <a:bodyPr>
            <a:normAutofit/>
          </a:bodyPr>
          <a:lstStyle/>
          <a:p>
            <a:r>
              <a:rPr lang="en-GB" sz="2000" b="1" dirty="0" smtClean="0">
                <a:solidFill>
                  <a:schemeClr val="tx1"/>
                </a:solidFill>
              </a:rPr>
              <a:t>Margaret Ann Baker, ABMU </a:t>
            </a:r>
          </a:p>
          <a:p>
            <a:r>
              <a:rPr lang="en-GB" sz="2000" b="1" dirty="0" smtClean="0">
                <a:solidFill>
                  <a:schemeClr val="tx1"/>
                </a:solidFill>
              </a:rPr>
              <a:t>Dr Ceri Phelps, Registered </a:t>
            </a:r>
            <a:r>
              <a:rPr lang="en-GB" sz="2000" b="1" smtClean="0">
                <a:solidFill>
                  <a:schemeClr val="tx1"/>
                </a:solidFill>
              </a:rPr>
              <a:t>Health Psychologist, University </a:t>
            </a:r>
            <a:r>
              <a:rPr lang="en-GB" sz="2000" b="1" dirty="0" smtClean="0">
                <a:solidFill>
                  <a:schemeClr val="tx1"/>
                </a:solidFill>
              </a:rPr>
              <a:t>of Wales Trinity Saint David</a:t>
            </a:r>
          </a:p>
        </p:txBody>
      </p:sp>
      <p:pic>
        <p:nvPicPr>
          <p:cNvPr id="5122" name="Picture 2" descr="Image result for uwts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533400"/>
            <a:ext cx="3428999" cy="107632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533400"/>
            <a:ext cx="4248150" cy="1076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2768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t>Background</a:t>
            </a:r>
            <a:endParaRPr lang="en-GB" dirty="0"/>
          </a:p>
        </p:txBody>
      </p:sp>
      <p:sp>
        <p:nvSpPr>
          <p:cNvPr id="3" name="Content Placeholder 2"/>
          <p:cNvSpPr>
            <a:spLocks noGrp="1"/>
          </p:cNvSpPr>
          <p:nvPr>
            <p:ph idx="1"/>
          </p:nvPr>
        </p:nvSpPr>
        <p:spPr>
          <a:xfrm>
            <a:off x="457200" y="1066800"/>
            <a:ext cx="8229600" cy="5059363"/>
          </a:xfrm>
        </p:spPr>
        <p:txBody>
          <a:bodyPr>
            <a:noAutofit/>
          </a:bodyPr>
          <a:lstStyle/>
          <a:p>
            <a:pPr>
              <a:buFont typeface="Wingdings" panose="05000000000000000000" pitchFamily="2" charset="2"/>
              <a:buChar char="q"/>
            </a:pPr>
            <a:r>
              <a:rPr lang="en-GB" sz="2400" dirty="0"/>
              <a:t>W</a:t>
            </a:r>
            <a:r>
              <a:rPr lang="en-GB" sz="2400" dirty="0" smtClean="0"/>
              <a:t>omen </a:t>
            </a:r>
            <a:r>
              <a:rPr lang="en-GB" sz="2400" dirty="0"/>
              <a:t>with a diagnosis of secondary breast cancer have complex and often unmet </a:t>
            </a:r>
            <a:r>
              <a:rPr lang="en-GB" sz="2400" dirty="0" smtClean="0"/>
              <a:t>needs </a:t>
            </a:r>
          </a:p>
          <a:p>
            <a:pPr>
              <a:buFont typeface="Wingdings" panose="05000000000000000000" pitchFamily="2" charset="2"/>
              <a:buChar char="q"/>
            </a:pPr>
            <a:endParaRPr lang="en-GB" sz="2400" dirty="0" smtClean="0"/>
          </a:p>
          <a:p>
            <a:pPr>
              <a:buFont typeface="Wingdings" panose="05000000000000000000" pitchFamily="2" charset="2"/>
              <a:buChar char="q"/>
            </a:pPr>
            <a:r>
              <a:rPr lang="en-GB" sz="2400" dirty="0" smtClean="0"/>
              <a:t>higher </a:t>
            </a:r>
            <a:r>
              <a:rPr lang="en-GB" sz="2400" dirty="0"/>
              <a:t>level of psychological distress compared to that at receiving a primary diagnosis (Breast Cancer </a:t>
            </a:r>
            <a:r>
              <a:rPr lang="en-GB" sz="2400" dirty="0" smtClean="0"/>
              <a:t>Care, 2009; Reed </a:t>
            </a:r>
            <a:r>
              <a:rPr lang="en-GB" sz="2400" dirty="0"/>
              <a:t>et al. </a:t>
            </a:r>
            <a:r>
              <a:rPr lang="en-GB" sz="2400" dirty="0" smtClean="0"/>
              <a:t>2010</a:t>
            </a:r>
            <a:r>
              <a:rPr lang="en-GB" sz="2400" dirty="0"/>
              <a:t>;</a:t>
            </a:r>
            <a:r>
              <a:rPr lang="en-GB" sz="2400" dirty="0" smtClean="0"/>
              <a:t> </a:t>
            </a:r>
            <a:r>
              <a:rPr lang="en-GB" sz="2400" dirty="0"/>
              <a:t>Mahon et al. 1990; </a:t>
            </a:r>
            <a:r>
              <a:rPr lang="en-GB" sz="2400" dirty="0" err="1"/>
              <a:t>Parle</a:t>
            </a:r>
            <a:r>
              <a:rPr lang="en-GB" sz="2400" dirty="0"/>
              <a:t> et al., 2001) </a:t>
            </a:r>
            <a:endParaRPr lang="en-GB" sz="2400" dirty="0" smtClean="0"/>
          </a:p>
          <a:p>
            <a:pPr>
              <a:buFont typeface="Wingdings" panose="05000000000000000000" pitchFamily="2" charset="2"/>
              <a:buChar char="q"/>
            </a:pPr>
            <a:endParaRPr lang="en-GB" sz="2400" dirty="0"/>
          </a:p>
          <a:p>
            <a:pPr>
              <a:buFont typeface="Wingdings" panose="05000000000000000000" pitchFamily="2" charset="2"/>
              <a:buChar char="q"/>
            </a:pPr>
            <a:r>
              <a:rPr lang="en-GB" sz="2400" dirty="0" smtClean="0"/>
              <a:t>high </a:t>
            </a:r>
            <a:r>
              <a:rPr lang="en-GB" sz="2400" dirty="0"/>
              <a:t>levels of psychosocial morbidity (Cohen, 2002; </a:t>
            </a:r>
            <a:r>
              <a:rPr lang="en-GB" sz="2400" dirty="0" err="1"/>
              <a:t>Coristine</a:t>
            </a:r>
            <a:r>
              <a:rPr lang="en-GB" sz="2400" dirty="0"/>
              <a:t> et al 2003</a:t>
            </a:r>
            <a:r>
              <a:rPr lang="en-GB" sz="2400" dirty="0" smtClean="0"/>
              <a:t>).</a:t>
            </a:r>
          </a:p>
          <a:p>
            <a:pPr>
              <a:buFont typeface="Wingdings" panose="05000000000000000000" pitchFamily="2" charset="2"/>
              <a:buChar char="q"/>
            </a:pPr>
            <a:endParaRPr lang="en-GB" sz="2400" dirty="0" smtClean="0"/>
          </a:p>
          <a:p>
            <a:pPr>
              <a:buFont typeface="Wingdings" panose="05000000000000000000" pitchFamily="2" charset="2"/>
              <a:buChar char="q"/>
            </a:pPr>
            <a:r>
              <a:rPr lang="en-GB" sz="2400" dirty="0" smtClean="0"/>
              <a:t>Feelings of uncertainty, lack </a:t>
            </a:r>
            <a:r>
              <a:rPr lang="en-GB" sz="2400" dirty="0"/>
              <a:t>of </a:t>
            </a:r>
            <a:r>
              <a:rPr lang="en-GB" sz="2400" dirty="0" smtClean="0"/>
              <a:t>control, stigma</a:t>
            </a:r>
            <a:r>
              <a:rPr lang="en-GB" sz="2400" dirty="0"/>
              <a:t>, abandonment, anger and isolation (Hanson-Frost et al. 2000; </a:t>
            </a:r>
            <a:r>
              <a:rPr lang="en-GB" sz="2400" dirty="0" err="1"/>
              <a:t>Krigal</a:t>
            </a:r>
            <a:r>
              <a:rPr lang="en-GB" sz="2400" dirty="0"/>
              <a:t> et al, 2014; </a:t>
            </a:r>
            <a:r>
              <a:rPr lang="en-GB" sz="2400" dirty="0" err="1"/>
              <a:t>Pollin</a:t>
            </a:r>
            <a:r>
              <a:rPr lang="en-GB" sz="2400" dirty="0"/>
              <a:t>; 1995; Mosher et al., 2013).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31055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lstStyle/>
          <a:p>
            <a:r>
              <a:rPr lang="en-GB" dirty="0" smtClean="0"/>
              <a:t>Study context </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q"/>
            </a:pPr>
            <a:r>
              <a:rPr lang="en-GB" sz="2400" dirty="0"/>
              <a:t> </a:t>
            </a:r>
            <a:r>
              <a:rPr lang="en-GB" sz="2400" dirty="0" smtClean="0"/>
              <a:t>MA Counselling Practice Dissertation Project, UWTSD </a:t>
            </a:r>
            <a:endParaRPr lang="en-GB" sz="2400" dirty="0"/>
          </a:p>
          <a:p>
            <a:pPr lvl="1">
              <a:buFont typeface="Wingdings" panose="05000000000000000000" pitchFamily="2" charset="2"/>
              <a:buChar char="q"/>
            </a:pPr>
            <a:r>
              <a:rPr lang="en-GB" sz="2400" dirty="0" smtClean="0"/>
              <a:t> submitted 2014 (data collection continued) </a:t>
            </a:r>
          </a:p>
          <a:p>
            <a:pPr lvl="1">
              <a:buFont typeface="Wingdings" panose="05000000000000000000" pitchFamily="2" charset="2"/>
              <a:buChar char="q"/>
            </a:pPr>
            <a:endParaRPr lang="en-GB" sz="2400" dirty="0"/>
          </a:p>
          <a:p>
            <a:pPr>
              <a:buFont typeface="Wingdings" panose="05000000000000000000" pitchFamily="2" charset="2"/>
              <a:buChar char="q"/>
            </a:pPr>
            <a:r>
              <a:rPr lang="en-GB" sz="2400" dirty="0" smtClean="0"/>
              <a:t> Student researcher a breast cancer nurse</a:t>
            </a:r>
          </a:p>
          <a:p>
            <a:pPr lvl="1">
              <a:buFont typeface="Wingdings" panose="05000000000000000000" pitchFamily="2" charset="2"/>
              <a:buChar char="q"/>
            </a:pPr>
            <a:endParaRPr lang="en-GB" sz="2400" dirty="0"/>
          </a:p>
          <a:p>
            <a:pPr>
              <a:buFont typeface="Wingdings" panose="05000000000000000000" pitchFamily="2" charset="2"/>
              <a:buChar char="q"/>
            </a:pPr>
            <a:r>
              <a:rPr lang="en-GB" sz="2400" dirty="0" smtClean="0"/>
              <a:t>  Study continued beyond initial MA </a:t>
            </a:r>
          </a:p>
          <a:p>
            <a:pPr>
              <a:buFont typeface="Wingdings" panose="05000000000000000000" pitchFamily="2" charset="2"/>
              <a:buChar char="q"/>
            </a:pPr>
            <a:endParaRPr lang="en-GB" sz="2400" dirty="0"/>
          </a:p>
          <a:p>
            <a:pPr>
              <a:buFont typeface="Wingdings" panose="05000000000000000000" pitchFamily="2" charset="2"/>
              <a:buChar char="q"/>
            </a:pPr>
            <a:endParaRPr lang="en-GB" sz="2400" dirty="0" smtClean="0"/>
          </a:p>
        </p:txBody>
      </p:sp>
      <p:pic>
        <p:nvPicPr>
          <p:cNvPr id="4" name="Picture 2" descr="Image result for uwts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24600" y="5440602"/>
            <a:ext cx="2589342" cy="1036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7565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Study aims and objectives </a:t>
            </a:r>
            <a:endParaRPr lang="en-GB" dirty="0"/>
          </a:p>
        </p:txBody>
      </p:sp>
      <p:sp>
        <p:nvSpPr>
          <p:cNvPr id="3" name="Content Placeholder 2"/>
          <p:cNvSpPr>
            <a:spLocks noGrp="1"/>
          </p:cNvSpPr>
          <p:nvPr>
            <p:ph idx="1"/>
          </p:nvPr>
        </p:nvSpPr>
        <p:spPr/>
        <p:txBody>
          <a:bodyPr>
            <a:normAutofit/>
          </a:bodyPr>
          <a:lstStyle/>
          <a:p>
            <a:pPr lvl="0">
              <a:buFont typeface="Wingdings" panose="05000000000000000000" pitchFamily="2" charset="2"/>
              <a:buChar char="Ø"/>
            </a:pPr>
            <a:r>
              <a:rPr lang="en-GB" sz="2400" dirty="0" smtClean="0"/>
              <a:t>To </a:t>
            </a:r>
            <a:r>
              <a:rPr lang="en-GB" sz="2400" dirty="0"/>
              <a:t>explore women’s experiences surrounding their secondary breast cancer diagnosis</a:t>
            </a:r>
            <a:r>
              <a:rPr lang="en-GB" sz="2400" dirty="0" smtClean="0"/>
              <a:t>.</a:t>
            </a:r>
          </a:p>
          <a:p>
            <a:pPr lvl="0">
              <a:buFont typeface="Wingdings" panose="05000000000000000000" pitchFamily="2" charset="2"/>
              <a:buChar char="Ø"/>
            </a:pPr>
            <a:endParaRPr lang="en-GB" sz="2400" dirty="0"/>
          </a:p>
          <a:p>
            <a:pPr lvl="0">
              <a:buFont typeface="Wingdings" panose="05000000000000000000" pitchFamily="2" charset="2"/>
              <a:buChar char="Ø"/>
            </a:pPr>
            <a:r>
              <a:rPr lang="en-GB" sz="2400" dirty="0"/>
              <a:t>To gain an understanding of the emotional support and information needs of breast cancer patients since their secondary diagnosis</a:t>
            </a:r>
            <a:r>
              <a:rPr lang="en-GB" sz="2400" dirty="0" smtClean="0"/>
              <a:t>.</a:t>
            </a:r>
          </a:p>
          <a:p>
            <a:pPr lvl="0">
              <a:buFont typeface="Wingdings" panose="05000000000000000000" pitchFamily="2" charset="2"/>
              <a:buChar char="Ø"/>
            </a:pPr>
            <a:endParaRPr lang="en-GB" sz="2400" dirty="0"/>
          </a:p>
          <a:p>
            <a:pPr lvl="0">
              <a:buFont typeface="Wingdings" panose="05000000000000000000" pitchFamily="2" charset="2"/>
              <a:buChar char="Ø"/>
            </a:pPr>
            <a:r>
              <a:rPr lang="en-GB" sz="2400" dirty="0"/>
              <a:t>To discover whether women with secondary breast cancer feel their needs have been met.</a:t>
            </a:r>
          </a:p>
          <a:p>
            <a:pPr>
              <a:buFont typeface="Wingdings" panose="05000000000000000000" pitchFamily="2" charset="2"/>
              <a:buChar char="Ø"/>
            </a:pPr>
            <a:endParaRPr lang="en-GB" sz="2400" dirty="0"/>
          </a:p>
        </p:txBody>
      </p:sp>
    </p:spTree>
    <p:extLst>
      <p:ext uri="{BB962C8B-B14F-4D97-AF65-F5344CB8AC3E}">
        <p14:creationId xmlns:p14="http://schemas.microsoft.com/office/powerpoint/2010/main" val="135134981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a:t>
            </a:r>
            <a:endParaRPr lang="en-GB" dirty="0"/>
          </a:p>
        </p:txBody>
      </p:sp>
      <p:sp>
        <p:nvSpPr>
          <p:cNvPr id="3" name="Content Placeholder 2"/>
          <p:cNvSpPr>
            <a:spLocks noGrp="1"/>
          </p:cNvSpPr>
          <p:nvPr>
            <p:ph idx="1"/>
          </p:nvPr>
        </p:nvSpPr>
        <p:spPr>
          <a:xfrm>
            <a:off x="457200" y="1371600"/>
            <a:ext cx="8229600" cy="4754563"/>
          </a:xfrm>
        </p:spPr>
        <p:txBody>
          <a:bodyPr>
            <a:normAutofit/>
          </a:bodyPr>
          <a:lstStyle/>
          <a:p>
            <a:pPr>
              <a:buFont typeface="Wingdings" panose="05000000000000000000" pitchFamily="2" charset="2"/>
              <a:buChar char="q"/>
            </a:pPr>
            <a:r>
              <a:rPr lang="en-GB" dirty="0" smtClean="0"/>
              <a:t> Qualitative </a:t>
            </a:r>
            <a:r>
              <a:rPr lang="en-GB" dirty="0"/>
              <a:t>focus group </a:t>
            </a:r>
            <a:r>
              <a:rPr lang="en-GB" dirty="0" smtClean="0"/>
              <a:t>methodology</a:t>
            </a:r>
            <a:endParaRPr lang="en-GB" dirty="0"/>
          </a:p>
          <a:p>
            <a:pPr lvl="1">
              <a:buFont typeface="Wingdings" panose="05000000000000000000" pitchFamily="2" charset="2"/>
              <a:buChar char="q"/>
            </a:pPr>
            <a:r>
              <a:rPr lang="en-GB" dirty="0" smtClean="0"/>
              <a:t> ideal </a:t>
            </a:r>
            <a:r>
              <a:rPr lang="en-GB" dirty="0"/>
              <a:t>way of obtaining rich narrative information about shared experiences of health and illness (Wilkinson, 1988; McLeod, 2011) </a:t>
            </a:r>
            <a:endParaRPr lang="en-GB" dirty="0" smtClean="0"/>
          </a:p>
          <a:p>
            <a:pPr lvl="1">
              <a:buFont typeface="Wingdings" panose="05000000000000000000" pitchFamily="2" charset="2"/>
              <a:buChar char="q"/>
            </a:pPr>
            <a:endParaRPr lang="en-GB" dirty="0" smtClean="0"/>
          </a:p>
          <a:p>
            <a:pPr lvl="1">
              <a:buFont typeface="Wingdings" panose="05000000000000000000" pitchFamily="2" charset="2"/>
              <a:buChar char="q"/>
            </a:pPr>
            <a:r>
              <a:rPr lang="en-GB" dirty="0"/>
              <a:t> </a:t>
            </a:r>
            <a:r>
              <a:rPr lang="en-GB" dirty="0" smtClean="0"/>
              <a:t>previously </a:t>
            </a:r>
            <a:r>
              <a:rPr lang="en-GB" dirty="0"/>
              <a:t>used as an aid to exploring and planning future needs of women with a diagnosis of secondary breast cancer (Breast Cancer Care 2008) and other cancer patient groups (e.g., Hughes &amp; Phelps, 2010). </a:t>
            </a:r>
            <a:endParaRPr lang="en-GB" dirty="0" smtClean="0"/>
          </a:p>
        </p:txBody>
      </p:sp>
    </p:spTree>
    <p:extLst>
      <p:ext uri="{BB962C8B-B14F-4D97-AF65-F5344CB8AC3E}">
        <p14:creationId xmlns:p14="http://schemas.microsoft.com/office/powerpoint/2010/main" val="13561613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a:t>
            </a:r>
            <a:endParaRPr lang="en-GB" dirty="0"/>
          </a:p>
        </p:txBody>
      </p:sp>
      <p:sp>
        <p:nvSpPr>
          <p:cNvPr id="3" name="Content Placeholder 2"/>
          <p:cNvSpPr>
            <a:spLocks noGrp="1"/>
          </p:cNvSpPr>
          <p:nvPr>
            <p:ph idx="1"/>
          </p:nvPr>
        </p:nvSpPr>
        <p:spPr/>
        <p:txBody>
          <a:bodyPr>
            <a:normAutofit fontScale="77500" lnSpcReduction="20000"/>
          </a:bodyPr>
          <a:lstStyle/>
          <a:p>
            <a:pPr>
              <a:buFont typeface="Wingdings" panose="05000000000000000000" pitchFamily="2" charset="2"/>
              <a:buChar char="q"/>
            </a:pPr>
            <a:r>
              <a:rPr lang="en-GB" dirty="0" smtClean="0"/>
              <a:t>Purposive sample of secondary breast cancer patients across ABMU </a:t>
            </a:r>
          </a:p>
          <a:p>
            <a:pPr>
              <a:buFont typeface="Wingdings" panose="05000000000000000000" pitchFamily="2" charset="2"/>
              <a:buChar char="q"/>
            </a:pPr>
            <a:endParaRPr lang="en-GB" dirty="0" smtClean="0"/>
          </a:p>
          <a:p>
            <a:pPr>
              <a:buFont typeface="Wingdings" panose="05000000000000000000" pitchFamily="2" charset="2"/>
              <a:buChar char="q"/>
            </a:pPr>
            <a:r>
              <a:rPr lang="en-GB" dirty="0" smtClean="0"/>
              <a:t>12 </a:t>
            </a:r>
            <a:r>
              <a:rPr lang="en-GB" dirty="0"/>
              <a:t>women </a:t>
            </a:r>
            <a:r>
              <a:rPr lang="en-GB" dirty="0" smtClean="0"/>
              <a:t>participated </a:t>
            </a:r>
            <a:r>
              <a:rPr lang="en-GB" dirty="0"/>
              <a:t>in one of two focus groups </a:t>
            </a:r>
            <a:endParaRPr lang="en-GB" dirty="0" smtClean="0"/>
          </a:p>
          <a:p>
            <a:pPr marL="0" indent="0">
              <a:buNone/>
            </a:pPr>
            <a:r>
              <a:rPr lang="en-GB" dirty="0"/>
              <a:t> </a:t>
            </a:r>
            <a:r>
              <a:rPr lang="en-GB" dirty="0" smtClean="0"/>
              <a:t>     (</a:t>
            </a:r>
            <a:r>
              <a:rPr lang="en-GB" dirty="0"/>
              <a:t>6 </a:t>
            </a:r>
            <a:r>
              <a:rPr lang="en-GB" dirty="0" smtClean="0"/>
              <a:t>per group</a:t>
            </a:r>
            <a:r>
              <a:rPr lang="en-GB" dirty="0"/>
              <a:t>). </a:t>
            </a:r>
            <a:endParaRPr lang="en-GB" dirty="0" smtClean="0"/>
          </a:p>
          <a:p>
            <a:pPr>
              <a:buFont typeface="Wingdings" panose="05000000000000000000" pitchFamily="2" charset="2"/>
              <a:buChar char="q"/>
            </a:pPr>
            <a:endParaRPr lang="en-GB" dirty="0" smtClean="0"/>
          </a:p>
          <a:p>
            <a:pPr>
              <a:buFont typeface="Wingdings" panose="05000000000000000000" pitchFamily="2" charset="2"/>
              <a:buChar char="q"/>
            </a:pPr>
            <a:r>
              <a:rPr lang="en-GB" dirty="0"/>
              <a:t> </a:t>
            </a:r>
            <a:r>
              <a:rPr lang="en-GB" dirty="0" err="1"/>
              <a:t>S</a:t>
            </a:r>
            <a:r>
              <a:rPr lang="en-GB" dirty="0" err="1" smtClean="0"/>
              <a:t>econdaries</a:t>
            </a:r>
            <a:r>
              <a:rPr lang="en-GB" dirty="0" smtClean="0"/>
              <a:t> </a:t>
            </a:r>
            <a:r>
              <a:rPr lang="en-GB" dirty="0"/>
              <a:t>in bone, brain, liver and lung</a:t>
            </a:r>
            <a:r>
              <a:rPr lang="en-GB" dirty="0" smtClean="0"/>
              <a:t>.</a:t>
            </a:r>
          </a:p>
          <a:p>
            <a:pPr>
              <a:buFont typeface="Wingdings" panose="05000000000000000000" pitchFamily="2" charset="2"/>
              <a:buChar char="q"/>
            </a:pPr>
            <a:endParaRPr lang="en-GB" dirty="0"/>
          </a:p>
          <a:p>
            <a:pPr>
              <a:buFont typeface="Wingdings" panose="05000000000000000000" pitchFamily="2" charset="2"/>
              <a:buChar char="q"/>
            </a:pPr>
            <a:r>
              <a:rPr lang="en-GB" dirty="0" smtClean="0"/>
              <a:t>Ages  </a:t>
            </a:r>
            <a:r>
              <a:rPr lang="en-GB" dirty="0"/>
              <a:t>ranged between 29 &amp; 70 years</a:t>
            </a:r>
            <a:r>
              <a:rPr lang="en-GB" dirty="0" smtClean="0"/>
              <a:t>.</a:t>
            </a:r>
          </a:p>
          <a:p>
            <a:pPr>
              <a:buFont typeface="Wingdings" panose="05000000000000000000" pitchFamily="2" charset="2"/>
              <a:buChar char="q"/>
            </a:pPr>
            <a:endParaRPr lang="en-GB" dirty="0" smtClean="0"/>
          </a:p>
          <a:p>
            <a:pPr>
              <a:buFont typeface="Wingdings" panose="05000000000000000000" pitchFamily="2" charset="2"/>
              <a:buChar char="q"/>
            </a:pPr>
            <a:r>
              <a:rPr lang="en-GB" dirty="0"/>
              <a:t>Ethical approval </a:t>
            </a:r>
            <a:r>
              <a:rPr lang="en-GB" dirty="0" smtClean="0"/>
              <a:t>obtained from </a:t>
            </a:r>
            <a:r>
              <a:rPr lang="en-GB" dirty="0"/>
              <a:t>South West Wales Research Ethics Committee. </a:t>
            </a:r>
          </a:p>
          <a:p>
            <a:pPr>
              <a:buFont typeface="Wingdings" panose="05000000000000000000" pitchFamily="2" charset="2"/>
              <a:buChar char="q"/>
            </a:pPr>
            <a:endParaRPr lang="en-GB" dirty="0"/>
          </a:p>
        </p:txBody>
      </p:sp>
    </p:spTree>
    <p:extLst>
      <p:ext uri="{BB962C8B-B14F-4D97-AF65-F5344CB8AC3E}">
        <p14:creationId xmlns:p14="http://schemas.microsoft.com/office/powerpoint/2010/main" val="196283054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lstStyle/>
          <a:p>
            <a:r>
              <a:rPr lang="en-GB" dirty="0" smtClean="0"/>
              <a:t>Data Collection </a:t>
            </a:r>
            <a:endParaRPr lang="en-GB" dirty="0"/>
          </a:p>
        </p:txBody>
      </p:sp>
      <p:sp>
        <p:nvSpPr>
          <p:cNvPr id="3" name="Content Placeholder 2"/>
          <p:cNvSpPr>
            <a:spLocks noGrp="1"/>
          </p:cNvSpPr>
          <p:nvPr>
            <p:ph idx="1"/>
          </p:nvPr>
        </p:nvSpPr>
        <p:spPr>
          <a:xfrm>
            <a:off x="457200" y="1371600"/>
            <a:ext cx="8229600" cy="4525963"/>
          </a:xfrm>
        </p:spPr>
        <p:txBody>
          <a:bodyPr>
            <a:normAutofit fontScale="92500" lnSpcReduction="10000"/>
          </a:bodyPr>
          <a:lstStyle/>
          <a:p>
            <a:pPr>
              <a:buFont typeface="Wingdings" panose="05000000000000000000" pitchFamily="2" charset="2"/>
              <a:buChar char="q"/>
            </a:pPr>
            <a:r>
              <a:rPr lang="en-GB" sz="2800" dirty="0"/>
              <a:t>Each focus group was held </a:t>
            </a:r>
            <a:r>
              <a:rPr lang="en-GB" sz="2800" dirty="0" err="1" smtClean="0"/>
              <a:t>held</a:t>
            </a:r>
            <a:r>
              <a:rPr lang="en-GB" sz="2800" dirty="0" smtClean="0"/>
              <a:t> at </a:t>
            </a:r>
            <a:r>
              <a:rPr lang="en-GB" sz="2800" dirty="0" err="1" smtClean="0"/>
              <a:t>Maggies</a:t>
            </a:r>
            <a:r>
              <a:rPr lang="en-GB" sz="2800" dirty="0" smtClean="0"/>
              <a:t> Centre within </a:t>
            </a:r>
            <a:r>
              <a:rPr lang="en-GB" sz="2800" dirty="0"/>
              <a:t>the hospital </a:t>
            </a:r>
            <a:r>
              <a:rPr lang="en-GB" sz="2800" dirty="0" smtClean="0"/>
              <a:t>grounds</a:t>
            </a:r>
          </a:p>
          <a:p>
            <a:pPr>
              <a:buFont typeface="Wingdings" panose="05000000000000000000" pitchFamily="2" charset="2"/>
              <a:buChar char="q"/>
            </a:pPr>
            <a:endParaRPr lang="en-GB" sz="2800" dirty="0" smtClean="0"/>
          </a:p>
          <a:p>
            <a:pPr>
              <a:buFont typeface="Wingdings" panose="05000000000000000000" pitchFamily="2" charset="2"/>
              <a:buChar char="q"/>
            </a:pPr>
            <a:r>
              <a:rPr lang="en-GB" sz="2800" dirty="0"/>
              <a:t> </a:t>
            </a:r>
            <a:r>
              <a:rPr lang="en-GB" sz="2800" dirty="0" smtClean="0"/>
              <a:t>Focus groups </a:t>
            </a:r>
            <a:r>
              <a:rPr lang="en-GB" sz="2800" dirty="0"/>
              <a:t>lasted </a:t>
            </a:r>
            <a:r>
              <a:rPr lang="en-GB" sz="2800" dirty="0" smtClean="0"/>
              <a:t>approx. </a:t>
            </a:r>
            <a:r>
              <a:rPr lang="en-GB" sz="2800" dirty="0"/>
              <a:t>90 </a:t>
            </a:r>
            <a:r>
              <a:rPr lang="en-GB" sz="2800" dirty="0" smtClean="0"/>
              <a:t>mins</a:t>
            </a:r>
          </a:p>
          <a:p>
            <a:pPr>
              <a:buFont typeface="Wingdings" panose="05000000000000000000" pitchFamily="2" charset="2"/>
              <a:buChar char="q"/>
            </a:pPr>
            <a:endParaRPr lang="en-GB" sz="2800" dirty="0" smtClean="0"/>
          </a:p>
          <a:p>
            <a:pPr>
              <a:buFont typeface="Wingdings" panose="05000000000000000000" pitchFamily="2" charset="2"/>
              <a:buChar char="q"/>
            </a:pPr>
            <a:r>
              <a:rPr lang="en-GB" sz="2800" dirty="0"/>
              <a:t> </a:t>
            </a:r>
            <a:r>
              <a:rPr lang="en-GB" sz="2800" dirty="0" smtClean="0"/>
              <a:t>The </a:t>
            </a:r>
            <a:r>
              <a:rPr lang="en-GB" sz="2800" dirty="0"/>
              <a:t>main researcher (AB) facilitated the group with the use of a semi-structured topic guide with the help of a co-moderator (CP). </a:t>
            </a:r>
          </a:p>
          <a:p>
            <a:pPr>
              <a:buFont typeface="Wingdings" panose="05000000000000000000" pitchFamily="2" charset="2"/>
              <a:buChar char="q"/>
            </a:pPr>
            <a:endParaRPr lang="en-GB" sz="2800" dirty="0"/>
          </a:p>
          <a:p>
            <a:pPr>
              <a:buFont typeface="Wingdings" panose="05000000000000000000" pitchFamily="2" charset="2"/>
              <a:buChar char="q"/>
            </a:pPr>
            <a:r>
              <a:rPr lang="en-GB" sz="2800" dirty="0" smtClean="0"/>
              <a:t>Data was digitally recorded, transcribed and anonymised</a:t>
            </a:r>
            <a:endParaRPr lang="en-GB" sz="2800" dirty="0"/>
          </a:p>
        </p:txBody>
      </p:sp>
    </p:spTree>
    <p:extLst>
      <p:ext uri="{BB962C8B-B14F-4D97-AF65-F5344CB8AC3E}">
        <p14:creationId xmlns:p14="http://schemas.microsoft.com/office/powerpoint/2010/main" val="18633583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709"/>
            <a:ext cx="8229600" cy="1143000"/>
          </a:xfrm>
        </p:spPr>
        <p:txBody>
          <a:bodyPr/>
          <a:lstStyle/>
          <a:p>
            <a:r>
              <a:rPr lang="en-GB" dirty="0" smtClean="0"/>
              <a:t>Findings: Thematic Analysis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44251752"/>
              </p:ext>
            </p:extLst>
          </p:nvPr>
        </p:nvGraphicFramePr>
        <p:xfrm>
          <a:off x="762000" y="1219200"/>
          <a:ext cx="7620000" cy="5327904"/>
        </p:xfrm>
        <a:graphic>
          <a:graphicData uri="http://schemas.openxmlformats.org/drawingml/2006/table">
            <a:tbl>
              <a:tblPr firstRow="1" firstCol="1" bandRow="1"/>
              <a:tblGrid>
                <a:gridCol w="2750718"/>
                <a:gridCol w="2648206"/>
                <a:gridCol w="2221076"/>
              </a:tblGrid>
              <a:tr h="598714">
                <a:tc gridSpan="3">
                  <a:txBody>
                    <a:bodyPr/>
                    <a:lstStyle/>
                    <a:p>
                      <a:pPr marL="0" marR="0" algn="ctr">
                        <a:lnSpc>
                          <a:spcPct val="115000"/>
                        </a:lnSpc>
                        <a:spcBef>
                          <a:spcPts val="0"/>
                        </a:spcBef>
                        <a:spcAft>
                          <a:spcPts val="0"/>
                        </a:spcAft>
                      </a:pPr>
                      <a:r>
                        <a:rPr lang="en-GB" sz="2400" b="1" dirty="0">
                          <a:effectLst/>
                          <a:latin typeface="Calibri"/>
                          <a:ea typeface="Times New Roman"/>
                          <a:cs typeface="Times New Roman"/>
                        </a:rPr>
                        <a:t>Table of superordinate and sub-ordinate themes</a:t>
                      </a:r>
                      <a:endParaRPr lang="en-GB" sz="2400" dirty="0">
                        <a:effectLst/>
                        <a:latin typeface="Calibri"/>
                        <a:ea typeface="Times New Roman"/>
                        <a:cs typeface="Times New Roman"/>
                      </a:endParaRPr>
                    </a:p>
                    <a:p>
                      <a:pPr marL="0" marR="0" algn="just">
                        <a:lnSpc>
                          <a:spcPct val="115000"/>
                        </a:lnSpc>
                        <a:spcBef>
                          <a:spcPts val="0"/>
                        </a:spcBef>
                        <a:spcAft>
                          <a:spcPts val="0"/>
                        </a:spcAft>
                      </a:pPr>
                      <a:r>
                        <a:rPr lang="en-GB" sz="2000" b="1" dirty="0">
                          <a:effectLst/>
                          <a:latin typeface="Calibri"/>
                          <a:ea typeface="Times New Roman"/>
                          <a:cs typeface="Times New Roman"/>
                        </a:rPr>
                        <a:t> </a:t>
                      </a:r>
                      <a:endParaRPr lang="en-GB" sz="20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hMerge="1">
                  <a:txBody>
                    <a:bodyPr/>
                    <a:lstStyle/>
                    <a:p>
                      <a:endParaRPr lang="en-GB"/>
                    </a:p>
                  </a:txBody>
                  <a:tcPr/>
                </a:tc>
              </a:tr>
              <a:tr h="898072">
                <a:tc>
                  <a:txBody>
                    <a:bodyPr/>
                    <a:lstStyle/>
                    <a:p>
                      <a:pPr marL="0" marR="0" algn="just">
                        <a:lnSpc>
                          <a:spcPct val="115000"/>
                        </a:lnSpc>
                        <a:spcBef>
                          <a:spcPts val="0"/>
                        </a:spcBef>
                        <a:spcAft>
                          <a:spcPts val="0"/>
                        </a:spcAft>
                      </a:pPr>
                      <a:r>
                        <a:rPr lang="en-GB" sz="2000" b="1" dirty="0">
                          <a:effectLst/>
                          <a:latin typeface="Calibri"/>
                          <a:ea typeface="Times New Roman"/>
                          <a:cs typeface="Times New Roman"/>
                        </a:rPr>
                        <a:t>Superordinate theme 1: A loss of support </a:t>
                      </a:r>
                      <a:endParaRPr lang="en-GB" sz="2000" dirty="0">
                        <a:effectLst/>
                        <a:latin typeface="Calibri"/>
                        <a:ea typeface="Times New Roman"/>
                        <a:cs typeface="Times New Roman"/>
                      </a:endParaRPr>
                    </a:p>
                    <a:p>
                      <a:pPr marL="0" marR="0" algn="just">
                        <a:lnSpc>
                          <a:spcPct val="115000"/>
                        </a:lnSpc>
                        <a:spcBef>
                          <a:spcPts val="0"/>
                        </a:spcBef>
                        <a:spcAft>
                          <a:spcPts val="0"/>
                        </a:spcAft>
                      </a:pPr>
                      <a:r>
                        <a:rPr lang="en-GB" sz="2000" b="1" dirty="0">
                          <a:effectLst/>
                          <a:latin typeface="Calibri"/>
                          <a:ea typeface="Times New Roman"/>
                          <a:cs typeface="Times New Roman"/>
                        </a:rPr>
                        <a:t> </a:t>
                      </a:r>
                      <a:endParaRPr lang="en-GB" sz="20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lgn="just">
                        <a:lnSpc>
                          <a:spcPct val="115000"/>
                        </a:lnSpc>
                        <a:spcBef>
                          <a:spcPts val="0"/>
                        </a:spcBef>
                        <a:spcAft>
                          <a:spcPts val="0"/>
                        </a:spcAft>
                      </a:pPr>
                      <a:r>
                        <a:rPr lang="en-GB" sz="2000" b="1" dirty="0">
                          <a:effectLst/>
                          <a:latin typeface="Calibri"/>
                          <a:ea typeface="Times New Roman"/>
                          <a:cs typeface="Times New Roman"/>
                        </a:rPr>
                        <a:t>Superordinate theme 2: A changing identity</a:t>
                      </a:r>
                      <a:endParaRPr lang="en-GB" sz="20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lgn="just">
                        <a:lnSpc>
                          <a:spcPct val="115000"/>
                        </a:lnSpc>
                        <a:spcBef>
                          <a:spcPts val="0"/>
                        </a:spcBef>
                        <a:spcAft>
                          <a:spcPts val="0"/>
                        </a:spcAft>
                      </a:pPr>
                      <a:r>
                        <a:rPr lang="en-GB" sz="2000" b="1" dirty="0">
                          <a:effectLst/>
                          <a:latin typeface="Calibri"/>
                          <a:ea typeface="Times New Roman"/>
                          <a:cs typeface="Times New Roman"/>
                        </a:rPr>
                        <a:t>Superordinate theme 3: Living with no cure</a:t>
                      </a:r>
                      <a:endParaRPr lang="en-GB" sz="20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r>
              <a:tr h="598714">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Sense of abandonment</a:t>
                      </a:r>
                    </a:p>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Self stigma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An uncertain future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598714">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Needing time to reflect </a:t>
                      </a:r>
                    </a:p>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Walking in their shoes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Resilience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898072">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Perceived reluctance to explore the death question </a:t>
                      </a:r>
                    </a:p>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a:effectLst/>
                          <a:latin typeface="Calibri"/>
                          <a:ea typeface="Times New Roman"/>
                          <a:cs typeface="Times New Roman"/>
                        </a:rPr>
                        <a:t>A common identity through shared experience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Reluctance to seek  psychosocial support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598714">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A missing link </a:t>
                      </a:r>
                    </a:p>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186194581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ea typeface="Times New Roman"/>
                <a:cs typeface="Times New Roman"/>
              </a:rPr>
              <a:t>Superordinate theme 1: A loss of support </a:t>
            </a:r>
            <a:r>
              <a:rPr lang="en-GB" dirty="0">
                <a:ea typeface="Times New Roman"/>
                <a:cs typeface="Times New Roman"/>
              </a:rPr>
              <a:t/>
            </a:r>
            <a:br>
              <a:rPr lang="en-GB" dirty="0">
                <a:ea typeface="Times New Roman"/>
                <a:cs typeface="Times New Roman"/>
              </a:rPr>
            </a:br>
            <a:endParaRPr lang="en-GB" dirty="0"/>
          </a:p>
        </p:txBody>
      </p:sp>
      <p:sp>
        <p:nvSpPr>
          <p:cNvPr id="4" name="Rectangle 3"/>
          <p:cNvSpPr/>
          <p:nvPr/>
        </p:nvSpPr>
        <p:spPr>
          <a:xfrm>
            <a:off x="561109" y="1285009"/>
            <a:ext cx="3325092" cy="13819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Sense of abandonment </a:t>
            </a:r>
            <a:endParaRPr lang="en-GB" sz="2800" dirty="0"/>
          </a:p>
        </p:txBody>
      </p:sp>
      <p:sp>
        <p:nvSpPr>
          <p:cNvPr id="5" name="Oval Callout 4"/>
          <p:cNvSpPr/>
          <p:nvPr/>
        </p:nvSpPr>
        <p:spPr>
          <a:xfrm>
            <a:off x="5257800" y="1066800"/>
            <a:ext cx="3505200" cy="4876800"/>
          </a:xfrm>
          <a:prstGeom prst="wedgeEllipseCallout">
            <a:avLst>
              <a:gd name="adj1" fmla="val -91942"/>
              <a:gd name="adj2" fmla="val -3433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smtClean="0">
                <a:solidFill>
                  <a:schemeClr val="bg1"/>
                </a:solidFill>
              </a:rPr>
              <a:t>“I </a:t>
            </a:r>
            <a:r>
              <a:rPr lang="en-GB" sz="2400" i="1" dirty="0">
                <a:solidFill>
                  <a:schemeClr val="bg1"/>
                </a:solidFill>
              </a:rPr>
              <a:t>was only finding out that I had </a:t>
            </a:r>
            <a:r>
              <a:rPr lang="en-GB" sz="2400" i="1" dirty="0" err="1">
                <a:solidFill>
                  <a:schemeClr val="bg1"/>
                </a:solidFill>
              </a:rPr>
              <a:t>secondaries</a:t>
            </a:r>
            <a:r>
              <a:rPr lang="en-GB" sz="2400" i="1" dirty="0">
                <a:solidFill>
                  <a:schemeClr val="bg1"/>
                </a:solidFill>
              </a:rPr>
              <a:t> this year and I feel totally abandoned by you know any support what so ever since I got referred to Oncology</a:t>
            </a:r>
            <a:r>
              <a:rPr lang="en-GB" sz="2400" i="1" dirty="0" smtClean="0">
                <a:solidFill>
                  <a:schemeClr val="bg1"/>
                </a:solidFill>
              </a:rPr>
              <a:t>”(G1</a:t>
            </a:r>
            <a:r>
              <a:rPr lang="en-GB" sz="2400" i="1" dirty="0">
                <a:solidFill>
                  <a:schemeClr val="bg1"/>
                </a:solidFill>
              </a:rPr>
              <a:t>). </a:t>
            </a:r>
          </a:p>
        </p:txBody>
      </p:sp>
      <p:sp>
        <p:nvSpPr>
          <p:cNvPr id="6" name="Oval Callout 5"/>
          <p:cNvSpPr/>
          <p:nvPr/>
        </p:nvSpPr>
        <p:spPr>
          <a:xfrm>
            <a:off x="152400" y="2971800"/>
            <a:ext cx="5638800" cy="3581400"/>
          </a:xfrm>
          <a:prstGeom prst="wedgeEllipseCallout">
            <a:avLst>
              <a:gd name="adj1" fmla="val 13251"/>
              <a:gd name="adj2" fmla="val -8191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t>
            </a:r>
            <a:r>
              <a:rPr lang="en-GB" sz="2400" i="1" dirty="0"/>
              <a:t>I feel the same.  Once you find out they leave you. You don’t know nothing about it.  You gets told and then you just walk out of there and you think well where do I go from here</a:t>
            </a:r>
            <a:r>
              <a:rPr lang="en-GB" sz="2400" dirty="0" smtClean="0"/>
              <a:t>?”</a:t>
            </a:r>
          </a:p>
          <a:p>
            <a:pPr algn="ctr"/>
            <a:r>
              <a:rPr lang="en-GB" sz="2400" i="1" dirty="0" smtClean="0"/>
              <a:t>  (G1</a:t>
            </a:r>
            <a:r>
              <a:rPr lang="en-GB" sz="2400" i="1" dirty="0"/>
              <a:t>) </a:t>
            </a:r>
            <a:endParaRPr lang="en-GB" sz="2400" b="1" dirty="0">
              <a:solidFill>
                <a:schemeClr val="bg1"/>
              </a:solidFill>
            </a:endParaRPr>
          </a:p>
        </p:txBody>
      </p:sp>
    </p:spTree>
    <p:extLst>
      <p:ext uri="{BB962C8B-B14F-4D97-AF65-F5344CB8AC3E}">
        <p14:creationId xmlns:p14="http://schemas.microsoft.com/office/powerpoint/2010/main" val="6660516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ea typeface="Times New Roman"/>
                <a:cs typeface="Times New Roman"/>
              </a:rPr>
              <a:t>Superordinate theme 1: A loss of support </a:t>
            </a:r>
            <a:r>
              <a:rPr lang="en-GB" dirty="0">
                <a:ea typeface="Times New Roman"/>
                <a:cs typeface="Times New Roman"/>
              </a:rPr>
              <a:t/>
            </a:r>
            <a:br>
              <a:rPr lang="en-GB" dirty="0">
                <a:ea typeface="Times New Roman"/>
                <a:cs typeface="Times New Roman"/>
              </a:rPr>
            </a:br>
            <a:endParaRPr lang="en-GB" dirty="0"/>
          </a:p>
        </p:txBody>
      </p:sp>
      <p:sp>
        <p:nvSpPr>
          <p:cNvPr id="4" name="Rectangle 3"/>
          <p:cNvSpPr/>
          <p:nvPr/>
        </p:nvSpPr>
        <p:spPr>
          <a:xfrm>
            <a:off x="789709" y="1143000"/>
            <a:ext cx="3124200" cy="16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15000"/>
              </a:lnSpc>
            </a:pPr>
            <a:r>
              <a:rPr lang="en-GB" sz="2800" dirty="0">
                <a:ea typeface="Times New Roman"/>
                <a:cs typeface="Times New Roman"/>
              </a:rPr>
              <a:t>Needing time to reflect </a:t>
            </a:r>
          </a:p>
        </p:txBody>
      </p:sp>
      <p:sp>
        <p:nvSpPr>
          <p:cNvPr id="5" name="Oval Callout 4"/>
          <p:cNvSpPr/>
          <p:nvPr/>
        </p:nvSpPr>
        <p:spPr>
          <a:xfrm>
            <a:off x="3913909" y="962891"/>
            <a:ext cx="4849091" cy="5486400"/>
          </a:xfrm>
          <a:prstGeom prst="wedgeEllipseCallout">
            <a:avLst>
              <a:gd name="adj1" fmla="val -102762"/>
              <a:gd name="adj2" fmla="val -1953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i="1" dirty="0"/>
              <a:t>“I felt, I don’t know perhaps, if I reflect a bit, perhaps I just blanked out and I didn’t take it in, I just switched off.  It was the most unbelievable day, I just felt I was left to walk out and find my own way.  What shall I </a:t>
            </a:r>
            <a:r>
              <a:rPr lang="en-GB" sz="2400" i="1" dirty="0" smtClean="0"/>
              <a:t>do?”</a:t>
            </a:r>
            <a:endParaRPr lang="en-GB" sz="2400" dirty="0"/>
          </a:p>
        </p:txBody>
      </p:sp>
    </p:spTree>
    <p:extLst>
      <p:ext uri="{BB962C8B-B14F-4D97-AF65-F5344CB8AC3E}">
        <p14:creationId xmlns:p14="http://schemas.microsoft.com/office/powerpoint/2010/main" val="73316886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ea typeface="Times New Roman"/>
                <a:cs typeface="Times New Roman"/>
              </a:rPr>
              <a:t>Superordinate theme 1: A loss of support </a:t>
            </a:r>
            <a:r>
              <a:rPr lang="en-GB" dirty="0">
                <a:ea typeface="Times New Roman"/>
                <a:cs typeface="Times New Roman"/>
              </a:rPr>
              <a:t/>
            </a:r>
            <a:br>
              <a:rPr lang="en-GB" dirty="0">
                <a:ea typeface="Times New Roman"/>
                <a:cs typeface="Times New Roman"/>
              </a:rPr>
            </a:br>
            <a:endParaRPr lang="en-GB" dirty="0"/>
          </a:p>
        </p:txBody>
      </p:sp>
      <p:sp>
        <p:nvSpPr>
          <p:cNvPr id="4" name="Rectangle 3"/>
          <p:cNvSpPr/>
          <p:nvPr/>
        </p:nvSpPr>
        <p:spPr>
          <a:xfrm>
            <a:off x="5739245" y="955964"/>
            <a:ext cx="3124200" cy="16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15000"/>
              </a:lnSpc>
            </a:pPr>
            <a:r>
              <a:rPr lang="en-GB" sz="2800" dirty="0">
                <a:ea typeface="Times New Roman"/>
                <a:cs typeface="Times New Roman"/>
              </a:rPr>
              <a:t>Needing time to reflect </a:t>
            </a:r>
          </a:p>
        </p:txBody>
      </p:sp>
      <p:sp>
        <p:nvSpPr>
          <p:cNvPr id="5" name="Oval Callout 4"/>
          <p:cNvSpPr/>
          <p:nvPr/>
        </p:nvSpPr>
        <p:spPr>
          <a:xfrm>
            <a:off x="0" y="1600200"/>
            <a:ext cx="7315200" cy="4939145"/>
          </a:xfrm>
          <a:prstGeom prst="wedgeEllipseCallout">
            <a:avLst>
              <a:gd name="adj1" fmla="val 53481"/>
              <a:gd name="adj2" fmla="val -3789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i="1" dirty="0"/>
              <a:t>“I mean I don’t think any of us will ever forget the day you told that initial conversation and you walk out of the room and you’re in there and you think right keep your head straight ask the questions, and I’ll ask the questions and then you go outside and you sit down and you just shocked, and of course that shock wave may come over you within a couple of hours, oh I want to ask this, I want to ask that</a:t>
            </a:r>
            <a:r>
              <a:rPr lang="en-GB" sz="2400" i="1" dirty="0" smtClean="0"/>
              <a:t>.”(G1</a:t>
            </a:r>
            <a:r>
              <a:rPr lang="en-GB" sz="2000" i="1" dirty="0"/>
              <a:t>)</a:t>
            </a:r>
            <a:endParaRPr lang="en-GB" sz="2000" dirty="0"/>
          </a:p>
        </p:txBody>
      </p:sp>
    </p:spTree>
    <p:extLst>
      <p:ext uri="{BB962C8B-B14F-4D97-AF65-F5344CB8AC3E}">
        <p14:creationId xmlns:p14="http://schemas.microsoft.com/office/powerpoint/2010/main" val="248387879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ea typeface="Times New Roman"/>
                <a:cs typeface="Times New Roman"/>
              </a:rPr>
              <a:t>Superordinate theme 1: A loss of support </a:t>
            </a:r>
            <a:r>
              <a:rPr lang="en-GB" dirty="0">
                <a:ea typeface="Times New Roman"/>
                <a:cs typeface="Times New Roman"/>
              </a:rPr>
              <a:t/>
            </a:r>
            <a:br>
              <a:rPr lang="en-GB" dirty="0">
                <a:ea typeface="Times New Roman"/>
                <a:cs typeface="Times New Roman"/>
              </a:rPr>
            </a:br>
            <a:endParaRPr lang="en-GB" dirty="0"/>
          </a:p>
        </p:txBody>
      </p:sp>
      <p:sp>
        <p:nvSpPr>
          <p:cNvPr id="4" name="Rectangle 3"/>
          <p:cNvSpPr/>
          <p:nvPr/>
        </p:nvSpPr>
        <p:spPr>
          <a:xfrm>
            <a:off x="152400" y="1066800"/>
            <a:ext cx="3810000" cy="190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15000"/>
              </a:lnSpc>
            </a:pPr>
            <a:r>
              <a:rPr lang="en-GB" sz="2800" dirty="0">
                <a:ea typeface="Times New Roman"/>
                <a:cs typeface="Times New Roman"/>
              </a:rPr>
              <a:t>Perceived reluctance to explore the death question </a:t>
            </a:r>
          </a:p>
        </p:txBody>
      </p:sp>
      <p:sp>
        <p:nvSpPr>
          <p:cNvPr id="5" name="Oval Callout 4"/>
          <p:cNvSpPr/>
          <p:nvPr/>
        </p:nvSpPr>
        <p:spPr>
          <a:xfrm>
            <a:off x="4191000" y="1032164"/>
            <a:ext cx="4572000" cy="4724400"/>
          </a:xfrm>
          <a:prstGeom prst="wedgeEllipseCallout">
            <a:avLst>
              <a:gd name="adj1" fmla="val -89112"/>
              <a:gd name="adj2" fmla="val -117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smtClean="0"/>
              <a:t> </a:t>
            </a:r>
            <a:r>
              <a:rPr lang="en-GB" sz="2400" i="1" dirty="0"/>
              <a:t>“when they’ve said you’ve got cancer again and I just went and I said ‘am I going to die?’ and I don’t know why I said it? but they said ‘well I don’t know’ ! and I will never forget, never ever and I don’t’ want to see them” </a:t>
            </a:r>
            <a:r>
              <a:rPr lang="en-GB" sz="2400" i="1" dirty="0" smtClean="0"/>
              <a:t>(G1</a:t>
            </a:r>
            <a:r>
              <a:rPr lang="en-GB" sz="2400" i="1" dirty="0"/>
              <a:t>.)</a:t>
            </a:r>
            <a:endParaRPr lang="en-GB" sz="2400" dirty="0"/>
          </a:p>
        </p:txBody>
      </p:sp>
    </p:spTree>
    <p:extLst>
      <p:ext uri="{BB962C8B-B14F-4D97-AF65-F5344CB8AC3E}">
        <p14:creationId xmlns:p14="http://schemas.microsoft.com/office/powerpoint/2010/main" val="332252997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ea typeface="Times New Roman"/>
                <a:cs typeface="Times New Roman"/>
              </a:rPr>
              <a:t>Superordinate theme 1: A loss of support </a:t>
            </a:r>
            <a:r>
              <a:rPr lang="en-GB" dirty="0">
                <a:ea typeface="Times New Roman"/>
                <a:cs typeface="Times New Roman"/>
              </a:rPr>
              <a:t/>
            </a:r>
            <a:br>
              <a:rPr lang="en-GB" dirty="0">
                <a:ea typeface="Times New Roman"/>
                <a:cs typeface="Times New Roman"/>
              </a:rPr>
            </a:br>
            <a:endParaRPr lang="en-GB" dirty="0"/>
          </a:p>
        </p:txBody>
      </p:sp>
      <p:sp>
        <p:nvSpPr>
          <p:cNvPr id="5" name="Oval Callout 4"/>
          <p:cNvSpPr/>
          <p:nvPr/>
        </p:nvSpPr>
        <p:spPr>
          <a:xfrm>
            <a:off x="457200" y="2057400"/>
            <a:ext cx="6248400" cy="4419600"/>
          </a:xfrm>
          <a:prstGeom prst="wedgeEllipseCallout">
            <a:avLst>
              <a:gd name="adj1" fmla="val 65134"/>
              <a:gd name="adj2" fmla="val -1184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i="1" dirty="0"/>
              <a:t>“He says you do realise you can’t be cured, you do realise you can’t be cured” </a:t>
            </a:r>
            <a:r>
              <a:rPr lang="en-GB" sz="2400" i="1" dirty="0" smtClean="0"/>
              <a:t>…..</a:t>
            </a:r>
          </a:p>
          <a:p>
            <a:r>
              <a:rPr lang="en-GB" sz="2400" i="1" dirty="0" smtClean="0"/>
              <a:t>“</a:t>
            </a:r>
            <a:r>
              <a:rPr lang="en-GB" sz="2400" i="1" dirty="0"/>
              <a:t>I find that really annoying when I go to my Oncologist, and say, well I would say in what a 20 minutes consultation that if I don’t hear that </a:t>
            </a:r>
            <a:r>
              <a:rPr lang="en-GB" sz="2400" i="1" dirty="0" smtClean="0"/>
              <a:t>word </a:t>
            </a:r>
            <a:r>
              <a:rPr lang="en-GB" sz="2400" i="1" dirty="0"/>
              <a:t>3 </a:t>
            </a:r>
            <a:r>
              <a:rPr lang="en-GB" sz="2400" i="1" dirty="0" smtClean="0"/>
              <a:t>times (G</a:t>
            </a:r>
            <a:r>
              <a:rPr lang="en-GB" sz="2000" i="1" dirty="0" smtClean="0"/>
              <a:t>1</a:t>
            </a:r>
            <a:r>
              <a:rPr lang="en-GB" sz="2000" i="1" dirty="0"/>
              <a:t>)</a:t>
            </a:r>
            <a:endParaRPr lang="en-GB" sz="2000" dirty="0"/>
          </a:p>
        </p:txBody>
      </p:sp>
      <p:sp>
        <p:nvSpPr>
          <p:cNvPr id="4" name="Rectangle 3"/>
          <p:cNvSpPr/>
          <p:nvPr/>
        </p:nvSpPr>
        <p:spPr>
          <a:xfrm>
            <a:off x="5105400" y="969819"/>
            <a:ext cx="3810000" cy="190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15000"/>
              </a:lnSpc>
            </a:pPr>
            <a:r>
              <a:rPr lang="en-GB" sz="2800" dirty="0">
                <a:ea typeface="Times New Roman"/>
                <a:cs typeface="Times New Roman"/>
              </a:rPr>
              <a:t>Perceived reluctance to explore the death question </a:t>
            </a:r>
          </a:p>
        </p:txBody>
      </p:sp>
    </p:spTree>
    <p:extLst>
      <p:ext uri="{BB962C8B-B14F-4D97-AF65-F5344CB8AC3E}">
        <p14:creationId xmlns:p14="http://schemas.microsoft.com/office/powerpoint/2010/main" val="379072220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ea typeface="Times New Roman"/>
                <a:cs typeface="Times New Roman"/>
              </a:rPr>
              <a:t>Superordinate theme 1: A loss of support </a:t>
            </a:r>
            <a:r>
              <a:rPr lang="en-GB" dirty="0">
                <a:ea typeface="Times New Roman"/>
                <a:cs typeface="Times New Roman"/>
              </a:rPr>
              <a:t/>
            </a:r>
            <a:br>
              <a:rPr lang="en-GB" dirty="0">
                <a:ea typeface="Times New Roman"/>
                <a:cs typeface="Times New Roman"/>
              </a:rPr>
            </a:br>
            <a:endParaRPr lang="en-GB" dirty="0"/>
          </a:p>
        </p:txBody>
      </p:sp>
      <p:sp>
        <p:nvSpPr>
          <p:cNvPr id="4" name="Rectangle 3"/>
          <p:cNvSpPr/>
          <p:nvPr/>
        </p:nvSpPr>
        <p:spPr>
          <a:xfrm>
            <a:off x="685800" y="2362200"/>
            <a:ext cx="3124200" cy="16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15000"/>
              </a:lnSpc>
            </a:pPr>
            <a:r>
              <a:rPr lang="en-GB" sz="2800" dirty="0">
                <a:ea typeface="Times New Roman"/>
                <a:cs typeface="Times New Roman"/>
              </a:rPr>
              <a:t>A missing link </a:t>
            </a:r>
          </a:p>
        </p:txBody>
      </p:sp>
      <p:sp>
        <p:nvSpPr>
          <p:cNvPr id="5" name="Oval Callout 4"/>
          <p:cNvSpPr/>
          <p:nvPr/>
        </p:nvSpPr>
        <p:spPr>
          <a:xfrm>
            <a:off x="4343400" y="1219200"/>
            <a:ext cx="4114800" cy="4876800"/>
          </a:xfrm>
          <a:prstGeom prst="wedgeEllipseCallout">
            <a:avLst>
              <a:gd name="adj1" fmla="val -84212"/>
              <a:gd name="adj2" fmla="val 615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t>“it would be nice if somebody could be in that middle to help him and help us because then you think, because I said I can’t phone up I said, because they think I’m being a nuisance”(Edna)</a:t>
            </a:r>
            <a:endParaRPr lang="en-GB" sz="2400" dirty="0"/>
          </a:p>
        </p:txBody>
      </p:sp>
    </p:spTree>
    <p:extLst>
      <p:ext uri="{BB962C8B-B14F-4D97-AF65-F5344CB8AC3E}">
        <p14:creationId xmlns:p14="http://schemas.microsoft.com/office/powerpoint/2010/main" val="133962196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ea typeface="Times New Roman"/>
                <a:cs typeface="Times New Roman"/>
              </a:rPr>
              <a:t/>
            </a:r>
            <a:br>
              <a:rPr lang="en-GB" dirty="0" smtClean="0">
                <a:ea typeface="Times New Roman"/>
                <a:cs typeface="Times New Roman"/>
              </a:rPr>
            </a:br>
            <a:r>
              <a:rPr lang="en-GB" b="1" dirty="0">
                <a:ea typeface="Times New Roman"/>
                <a:cs typeface="Times New Roman"/>
              </a:rPr>
              <a:t>Superordinate theme 2: A changing identity</a:t>
            </a:r>
            <a:r>
              <a:rPr lang="en-GB" dirty="0">
                <a:ea typeface="Times New Roman"/>
                <a:cs typeface="Times New Roman"/>
              </a:rPr>
              <a:t/>
            </a:r>
            <a:br>
              <a:rPr lang="en-GB" dirty="0">
                <a:ea typeface="Times New Roman"/>
                <a:cs typeface="Times New Roman"/>
              </a:rPr>
            </a:br>
            <a:endParaRPr lang="en-GB" dirty="0"/>
          </a:p>
        </p:txBody>
      </p:sp>
      <p:sp>
        <p:nvSpPr>
          <p:cNvPr id="7" name="Content Placeholder 6"/>
          <p:cNvSpPr>
            <a:spLocks noGrp="1"/>
          </p:cNvSpPr>
          <p:nvPr>
            <p:ph idx="1"/>
          </p:nvPr>
        </p:nvSpPr>
        <p:spPr/>
        <p:txBody>
          <a:bodyPr/>
          <a:lstStyle/>
          <a:p>
            <a:endParaRPr lang="en-GB" dirty="0"/>
          </a:p>
        </p:txBody>
      </p:sp>
      <p:sp>
        <p:nvSpPr>
          <p:cNvPr id="8" name="Rectangle 7"/>
          <p:cNvSpPr/>
          <p:nvPr/>
        </p:nvSpPr>
        <p:spPr>
          <a:xfrm>
            <a:off x="561109" y="1780309"/>
            <a:ext cx="3200400" cy="1371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Self stigma</a:t>
            </a:r>
            <a:endParaRPr lang="en-GB" dirty="0"/>
          </a:p>
        </p:txBody>
      </p:sp>
      <p:sp>
        <p:nvSpPr>
          <p:cNvPr id="9" name="Oval Callout 8"/>
          <p:cNvSpPr/>
          <p:nvPr/>
        </p:nvSpPr>
        <p:spPr>
          <a:xfrm>
            <a:off x="3657600" y="1600200"/>
            <a:ext cx="5257800" cy="4724400"/>
          </a:xfrm>
          <a:prstGeom prst="wedgeEllipseCallout">
            <a:avLst>
              <a:gd name="adj1" fmla="val -90952"/>
              <a:gd name="adj2" fmla="val -1807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t>
            </a:r>
            <a:r>
              <a:rPr lang="en-GB" sz="2400" i="1" dirty="0"/>
              <a:t>I mean my primary care it was fantastic  - was amazing - and the care I got was amazing but I just think 13 years, you get secondary breast cancer and I almost feel like a bit of a second class citizen really, you know, how are you meant to feel?”</a:t>
            </a:r>
            <a:r>
              <a:rPr lang="en-GB" sz="2400" dirty="0"/>
              <a:t> </a:t>
            </a:r>
          </a:p>
        </p:txBody>
      </p:sp>
    </p:spTree>
    <p:extLst>
      <p:ext uri="{BB962C8B-B14F-4D97-AF65-F5344CB8AC3E}">
        <p14:creationId xmlns:p14="http://schemas.microsoft.com/office/powerpoint/2010/main" val="261541845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ea typeface="Times New Roman"/>
                <a:cs typeface="Times New Roman"/>
              </a:rPr>
              <a:t/>
            </a:r>
            <a:br>
              <a:rPr lang="en-GB" dirty="0" smtClean="0">
                <a:ea typeface="Times New Roman"/>
                <a:cs typeface="Times New Roman"/>
              </a:rPr>
            </a:br>
            <a:r>
              <a:rPr lang="en-GB" b="1" dirty="0">
                <a:ea typeface="Times New Roman"/>
                <a:cs typeface="Times New Roman"/>
              </a:rPr>
              <a:t>Superordinate theme 2: A changing identity</a:t>
            </a:r>
            <a:r>
              <a:rPr lang="en-GB" dirty="0">
                <a:ea typeface="Times New Roman"/>
                <a:cs typeface="Times New Roman"/>
              </a:rPr>
              <a:t/>
            </a:r>
            <a:br>
              <a:rPr lang="en-GB" dirty="0">
                <a:ea typeface="Times New Roman"/>
                <a:cs typeface="Times New Roman"/>
              </a:rPr>
            </a:br>
            <a:endParaRPr lang="en-GB" dirty="0"/>
          </a:p>
        </p:txBody>
      </p:sp>
      <p:sp>
        <p:nvSpPr>
          <p:cNvPr id="7" name="Content Placeholder 6"/>
          <p:cNvSpPr>
            <a:spLocks noGrp="1"/>
          </p:cNvSpPr>
          <p:nvPr>
            <p:ph idx="1"/>
          </p:nvPr>
        </p:nvSpPr>
        <p:spPr/>
        <p:txBody>
          <a:bodyPr/>
          <a:lstStyle/>
          <a:p>
            <a:endParaRPr lang="en-GB" dirty="0"/>
          </a:p>
        </p:txBody>
      </p:sp>
      <p:sp>
        <p:nvSpPr>
          <p:cNvPr id="8" name="Rectangle 7"/>
          <p:cNvSpPr/>
          <p:nvPr/>
        </p:nvSpPr>
        <p:spPr>
          <a:xfrm>
            <a:off x="5410200" y="2867891"/>
            <a:ext cx="3200400" cy="1371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Self stigma</a:t>
            </a:r>
            <a:endParaRPr lang="en-GB" dirty="0"/>
          </a:p>
        </p:txBody>
      </p:sp>
      <p:sp>
        <p:nvSpPr>
          <p:cNvPr id="10" name="Oval Callout 9"/>
          <p:cNvSpPr/>
          <p:nvPr/>
        </p:nvSpPr>
        <p:spPr>
          <a:xfrm>
            <a:off x="173182" y="1371600"/>
            <a:ext cx="4779818" cy="4876800"/>
          </a:xfrm>
          <a:prstGeom prst="wedgeEllipseCallout">
            <a:avLst>
              <a:gd name="adj1" fmla="val 63682"/>
              <a:gd name="adj2" fmla="val -1264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i="1" dirty="0"/>
              <a:t>I</a:t>
            </a:r>
            <a:r>
              <a:rPr lang="en-GB" sz="2400" i="1" dirty="0" smtClean="0"/>
              <a:t>f </a:t>
            </a:r>
            <a:r>
              <a:rPr lang="en-GB" sz="2400" i="1" dirty="0"/>
              <a:t>they have got primary cancer, not secondary cancer it’s quite possible they will get better so they don’t need to see me crying and going oh yeah but sorry I’m not going to get better particularly if it’s breast cancer, as so many people do get better</a:t>
            </a:r>
            <a:r>
              <a:rPr lang="en-GB" sz="2400" i="1" dirty="0" smtClean="0"/>
              <a:t>”(G1</a:t>
            </a:r>
            <a:r>
              <a:rPr lang="en-GB" sz="2400" i="1" dirty="0"/>
              <a:t>)</a:t>
            </a:r>
            <a:endParaRPr lang="en-GB" sz="2400" dirty="0"/>
          </a:p>
        </p:txBody>
      </p:sp>
    </p:spTree>
    <p:extLst>
      <p:ext uri="{BB962C8B-B14F-4D97-AF65-F5344CB8AC3E}">
        <p14:creationId xmlns:p14="http://schemas.microsoft.com/office/powerpoint/2010/main" val="323648045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ea typeface="Times New Roman"/>
                <a:cs typeface="Times New Roman"/>
              </a:rPr>
              <a:t/>
            </a:r>
            <a:br>
              <a:rPr lang="en-GB" dirty="0" smtClean="0">
                <a:ea typeface="Times New Roman"/>
                <a:cs typeface="Times New Roman"/>
              </a:rPr>
            </a:br>
            <a:r>
              <a:rPr lang="en-GB" b="1" dirty="0">
                <a:ea typeface="Times New Roman"/>
                <a:cs typeface="Times New Roman"/>
              </a:rPr>
              <a:t>Superordinate theme 2: A changing identity</a:t>
            </a:r>
            <a:r>
              <a:rPr lang="en-GB" dirty="0">
                <a:ea typeface="Times New Roman"/>
                <a:cs typeface="Times New Roman"/>
              </a:rPr>
              <a:t/>
            </a:r>
            <a:br>
              <a:rPr lang="en-GB" dirty="0">
                <a:ea typeface="Times New Roman"/>
                <a:cs typeface="Times New Roman"/>
              </a:rPr>
            </a:br>
            <a:endParaRPr lang="en-GB" dirty="0"/>
          </a:p>
        </p:txBody>
      </p:sp>
      <p:sp>
        <p:nvSpPr>
          <p:cNvPr id="8" name="Rectangle 7"/>
          <p:cNvSpPr/>
          <p:nvPr/>
        </p:nvSpPr>
        <p:spPr>
          <a:xfrm>
            <a:off x="4724400" y="2521527"/>
            <a:ext cx="3733800" cy="1981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 common identity through a shared experience </a:t>
            </a:r>
            <a:endParaRPr lang="en-GB" dirty="0"/>
          </a:p>
        </p:txBody>
      </p:sp>
      <p:sp>
        <p:nvSpPr>
          <p:cNvPr id="4" name="Oval Callout 3"/>
          <p:cNvSpPr/>
          <p:nvPr/>
        </p:nvSpPr>
        <p:spPr>
          <a:xfrm>
            <a:off x="76200" y="1143000"/>
            <a:ext cx="4419600" cy="5410200"/>
          </a:xfrm>
          <a:prstGeom prst="wedgeEllipseCallout">
            <a:avLst>
              <a:gd name="adj1" fmla="val 124622"/>
              <a:gd name="adj2" fmla="val 85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i="1" dirty="0"/>
              <a:t>“this is a group that is long overdue and I am really keen to support</a:t>
            </a:r>
            <a:r>
              <a:rPr lang="en-GB" sz="2400" i="1" dirty="0" smtClean="0"/>
              <a:t>.”</a:t>
            </a:r>
          </a:p>
          <a:p>
            <a:endParaRPr lang="en-GB" sz="2400" dirty="0"/>
          </a:p>
          <a:p>
            <a:r>
              <a:rPr lang="en-GB" sz="2400" i="1" dirty="0" smtClean="0"/>
              <a:t>…I </a:t>
            </a:r>
            <a:r>
              <a:rPr lang="en-GB" sz="2400" i="1" dirty="0"/>
              <a:t>feel totally abandoned and unsupported, and yeah so I think something like this group is fantastic for me. Yeah</a:t>
            </a:r>
            <a:r>
              <a:rPr lang="en-GB" sz="2400" i="1" dirty="0" smtClean="0"/>
              <a:t>.”</a:t>
            </a:r>
            <a:endParaRPr lang="en-GB" sz="2400" dirty="0"/>
          </a:p>
        </p:txBody>
      </p:sp>
    </p:spTree>
    <p:extLst>
      <p:ext uri="{BB962C8B-B14F-4D97-AF65-F5344CB8AC3E}">
        <p14:creationId xmlns:p14="http://schemas.microsoft.com/office/powerpoint/2010/main" val="394128003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ea typeface="Times New Roman"/>
                <a:cs typeface="Times New Roman"/>
              </a:rPr>
              <a:t/>
            </a:r>
            <a:br>
              <a:rPr lang="en-GB" dirty="0" smtClean="0">
                <a:ea typeface="Times New Roman"/>
                <a:cs typeface="Times New Roman"/>
              </a:rPr>
            </a:br>
            <a:r>
              <a:rPr lang="en-GB" b="1" dirty="0">
                <a:ea typeface="Times New Roman"/>
                <a:cs typeface="Times New Roman"/>
              </a:rPr>
              <a:t>Superordinate theme 2: A changing identity</a:t>
            </a:r>
            <a:r>
              <a:rPr lang="en-GB" dirty="0">
                <a:ea typeface="Times New Roman"/>
                <a:cs typeface="Times New Roman"/>
              </a:rPr>
              <a:t/>
            </a:r>
            <a:br>
              <a:rPr lang="en-GB" dirty="0">
                <a:ea typeface="Times New Roman"/>
                <a:cs typeface="Times New Roman"/>
              </a:rPr>
            </a:br>
            <a:endParaRPr lang="en-GB" dirty="0"/>
          </a:p>
        </p:txBody>
      </p:sp>
      <p:sp>
        <p:nvSpPr>
          <p:cNvPr id="8" name="Rectangle 7"/>
          <p:cNvSpPr/>
          <p:nvPr/>
        </p:nvSpPr>
        <p:spPr>
          <a:xfrm>
            <a:off x="6255327" y="1219200"/>
            <a:ext cx="2895600"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 common identity </a:t>
            </a:r>
            <a:endParaRPr lang="en-GB" dirty="0"/>
          </a:p>
        </p:txBody>
      </p:sp>
      <p:sp>
        <p:nvSpPr>
          <p:cNvPr id="5" name="Oval Callout 4"/>
          <p:cNvSpPr/>
          <p:nvPr/>
        </p:nvSpPr>
        <p:spPr>
          <a:xfrm>
            <a:off x="173182" y="1371600"/>
            <a:ext cx="7523018" cy="5105400"/>
          </a:xfrm>
          <a:prstGeom prst="wedgeEllipseCallout">
            <a:avLst>
              <a:gd name="adj1" fmla="val 50875"/>
              <a:gd name="adj2" fmla="val -3395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i="1" dirty="0"/>
              <a:t>first time I came to the group, it was a big comfort in that…..because it struck me that everybody looked normal and you think that you are going to be walking around you know with Doctor death over you . But everyone looked normal so that was a comfort </a:t>
            </a:r>
            <a:r>
              <a:rPr lang="en-GB" sz="2000" i="1" dirty="0" smtClean="0"/>
              <a:t>……and </a:t>
            </a:r>
            <a:r>
              <a:rPr lang="en-GB" sz="2000" i="1" dirty="0"/>
              <a:t>I was thinking well there is hope then. There is hope , where I had felt written off, and then I went home and I had pizza and wine cos I had been frightened to drink , frightened to have rubbish ....long sigh, it gave me hope. The group the first time gave me hope , that I didn’t have before , it lifted me .</a:t>
            </a:r>
            <a:endParaRPr lang="en-GB" sz="2000" dirty="0"/>
          </a:p>
        </p:txBody>
      </p:sp>
    </p:spTree>
    <p:extLst>
      <p:ext uri="{BB962C8B-B14F-4D97-AF65-F5344CB8AC3E}">
        <p14:creationId xmlns:p14="http://schemas.microsoft.com/office/powerpoint/2010/main" val="184966132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fontScale="90000"/>
          </a:bodyPr>
          <a:lstStyle/>
          <a:p>
            <a:r>
              <a:rPr lang="en-GB" dirty="0" smtClean="0">
                <a:ea typeface="Times New Roman"/>
                <a:cs typeface="Times New Roman"/>
              </a:rPr>
              <a:t/>
            </a:r>
            <a:br>
              <a:rPr lang="en-GB" dirty="0" smtClean="0">
                <a:ea typeface="Times New Roman"/>
                <a:cs typeface="Times New Roman"/>
              </a:rPr>
            </a:br>
            <a:r>
              <a:rPr lang="en-GB" b="1" dirty="0">
                <a:ea typeface="Times New Roman"/>
                <a:cs typeface="Times New Roman"/>
              </a:rPr>
              <a:t>Superordinate theme 3: Living with no cure</a:t>
            </a:r>
            <a:r>
              <a:rPr lang="en-GB" dirty="0">
                <a:ea typeface="Times New Roman"/>
                <a:cs typeface="Times New Roman"/>
              </a:rPr>
              <a:t/>
            </a:r>
            <a:br>
              <a:rPr lang="en-GB" dirty="0">
                <a:ea typeface="Times New Roman"/>
                <a:cs typeface="Times New Roman"/>
              </a:rPr>
            </a:br>
            <a:r>
              <a:rPr lang="en-GB" dirty="0">
                <a:ea typeface="Times New Roman"/>
                <a:cs typeface="Times New Roman"/>
              </a:rPr>
              <a:t/>
            </a:r>
            <a:br>
              <a:rPr lang="en-GB" dirty="0">
                <a:ea typeface="Times New Roman"/>
                <a:cs typeface="Times New Roman"/>
              </a:rPr>
            </a:br>
            <a:endParaRPr lang="en-GB" dirty="0"/>
          </a:p>
        </p:txBody>
      </p:sp>
      <p:sp>
        <p:nvSpPr>
          <p:cNvPr id="7" name="Content Placeholder 6"/>
          <p:cNvSpPr>
            <a:spLocks noGrp="1"/>
          </p:cNvSpPr>
          <p:nvPr>
            <p:ph idx="1"/>
          </p:nvPr>
        </p:nvSpPr>
        <p:spPr>
          <a:xfrm>
            <a:off x="495300" y="1646237"/>
            <a:ext cx="8229600" cy="4525963"/>
          </a:xfrm>
        </p:spPr>
        <p:txBody>
          <a:bodyPr/>
          <a:lstStyle/>
          <a:p>
            <a:endParaRPr lang="en-GB" dirty="0"/>
          </a:p>
        </p:txBody>
      </p:sp>
      <p:sp>
        <p:nvSpPr>
          <p:cNvPr id="8" name="Rectangle 7"/>
          <p:cNvSpPr/>
          <p:nvPr/>
        </p:nvSpPr>
        <p:spPr>
          <a:xfrm>
            <a:off x="762000" y="3124200"/>
            <a:ext cx="2895600"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An uncertain future</a:t>
            </a:r>
            <a:endParaRPr lang="en-GB" dirty="0"/>
          </a:p>
        </p:txBody>
      </p:sp>
      <p:sp>
        <p:nvSpPr>
          <p:cNvPr id="3" name="Oval Callout 2"/>
          <p:cNvSpPr/>
          <p:nvPr/>
        </p:nvSpPr>
        <p:spPr>
          <a:xfrm>
            <a:off x="4267200" y="1219200"/>
            <a:ext cx="4457700" cy="4953000"/>
          </a:xfrm>
          <a:prstGeom prst="wedgeEllipseCallout">
            <a:avLst>
              <a:gd name="adj1" fmla="val -83568"/>
              <a:gd name="adj2" fmla="val 91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i="1" dirty="0"/>
              <a:t>“y</a:t>
            </a:r>
            <a:r>
              <a:rPr lang="en-GB" sz="2400" i="1" dirty="0"/>
              <a:t>ou’re sitting there and you get all these dark thoughts, and you start thinking Oh God, in my case, it was what if I’m not there to see my kids finish school, or what if I’m not there to see them when they need me.”  </a:t>
            </a:r>
            <a:endParaRPr lang="en-GB" sz="2400" dirty="0"/>
          </a:p>
        </p:txBody>
      </p:sp>
    </p:spTree>
    <p:extLst>
      <p:ext uri="{BB962C8B-B14F-4D97-AF65-F5344CB8AC3E}">
        <p14:creationId xmlns:p14="http://schemas.microsoft.com/office/powerpoint/2010/main" val="387250005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fontScale="90000"/>
          </a:bodyPr>
          <a:lstStyle/>
          <a:p>
            <a:r>
              <a:rPr lang="en-GB" dirty="0" smtClean="0">
                <a:ea typeface="Times New Roman"/>
                <a:cs typeface="Times New Roman"/>
              </a:rPr>
              <a:t/>
            </a:r>
            <a:br>
              <a:rPr lang="en-GB" dirty="0" smtClean="0">
                <a:ea typeface="Times New Roman"/>
                <a:cs typeface="Times New Roman"/>
              </a:rPr>
            </a:br>
            <a:r>
              <a:rPr lang="en-GB" b="1" dirty="0">
                <a:ea typeface="Times New Roman"/>
                <a:cs typeface="Times New Roman"/>
              </a:rPr>
              <a:t>Superordinate theme 3: Living with no cure</a:t>
            </a:r>
            <a:r>
              <a:rPr lang="en-GB" dirty="0">
                <a:ea typeface="Times New Roman"/>
                <a:cs typeface="Times New Roman"/>
              </a:rPr>
              <a:t/>
            </a:r>
            <a:br>
              <a:rPr lang="en-GB" dirty="0">
                <a:ea typeface="Times New Roman"/>
                <a:cs typeface="Times New Roman"/>
              </a:rPr>
            </a:br>
            <a:r>
              <a:rPr lang="en-GB" dirty="0">
                <a:ea typeface="Times New Roman"/>
                <a:cs typeface="Times New Roman"/>
              </a:rPr>
              <a:t/>
            </a:r>
            <a:br>
              <a:rPr lang="en-GB" dirty="0">
                <a:ea typeface="Times New Roman"/>
                <a:cs typeface="Times New Roman"/>
              </a:rPr>
            </a:br>
            <a:endParaRPr lang="en-GB" dirty="0"/>
          </a:p>
        </p:txBody>
      </p:sp>
      <p:sp>
        <p:nvSpPr>
          <p:cNvPr id="8" name="Rectangle 7"/>
          <p:cNvSpPr/>
          <p:nvPr/>
        </p:nvSpPr>
        <p:spPr>
          <a:xfrm>
            <a:off x="2999509" y="1901536"/>
            <a:ext cx="2895600"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Resilience </a:t>
            </a:r>
            <a:endParaRPr lang="en-GB" dirty="0"/>
          </a:p>
        </p:txBody>
      </p:sp>
      <p:sp>
        <p:nvSpPr>
          <p:cNvPr id="3" name="Oval Callout 2"/>
          <p:cNvSpPr/>
          <p:nvPr/>
        </p:nvSpPr>
        <p:spPr>
          <a:xfrm>
            <a:off x="6172200" y="1517073"/>
            <a:ext cx="2514600" cy="4114800"/>
          </a:xfrm>
          <a:prstGeom prst="wedgeEllipseCallout">
            <a:avLst>
              <a:gd name="adj1" fmla="val -82541"/>
              <a:gd name="adj2" fmla="val -955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“everyone tells me I’m not curable, I’m only not curable when I get to that point when they say actually there’s nothing else we can do for you”(Hannah).</a:t>
            </a:r>
            <a:endParaRPr lang="en-GB" dirty="0"/>
          </a:p>
        </p:txBody>
      </p:sp>
      <p:sp>
        <p:nvSpPr>
          <p:cNvPr id="4" name="Oval Callout 3"/>
          <p:cNvSpPr/>
          <p:nvPr/>
        </p:nvSpPr>
        <p:spPr>
          <a:xfrm>
            <a:off x="457200" y="1517073"/>
            <a:ext cx="2590800" cy="3054927"/>
          </a:xfrm>
          <a:prstGeom prst="wedgeEllipseCallout">
            <a:avLst>
              <a:gd name="adj1" fmla="val 56000"/>
              <a:gd name="adj2" fmla="val 6895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i="1" dirty="0"/>
              <a:t>“cos I challenge it cos I’m like yourself, it’s not cured until the day I die, until that point”(Susan)</a:t>
            </a:r>
            <a:endParaRPr lang="en-GB" dirty="0"/>
          </a:p>
        </p:txBody>
      </p:sp>
      <p:sp>
        <p:nvSpPr>
          <p:cNvPr id="5" name="Oval Callout 4"/>
          <p:cNvSpPr/>
          <p:nvPr/>
        </p:nvSpPr>
        <p:spPr>
          <a:xfrm>
            <a:off x="2057400" y="4114800"/>
            <a:ext cx="3124200" cy="2590800"/>
          </a:xfrm>
          <a:prstGeom prst="wedgeEllipseCallout">
            <a:avLst>
              <a:gd name="adj1" fmla="val 47017"/>
              <a:gd name="adj2" fmla="val -7709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i="1" dirty="0"/>
              <a:t> “Well I won’t let it identify me.  I’m far more, I’ve got far more to say about myself, even though I feel as if I’ve got myself into a bit of a mess”(Andrea, G1)</a:t>
            </a:r>
            <a:endParaRPr lang="en-GB" dirty="0"/>
          </a:p>
        </p:txBody>
      </p:sp>
    </p:spTree>
    <p:extLst>
      <p:ext uri="{BB962C8B-B14F-4D97-AF65-F5344CB8AC3E}">
        <p14:creationId xmlns:p14="http://schemas.microsoft.com/office/powerpoint/2010/main" val="411143540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fontScale="90000"/>
          </a:bodyPr>
          <a:lstStyle/>
          <a:p>
            <a:r>
              <a:rPr lang="en-GB" dirty="0" smtClean="0">
                <a:ea typeface="Times New Roman"/>
                <a:cs typeface="Times New Roman"/>
              </a:rPr>
              <a:t/>
            </a:r>
            <a:br>
              <a:rPr lang="en-GB" dirty="0" smtClean="0">
                <a:ea typeface="Times New Roman"/>
                <a:cs typeface="Times New Roman"/>
              </a:rPr>
            </a:br>
            <a:r>
              <a:rPr lang="en-GB" b="1" dirty="0">
                <a:ea typeface="Times New Roman"/>
                <a:cs typeface="Times New Roman"/>
              </a:rPr>
              <a:t>Superordinate theme 3: Living with no cure</a:t>
            </a:r>
            <a:r>
              <a:rPr lang="en-GB" dirty="0">
                <a:ea typeface="Times New Roman"/>
                <a:cs typeface="Times New Roman"/>
              </a:rPr>
              <a:t/>
            </a:r>
            <a:br>
              <a:rPr lang="en-GB" dirty="0">
                <a:ea typeface="Times New Roman"/>
                <a:cs typeface="Times New Roman"/>
              </a:rPr>
            </a:br>
            <a:r>
              <a:rPr lang="en-GB" dirty="0">
                <a:ea typeface="Times New Roman"/>
                <a:cs typeface="Times New Roman"/>
              </a:rPr>
              <a:t/>
            </a:r>
            <a:br>
              <a:rPr lang="en-GB" dirty="0">
                <a:ea typeface="Times New Roman"/>
                <a:cs typeface="Times New Roman"/>
              </a:rPr>
            </a:br>
            <a:endParaRPr lang="en-GB" dirty="0"/>
          </a:p>
        </p:txBody>
      </p:sp>
      <p:sp>
        <p:nvSpPr>
          <p:cNvPr id="8" name="Rectangle 7"/>
          <p:cNvSpPr/>
          <p:nvPr/>
        </p:nvSpPr>
        <p:spPr>
          <a:xfrm>
            <a:off x="2971800" y="1371600"/>
            <a:ext cx="3297382" cy="1371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a:t>
            </a:r>
            <a:r>
              <a:rPr lang="en-GB" dirty="0" smtClean="0"/>
              <a:t>ngagement with psychosocial support</a:t>
            </a:r>
            <a:endParaRPr lang="en-GB" dirty="0"/>
          </a:p>
        </p:txBody>
      </p:sp>
      <p:sp>
        <p:nvSpPr>
          <p:cNvPr id="4" name="Oval Callout 3"/>
          <p:cNvSpPr/>
          <p:nvPr/>
        </p:nvSpPr>
        <p:spPr>
          <a:xfrm>
            <a:off x="5334000" y="2438400"/>
            <a:ext cx="3352800" cy="4191000"/>
          </a:xfrm>
          <a:prstGeom prst="wedgeEllipseCallout">
            <a:avLst>
              <a:gd name="adj1" fmla="val -80474"/>
              <a:gd name="adj2" fmla="val 526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Although it seems very much, I love my oncologist I love him and other doctors have been very fair at this stage of the treatment but no one asks you how you are cos they can’t offer you a counselling service . They haven’t got time , it takes long enough </a:t>
            </a:r>
            <a:endParaRPr lang="en-GB" dirty="0"/>
          </a:p>
        </p:txBody>
      </p:sp>
      <p:sp>
        <p:nvSpPr>
          <p:cNvPr id="5" name="Oval Callout 4"/>
          <p:cNvSpPr/>
          <p:nvPr/>
        </p:nvSpPr>
        <p:spPr>
          <a:xfrm>
            <a:off x="20782" y="1905000"/>
            <a:ext cx="4495800" cy="4572000"/>
          </a:xfrm>
          <a:prstGeom prst="wedgeEllipseCallout">
            <a:avLst>
              <a:gd name="adj1" fmla="val 60831"/>
              <a:gd name="adj2" fmla="val 1967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 </a:t>
            </a:r>
            <a:r>
              <a:rPr lang="en-GB" i="1" dirty="0"/>
              <a:t>was just left thinking oh my god have I got cancer in my back because I’ve been in pain since well for 6 months, not knowing I had breast cancer um, and that I could have done with somebody to ring then even though yes I’d had my booklet, which said ring </a:t>
            </a:r>
            <a:r>
              <a:rPr lang="en-GB" i="1" dirty="0" smtClean="0"/>
              <a:t>[charity] or </a:t>
            </a:r>
            <a:r>
              <a:rPr lang="en-GB" i="1" dirty="0"/>
              <a:t>ring </a:t>
            </a:r>
            <a:r>
              <a:rPr lang="en-GB" i="1" dirty="0" smtClean="0"/>
              <a:t>[organisation], </a:t>
            </a:r>
            <a:r>
              <a:rPr lang="en-GB" i="1" dirty="0"/>
              <a:t>but I’m the type of person I find it hard to make that first call.” </a:t>
            </a:r>
            <a:endParaRPr lang="en-GB" dirty="0"/>
          </a:p>
        </p:txBody>
      </p:sp>
    </p:spTree>
    <p:extLst>
      <p:ext uri="{BB962C8B-B14F-4D97-AF65-F5344CB8AC3E}">
        <p14:creationId xmlns:p14="http://schemas.microsoft.com/office/powerpoint/2010/main" val="62307350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bridging the gap  </a:t>
            </a:r>
            <a:endParaRPr lang="en-GB" dirty="0"/>
          </a:p>
        </p:txBody>
      </p:sp>
      <p:sp>
        <p:nvSpPr>
          <p:cNvPr id="3" name="Content Placeholder 2"/>
          <p:cNvSpPr>
            <a:spLocks noGrp="1"/>
          </p:cNvSpPr>
          <p:nvPr>
            <p:ph idx="1"/>
          </p:nvPr>
        </p:nvSpPr>
        <p:spPr/>
        <p:txBody>
          <a:bodyPr>
            <a:noAutofit/>
          </a:bodyPr>
          <a:lstStyle/>
          <a:p>
            <a:pPr>
              <a:buFont typeface="Wingdings" panose="05000000000000000000" pitchFamily="2" charset="2"/>
              <a:buChar char="q"/>
            </a:pPr>
            <a:r>
              <a:rPr lang="en-GB" sz="2400" dirty="0"/>
              <a:t>Need to bridge the existing gap which appears to exist between many secondary breast cancer patients’ needs and the type of support they receive from their oncology teams. </a:t>
            </a:r>
          </a:p>
          <a:p>
            <a:pPr lvl="1">
              <a:buFont typeface="Wingdings" panose="05000000000000000000" pitchFamily="2" charset="2"/>
              <a:buChar char="q"/>
            </a:pPr>
            <a:endParaRPr lang="en-GB" sz="2000" dirty="0" smtClean="0"/>
          </a:p>
          <a:p>
            <a:pPr lvl="1">
              <a:buFont typeface="Wingdings" panose="05000000000000000000" pitchFamily="2" charset="2"/>
              <a:buChar char="q"/>
            </a:pPr>
            <a:r>
              <a:rPr lang="en-GB" sz="2400" dirty="0"/>
              <a:t>W</a:t>
            </a:r>
            <a:r>
              <a:rPr lang="en-GB" sz="2400" dirty="0" smtClean="0"/>
              <a:t>omen with secondary breast cancer have unanswered questions, fears and frustrations </a:t>
            </a:r>
          </a:p>
          <a:p>
            <a:pPr lvl="1">
              <a:buFont typeface="Wingdings" panose="05000000000000000000" pitchFamily="2" charset="2"/>
              <a:buChar char="q"/>
            </a:pPr>
            <a:endParaRPr lang="en-GB" sz="2400" dirty="0"/>
          </a:p>
          <a:p>
            <a:pPr lvl="1">
              <a:buFont typeface="Wingdings" panose="05000000000000000000" pitchFamily="2" charset="2"/>
              <a:buChar char="q"/>
            </a:pPr>
            <a:r>
              <a:rPr lang="en-GB" sz="2400" dirty="0" smtClean="0"/>
              <a:t>Feel stigmatised, isolated and that their voice is often unheard</a:t>
            </a:r>
          </a:p>
          <a:p>
            <a:pPr lvl="1">
              <a:buFont typeface="Wingdings" panose="05000000000000000000" pitchFamily="2" charset="2"/>
              <a:buChar char="q"/>
            </a:pPr>
            <a:endParaRPr lang="en-GB" sz="2400" dirty="0"/>
          </a:p>
          <a:p>
            <a:pPr>
              <a:buFont typeface="Wingdings" panose="05000000000000000000" pitchFamily="2" charset="2"/>
              <a:buChar char="q"/>
            </a:pPr>
            <a:r>
              <a:rPr lang="en-GB" sz="2400" dirty="0" smtClean="0"/>
              <a:t>Need to also better understand the clinicians’ attitudes, beliefs and behaviours </a:t>
            </a:r>
          </a:p>
          <a:p>
            <a:pPr>
              <a:buFont typeface="Wingdings" panose="05000000000000000000" pitchFamily="2" charset="2"/>
              <a:buChar char="q"/>
            </a:pPr>
            <a:endParaRPr lang="en-GB" sz="2400" dirty="0"/>
          </a:p>
        </p:txBody>
      </p:sp>
    </p:spTree>
    <p:extLst>
      <p:ext uri="{BB962C8B-B14F-4D97-AF65-F5344CB8AC3E}">
        <p14:creationId xmlns:p14="http://schemas.microsoft.com/office/powerpoint/2010/main" val="119281256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a:buFont typeface="Wingdings" panose="05000000000000000000" pitchFamily="2" charset="2"/>
              <a:buChar char="q"/>
            </a:pPr>
            <a:r>
              <a:rPr lang="en-GB" sz="2800" dirty="0" smtClean="0"/>
              <a:t>Need to identify whether this </a:t>
            </a:r>
            <a:r>
              <a:rPr lang="en-GB" sz="2800" dirty="0"/>
              <a:t>gap </a:t>
            </a:r>
            <a:r>
              <a:rPr lang="en-GB" sz="2800" dirty="0" smtClean="0"/>
              <a:t>can be/has been met </a:t>
            </a:r>
            <a:r>
              <a:rPr lang="en-GB" sz="2800" dirty="0"/>
              <a:t>by utilizing existing resource of breast specialist nurses into developing the role of a secondary breast cancer nurse. </a:t>
            </a:r>
            <a:endParaRPr lang="en-GB" sz="2800" dirty="0" smtClean="0"/>
          </a:p>
          <a:p>
            <a:pPr>
              <a:buFont typeface="Wingdings" panose="05000000000000000000" pitchFamily="2" charset="2"/>
              <a:buChar char="q"/>
            </a:pPr>
            <a:endParaRPr lang="en-GB" sz="2800" dirty="0" smtClean="0"/>
          </a:p>
          <a:p>
            <a:pPr>
              <a:buFont typeface="Wingdings" panose="05000000000000000000" pitchFamily="2" charset="2"/>
              <a:buChar char="q"/>
            </a:pPr>
            <a:r>
              <a:rPr lang="en-GB" sz="2800" dirty="0" smtClean="0"/>
              <a:t>The </a:t>
            </a:r>
            <a:r>
              <a:rPr lang="en-GB" sz="2800" dirty="0"/>
              <a:t>importance of informal peer support networks also </a:t>
            </a:r>
            <a:r>
              <a:rPr lang="en-GB" sz="2800" dirty="0" smtClean="0"/>
              <a:t>clearly a valuable </a:t>
            </a:r>
            <a:r>
              <a:rPr lang="en-GB" sz="2800" dirty="0"/>
              <a:t>support mechanism to help women with secondary breast cancer feel less stigmatised and isolated.  </a:t>
            </a:r>
          </a:p>
          <a:p>
            <a:pPr>
              <a:buFont typeface="Wingdings" panose="05000000000000000000" pitchFamily="2" charset="2"/>
              <a:buChar char="q"/>
            </a:pPr>
            <a:endParaRPr lang="en-GB" sz="2800" dirty="0"/>
          </a:p>
        </p:txBody>
      </p:sp>
      <p:sp>
        <p:nvSpPr>
          <p:cNvPr id="5" name="Title 1"/>
          <p:cNvSpPr>
            <a:spLocks noGrp="1"/>
          </p:cNvSpPr>
          <p:nvPr>
            <p:ph type="title"/>
          </p:nvPr>
        </p:nvSpPr>
        <p:spPr/>
        <p:txBody>
          <a:bodyPr/>
          <a:lstStyle/>
          <a:p>
            <a:r>
              <a:rPr lang="en-GB" dirty="0" smtClean="0"/>
              <a:t>Conclusions: bridging the gap  </a:t>
            </a:r>
            <a:endParaRPr lang="en-GB" dirty="0"/>
          </a:p>
        </p:txBody>
      </p:sp>
    </p:spTree>
    <p:extLst>
      <p:ext uri="{BB962C8B-B14F-4D97-AF65-F5344CB8AC3E}">
        <p14:creationId xmlns:p14="http://schemas.microsoft.com/office/powerpoint/2010/main" val="201239486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Wider implications</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q"/>
            </a:pPr>
            <a:r>
              <a:rPr lang="en-GB" sz="2800" dirty="0" smtClean="0"/>
              <a:t>Importance of capturing the “patient voice” </a:t>
            </a:r>
            <a:r>
              <a:rPr lang="en-GB" sz="2800" dirty="0"/>
              <a:t>in understanding perceptions of “good care” and in shaping the future delivery of health care services (Begley et al., 2014). </a:t>
            </a:r>
          </a:p>
          <a:p>
            <a:pPr>
              <a:buFont typeface="Wingdings" panose="05000000000000000000" pitchFamily="2" charset="2"/>
              <a:buChar char="q"/>
            </a:pPr>
            <a:endParaRPr lang="en-GB" sz="2800" dirty="0" smtClean="0"/>
          </a:p>
          <a:p>
            <a:pPr>
              <a:buFont typeface="Wingdings" panose="05000000000000000000" pitchFamily="2" charset="2"/>
              <a:buChar char="q"/>
            </a:pPr>
            <a:r>
              <a:rPr lang="en-GB" sz="2800" dirty="0" smtClean="0"/>
              <a:t>Greater patient engagement can also </a:t>
            </a:r>
            <a:r>
              <a:rPr lang="en-GB" sz="2800" dirty="0"/>
              <a:t>assist in decision making and </a:t>
            </a:r>
            <a:r>
              <a:rPr lang="en-GB" sz="2800" dirty="0" smtClean="0"/>
              <a:t>policy planning </a:t>
            </a:r>
          </a:p>
          <a:p>
            <a:pPr>
              <a:buFont typeface="Wingdings" panose="05000000000000000000" pitchFamily="2" charset="2"/>
              <a:buChar char="q"/>
            </a:pPr>
            <a:endParaRPr lang="en-GB" sz="2800" dirty="0"/>
          </a:p>
          <a:p>
            <a:pPr>
              <a:buFont typeface="Wingdings" panose="05000000000000000000" pitchFamily="2" charset="2"/>
              <a:buChar char="q"/>
            </a:pPr>
            <a:endParaRPr lang="en-GB" sz="2800" dirty="0" smtClean="0"/>
          </a:p>
          <a:p>
            <a:pPr>
              <a:buFont typeface="Wingdings" panose="05000000000000000000" pitchFamily="2" charset="2"/>
              <a:buChar char="q"/>
            </a:pPr>
            <a:endParaRPr lang="en-GB" sz="2800" dirty="0"/>
          </a:p>
        </p:txBody>
      </p:sp>
    </p:spTree>
    <p:extLst>
      <p:ext uri="{BB962C8B-B14F-4D97-AF65-F5344CB8AC3E}">
        <p14:creationId xmlns:p14="http://schemas.microsoft.com/office/powerpoint/2010/main" val="35660132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2673" y="1676400"/>
            <a:ext cx="4114800" cy="4876800"/>
          </a:xfrm>
        </p:spPr>
        <p:txBody>
          <a:bodyPr>
            <a:normAutofit/>
          </a:bodyPr>
          <a:lstStyle/>
          <a:p>
            <a:pPr marL="0" indent="0">
              <a:buNone/>
            </a:pPr>
            <a:r>
              <a:rPr lang="en-GB" sz="2800" dirty="0" smtClean="0"/>
              <a:t>Acknowledgements: </a:t>
            </a:r>
            <a:endParaRPr lang="en-GB" sz="2800" dirty="0" smtClean="0"/>
          </a:p>
          <a:p>
            <a:r>
              <a:rPr lang="en-GB" sz="2800" dirty="0" smtClean="0"/>
              <a:t>Ann Baker </a:t>
            </a:r>
            <a:endParaRPr lang="en-GB" sz="2800" dirty="0" smtClean="0"/>
          </a:p>
          <a:p>
            <a:r>
              <a:rPr lang="en-GB" sz="2800" dirty="0"/>
              <a:t> </a:t>
            </a:r>
            <a:r>
              <a:rPr lang="en-GB" sz="2800" dirty="0" smtClean="0"/>
              <a:t>The ladies who shared their stories so willingly </a:t>
            </a:r>
          </a:p>
          <a:p>
            <a:r>
              <a:rPr lang="en-GB" sz="2800" dirty="0" smtClean="0"/>
              <a:t>ABMU for supporting the professional development  </a:t>
            </a:r>
          </a:p>
          <a:p>
            <a:r>
              <a:rPr lang="en-GB" sz="2800" dirty="0" err="1" smtClean="0"/>
              <a:t>Maggies</a:t>
            </a:r>
            <a:r>
              <a:rPr lang="en-GB" sz="2800" dirty="0" smtClean="0"/>
              <a:t> Cancer Caring Centre </a:t>
            </a:r>
          </a:p>
          <a:p>
            <a:endParaRPr lang="en-GB" sz="2800" dirty="0"/>
          </a:p>
        </p:txBody>
      </p:sp>
      <p:sp>
        <p:nvSpPr>
          <p:cNvPr id="5" name="Title 4"/>
          <p:cNvSpPr>
            <a:spLocks noGrp="1"/>
          </p:cNvSpPr>
          <p:nvPr>
            <p:ph type="title"/>
          </p:nvPr>
        </p:nvSpPr>
        <p:spPr/>
        <p:txBody>
          <a:bodyPr/>
          <a:lstStyle/>
          <a:p>
            <a:endParaRPr lang="en-GB"/>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2286000"/>
            <a:ext cx="3759200" cy="281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39037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101</TotalTime>
  <Words>3940</Words>
  <Application>Microsoft Office PowerPoint</Application>
  <PresentationFormat>On-screen Show (4:3)</PresentationFormat>
  <Paragraphs>270</Paragraphs>
  <Slides>41</Slides>
  <Notes>24</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Chronic Illness, Death &amp; Dying </vt:lpstr>
      <vt:lpstr>Session outline </vt:lpstr>
      <vt:lpstr>Chronic illness</vt:lpstr>
      <vt:lpstr>Psychosocial impact of chronic illness </vt:lpstr>
      <vt:lpstr>Psychosocial impact of chronic illness </vt:lpstr>
      <vt:lpstr>Crisis theory (Moos and Schaefer, 1984) </vt:lpstr>
      <vt:lpstr>Critical thinking…..</vt:lpstr>
      <vt:lpstr>Self regulation model </vt:lpstr>
      <vt:lpstr>Coping with chronic illness </vt:lpstr>
      <vt:lpstr>The role of positive emotions in coping </vt:lpstr>
      <vt:lpstr>Psychological interventions in chronic illness </vt:lpstr>
      <vt:lpstr>Psychological interventions in chronic illness </vt:lpstr>
      <vt:lpstr>Critical thinking…..</vt:lpstr>
      <vt:lpstr>Critical thinking…..</vt:lpstr>
      <vt:lpstr>Terminal Illness:  “the ultimate existential crisis”</vt:lpstr>
      <vt:lpstr>Illness Narratives and Patient Voices…… an example </vt:lpstr>
      <vt:lpstr>  “I almost feel like a bit of a second class citizen”: A focus group study of the experiences of women diagnosed with secondary breast cancer and their support needs </vt:lpstr>
      <vt:lpstr>Background</vt:lpstr>
      <vt:lpstr>Study context </vt:lpstr>
      <vt:lpstr>Study aims and objectives </vt:lpstr>
      <vt:lpstr>Methods</vt:lpstr>
      <vt:lpstr>Methods</vt:lpstr>
      <vt:lpstr>Data Collection </vt:lpstr>
      <vt:lpstr>Findings: Thematic Analysis  </vt:lpstr>
      <vt:lpstr>Superordinate theme 1: A loss of support  </vt:lpstr>
      <vt:lpstr>Superordinate theme 1: A loss of support  </vt:lpstr>
      <vt:lpstr>Superordinate theme 1: A loss of support  </vt:lpstr>
      <vt:lpstr>Superordinate theme 1: A loss of support  </vt:lpstr>
      <vt:lpstr>Superordinate theme 1: A loss of support  </vt:lpstr>
      <vt:lpstr>Superordinate theme 1: A loss of support  </vt:lpstr>
      <vt:lpstr> Superordinate theme 2: A changing identity </vt:lpstr>
      <vt:lpstr> Superordinate theme 2: A changing identity </vt:lpstr>
      <vt:lpstr> Superordinate theme 2: A changing identity </vt:lpstr>
      <vt:lpstr> Superordinate theme 2: A changing identity </vt:lpstr>
      <vt:lpstr> Superordinate theme 3: Living with no cure  </vt:lpstr>
      <vt:lpstr> Superordinate theme 3: Living with no cure  </vt:lpstr>
      <vt:lpstr> Superordinate theme 3: Living with no cure  </vt:lpstr>
      <vt:lpstr>Conclusions: bridging the gap  </vt:lpstr>
      <vt:lpstr>Conclusions: bridging the gap  </vt:lpstr>
      <vt:lpstr>Wider implications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Chronic Illness, Death &amp; Dying</dc:title>
  <dc:creator>Cez</dc:creator>
  <cp:lastModifiedBy>Cez</cp:lastModifiedBy>
  <cp:revision>24</cp:revision>
  <dcterms:created xsi:type="dcterms:W3CDTF">2017-11-26T16:37:31Z</dcterms:created>
  <dcterms:modified xsi:type="dcterms:W3CDTF">2017-11-26T18:18:56Z</dcterms:modified>
</cp:coreProperties>
</file>