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0" r:id="rId3"/>
    <p:sldId id="261" r:id="rId4"/>
    <p:sldId id="262" r:id="rId5"/>
    <p:sldId id="263" r:id="rId6"/>
    <p:sldId id="257" r:id="rId7"/>
    <p:sldId id="258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737" autoAdjust="0"/>
  </p:normalViewPr>
  <p:slideViewPr>
    <p:cSldViewPr>
      <p:cViewPr>
        <p:scale>
          <a:sx n="80" d="100"/>
          <a:sy n="80" d="100"/>
        </p:scale>
        <p:origin x="-1522" y="-1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5FE5B-1A06-4692-AA9B-DDD89BCE3103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6F68C-9F76-47D2-81B6-24B6028BE96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214546" y="642918"/>
            <a:ext cx="485778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Effective</a:t>
            </a:r>
            <a:r>
              <a:rPr kumimoji="0" lang="en-US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Team Working and Communication</a:t>
            </a:r>
            <a:endParaRPr kumimoji="0" 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28992" y="1714488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BMSW4002_LON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00034" y="3143248"/>
            <a:ext cx="63579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Fizesan Florin Adrian </a:t>
            </a:r>
          </a:p>
          <a:p>
            <a:r>
              <a:rPr lang="en-US" dirty="0" smtClean="0"/>
              <a:t>ID:2116189</a:t>
            </a:r>
          </a:p>
          <a:p>
            <a:r>
              <a:rPr lang="en-US" dirty="0" smtClean="0"/>
              <a:t>Group:5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5720" y="500042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400" b="1" dirty="0" smtClean="0"/>
              <a:t>Benefit of Team Working</a:t>
            </a:r>
            <a:endParaRPr lang="en-US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214282" y="1928802"/>
            <a:ext cx="25101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</a:t>
            </a:r>
            <a:r>
              <a:rPr lang="en-US" dirty="0" smtClean="0"/>
              <a:t>  Teamwork </a:t>
            </a:r>
            <a:r>
              <a:rPr lang="en-US" dirty="0"/>
              <a:t>Challenges </a:t>
            </a:r>
          </a:p>
        </p:txBody>
      </p:sp>
      <p:sp>
        <p:nvSpPr>
          <p:cNvPr id="4" name="Rectangle 3"/>
          <p:cNvSpPr/>
          <p:nvPr/>
        </p:nvSpPr>
        <p:spPr>
          <a:xfrm>
            <a:off x="214282" y="3071810"/>
            <a:ext cx="281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 Teamwork Characteristics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214282" y="4429132"/>
            <a:ext cx="3924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 Techniques for Developing Teamwork</a:t>
            </a:r>
          </a:p>
        </p:txBody>
      </p:sp>
      <p:pic>
        <p:nvPicPr>
          <p:cNvPr id="15362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500174"/>
            <a:ext cx="4572032" cy="3914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4282" y="357166"/>
            <a:ext cx="32848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400" dirty="0"/>
              <a:t> </a:t>
            </a:r>
            <a:r>
              <a:rPr lang="en-US" sz="2800" b="1" dirty="0"/>
              <a:t>Teamwork Factors</a:t>
            </a:r>
            <a:r>
              <a:rPr lang="en-US" sz="2000" b="1" dirty="0"/>
              <a:t> </a:t>
            </a:r>
            <a:endParaRPr lang="en-US" b="1" dirty="0"/>
          </a:p>
        </p:txBody>
      </p:sp>
      <p:sp>
        <p:nvSpPr>
          <p:cNvPr id="3" name="Rectangle 2"/>
          <p:cNvSpPr/>
          <p:nvPr/>
        </p:nvSpPr>
        <p:spPr>
          <a:xfrm>
            <a:off x="428596" y="1714488"/>
            <a:ext cx="1523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Implication</a:t>
            </a:r>
            <a:r>
              <a:rPr lang="en-US" dirty="0"/>
              <a:t>  </a:t>
            </a:r>
          </a:p>
        </p:txBody>
      </p:sp>
      <p:sp>
        <p:nvSpPr>
          <p:cNvPr id="4" name="Rectangle 3"/>
          <p:cNvSpPr/>
          <p:nvPr/>
        </p:nvSpPr>
        <p:spPr>
          <a:xfrm>
            <a:off x="500034" y="3143248"/>
            <a:ext cx="1719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Responsibility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500034" y="4786322"/>
            <a:ext cx="16108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Commitment</a:t>
            </a:r>
            <a:endParaRPr lang="en-US" dirty="0"/>
          </a:p>
        </p:txBody>
      </p:sp>
      <p:pic>
        <p:nvPicPr>
          <p:cNvPr id="17410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785794"/>
            <a:ext cx="5357818" cy="53816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4282" y="357166"/>
            <a:ext cx="7143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800" b="1" dirty="0" smtClean="0"/>
              <a:t>Stage of Team Development </a:t>
            </a:r>
            <a:endParaRPr lang="en-US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57158" y="1785926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Team Developing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57158" y="3071810"/>
            <a:ext cx="32861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b="1" dirty="0" smtClean="0"/>
              <a:t> </a:t>
            </a:r>
            <a:r>
              <a:rPr lang="en-US" dirty="0" smtClean="0"/>
              <a:t> Provide </a:t>
            </a:r>
            <a:r>
              <a:rPr lang="en-US" dirty="0"/>
              <a:t>learning opportunities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357158" y="4643446"/>
            <a:ext cx="35353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b="1" dirty="0" smtClean="0"/>
              <a:t>  </a:t>
            </a:r>
            <a:r>
              <a:rPr lang="en-US" dirty="0" smtClean="0"/>
              <a:t>Get </a:t>
            </a:r>
            <a:r>
              <a:rPr lang="en-US" dirty="0"/>
              <a:t>to know your team members</a:t>
            </a:r>
          </a:p>
        </p:txBody>
      </p:sp>
      <p:pic>
        <p:nvPicPr>
          <p:cNvPr id="19458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357298"/>
            <a:ext cx="4862497" cy="47148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285728"/>
            <a:ext cx="28651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Keep your team motivated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14282" y="6143644"/>
            <a:ext cx="27340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Create </a:t>
            </a:r>
            <a:r>
              <a:rPr lang="en-US" dirty="0"/>
              <a:t>attractive rewards</a:t>
            </a:r>
          </a:p>
        </p:txBody>
      </p:sp>
      <p:pic>
        <p:nvPicPr>
          <p:cNvPr id="18434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42984"/>
            <a:ext cx="7886703" cy="46482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8596" y="714356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400" b="1" dirty="0" smtClean="0"/>
              <a:t>Team Roles Leadership Roles </a:t>
            </a:r>
            <a:endParaRPr lang="en-US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85720" y="1928802"/>
            <a:ext cx="4071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000" dirty="0" smtClean="0"/>
              <a:t>Team Leader </a:t>
            </a:r>
            <a:endParaRPr lang="en-US" sz="2000" dirty="0"/>
          </a:p>
        </p:txBody>
      </p:sp>
      <p:sp>
        <p:nvSpPr>
          <p:cNvPr id="6" name="Rectangle 5"/>
          <p:cNvSpPr/>
          <p:nvPr/>
        </p:nvSpPr>
        <p:spPr>
          <a:xfrm>
            <a:off x="142844" y="307181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Keeping the team focused on the purpose and </a:t>
            </a:r>
            <a:r>
              <a:rPr lang="en-US" dirty="0" smtClean="0"/>
              <a:t>goal.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14282" y="435769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Establishing meeting space, availability, and </a:t>
            </a:r>
            <a:r>
              <a:rPr lang="en-US" dirty="0" smtClean="0"/>
              <a:t>terms.</a:t>
            </a:r>
            <a:endParaRPr lang="en-US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785926"/>
            <a:ext cx="4214842" cy="34290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071678"/>
            <a:ext cx="47402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en-US" sz="2800" b="1" dirty="0" smtClean="0"/>
              <a:t>Team Leadership Key Roles</a:t>
            </a:r>
            <a:r>
              <a:rPr lang="en-US" sz="2400" dirty="0"/>
              <a:t>  </a:t>
            </a:r>
            <a:r>
              <a:rPr lang="en-US" dirty="0"/>
              <a:t> </a:t>
            </a:r>
          </a:p>
        </p:txBody>
      </p:sp>
      <p:sp>
        <p:nvSpPr>
          <p:cNvPr id="3" name="Rectangle 2"/>
          <p:cNvSpPr/>
          <p:nvPr/>
        </p:nvSpPr>
        <p:spPr>
          <a:xfrm>
            <a:off x="214282" y="3500438"/>
            <a:ext cx="41197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 Ensures </a:t>
            </a:r>
            <a:r>
              <a:rPr lang="en-US" dirty="0"/>
              <a:t>that everyone follows the </a:t>
            </a:r>
            <a:r>
              <a:rPr lang="en-US" dirty="0" smtClean="0"/>
              <a:t>plan.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85720" y="5072074"/>
            <a:ext cx="3703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 Getting the "how" decisions </a:t>
            </a:r>
            <a:r>
              <a:rPr lang="en-US" dirty="0" smtClean="0"/>
              <a:t>right.</a:t>
            </a:r>
            <a:r>
              <a:rPr lang="en-US" dirty="0"/>
              <a:t>  </a:t>
            </a:r>
          </a:p>
        </p:txBody>
      </p:sp>
      <p:pic>
        <p:nvPicPr>
          <p:cNvPr id="14338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428736"/>
            <a:ext cx="4500594" cy="3929090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142844" y="857232"/>
            <a:ext cx="46018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</a:t>
            </a:r>
            <a:r>
              <a:rPr lang="en-US" dirty="0" smtClean="0"/>
              <a:t>Recognition and celebration of achievements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4282" y="428604"/>
            <a:ext cx="5786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400" b="1" dirty="0" smtClean="0"/>
              <a:t>Managing conflict </a:t>
            </a:r>
            <a:endParaRPr lang="en-US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357158" y="1785926"/>
            <a:ext cx="17532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Arrangements</a:t>
            </a:r>
            <a:r>
              <a:rPr lang="en-US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357158" y="3429000"/>
            <a:ext cx="1524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 Consensus 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28596" y="5000636"/>
            <a:ext cx="1473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 Precautions</a:t>
            </a:r>
          </a:p>
        </p:txBody>
      </p:sp>
      <p:pic>
        <p:nvPicPr>
          <p:cNvPr id="20482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643050"/>
            <a:ext cx="6572296" cy="44291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1428736"/>
            <a:ext cx="2088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  Competitiveness   </a:t>
            </a:r>
          </a:p>
        </p:txBody>
      </p:sp>
      <p:sp>
        <p:nvSpPr>
          <p:cNvPr id="3" name="Rectangle 2"/>
          <p:cNvSpPr/>
          <p:nvPr/>
        </p:nvSpPr>
        <p:spPr>
          <a:xfrm>
            <a:off x="357158" y="4071942"/>
            <a:ext cx="16333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Collaboration</a:t>
            </a:r>
            <a:endParaRPr lang="en-US" dirty="0"/>
          </a:p>
        </p:txBody>
      </p:sp>
      <p:pic>
        <p:nvPicPr>
          <p:cNvPr id="21506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928670"/>
            <a:ext cx="6324528" cy="50720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4282" y="428604"/>
            <a:ext cx="42346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400" dirty="0" smtClean="0"/>
              <a:t>Successful Team Development</a:t>
            </a:r>
            <a:endParaRPr lang="en-US" sz="2400" dirty="0"/>
          </a:p>
        </p:txBody>
      </p:sp>
      <p:sp>
        <p:nvSpPr>
          <p:cNvPr id="3" name="Rectangle 2"/>
          <p:cNvSpPr/>
          <p:nvPr/>
        </p:nvSpPr>
        <p:spPr>
          <a:xfrm>
            <a:off x="357158" y="1571612"/>
            <a:ext cx="23629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Proper Team Support</a:t>
            </a:r>
            <a:endParaRPr lang="en-US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184731" cy="36933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57158" y="3357562"/>
            <a:ext cx="19816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Leadership Is Key</a:t>
            </a:r>
            <a:endParaRPr lang="en-US" dirty="0"/>
          </a:p>
        </p:txBody>
      </p:sp>
      <p:pic>
        <p:nvPicPr>
          <p:cNvPr id="1038" name="Picture 14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928670"/>
            <a:ext cx="4786346" cy="2905117"/>
          </a:xfrm>
          <a:prstGeom prst="rect">
            <a:avLst/>
          </a:prstGeom>
          <a:noFill/>
        </p:spPr>
      </p:pic>
      <p:sp>
        <p:nvSpPr>
          <p:cNvPr id="17" name="Rectangle 16"/>
          <p:cNvSpPr/>
          <p:nvPr/>
        </p:nvSpPr>
        <p:spPr>
          <a:xfrm>
            <a:off x="214282" y="5214950"/>
            <a:ext cx="40821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400" dirty="0" smtClean="0"/>
              <a:t>Stages of Team Development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4786322"/>
            <a:ext cx="14159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Performing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85720" y="3143248"/>
            <a:ext cx="16919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 Normalization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85720" y="1285860"/>
            <a:ext cx="11557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b="1" dirty="0" smtClean="0"/>
              <a:t>  </a:t>
            </a:r>
            <a:r>
              <a:rPr lang="en-US" dirty="0" smtClean="0"/>
              <a:t>Creating</a:t>
            </a:r>
            <a:endParaRPr lang="en-US" dirty="0"/>
          </a:p>
        </p:txBody>
      </p:sp>
      <p:pic>
        <p:nvPicPr>
          <p:cNvPr id="23554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571480"/>
            <a:ext cx="6715124" cy="55721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57158" y="4357694"/>
            <a:ext cx="85725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Buzaglo</a:t>
            </a:r>
            <a:r>
              <a:rPr lang="en-US" dirty="0" smtClean="0"/>
              <a:t>, G., &amp; </a:t>
            </a:r>
            <a:r>
              <a:rPr lang="en-US" dirty="0" err="1" smtClean="0"/>
              <a:t>Wheelan</a:t>
            </a:r>
            <a:r>
              <a:rPr lang="en-US" dirty="0" smtClean="0"/>
              <a:t>, S. A. (1999). Facilitating work team effectiveness: Case studies from </a:t>
            </a:r>
            <a:r>
              <a:rPr lang="en-US" dirty="0" err="1" smtClean="0"/>
              <a:t>Central</a:t>
            </a:r>
            <a:r>
              <a:rPr lang="en-US" dirty="0" smtClean="0"/>
              <a:t> America</a:t>
            </a:r>
            <a:r>
              <a:rPr lang="en-US" i="1" dirty="0" smtClean="0"/>
              <a:t>. Small Group Research, </a:t>
            </a:r>
            <a:r>
              <a:rPr lang="en-US" dirty="0" smtClean="0"/>
              <a:t>30, 108–129.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42844" y="285728"/>
            <a:ext cx="86439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Carmeli</a:t>
            </a:r>
            <a:r>
              <a:rPr lang="en-US" dirty="0"/>
              <a:t>, A., </a:t>
            </a:r>
            <a:r>
              <a:rPr lang="en-US" dirty="0" err="1"/>
              <a:t>Gelbard</a:t>
            </a:r>
            <a:r>
              <a:rPr lang="en-US" dirty="0"/>
              <a:t>, R., &amp; Reiter-</a:t>
            </a:r>
            <a:r>
              <a:rPr lang="en-US" dirty="0" err="1"/>
              <a:t>Palmon</a:t>
            </a:r>
            <a:r>
              <a:rPr lang="en-US" dirty="0"/>
              <a:t>, R. (2013). Leadership, creative problem-solving capacity, and creative performance: The importance of knowledge sharing. </a:t>
            </a:r>
            <a:r>
              <a:rPr lang="en-US" i="1" dirty="0"/>
              <a:t>Human Resource Management</a:t>
            </a:r>
            <a:r>
              <a:rPr lang="en-US" dirty="0"/>
              <a:t>, 52, </a:t>
            </a:r>
            <a:r>
              <a:rPr lang="en-US" dirty="0" smtClean="0"/>
              <a:t>95–121.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14282" y="1571612"/>
            <a:ext cx="87154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Basadur</a:t>
            </a:r>
            <a:r>
              <a:rPr lang="en-US" dirty="0" smtClean="0"/>
              <a:t>, M., </a:t>
            </a:r>
            <a:r>
              <a:rPr lang="en-US" dirty="0" err="1" smtClean="0"/>
              <a:t>Runco</a:t>
            </a:r>
            <a:r>
              <a:rPr lang="en-US" dirty="0" smtClean="0"/>
              <a:t>, M. A., &amp; Vega, L. A. (2000). </a:t>
            </a:r>
            <a:r>
              <a:rPr lang="en-US" dirty="0" err="1" smtClean="0"/>
              <a:t>Understanding</a:t>
            </a:r>
            <a:r>
              <a:rPr lang="en-US" dirty="0" smtClean="0"/>
              <a:t> how creative thinking skills, attitudes, and behaviors work together: A causal process model. </a:t>
            </a:r>
            <a:r>
              <a:rPr lang="en-US" i="1" dirty="0" smtClean="0"/>
              <a:t>Journal of Creative Behavior, </a:t>
            </a:r>
            <a:r>
              <a:rPr lang="en-US" dirty="0" smtClean="0"/>
              <a:t>34, 77–100.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85720" y="3357562"/>
            <a:ext cx="85011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Shouvik</a:t>
            </a:r>
            <a:r>
              <a:rPr lang="en-US" dirty="0" smtClean="0"/>
              <a:t> </a:t>
            </a:r>
            <a:r>
              <a:rPr lang="en-US" dirty="0" err="1" smtClean="0"/>
              <a:t>Sanyal</a:t>
            </a:r>
            <a:r>
              <a:rPr lang="en-US" dirty="0" smtClean="0"/>
              <a:t> “The Impact of Teamwork on Work Performance of Employees: A Study of Faculty Members in </a:t>
            </a:r>
            <a:r>
              <a:rPr lang="en-US" dirty="0" err="1" smtClean="0"/>
              <a:t>Dhofar</a:t>
            </a:r>
            <a:r>
              <a:rPr lang="en-US" dirty="0" smtClean="0"/>
              <a:t> University</a:t>
            </a:r>
            <a:r>
              <a:rPr lang="en-US" i="1" dirty="0" smtClean="0"/>
              <a:t>." IOSR Journal of Business and Management (IOSR-JBM) </a:t>
            </a:r>
            <a:r>
              <a:rPr lang="en-US" dirty="0" smtClean="0"/>
              <a:t>20.3 (2018): 15-22.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214282" y="2643182"/>
            <a:ext cx="89297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S.W.J. Kozlowski and D.R. </a:t>
            </a:r>
            <a:r>
              <a:rPr lang="en-US" dirty="0" err="1" smtClean="0"/>
              <a:t>Ilgen</a:t>
            </a:r>
            <a:r>
              <a:rPr lang="en-US" dirty="0" smtClean="0"/>
              <a:t>. “Enhancing the effectiveness of work groups and teams”. </a:t>
            </a:r>
            <a:r>
              <a:rPr lang="en-US" i="1" dirty="0" smtClean="0"/>
              <a:t>Psychological Science in the Public Interest</a:t>
            </a:r>
            <a:r>
              <a:rPr lang="en-US" dirty="0" smtClean="0"/>
              <a:t>, vol. 7, pp. 77-124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357158" y="5072074"/>
            <a:ext cx="8429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Brock, S.E., et al., Toward more practical measurement of teamwork skills. </a:t>
            </a:r>
            <a:r>
              <a:rPr lang="en-US" i="1" dirty="0" smtClean="0"/>
              <a:t>Journal of Workplace Learning</a:t>
            </a:r>
            <a:r>
              <a:rPr lang="en-US" dirty="0" smtClean="0"/>
              <a:t>, 2017. 29(2): p. 124- 133.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277</Words>
  <Application>Microsoft Office PowerPoint</Application>
  <PresentationFormat>On-screen Show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MyPc</dc:creator>
  <cp:lastModifiedBy>MyPc</cp:lastModifiedBy>
  <cp:revision>4</cp:revision>
  <dcterms:created xsi:type="dcterms:W3CDTF">2022-04-15T21:57:45Z</dcterms:created>
  <dcterms:modified xsi:type="dcterms:W3CDTF">2022-04-18T11:57:47Z</dcterms:modified>
</cp:coreProperties>
</file>