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66" d="100"/>
          <a:sy n="66" d="100"/>
        </p:scale>
        <p:origin x="69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219AF-1C2E-4EAF-A5DD-57477D16C9F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C6C8E55-07D8-41AC-99E7-EAC19F44589D}">
      <dgm:prSet/>
      <dgm:spPr/>
      <dgm:t>
        <a:bodyPr/>
        <a:lstStyle/>
        <a:p>
          <a:r>
            <a:rPr lang="en-US"/>
            <a:t>Fill, C., Page, K., and Baines, P. (2019). Oxford: Oxford University Press, 5th ed., Marketing.</a:t>
          </a:r>
        </a:p>
      </dgm:t>
    </dgm:pt>
    <dgm:pt modelId="{91C2C56C-8290-4F95-9217-B623A00E2E74}" type="parTrans" cxnId="{86F90170-F2AA-49E3-9D23-761686796F52}">
      <dgm:prSet/>
      <dgm:spPr/>
      <dgm:t>
        <a:bodyPr/>
        <a:lstStyle/>
        <a:p>
          <a:endParaRPr lang="en-US"/>
        </a:p>
      </dgm:t>
    </dgm:pt>
    <dgm:pt modelId="{4EEB5294-7FAF-40B0-921F-79F35388C999}" type="sibTrans" cxnId="{86F90170-F2AA-49E3-9D23-761686796F52}">
      <dgm:prSet/>
      <dgm:spPr/>
      <dgm:t>
        <a:bodyPr/>
        <a:lstStyle/>
        <a:p>
          <a:endParaRPr lang="en-US"/>
        </a:p>
      </dgm:t>
    </dgm:pt>
    <dgm:pt modelId="{BD01271E-3D4F-4C56-8364-11F78DE9575A}">
      <dgm:prSet/>
      <dgm:spPr/>
      <dgm:t>
        <a:bodyPr/>
        <a:lstStyle/>
        <a:p>
          <a:r>
            <a:rPr lang="en-US"/>
            <a:t>Ellis-Chadwick, F. and Chaffey, D. (2020). Digital Marketing: Planning, Execution, and Application. 8th edition. Pearson Education, Harlow.</a:t>
          </a:r>
        </a:p>
      </dgm:t>
    </dgm:pt>
    <dgm:pt modelId="{A67E92C2-E534-41ED-979F-D27D38E66FC3}" type="parTrans" cxnId="{C100011A-AF41-466D-BF16-DEB8FDB9EB70}">
      <dgm:prSet/>
      <dgm:spPr/>
      <dgm:t>
        <a:bodyPr/>
        <a:lstStyle/>
        <a:p>
          <a:endParaRPr lang="en-US"/>
        </a:p>
      </dgm:t>
    </dgm:pt>
    <dgm:pt modelId="{CA3469F7-553E-420B-9D47-2EF4A6253CF5}" type="sibTrans" cxnId="{C100011A-AF41-466D-BF16-DEB8FDB9EB70}">
      <dgm:prSet/>
      <dgm:spPr/>
      <dgm:t>
        <a:bodyPr/>
        <a:lstStyle/>
        <a:p>
          <a:endParaRPr lang="en-US"/>
        </a:p>
      </dgm:t>
    </dgm:pt>
    <dgm:pt modelId="{FC1D89DA-8FC4-4ADC-881F-29C305C0D78A}">
      <dgm:prSet/>
      <dgm:spPr/>
      <dgm:t>
        <a:bodyPr/>
        <a:lstStyle/>
        <a:p>
          <a:r>
            <a:rPr lang="en-US"/>
            <a:t>P.F. Drucker (2015). Practice and Principles of Innovation and Entrepreneurship. Second edition. The Routledge, Abingdon.</a:t>
          </a:r>
        </a:p>
      </dgm:t>
    </dgm:pt>
    <dgm:pt modelId="{77B81F96-ADAB-43AD-8F3F-6A4247B59998}" type="parTrans" cxnId="{9196BB73-C2DA-4DF1-BD17-5475B5306C63}">
      <dgm:prSet/>
      <dgm:spPr/>
      <dgm:t>
        <a:bodyPr/>
        <a:lstStyle/>
        <a:p>
          <a:endParaRPr lang="en-US"/>
        </a:p>
      </dgm:t>
    </dgm:pt>
    <dgm:pt modelId="{34F0DE33-13DF-403A-B027-7C0E0FA522F2}" type="sibTrans" cxnId="{9196BB73-C2DA-4DF1-BD17-5475B5306C63}">
      <dgm:prSet/>
      <dgm:spPr/>
      <dgm:t>
        <a:bodyPr/>
        <a:lstStyle/>
        <a:p>
          <a:endParaRPr lang="en-US"/>
        </a:p>
      </dgm:t>
    </dgm:pt>
    <dgm:pt modelId="{58DAC5A8-808B-46A8-BD8E-DCFD895410AE}">
      <dgm:prSet/>
      <dgm:spPr/>
      <dgm:t>
        <a:bodyPr/>
        <a:lstStyle/>
        <a:p>
          <a:r>
            <a:rPr lang="en-US"/>
            <a:t>Bioplastics in Europe, 2023. The advantages of bioplastics for the environment. [Online] At [URL Placeholder], accessible [retrieved: December 10, 2024].</a:t>
          </a:r>
        </a:p>
      </dgm:t>
    </dgm:pt>
    <dgm:pt modelId="{D9806138-84E7-4300-AA16-3C4D5D22084A}" type="parTrans" cxnId="{B5F757A0-CAB5-4529-9C9C-B8C40964E37C}">
      <dgm:prSet/>
      <dgm:spPr/>
      <dgm:t>
        <a:bodyPr/>
        <a:lstStyle/>
        <a:p>
          <a:endParaRPr lang="en-US"/>
        </a:p>
      </dgm:t>
    </dgm:pt>
    <dgm:pt modelId="{36FD16F5-72C9-464C-B202-40DD3F00C9FE}" type="sibTrans" cxnId="{B5F757A0-CAB5-4529-9C9C-B8C40964E37C}">
      <dgm:prSet/>
      <dgm:spPr/>
      <dgm:t>
        <a:bodyPr/>
        <a:lstStyle/>
        <a:p>
          <a:endParaRPr lang="en-US"/>
        </a:p>
      </dgm:t>
    </dgm:pt>
    <dgm:pt modelId="{7875068B-06B2-40ED-ADC6-6C519AC475AD}">
      <dgm:prSet/>
      <dgm:spPr/>
      <dgm:t>
        <a:bodyPr/>
        <a:lstStyle/>
        <a:p>
          <a:r>
            <a:rPr lang="en-US"/>
            <a:t>(2021) Galloway, L. The fundamentals of entrepreneurship. HMRC, London: Sage, 2023. establishing a limited company. [Online] At [URL Placeholder], accessible [retrieved: December 10, 2024].</a:t>
          </a:r>
        </a:p>
      </dgm:t>
    </dgm:pt>
    <dgm:pt modelId="{89AB9765-3FD1-4CE5-AEFB-607EE74FBE2B}" type="parTrans" cxnId="{1B8A89C0-9961-46C1-AD73-F735D1510ACE}">
      <dgm:prSet/>
      <dgm:spPr/>
      <dgm:t>
        <a:bodyPr/>
        <a:lstStyle/>
        <a:p>
          <a:endParaRPr lang="en-US"/>
        </a:p>
      </dgm:t>
    </dgm:pt>
    <dgm:pt modelId="{34A387BB-8F32-4F58-AB95-DA034DC4CF75}" type="sibTrans" cxnId="{1B8A89C0-9961-46C1-AD73-F735D1510ACE}">
      <dgm:prSet/>
      <dgm:spPr/>
      <dgm:t>
        <a:bodyPr/>
        <a:lstStyle/>
        <a:p>
          <a:endParaRPr lang="en-US"/>
        </a:p>
      </dgm:t>
    </dgm:pt>
    <dgm:pt modelId="{07D5E494-53B1-41D7-BD77-E5228985F920}">
      <dgm:prSet/>
      <dgm:spPr/>
      <dgm:t>
        <a:bodyPr/>
        <a:lstStyle/>
        <a:p>
          <a:r>
            <a:rPr lang="en-US"/>
            <a:t>Keller, K.L., and P. Kotler (2019). Marketing Administration. 15th edition. Pearson Education, Harlow.</a:t>
          </a:r>
        </a:p>
      </dgm:t>
    </dgm:pt>
    <dgm:pt modelId="{D6E1AF6E-7865-4475-8C24-B697389D2DC4}" type="parTrans" cxnId="{F972B699-BA58-4AFB-9164-84929755E3CD}">
      <dgm:prSet/>
      <dgm:spPr/>
      <dgm:t>
        <a:bodyPr/>
        <a:lstStyle/>
        <a:p>
          <a:endParaRPr lang="en-US"/>
        </a:p>
      </dgm:t>
    </dgm:pt>
    <dgm:pt modelId="{AB39BE14-1359-427D-8170-7225F626E21E}" type="sibTrans" cxnId="{F972B699-BA58-4AFB-9164-84929755E3CD}">
      <dgm:prSet/>
      <dgm:spPr/>
      <dgm:t>
        <a:bodyPr/>
        <a:lstStyle/>
        <a:p>
          <a:endParaRPr lang="en-US"/>
        </a:p>
      </dgm:t>
    </dgm:pt>
    <dgm:pt modelId="{130FED49-A585-4F38-B75D-3F211A62593B}">
      <dgm:prSet/>
      <dgm:spPr/>
      <dgm:t>
        <a:bodyPr/>
        <a:lstStyle/>
        <a:p>
          <a:r>
            <a:rPr lang="en-US"/>
            <a:t>N.M. Scarborough (2020). Fundamentals of Small Business Management and Entrepreneurship. 9th edition. Pearson, Harlow.</a:t>
          </a:r>
        </a:p>
      </dgm:t>
    </dgm:pt>
    <dgm:pt modelId="{55914ECE-FC33-43E8-9C53-1E06821507B9}" type="parTrans" cxnId="{A730D2EC-258E-46A7-93BE-C2EA340B7A64}">
      <dgm:prSet/>
      <dgm:spPr/>
      <dgm:t>
        <a:bodyPr/>
        <a:lstStyle/>
        <a:p>
          <a:endParaRPr lang="en-US"/>
        </a:p>
      </dgm:t>
    </dgm:pt>
    <dgm:pt modelId="{3A32567C-268C-4C76-8F52-868FFBA88108}" type="sibTrans" cxnId="{A730D2EC-258E-46A7-93BE-C2EA340B7A64}">
      <dgm:prSet/>
      <dgm:spPr/>
      <dgm:t>
        <a:bodyPr/>
        <a:lstStyle/>
        <a:p>
          <a:endParaRPr lang="en-US"/>
        </a:p>
      </dgm:t>
    </dgm:pt>
    <dgm:pt modelId="{33FA9864-E571-4091-BFA0-81DB7907AD2E}">
      <dgm:prSet/>
      <dgm:spPr/>
      <dgm:t>
        <a:bodyPr/>
        <a:lstStyle/>
        <a:p>
          <a:r>
            <a:rPr lang="en-US"/>
            <a:t>Wilson, A. and Thomas, R. (2021). Knowing the Markets for Sustainable and Organic Packaging. Worldwildlife, Oxford: Wiley-Blackwell, 2024. The advantages of biodegradable packaging. [Online] At [URL Placeholder], accessible [retrieved: December 10, 2024].</a:t>
          </a:r>
        </a:p>
      </dgm:t>
    </dgm:pt>
    <dgm:pt modelId="{3540BB59-5649-4742-BB28-998653FE2B6F}" type="parTrans" cxnId="{8BB81CF9-8D49-46D6-A28C-C9B7E29C29BD}">
      <dgm:prSet/>
      <dgm:spPr/>
      <dgm:t>
        <a:bodyPr/>
        <a:lstStyle/>
        <a:p>
          <a:endParaRPr lang="en-US"/>
        </a:p>
      </dgm:t>
    </dgm:pt>
    <dgm:pt modelId="{FC67A01F-68A6-460F-ACBB-455B03478B8C}" type="sibTrans" cxnId="{8BB81CF9-8D49-46D6-A28C-C9B7E29C29BD}">
      <dgm:prSet/>
      <dgm:spPr/>
      <dgm:t>
        <a:bodyPr/>
        <a:lstStyle/>
        <a:p>
          <a:endParaRPr lang="en-US"/>
        </a:p>
      </dgm:t>
    </dgm:pt>
    <dgm:pt modelId="{BD516064-A274-4073-85C6-CE0B29972BAA}" type="pres">
      <dgm:prSet presAssocID="{823219AF-1C2E-4EAF-A5DD-57477D16C9F8}" presName="linear" presStyleCnt="0">
        <dgm:presLayoutVars>
          <dgm:animLvl val="lvl"/>
          <dgm:resizeHandles val="exact"/>
        </dgm:presLayoutVars>
      </dgm:prSet>
      <dgm:spPr/>
    </dgm:pt>
    <dgm:pt modelId="{DCCB4C27-934A-42CD-B743-D92A0B1F9B3C}" type="pres">
      <dgm:prSet presAssocID="{CC6C8E55-07D8-41AC-99E7-EAC19F44589D}" presName="parentText" presStyleLbl="node1" presStyleIdx="0" presStyleCnt="8">
        <dgm:presLayoutVars>
          <dgm:chMax val="0"/>
          <dgm:bulletEnabled val="1"/>
        </dgm:presLayoutVars>
      </dgm:prSet>
      <dgm:spPr/>
    </dgm:pt>
    <dgm:pt modelId="{F7734CB8-18DD-42F4-AFF8-0B32B90DA814}" type="pres">
      <dgm:prSet presAssocID="{4EEB5294-7FAF-40B0-921F-79F35388C999}" presName="spacer" presStyleCnt="0"/>
      <dgm:spPr/>
    </dgm:pt>
    <dgm:pt modelId="{346C8158-E7BD-451C-B5C6-4D71A8CF88AA}" type="pres">
      <dgm:prSet presAssocID="{BD01271E-3D4F-4C56-8364-11F78DE9575A}" presName="parentText" presStyleLbl="node1" presStyleIdx="1" presStyleCnt="8">
        <dgm:presLayoutVars>
          <dgm:chMax val="0"/>
          <dgm:bulletEnabled val="1"/>
        </dgm:presLayoutVars>
      </dgm:prSet>
      <dgm:spPr/>
    </dgm:pt>
    <dgm:pt modelId="{B72C4FA3-D643-4907-9F1F-65008D7BE9B5}" type="pres">
      <dgm:prSet presAssocID="{CA3469F7-553E-420B-9D47-2EF4A6253CF5}" presName="spacer" presStyleCnt="0"/>
      <dgm:spPr/>
    </dgm:pt>
    <dgm:pt modelId="{05A82296-C484-4DFF-BD75-62D1D48F9D9B}" type="pres">
      <dgm:prSet presAssocID="{FC1D89DA-8FC4-4ADC-881F-29C305C0D78A}" presName="parentText" presStyleLbl="node1" presStyleIdx="2" presStyleCnt="8">
        <dgm:presLayoutVars>
          <dgm:chMax val="0"/>
          <dgm:bulletEnabled val="1"/>
        </dgm:presLayoutVars>
      </dgm:prSet>
      <dgm:spPr/>
    </dgm:pt>
    <dgm:pt modelId="{8BE1B513-77B4-4DAF-B33A-6C95007EA8F6}" type="pres">
      <dgm:prSet presAssocID="{34F0DE33-13DF-403A-B027-7C0E0FA522F2}" presName="spacer" presStyleCnt="0"/>
      <dgm:spPr/>
    </dgm:pt>
    <dgm:pt modelId="{8B7606AC-5152-45A0-B7CD-BE701EC80C96}" type="pres">
      <dgm:prSet presAssocID="{58DAC5A8-808B-46A8-BD8E-DCFD895410AE}" presName="parentText" presStyleLbl="node1" presStyleIdx="3" presStyleCnt="8">
        <dgm:presLayoutVars>
          <dgm:chMax val="0"/>
          <dgm:bulletEnabled val="1"/>
        </dgm:presLayoutVars>
      </dgm:prSet>
      <dgm:spPr/>
    </dgm:pt>
    <dgm:pt modelId="{D4A7772A-560E-4F56-9334-B602DBEBFEB8}" type="pres">
      <dgm:prSet presAssocID="{36FD16F5-72C9-464C-B202-40DD3F00C9FE}" presName="spacer" presStyleCnt="0"/>
      <dgm:spPr/>
    </dgm:pt>
    <dgm:pt modelId="{FFB73C63-E56A-4654-89C0-401F3E0F8B83}" type="pres">
      <dgm:prSet presAssocID="{7875068B-06B2-40ED-ADC6-6C519AC475AD}" presName="parentText" presStyleLbl="node1" presStyleIdx="4" presStyleCnt="8">
        <dgm:presLayoutVars>
          <dgm:chMax val="0"/>
          <dgm:bulletEnabled val="1"/>
        </dgm:presLayoutVars>
      </dgm:prSet>
      <dgm:spPr/>
    </dgm:pt>
    <dgm:pt modelId="{089C2EFC-F666-4CDA-A585-10D350A1E97B}" type="pres">
      <dgm:prSet presAssocID="{34A387BB-8F32-4F58-AB95-DA034DC4CF75}" presName="spacer" presStyleCnt="0"/>
      <dgm:spPr/>
    </dgm:pt>
    <dgm:pt modelId="{EE403C5C-3B8D-4434-8CC2-325F075C8599}" type="pres">
      <dgm:prSet presAssocID="{07D5E494-53B1-41D7-BD77-E5228985F920}" presName="parentText" presStyleLbl="node1" presStyleIdx="5" presStyleCnt="8">
        <dgm:presLayoutVars>
          <dgm:chMax val="0"/>
          <dgm:bulletEnabled val="1"/>
        </dgm:presLayoutVars>
      </dgm:prSet>
      <dgm:spPr/>
    </dgm:pt>
    <dgm:pt modelId="{287A1D50-6057-446D-BD61-608C446CDEA0}" type="pres">
      <dgm:prSet presAssocID="{AB39BE14-1359-427D-8170-7225F626E21E}" presName="spacer" presStyleCnt="0"/>
      <dgm:spPr/>
    </dgm:pt>
    <dgm:pt modelId="{DFB26C63-D82C-4FEF-BA80-B780E3A7D0BB}" type="pres">
      <dgm:prSet presAssocID="{130FED49-A585-4F38-B75D-3F211A62593B}" presName="parentText" presStyleLbl="node1" presStyleIdx="6" presStyleCnt="8">
        <dgm:presLayoutVars>
          <dgm:chMax val="0"/>
          <dgm:bulletEnabled val="1"/>
        </dgm:presLayoutVars>
      </dgm:prSet>
      <dgm:spPr/>
    </dgm:pt>
    <dgm:pt modelId="{EA92E809-3B3B-4792-B857-70F51C6ABA95}" type="pres">
      <dgm:prSet presAssocID="{3A32567C-268C-4C76-8F52-868FFBA88108}" presName="spacer" presStyleCnt="0"/>
      <dgm:spPr/>
    </dgm:pt>
    <dgm:pt modelId="{63F97221-F268-443C-B28A-92795D0A7378}" type="pres">
      <dgm:prSet presAssocID="{33FA9864-E571-4091-BFA0-81DB7907AD2E}" presName="parentText" presStyleLbl="node1" presStyleIdx="7" presStyleCnt="8">
        <dgm:presLayoutVars>
          <dgm:chMax val="0"/>
          <dgm:bulletEnabled val="1"/>
        </dgm:presLayoutVars>
      </dgm:prSet>
      <dgm:spPr/>
    </dgm:pt>
  </dgm:ptLst>
  <dgm:cxnLst>
    <dgm:cxn modelId="{9E85060B-F839-4F76-A65D-267540CC242C}" type="presOf" srcId="{CC6C8E55-07D8-41AC-99E7-EAC19F44589D}" destId="{DCCB4C27-934A-42CD-B743-D92A0B1F9B3C}" srcOrd="0" destOrd="0" presId="urn:microsoft.com/office/officeart/2005/8/layout/vList2"/>
    <dgm:cxn modelId="{C100011A-AF41-466D-BF16-DEB8FDB9EB70}" srcId="{823219AF-1C2E-4EAF-A5DD-57477D16C9F8}" destId="{BD01271E-3D4F-4C56-8364-11F78DE9575A}" srcOrd="1" destOrd="0" parTransId="{A67E92C2-E534-41ED-979F-D27D38E66FC3}" sibTransId="{CA3469F7-553E-420B-9D47-2EF4A6253CF5}"/>
    <dgm:cxn modelId="{AE0F4D2B-7F50-4134-B254-9703124BA896}" type="presOf" srcId="{7875068B-06B2-40ED-ADC6-6C519AC475AD}" destId="{FFB73C63-E56A-4654-89C0-401F3E0F8B83}" srcOrd="0" destOrd="0" presId="urn:microsoft.com/office/officeart/2005/8/layout/vList2"/>
    <dgm:cxn modelId="{86F90170-F2AA-49E3-9D23-761686796F52}" srcId="{823219AF-1C2E-4EAF-A5DD-57477D16C9F8}" destId="{CC6C8E55-07D8-41AC-99E7-EAC19F44589D}" srcOrd="0" destOrd="0" parTransId="{91C2C56C-8290-4F95-9217-B623A00E2E74}" sibTransId="{4EEB5294-7FAF-40B0-921F-79F35388C999}"/>
    <dgm:cxn modelId="{9196BB73-C2DA-4DF1-BD17-5475B5306C63}" srcId="{823219AF-1C2E-4EAF-A5DD-57477D16C9F8}" destId="{FC1D89DA-8FC4-4ADC-881F-29C305C0D78A}" srcOrd="2" destOrd="0" parTransId="{77B81F96-ADAB-43AD-8F3F-6A4247B59998}" sibTransId="{34F0DE33-13DF-403A-B027-7C0E0FA522F2}"/>
    <dgm:cxn modelId="{F972B699-BA58-4AFB-9164-84929755E3CD}" srcId="{823219AF-1C2E-4EAF-A5DD-57477D16C9F8}" destId="{07D5E494-53B1-41D7-BD77-E5228985F920}" srcOrd="5" destOrd="0" parTransId="{D6E1AF6E-7865-4475-8C24-B697389D2DC4}" sibTransId="{AB39BE14-1359-427D-8170-7225F626E21E}"/>
    <dgm:cxn modelId="{C86FF599-7875-45DA-B9AC-EC7D93AC2EE5}" type="presOf" srcId="{FC1D89DA-8FC4-4ADC-881F-29C305C0D78A}" destId="{05A82296-C484-4DFF-BD75-62D1D48F9D9B}" srcOrd="0" destOrd="0" presId="urn:microsoft.com/office/officeart/2005/8/layout/vList2"/>
    <dgm:cxn modelId="{B5F757A0-CAB5-4529-9C9C-B8C40964E37C}" srcId="{823219AF-1C2E-4EAF-A5DD-57477D16C9F8}" destId="{58DAC5A8-808B-46A8-BD8E-DCFD895410AE}" srcOrd="3" destOrd="0" parTransId="{D9806138-84E7-4300-AA16-3C4D5D22084A}" sibTransId="{36FD16F5-72C9-464C-B202-40DD3F00C9FE}"/>
    <dgm:cxn modelId="{EBA933BE-A7A4-4B78-8467-40DC9E34DA8B}" type="presOf" srcId="{07D5E494-53B1-41D7-BD77-E5228985F920}" destId="{EE403C5C-3B8D-4434-8CC2-325F075C8599}" srcOrd="0" destOrd="0" presId="urn:microsoft.com/office/officeart/2005/8/layout/vList2"/>
    <dgm:cxn modelId="{1B8A89C0-9961-46C1-AD73-F735D1510ACE}" srcId="{823219AF-1C2E-4EAF-A5DD-57477D16C9F8}" destId="{7875068B-06B2-40ED-ADC6-6C519AC475AD}" srcOrd="4" destOrd="0" parTransId="{89AB9765-3FD1-4CE5-AEFB-607EE74FBE2B}" sibTransId="{34A387BB-8F32-4F58-AB95-DA034DC4CF75}"/>
    <dgm:cxn modelId="{C4A82AC1-816A-4F62-B7AB-70BB89759958}" type="presOf" srcId="{58DAC5A8-808B-46A8-BD8E-DCFD895410AE}" destId="{8B7606AC-5152-45A0-B7CD-BE701EC80C96}" srcOrd="0" destOrd="0" presId="urn:microsoft.com/office/officeart/2005/8/layout/vList2"/>
    <dgm:cxn modelId="{3D41F0DB-03C6-465E-9AB4-2FD7D96AA401}" type="presOf" srcId="{823219AF-1C2E-4EAF-A5DD-57477D16C9F8}" destId="{BD516064-A274-4073-85C6-CE0B29972BAA}" srcOrd="0" destOrd="0" presId="urn:microsoft.com/office/officeart/2005/8/layout/vList2"/>
    <dgm:cxn modelId="{FBF47AE1-26D6-4ECE-8212-9DC24F5D76E0}" type="presOf" srcId="{130FED49-A585-4F38-B75D-3F211A62593B}" destId="{DFB26C63-D82C-4FEF-BA80-B780E3A7D0BB}" srcOrd="0" destOrd="0" presId="urn:microsoft.com/office/officeart/2005/8/layout/vList2"/>
    <dgm:cxn modelId="{A730D2EC-258E-46A7-93BE-C2EA340B7A64}" srcId="{823219AF-1C2E-4EAF-A5DD-57477D16C9F8}" destId="{130FED49-A585-4F38-B75D-3F211A62593B}" srcOrd="6" destOrd="0" parTransId="{55914ECE-FC33-43E8-9C53-1E06821507B9}" sibTransId="{3A32567C-268C-4C76-8F52-868FFBA88108}"/>
    <dgm:cxn modelId="{E19949F5-8E2A-4E8D-AA78-9888A19A25EB}" type="presOf" srcId="{33FA9864-E571-4091-BFA0-81DB7907AD2E}" destId="{63F97221-F268-443C-B28A-92795D0A7378}" srcOrd="0" destOrd="0" presId="urn:microsoft.com/office/officeart/2005/8/layout/vList2"/>
    <dgm:cxn modelId="{8BB81CF9-8D49-46D6-A28C-C9B7E29C29BD}" srcId="{823219AF-1C2E-4EAF-A5DD-57477D16C9F8}" destId="{33FA9864-E571-4091-BFA0-81DB7907AD2E}" srcOrd="7" destOrd="0" parTransId="{3540BB59-5649-4742-BB28-998653FE2B6F}" sibTransId="{FC67A01F-68A6-460F-ACBB-455B03478B8C}"/>
    <dgm:cxn modelId="{3F8265FA-558B-4D14-9A96-92A34951A8A6}" type="presOf" srcId="{BD01271E-3D4F-4C56-8364-11F78DE9575A}" destId="{346C8158-E7BD-451C-B5C6-4D71A8CF88AA}" srcOrd="0" destOrd="0" presId="urn:microsoft.com/office/officeart/2005/8/layout/vList2"/>
    <dgm:cxn modelId="{F961BC52-273A-4D65-97E2-BAF2A2D64EBE}" type="presParOf" srcId="{BD516064-A274-4073-85C6-CE0B29972BAA}" destId="{DCCB4C27-934A-42CD-B743-D92A0B1F9B3C}" srcOrd="0" destOrd="0" presId="urn:microsoft.com/office/officeart/2005/8/layout/vList2"/>
    <dgm:cxn modelId="{74ECBD26-1298-4132-8082-54C50DBE8F75}" type="presParOf" srcId="{BD516064-A274-4073-85C6-CE0B29972BAA}" destId="{F7734CB8-18DD-42F4-AFF8-0B32B90DA814}" srcOrd="1" destOrd="0" presId="urn:microsoft.com/office/officeart/2005/8/layout/vList2"/>
    <dgm:cxn modelId="{24BD4693-D366-42E5-B186-F9C417BA2094}" type="presParOf" srcId="{BD516064-A274-4073-85C6-CE0B29972BAA}" destId="{346C8158-E7BD-451C-B5C6-4D71A8CF88AA}" srcOrd="2" destOrd="0" presId="urn:microsoft.com/office/officeart/2005/8/layout/vList2"/>
    <dgm:cxn modelId="{1FEF2832-80CD-43DA-85AF-93E5316E181B}" type="presParOf" srcId="{BD516064-A274-4073-85C6-CE0B29972BAA}" destId="{B72C4FA3-D643-4907-9F1F-65008D7BE9B5}" srcOrd="3" destOrd="0" presId="urn:microsoft.com/office/officeart/2005/8/layout/vList2"/>
    <dgm:cxn modelId="{3B6889D5-3DAF-455D-8542-8D571098AF13}" type="presParOf" srcId="{BD516064-A274-4073-85C6-CE0B29972BAA}" destId="{05A82296-C484-4DFF-BD75-62D1D48F9D9B}" srcOrd="4" destOrd="0" presId="urn:microsoft.com/office/officeart/2005/8/layout/vList2"/>
    <dgm:cxn modelId="{C8D1DA20-E69A-46F2-9278-358A3EAAD2B8}" type="presParOf" srcId="{BD516064-A274-4073-85C6-CE0B29972BAA}" destId="{8BE1B513-77B4-4DAF-B33A-6C95007EA8F6}" srcOrd="5" destOrd="0" presId="urn:microsoft.com/office/officeart/2005/8/layout/vList2"/>
    <dgm:cxn modelId="{AB6F549A-6639-48B6-8310-1E7122CB84AF}" type="presParOf" srcId="{BD516064-A274-4073-85C6-CE0B29972BAA}" destId="{8B7606AC-5152-45A0-B7CD-BE701EC80C96}" srcOrd="6" destOrd="0" presId="urn:microsoft.com/office/officeart/2005/8/layout/vList2"/>
    <dgm:cxn modelId="{4265D516-52F4-4EB9-8540-5CFA6541139E}" type="presParOf" srcId="{BD516064-A274-4073-85C6-CE0B29972BAA}" destId="{D4A7772A-560E-4F56-9334-B602DBEBFEB8}" srcOrd="7" destOrd="0" presId="urn:microsoft.com/office/officeart/2005/8/layout/vList2"/>
    <dgm:cxn modelId="{C3E767FD-952D-4107-8A4E-96213240C81B}" type="presParOf" srcId="{BD516064-A274-4073-85C6-CE0B29972BAA}" destId="{FFB73C63-E56A-4654-89C0-401F3E0F8B83}" srcOrd="8" destOrd="0" presId="urn:microsoft.com/office/officeart/2005/8/layout/vList2"/>
    <dgm:cxn modelId="{C538127D-AF79-4E03-A4A9-2EC7B98AA4F1}" type="presParOf" srcId="{BD516064-A274-4073-85C6-CE0B29972BAA}" destId="{089C2EFC-F666-4CDA-A585-10D350A1E97B}" srcOrd="9" destOrd="0" presId="urn:microsoft.com/office/officeart/2005/8/layout/vList2"/>
    <dgm:cxn modelId="{7D4A2EB6-2845-44EE-BA83-2D22B684EB54}" type="presParOf" srcId="{BD516064-A274-4073-85C6-CE0B29972BAA}" destId="{EE403C5C-3B8D-4434-8CC2-325F075C8599}" srcOrd="10" destOrd="0" presId="urn:microsoft.com/office/officeart/2005/8/layout/vList2"/>
    <dgm:cxn modelId="{A0B1FD54-973B-4BF9-A9B7-82707C0401D2}" type="presParOf" srcId="{BD516064-A274-4073-85C6-CE0B29972BAA}" destId="{287A1D50-6057-446D-BD61-608C446CDEA0}" srcOrd="11" destOrd="0" presId="urn:microsoft.com/office/officeart/2005/8/layout/vList2"/>
    <dgm:cxn modelId="{3596B802-D3EB-4306-8336-06E4A6354445}" type="presParOf" srcId="{BD516064-A274-4073-85C6-CE0B29972BAA}" destId="{DFB26C63-D82C-4FEF-BA80-B780E3A7D0BB}" srcOrd="12" destOrd="0" presId="urn:microsoft.com/office/officeart/2005/8/layout/vList2"/>
    <dgm:cxn modelId="{C012705A-22A7-4689-9C11-AA7268479DA6}" type="presParOf" srcId="{BD516064-A274-4073-85C6-CE0B29972BAA}" destId="{EA92E809-3B3B-4792-B857-70F51C6ABA95}" srcOrd="13" destOrd="0" presId="urn:microsoft.com/office/officeart/2005/8/layout/vList2"/>
    <dgm:cxn modelId="{DA4E552C-17C8-47F3-831A-FB35C81D752A}" type="presParOf" srcId="{BD516064-A274-4073-85C6-CE0B29972BAA}" destId="{63F97221-F268-443C-B28A-92795D0A737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B4C27-934A-42CD-B743-D92A0B1F9B3C}">
      <dsp:nvSpPr>
        <dsp:cNvPr id="0" name=""/>
        <dsp:cNvSpPr/>
      </dsp:nvSpPr>
      <dsp:spPr>
        <a:xfrm>
          <a:off x="0" y="191706"/>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Fill, C., Page, K., and Baines, P. (2019). Oxford: Oxford University Press, 5th ed., Marketing.</a:t>
          </a:r>
        </a:p>
      </dsp:txBody>
      <dsp:txXfrm>
        <a:off x="30149" y="221855"/>
        <a:ext cx="6495049" cy="557311"/>
      </dsp:txXfrm>
    </dsp:sp>
    <dsp:sp modelId="{346C8158-E7BD-451C-B5C6-4D71A8CF88AA}">
      <dsp:nvSpPr>
        <dsp:cNvPr id="0" name=""/>
        <dsp:cNvSpPr/>
      </dsp:nvSpPr>
      <dsp:spPr>
        <a:xfrm>
          <a:off x="0" y="840995"/>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Ellis-Chadwick, F. and Chaffey, D. (2020). Digital Marketing: Planning, Execution, and Application. 8th edition. Pearson Education, Harlow.</a:t>
          </a:r>
        </a:p>
      </dsp:txBody>
      <dsp:txXfrm>
        <a:off x="30149" y="871144"/>
        <a:ext cx="6495049" cy="557311"/>
      </dsp:txXfrm>
    </dsp:sp>
    <dsp:sp modelId="{05A82296-C484-4DFF-BD75-62D1D48F9D9B}">
      <dsp:nvSpPr>
        <dsp:cNvPr id="0" name=""/>
        <dsp:cNvSpPr/>
      </dsp:nvSpPr>
      <dsp:spPr>
        <a:xfrm>
          <a:off x="0" y="1490285"/>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P.F. Drucker (2015). Practice and Principles of Innovation and Entrepreneurship. Second edition. The Routledge, Abingdon.</a:t>
          </a:r>
        </a:p>
      </dsp:txBody>
      <dsp:txXfrm>
        <a:off x="30149" y="1520434"/>
        <a:ext cx="6495049" cy="557311"/>
      </dsp:txXfrm>
    </dsp:sp>
    <dsp:sp modelId="{8B7606AC-5152-45A0-B7CD-BE701EC80C96}">
      <dsp:nvSpPr>
        <dsp:cNvPr id="0" name=""/>
        <dsp:cNvSpPr/>
      </dsp:nvSpPr>
      <dsp:spPr>
        <a:xfrm>
          <a:off x="0" y="2139574"/>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Bioplastics in Europe, 2023. The advantages of bioplastics for the environment. [Online] At [URL Placeholder], accessible [retrieved: December 10, 2024].</a:t>
          </a:r>
        </a:p>
      </dsp:txBody>
      <dsp:txXfrm>
        <a:off x="30149" y="2169723"/>
        <a:ext cx="6495049" cy="557311"/>
      </dsp:txXfrm>
    </dsp:sp>
    <dsp:sp modelId="{FFB73C63-E56A-4654-89C0-401F3E0F8B83}">
      <dsp:nvSpPr>
        <dsp:cNvPr id="0" name=""/>
        <dsp:cNvSpPr/>
      </dsp:nvSpPr>
      <dsp:spPr>
        <a:xfrm>
          <a:off x="0" y="2788863"/>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(2021) Galloway, L. The fundamentals of entrepreneurship. HMRC, London: Sage, 2023. establishing a limited company. [Online] At [URL Placeholder], accessible [retrieved: December 10, 2024].</a:t>
          </a:r>
        </a:p>
      </dsp:txBody>
      <dsp:txXfrm>
        <a:off x="30149" y="2819012"/>
        <a:ext cx="6495049" cy="557311"/>
      </dsp:txXfrm>
    </dsp:sp>
    <dsp:sp modelId="{EE403C5C-3B8D-4434-8CC2-325F075C8599}">
      <dsp:nvSpPr>
        <dsp:cNvPr id="0" name=""/>
        <dsp:cNvSpPr/>
      </dsp:nvSpPr>
      <dsp:spPr>
        <a:xfrm>
          <a:off x="0" y="3438152"/>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Keller, K.L., and P. Kotler (2019). Marketing Administration. 15th edition. Pearson Education, Harlow.</a:t>
          </a:r>
        </a:p>
      </dsp:txBody>
      <dsp:txXfrm>
        <a:off x="30149" y="3468301"/>
        <a:ext cx="6495049" cy="557311"/>
      </dsp:txXfrm>
    </dsp:sp>
    <dsp:sp modelId="{DFB26C63-D82C-4FEF-BA80-B780E3A7D0BB}">
      <dsp:nvSpPr>
        <dsp:cNvPr id="0" name=""/>
        <dsp:cNvSpPr/>
      </dsp:nvSpPr>
      <dsp:spPr>
        <a:xfrm>
          <a:off x="0" y="4087441"/>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N.M. Scarborough (2020). Fundamentals of Small Business Management and Entrepreneurship. 9th edition. Pearson, Harlow.</a:t>
          </a:r>
        </a:p>
      </dsp:txBody>
      <dsp:txXfrm>
        <a:off x="30149" y="4117590"/>
        <a:ext cx="6495049" cy="557311"/>
      </dsp:txXfrm>
    </dsp:sp>
    <dsp:sp modelId="{63F97221-F268-443C-B28A-92795D0A7378}">
      <dsp:nvSpPr>
        <dsp:cNvPr id="0" name=""/>
        <dsp:cNvSpPr/>
      </dsp:nvSpPr>
      <dsp:spPr>
        <a:xfrm>
          <a:off x="0" y="4736731"/>
          <a:ext cx="6555347" cy="6176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Wilson, A. and Thomas, R. (2021). Knowing the Markets for Sustainable and Organic Packaging. Worldwildlife, Oxford: Wiley-Blackwell, 2024. The advantages of biodegradable packaging. [Online] At [URL Placeholder], accessible [retrieved: December 10, 2024].</a:t>
          </a:r>
        </a:p>
      </dsp:txBody>
      <dsp:txXfrm>
        <a:off x="30149" y="4766880"/>
        <a:ext cx="6495049" cy="5573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D7C01-2C99-4659-8404-54735AB269CA}" type="datetimeFigureOut">
              <a:t>12/15/2024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92D6BF-F58D-44EB-9786-370DB406C653}" type="slidenum">
              <a:t>‹#›</a:t>
            </a:fld>
            <a:endParaRPr lang="en-US"/>
          </a:p>
        </p:txBody>
      </p:sp>
    </p:spTree>
    <p:extLst>
      <p:ext uri="{BB962C8B-B14F-4D97-AF65-F5344CB8AC3E}">
        <p14:creationId xmlns:p14="http://schemas.microsoft.com/office/powerpoint/2010/main" val="2003578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Speciality</a:t>
            </a:r>
            <a:r>
              <a:rPr lang="en-US" dirty="0"/>
              <a:t> Green wants to embody the values of enterprises and customers in this era of greater environmental awareness by offering biodegradable packaging solutions. The enterprise will utilize advanced technologies to meet the ever-increasing requirements of the market sustainably.</a:t>
            </a:r>
          </a:p>
        </p:txBody>
      </p:sp>
      <p:sp>
        <p:nvSpPr>
          <p:cNvPr id="4" name="Slide Number Placeholder 3"/>
          <p:cNvSpPr>
            <a:spLocks noGrp="1"/>
          </p:cNvSpPr>
          <p:nvPr>
            <p:ph type="sldNum" sz="quarter" idx="5"/>
          </p:nvPr>
        </p:nvSpPr>
        <p:spPr/>
        <p:txBody>
          <a:bodyPr/>
          <a:lstStyle/>
          <a:p>
            <a:fld id="{E992D6BF-F58D-44EB-9786-370DB406C653}" type="slidenum">
              <a:t>2</a:t>
            </a:fld>
            <a:endParaRPr lang="en-US"/>
          </a:p>
        </p:txBody>
      </p:sp>
    </p:spTree>
    <p:extLst>
      <p:ext uri="{BB962C8B-B14F-4D97-AF65-F5344CB8AC3E}">
        <p14:creationId xmlns:p14="http://schemas.microsoft.com/office/powerpoint/2010/main" val="545139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Speciality</a:t>
            </a:r>
            <a:r>
              <a:rPr lang="en-US" dirty="0"/>
              <a:t> Green started with the belief that many industries could benefit from compostable and eco-packets. The company's product line fills a substantial gap in the market for sustainable packaging materials</a:t>
            </a:r>
          </a:p>
        </p:txBody>
      </p:sp>
      <p:sp>
        <p:nvSpPr>
          <p:cNvPr id="4" name="Slide Number Placeholder 3"/>
          <p:cNvSpPr>
            <a:spLocks noGrp="1"/>
          </p:cNvSpPr>
          <p:nvPr>
            <p:ph type="sldNum" sz="quarter" idx="5"/>
          </p:nvPr>
        </p:nvSpPr>
        <p:spPr/>
        <p:txBody>
          <a:bodyPr/>
          <a:lstStyle/>
          <a:p>
            <a:fld id="{E992D6BF-F58D-44EB-9786-370DB406C653}" type="slidenum">
              <a:t>3</a:t>
            </a:fld>
            <a:endParaRPr lang="en-US"/>
          </a:p>
        </p:txBody>
      </p:sp>
    </p:spTree>
    <p:extLst>
      <p:ext uri="{BB962C8B-B14F-4D97-AF65-F5344CB8AC3E}">
        <p14:creationId xmlns:p14="http://schemas.microsoft.com/office/powerpoint/2010/main" val="209555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founders of </a:t>
            </a:r>
            <a:r>
              <a:rPr lang="en-US" dirty="0" err="1"/>
              <a:t>Speciality</a:t>
            </a:r>
            <a:r>
              <a:rPr lang="en-US" dirty="0"/>
              <a:t> Green have decided to opt for the private limited company format, as this comes with limited liability for its founders and the ability to preserve some flexibility for future expansion and investment. Startups that want to grow sustainably, will find this model ideal.</a:t>
            </a:r>
          </a:p>
        </p:txBody>
      </p:sp>
      <p:sp>
        <p:nvSpPr>
          <p:cNvPr id="4" name="Slide Number Placeholder 3"/>
          <p:cNvSpPr>
            <a:spLocks noGrp="1"/>
          </p:cNvSpPr>
          <p:nvPr>
            <p:ph type="sldNum" sz="quarter" idx="5"/>
          </p:nvPr>
        </p:nvSpPr>
        <p:spPr/>
        <p:txBody>
          <a:bodyPr/>
          <a:lstStyle/>
          <a:p>
            <a:fld id="{E992D6BF-F58D-44EB-9786-370DB406C653}" type="slidenum">
              <a:t>4</a:t>
            </a:fld>
            <a:endParaRPr lang="en-US"/>
          </a:p>
        </p:txBody>
      </p:sp>
    </p:spTree>
    <p:extLst>
      <p:ext uri="{BB962C8B-B14F-4D97-AF65-F5344CB8AC3E}">
        <p14:creationId xmlns:p14="http://schemas.microsoft.com/office/powerpoint/2010/main" val="622806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presence of management is what makes or breaks </a:t>
            </a:r>
            <a:r>
              <a:rPr lang="en-US" dirty="0" err="1"/>
              <a:t>Speciality</a:t>
            </a:r>
            <a:r>
              <a:rPr lang="en-US" dirty="0"/>
              <a:t> Green. It will focus on building a fun and team-oriented culture that aligns with its environmental goals.</a:t>
            </a:r>
          </a:p>
        </p:txBody>
      </p:sp>
      <p:sp>
        <p:nvSpPr>
          <p:cNvPr id="4" name="Slide Number Placeholder 3"/>
          <p:cNvSpPr>
            <a:spLocks noGrp="1"/>
          </p:cNvSpPr>
          <p:nvPr>
            <p:ph type="sldNum" sz="quarter" idx="5"/>
          </p:nvPr>
        </p:nvSpPr>
        <p:spPr/>
        <p:txBody>
          <a:bodyPr/>
          <a:lstStyle/>
          <a:p>
            <a:fld id="{E992D6BF-F58D-44EB-9786-370DB406C653}" type="slidenum">
              <a:t>5</a:t>
            </a:fld>
            <a:endParaRPr lang="en-US"/>
          </a:p>
        </p:txBody>
      </p:sp>
    </p:spTree>
    <p:extLst>
      <p:ext uri="{BB962C8B-B14F-4D97-AF65-F5344CB8AC3E}">
        <p14:creationId xmlns:p14="http://schemas.microsoft.com/office/powerpoint/2010/main" val="2675704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analysis of strengths, weaknesses, opportunities, and threats reveals that </a:t>
            </a:r>
            <a:r>
              <a:rPr lang="en-US" dirty="0" err="1"/>
              <a:t>Speciality</a:t>
            </a:r>
            <a:r>
              <a:rPr lang="en-US" dirty="0"/>
              <a:t> Green can address internal weaknesses and external threats and leverage its strengths such as innovation and market opportunities.</a:t>
            </a:r>
          </a:p>
        </p:txBody>
      </p:sp>
      <p:sp>
        <p:nvSpPr>
          <p:cNvPr id="4" name="Slide Number Placeholder 3"/>
          <p:cNvSpPr>
            <a:spLocks noGrp="1"/>
          </p:cNvSpPr>
          <p:nvPr>
            <p:ph type="sldNum" sz="quarter" idx="5"/>
          </p:nvPr>
        </p:nvSpPr>
        <p:spPr/>
        <p:txBody>
          <a:bodyPr/>
          <a:lstStyle/>
          <a:p>
            <a:fld id="{E992D6BF-F58D-44EB-9786-370DB406C653}" type="slidenum">
              <a:t>6</a:t>
            </a:fld>
            <a:endParaRPr lang="en-US"/>
          </a:p>
        </p:txBody>
      </p:sp>
    </p:spTree>
    <p:extLst>
      <p:ext uri="{BB962C8B-B14F-4D97-AF65-F5344CB8AC3E}">
        <p14:creationId xmlns:p14="http://schemas.microsoft.com/office/powerpoint/2010/main" val="1195482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Cashflow Prediction = sound financial management; immediate short-term need verses long-term sustainable growth over a timescale of 3 years; healthy reserve of cash to ease potential immediate ready (currently in bank) made available for budget buffer in case of potential immediate problems.</a:t>
            </a:r>
          </a:p>
        </p:txBody>
      </p:sp>
      <p:sp>
        <p:nvSpPr>
          <p:cNvPr id="4" name="Slide Number Placeholder 3"/>
          <p:cNvSpPr>
            <a:spLocks noGrp="1"/>
          </p:cNvSpPr>
          <p:nvPr>
            <p:ph type="sldNum" sz="quarter" idx="5"/>
          </p:nvPr>
        </p:nvSpPr>
        <p:spPr/>
        <p:txBody>
          <a:bodyPr/>
          <a:lstStyle/>
          <a:p>
            <a:fld id="{E992D6BF-F58D-44EB-9786-370DB406C653}" type="slidenum">
              <a:t>7</a:t>
            </a:fld>
            <a:endParaRPr lang="en-US"/>
          </a:p>
        </p:txBody>
      </p:sp>
    </p:spTree>
    <p:extLst>
      <p:ext uri="{BB962C8B-B14F-4D97-AF65-F5344CB8AC3E}">
        <p14:creationId xmlns:p14="http://schemas.microsoft.com/office/powerpoint/2010/main" val="3720874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a:t>
            </a:r>
            <a:r>
              <a:rPr lang="en-US" dirty="0" err="1"/>
              <a:t>Speciality</a:t>
            </a:r>
            <a:r>
              <a:rPr lang="en-US" dirty="0"/>
              <a:t> Green is not a corporate idea, it is a step forward for the greener tomorrow. Fueled by preparation and creativity, this startup aims to be a success in the long run while leaving a positive mark on the environment.</a:t>
            </a:r>
          </a:p>
        </p:txBody>
      </p:sp>
      <p:sp>
        <p:nvSpPr>
          <p:cNvPr id="4" name="Slide Number Placeholder 3"/>
          <p:cNvSpPr>
            <a:spLocks noGrp="1"/>
          </p:cNvSpPr>
          <p:nvPr>
            <p:ph type="sldNum" sz="quarter" idx="5"/>
          </p:nvPr>
        </p:nvSpPr>
        <p:spPr/>
        <p:txBody>
          <a:bodyPr/>
          <a:lstStyle/>
          <a:p>
            <a:fld id="{E992D6BF-F58D-44EB-9786-370DB406C653}" type="slidenum">
              <a:t>8</a:t>
            </a:fld>
            <a:endParaRPr lang="en-US"/>
          </a:p>
        </p:txBody>
      </p:sp>
    </p:spTree>
    <p:extLst>
      <p:ext uri="{BB962C8B-B14F-4D97-AF65-F5344CB8AC3E}">
        <p14:creationId xmlns:p14="http://schemas.microsoft.com/office/powerpoint/2010/main" val="2495849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llection of cardboard boxes&#10;&#10;Description automatically generated">
            <a:extLst>
              <a:ext uri="{FF2B5EF4-FFF2-40B4-BE49-F238E27FC236}">
                <a16:creationId xmlns:a16="http://schemas.microsoft.com/office/drawing/2014/main" id="{BE9225C8-721E-C889-7249-28606752B7E1}"/>
              </a:ext>
            </a:extLst>
          </p:cNvPr>
          <p:cNvPicPr>
            <a:picLocks noChangeAspect="1"/>
          </p:cNvPicPr>
          <p:nvPr/>
        </p:nvPicPr>
        <p:blipFill>
          <a:blip r:embed="rId2">
            <a:extLst>
              <a:ext uri="{28A0092B-C50C-407E-A947-70E740481C1C}">
                <a14:useLocalDpi xmlns:a14="http://schemas.microsoft.com/office/drawing/2010/main" val="0"/>
              </a:ext>
            </a:extLst>
          </a:blip>
          <a:srcRect t="16898" r="9090" b="11188"/>
          <a:stretch/>
        </p:blipFill>
        <p:spPr>
          <a:xfrm>
            <a:off x="3522468" y="10"/>
            <a:ext cx="8669532" cy="6857990"/>
          </a:xfrm>
          <a:prstGeom prst="rect">
            <a:avLst/>
          </a:prstGeom>
        </p:spPr>
      </p:pic>
      <p:sp>
        <p:nvSpPr>
          <p:cNvPr id="36" name="Rectangle 35">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800">
                <a:solidFill>
                  <a:schemeClr val="bg1"/>
                </a:solidFill>
              </a:rPr>
              <a:t>Entrepreneurship</a:t>
            </a:r>
          </a:p>
        </p:txBody>
      </p:sp>
      <p:sp>
        <p:nvSpPr>
          <p:cNvPr id="38" name="Rectangle 3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 name="Rectangle 3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3" y="2718054"/>
            <a:ext cx="5211559" cy="3207258"/>
          </a:xfrm>
        </p:spPr>
        <p:txBody>
          <a:bodyPr vert="horz" lIns="91440" tIns="45720" rIns="91440" bIns="45720" rtlCol="0" anchor="t">
            <a:normAutofit/>
          </a:bodyPr>
          <a:lstStyle/>
          <a:p>
            <a:pPr indent="-228600" algn="l">
              <a:buFont typeface="Arial" panose="020B0604020202020204" pitchFamily="34" charset="0"/>
              <a:buChar char="•"/>
            </a:pPr>
            <a:r>
              <a:rPr lang="en-US" sz="1700" dirty="0" err="1">
                <a:solidFill>
                  <a:schemeClr val="bg1"/>
                </a:solidFill>
              </a:rPr>
              <a:t>Speciality</a:t>
            </a:r>
            <a:r>
              <a:rPr lang="en-US" sz="1700" dirty="0">
                <a:solidFill>
                  <a:schemeClr val="bg1"/>
                </a:solidFill>
              </a:rPr>
              <a:t> Green: Revolutionizing Biodegradable Packaging</a:t>
            </a:r>
          </a:p>
          <a:p>
            <a:pPr marL="285750" indent="-228600" algn="l">
              <a:buFont typeface="Arial" panose="020B0604020202020204" pitchFamily="34" charset="0"/>
              <a:buChar char="•"/>
            </a:pPr>
            <a:r>
              <a:rPr lang="en-US" sz="1700" dirty="0">
                <a:solidFill>
                  <a:schemeClr val="bg1"/>
                </a:solidFill>
              </a:rPr>
              <a:t>Program of Study: BA (Hons) Business Management</a:t>
            </a:r>
          </a:p>
          <a:p>
            <a:pPr marL="285750" indent="-228600" algn="l">
              <a:buFont typeface="Arial" panose="020B0604020202020204" pitchFamily="34" charset="0"/>
              <a:buChar char="•"/>
            </a:pPr>
            <a:r>
              <a:rPr lang="en-US" sz="1700" dirty="0">
                <a:solidFill>
                  <a:schemeClr val="bg1"/>
                </a:solidFill>
              </a:rPr>
              <a:t>Module Name &amp; Code: Entrepreneurship (LCBB5001)</a:t>
            </a:r>
          </a:p>
          <a:p>
            <a:pPr marL="285750" indent="-228600" algn="l">
              <a:buFont typeface="Arial" panose="020B0604020202020204" pitchFamily="34" charset="0"/>
              <a:buChar char="•"/>
            </a:pPr>
            <a:r>
              <a:rPr lang="en-US" sz="1700" dirty="0">
                <a:solidFill>
                  <a:schemeClr val="bg1"/>
                </a:solidFill>
              </a:rPr>
              <a:t>Lecturer: Dr. Said Usman Amer </a:t>
            </a:r>
            <a:r>
              <a:rPr lang="en-US" sz="1700" dirty="0" err="1">
                <a:solidFill>
                  <a:schemeClr val="bg1"/>
                </a:solidFill>
              </a:rPr>
              <a:t>KareemStudent</a:t>
            </a:r>
            <a:r>
              <a:rPr lang="en-US" sz="1700" dirty="0">
                <a:solidFill>
                  <a:schemeClr val="bg1"/>
                </a:solidFill>
              </a:rPr>
              <a:t> </a:t>
            </a:r>
          </a:p>
          <a:p>
            <a:pPr marL="285750" indent="-228600" algn="l">
              <a:buFont typeface="Arial" panose="020B0604020202020204" pitchFamily="34" charset="0"/>
              <a:buChar char="•"/>
            </a:pPr>
            <a:r>
              <a:rPr lang="en-US" sz="1700" dirty="0">
                <a:solidFill>
                  <a:schemeClr val="bg1"/>
                </a:solidFill>
              </a:rPr>
              <a:t>Name &amp; ID: Florin </a:t>
            </a:r>
            <a:r>
              <a:rPr lang="en-US" sz="1700" dirty="0" err="1">
                <a:solidFill>
                  <a:schemeClr val="bg1"/>
                </a:solidFill>
              </a:rPr>
              <a:t>Claudiu</a:t>
            </a:r>
            <a:r>
              <a:rPr lang="en-US" sz="1700" dirty="0">
                <a:solidFill>
                  <a:schemeClr val="bg1"/>
                </a:solidFill>
              </a:rPr>
              <a:t> Visan (2247386)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Stacked brown boxes">
            <a:extLst>
              <a:ext uri="{FF2B5EF4-FFF2-40B4-BE49-F238E27FC236}">
                <a16:creationId xmlns:a16="http://schemas.microsoft.com/office/drawing/2014/main" id="{EBB5334D-364B-1435-9CF1-42A2A48E0C10}"/>
              </a:ext>
            </a:extLst>
          </p:cNvPr>
          <p:cNvPicPr>
            <a:picLocks noChangeAspect="1"/>
          </p:cNvPicPr>
          <p:nvPr/>
        </p:nvPicPr>
        <p:blipFill>
          <a:blip r:embed="rId3"/>
          <a:srcRect l="5884" r="-1" b="-1"/>
          <a:stretch/>
        </p:blipFill>
        <p:spPr>
          <a:xfrm>
            <a:off x="1" y="10"/>
            <a:ext cx="9669642" cy="6857990"/>
          </a:xfrm>
          <a:prstGeom prst="rect">
            <a:avLst/>
          </a:prstGeom>
        </p:spPr>
      </p:pic>
      <p:sp>
        <p:nvSpPr>
          <p:cNvPr id="5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0E2579-CB1B-9F58-2D09-8D783B228718}"/>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Introduction</a:t>
            </a:r>
          </a:p>
        </p:txBody>
      </p:sp>
      <p:sp>
        <p:nvSpPr>
          <p:cNvPr id="45" name="Content Placeholder 2">
            <a:extLst>
              <a:ext uri="{FF2B5EF4-FFF2-40B4-BE49-F238E27FC236}">
                <a16:creationId xmlns:a16="http://schemas.microsoft.com/office/drawing/2014/main" id="{C5657360-CB3F-1C52-B214-696E48CFDE93}"/>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900">
                <a:latin typeface="Calibri"/>
                <a:ea typeface="+mn-lt"/>
                <a:cs typeface="+mn-lt"/>
              </a:rPr>
              <a:t>Who We Are: Speciality Green is a startup focused on biodegradable packaging solutions.</a:t>
            </a:r>
          </a:p>
          <a:p>
            <a:r>
              <a:rPr lang="en-US" sz="1900">
                <a:latin typeface="Calibri"/>
                <a:ea typeface="+mn-lt"/>
                <a:cs typeface="+mn-lt"/>
              </a:rPr>
              <a:t>Mission Statement: "To create environmentally friendly, innovative packaging that reduces waste and promotes sustainability.“</a:t>
            </a:r>
          </a:p>
          <a:p>
            <a:r>
              <a:rPr lang="en-US" sz="1900">
                <a:latin typeface="Calibri"/>
                <a:ea typeface="+mn-lt"/>
                <a:cs typeface="+mn-lt"/>
              </a:rPr>
              <a:t>Why Biodegradable Packaging? Global demand for eco-friendly solutions is growing as consumers shift to sustainable practices.</a:t>
            </a:r>
            <a:endParaRPr lang="en-US" sz="1900"/>
          </a:p>
        </p:txBody>
      </p:sp>
    </p:spTree>
    <p:extLst>
      <p:ext uri="{BB962C8B-B14F-4D97-AF65-F5344CB8AC3E}">
        <p14:creationId xmlns:p14="http://schemas.microsoft.com/office/powerpoint/2010/main" val="907167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4CDA5-5AC8-1464-B61D-A02ED62FE5AE}"/>
              </a:ext>
            </a:extLst>
          </p:cNvPr>
          <p:cNvSpPr>
            <a:spLocks noGrp="1"/>
          </p:cNvSpPr>
          <p:nvPr>
            <p:ph type="title"/>
          </p:nvPr>
        </p:nvSpPr>
        <p:spPr>
          <a:xfrm>
            <a:off x="1137035" y="609600"/>
            <a:ext cx="3595678" cy="1330839"/>
          </a:xfrm>
        </p:spPr>
        <p:txBody>
          <a:bodyPr>
            <a:normAutofit/>
          </a:bodyPr>
          <a:lstStyle/>
          <a:p>
            <a:r>
              <a:rPr lang="en-US">
                <a:latin typeface="Calibri"/>
                <a:ea typeface="Calibri"/>
                <a:cs typeface="Calibri"/>
              </a:rPr>
              <a:t>Overview of business idea</a:t>
            </a:r>
          </a:p>
        </p:txBody>
      </p:sp>
      <p:sp>
        <p:nvSpPr>
          <p:cNvPr id="3" name="Content Placeholder 2">
            <a:extLst>
              <a:ext uri="{FF2B5EF4-FFF2-40B4-BE49-F238E27FC236}">
                <a16:creationId xmlns:a16="http://schemas.microsoft.com/office/drawing/2014/main" id="{5C14F95F-CB8D-2F1B-5908-F1E59B5A062B}"/>
              </a:ext>
            </a:extLst>
          </p:cNvPr>
          <p:cNvSpPr>
            <a:spLocks noGrp="1"/>
          </p:cNvSpPr>
          <p:nvPr>
            <p:ph idx="1"/>
          </p:nvPr>
        </p:nvSpPr>
        <p:spPr>
          <a:xfrm>
            <a:off x="224590" y="2194102"/>
            <a:ext cx="4708570" cy="3908586"/>
          </a:xfrm>
        </p:spPr>
        <p:txBody>
          <a:bodyPr vert="horz" lIns="91440" tIns="45720" rIns="91440" bIns="45720" rtlCol="0">
            <a:normAutofit/>
          </a:bodyPr>
          <a:lstStyle/>
          <a:p>
            <a:pPr marL="0" indent="0">
              <a:buNone/>
            </a:pPr>
            <a:endParaRPr lang="en-US" sz="1800" dirty="0"/>
          </a:p>
          <a:p>
            <a:pPr>
              <a:buFont typeface="Arial" panose="020B0604020202020204" pitchFamily="34" charset="0"/>
              <a:buChar char="•"/>
            </a:pPr>
            <a:r>
              <a:rPr lang="en-US" sz="1800" b="1" dirty="0"/>
              <a:t>Core Products:</a:t>
            </a:r>
            <a:endParaRPr lang="en-US" sz="1800" dirty="0"/>
          </a:p>
          <a:p>
            <a:pPr marL="742950" lvl="1" indent="-285750">
              <a:buFont typeface="Arial" panose="020B0604020202020204" pitchFamily="34" charset="0"/>
              <a:buChar char="•"/>
            </a:pPr>
            <a:r>
              <a:rPr lang="en-US" sz="1800" dirty="0"/>
              <a:t>Food containers, shopping bags, wraps, cutlery, and protective packaging.</a:t>
            </a:r>
          </a:p>
          <a:p>
            <a:pPr marL="742950" lvl="1" indent="-285750">
              <a:buFont typeface="Arial" panose="020B0604020202020204" pitchFamily="34" charset="0"/>
              <a:buChar char="•"/>
            </a:pPr>
            <a:r>
              <a:rPr lang="en-US" sz="1800" dirty="0"/>
              <a:t>Made from materials like plant fibers, bioplastics, and mycelium.</a:t>
            </a:r>
          </a:p>
          <a:p>
            <a:pPr>
              <a:buFont typeface="Arial" panose="020B0604020202020204" pitchFamily="34" charset="0"/>
              <a:buChar char="•"/>
            </a:pPr>
            <a:r>
              <a:rPr lang="en-US" sz="1800" b="1" dirty="0"/>
              <a:t>Target Markets:</a:t>
            </a:r>
            <a:r>
              <a:rPr lang="en-US" sz="1800" dirty="0"/>
              <a:t> Food and beverage, retail, and e-commerce.</a:t>
            </a:r>
          </a:p>
          <a:p>
            <a:pPr>
              <a:buFont typeface="Arial" panose="020B0604020202020204" pitchFamily="34" charset="0"/>
              <a:buChar char="•"/>
            </a:pPr>
            <a:r>
              <a:rPr lang="en-US" sz="1800" b="1" dirty="0"/>
              <a:t>Unique Selling Proposition (USP):</a:t>
            </a:r>
            <a:endParaRPr lang="en-US" sz="1800" dirty="0"/>
          </a:p>
          <a:p>
            <a:pPr marL="742950" lvl="1" indent="-285750">
              <a:buFont typeface="Arial" panose="020B0604020202020204" pitchFamily="34" charset="0"/>
              <a:buChar char="•"/>
            </a:pPr>
            <a:r>
              <a:rPr lang="en-US" sz="1800" dirty="0"/>
              <a:t>Compostable packaging with embedded sensors for freshness detection.</a:t>
            </a:r>
          </a:p>
        </p:txBody>
      </p:sp>
      <p:pic>
        <p:nvPicPr>
          <p:cNvPr id="7" name="Picture 6" descr="A diagram of different types of objects">
            <a:extLst>
              <a:ext uri="{FF2B5EF4-FFF2-40B4-BE49-F238E27FC236}">
                <a16:creationId xmlns:a16="http://schemas.microsoft.com/office/drawing/2014/main" id="{949B383A-31FC-53BC-8AAA-A26BB754D3E6}"/>
              </a:ext>
            </a:extLst>
          </p:cNvPr>
          <p:cNvPicPr>
            <a:picLocks noChangeAspect="1"/>
          </p:cNvPicPr>
          <p:nvPr/>
        </p:nvPicPr>
        <p:blipFill>
          <a:blip r:embed="rId3">
            <a:extLst>
              <a:ext uri="{28A0092B-C50C-407E-A947-70E740481C1C}">
                <a14:useLocalDpi xmlns:a14="http://schemas.microsoft.com/office/drawing/2010/main" val="0"/>
              </a:ext>
            </a:extLst>
          </a:blip>
          <a:srcRect t="2545" r="3" b="2783"/>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598809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7BE10-93FF-D2B9-212A-8AC08ED497BE}"/>
              </a:ext>
            </a:extLst>
          </p:cNvPr>
          <p:cNvSpPr>
            <a:spLocks noGrp="1"/>
          </p:cNvSpPr>
          <p:nvPr>
            <p:ph type="title"/>
          </p:nvPr>
        </p:nvSpPr>
        <p:spPr>
          <a:xfrm>
            <a:off x="411480" y="987552"/>
            <a:ext cx="4485861" cy="1088136"/>
          </a:xfrm>
        </p:spPr>
        <p:txBody>
          <a:bodyPr anchor="b">
            <a:normAutofit/>
          </a:bodyPr>
          <a:lstStyle/>
          <a:p>
            <a:r>
              <a:rPr lang="en-US" sz="3400">
                <a:latin typeface="Calibri"/>
                <a:ea typeface="Calibri"/>
                <a:cs typeface="Calibri"/>
              </a:rPr>
              <a:t>Legal format and ownership</a:t>
            </a:r>
          </a:p>
        </p:txBody>
      </p:sp>
      <p:sp>
        <p:nvSpPr>
          <p:cNvPr id="31" name="Rectangle 3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2D6FD40-1C6C-EC7C-0881-A5E28987173B}"/>
              </a:ext>
            </a:extLst>
          </p:cNvPr>
          <p:cNvSpPr>
            <a:spLocks noGrp="1"/>
          </p:cNvSpPr>
          <p:nvPr>
            <p:ph idx="1"/>
          </p:nvPr>
        </p:nvSpPr>
        <p:spPr>
          <a:xfrm>
            <a:off x="411479" y="2688336"/>
            <a:ext cx="4498848" cy="3584448"/>
          </a:xfrm>
        </p:spPr>
        <p:txBody>
          <a:bodyPr vert="horz" lIns="91440" tIns="45720" rIns="91440" bIns="45720" rtlCol="0" anchor="t">
            <a:normAutofit/>
          </a:bodyPr>
          <a:lstStyle/>
          <a:p>
            <a:endParaRPr lang="en-US" sz="1800"/>
          </a:p>
          <a:p>
            <a:pPr>
              <a:buFont typeface="Arial" panose="020B0604020202020204" pitchFamily="34" charset="0"/>
              <a:buChar char="•"/>
            </a:pPr>
            <a:r>
              <a:rPr lang="en-US" sz="1800" b="1"/>
              <a:t>Structure:</a:t>
            </a:r>
            <a:r>
              <a:rPr lang="en-US" sz="1800"/>
              <a:t> Limited Liability Company (LLC).</a:t>
            </a:r>
          </a:p>
          <a:p>
            <a:pPr>
              <a:buFont typeface="Arial" panose="020B0604020202020204" pitchFamily="34" charset="0"/>
              <a:buChar char="•"/>
            </a:pPr>
            <a:r>
              <a:rPr lang="en-US" sz="1800" b="1"/>
              <a:t>Benefits:</a:t>
            </a:r>
            <a:endParaRPr lang="en-US" sz="1800"/>
          </a:p>
          <a:p>
            <a:pPr marL="742950" lvl="1" indent="-285750">
              <a:buFont typeface="Arial" panose="020B0604020202020204" pitchFamily="34" charset="0"/>
              <a:buChar char="•"/>
            </a:pPr>
            <a:r>
              <a:rPr lang="en-US" sz="1800"/>
              <a:t>Protects personal assets of founders.</a:t>
            </a:r>
          </a:p>
          <a:p>
            <a:pPr marL="742950" lvl="1" indent="-285750">
              <a:buFont typeface="Arial" panose="020B0604020202020204" pitchFamily="34" charset="0"/>
              <a:buChar char="•"/>
            </a:pPr>
            <a:r>
              <a:rPr lang="en-US" sz="1800"/>
              <a:t>Simplifies tax management and reduces administrative overhead.</a:t>
            </a:r>
          </a:p>
          <a:p>
            <a:pPr marL="742950" lvl="1" indent="-285750">
              <a:buFont typeface="Arial" panose="020B0604020202020204" pitchFamily="34" charset="0"/>
              <a:buChar char="•"/>
            </a:pPr>
            <a:r>
              <a:rPr lang="en-US" sz="1800"/>
              <a:t>Ideal for manufacturing businesses with high upfront costs.</a:t>
            </a:r>
          </a:p>
        </p:txBody>
      </p:sp>
      <p:pic>
        <p:nvPicPr>
          <p:cNvPr id="11" name="Picture 10" descr="A diagram of a company's manufacturing process&#10;&#10;Description automatically generated">
            <a:extLst>
              <a:ext uri="{FF2B5EF4-FFF2-40B4-BE49-F238E27FC236}">
                <a16:creationId xmlns:a16="http://schemas.microsoft.com/office/drawing/2014/main" id="{3DA3E194-F9CD-AFC0-A000-B1C3251FA6C0}"/>
              </a:ext>
            </a:extLst>
          </p:cNvPr>
          <p:cNvPicPr>
            <a:picLocks noChangeAspect="1"/>
          </p:cNvPicPr>
          <p:nvPr/>
        </p:nvPicPr>
        <p:blipFill>
          <a:blip r:embed="rId3">
            <a:extLst>
              <a:ext uri="{28A0092B-C50C-407E-A947-70E740481C1C}">
                <a14:useLocalDpi xmlns:a14="http://schemas.microsoft.com/office/drawing/2010/main" val="0"/>
              </a:ext>
            </a:extLst>
          </a:blip>
          <a:srcRect t="377"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854697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BCA39-A5C4-1522-7654-82440E11A193}"/>
              </a:ext>
            </a:extLst>
          </p:cNvPr>
          <p:cNvSpPr>
            <a:spLocks noGrp="1"/>
          </p:cNvSpPr>
          <p:nvPr>
            <p:ph type="title"/>
          </p:nvPr>
        </p:nvSpPr>
        <p:spPr>
          <a:xfrm>
            <a:off x="1137034" y="609600"/>
            <a:ext cx="6112220" cy="1330839"/>
          </a:xfrm>
        </p:spPr>
        <p:txBody>
          <a:bodyPr>
            <a:normAutofit/>
          </a:bodyPr>
          <a:lstStyle/>
          <a:p>
            <a:r>
              <a:rPr lang="en-US">
                <a:solidFill>
                  <a:schemeClr val="tx1">
                    <a:lumMod val="85000"/>
                    <a:lumOff val="15000"/>
                  </a:schemeClr>
                </a:solidFill>
                <a:latin typeface="Calibri"/>
                <a:ea typeface="Calibri"/>
                <a:cs typeface="Calibri"/>
              </a:rPr>
              <a:t>Organisational management</a:t>
            </a:r>
          </a:p>
        </p:txBody>
      </p:sp>
      <p:sp>
        <p:nvSpPr>
          <p:cNvPr id="5" name="Rectangle 2">
            <a:extLst>
              <a:ext uri="{FF2B5EF4-FFF2-40B4-BE49-F238E27FC236}">
                <a16:creationId xmlns:a16="http://schemas.microsoft.com/office/drawing/2014/main" id="{A540ED41-8AD7-37F3-BD37-DC0DC606649B}"/>
              </a:ext>
            </a:extLst>
          </p:cNvPr>
          <p:cNvSpPr>
            <a:spLocks noGrp="1" noChangeArrowheads="1"/>
          </p:cNvSpPr>
          <p:nvPr>
            <p:ph idx="1"/>
          </p:nvPr>
        </p:nvSpPr>
        <p:spPr bwMode="auto">
          <a:xfrm>
            <a:off x="1137033" y="2194101"/>
            <a:ext cx="5903847" cy="405429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solidFill>
                  <a:schemeClr val="tx1">
                    <a:lumMod val="85000"/>
                    <a:lumOff val="15000"/>
                  </a:schemeClr>
                </a:solidFill>
                <a:effectLst/>
                <a:latin typeface="Arial" panose="020B0604020202020204" pitchFamily="34" charset="0"/>
              </a:rPr>
              <a:t>CEO: Strategic planning and leadership.</a:t>
            </a:r>
          </a:p>
          <a:p>
            <a:pPr marL="0" marR="0" lvl="0" indent="0"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solidFill>
                  <a:schemeClr val="tx1">
                    <a:lumMod val="85000"/>
                    <a:lumOff val="15000"/>
                  </a:schemeClr>
                </a:solidFill>
                <a:effectLst/>
                <a:latin typeface="Arial" panose="020B0604020202020204" pitchFamily="34" charset="0"/>
              </a:rPr>
              <a:t>Production Manager: Ensures quality and sustainability in manufacturing.</a:t>
            </a:r>
          </a:p>
          <a:p>
            <a:pPr marL="0" marR="0" lvl="0" indent="0"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solidFill>
                  <a:schemeClr val="tx1">
                    <a:lumMod val="85000"/>
                    <a:lumOff val="15000"/>
                  </a:schemeClr>
                </a:solidFill>
                <a:effectLst/>
                <a:latin typeface="Arial" panose="020B0604020202020204" pitchFamily="34" charset="0"/>
              </a:rPr>
              <a:t>Marketing Specialist: Builds brand awareness and customer engagement.</a:t>
            </a:r>
          </a:p>
          <a:p>
            <a:pPr marL="0" marR="0" lvl="0" indent="0"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solidFill>
                  <a:schemeClr val="tx1">
                    <a:lumMod val="85000"/>
                    <a:lumOff val="15000"/>
                  </a:schemeClr>
                </a:solidFill>
                <a:effectLst/>
                <a:latin typeface="Arial" panose="020B0604020202020204" pitchFamily="34" charset="0"/>
              </a:rPr>
              <a:t>Environmental Compliance Officer: Adheres to environmental laws and policies.</a:t>
            </a:r>
          </a:p>
          <a:p>
            <a:pPr marL="0" marR="0" lvl="0" indent="0" defTabSz="914400" rtl="0" eaLnBrk="0" fontAlgn="base" latinLnBrk="0" hangingPunct="0">
              <a:spcBef>
                <a:spcPct val="0"/>
              </a:spcBef>
              <a:spcAft>
                <a:spcPts val="600"/>
              </a:spcAft>
              <a:buClrTx/>
              <a:buSzTx/>
              <a:buFontTx/>
              <a:buChar char="•"/>
              <a:tabLst/>
            </a:pPr>
            <a:r>
              <a:rPr kumimoji="0" lang="en-US" altLang="en-US" sz="1900" b="0" i="0" u="none" strike="noStrike" cap="none" normalizeH="0" baseline="0" dirty="0">
                <a:ln>
                  <a:noFill/>
                </a:ln>
                <a:solidFill>
                  <a:schemeClr val="tx1">
                    <a:lumMod val="85000"/>
                    <a:lumOff val="15000"/>
                  </a:schemeClr>
                </a:solidFill>
                <a:effectLst/>
                <a:latin typeface="Arial" panose="020B0604020202020204" pitchFamily="34" charset="0"/>
              </a:rPr>
              <a:t>Supply Chain Manager: Optimizes the end-to-end supply chain process.</a:t>
            </a:r>
          </a:p>
          <a:p>
            <a:pPr marL="0" marR="0" lvl="0" indent="0" defTabSz="914400" rtl="0" eaLnBrk="0" fontAlgn="base" latinLnBrk="0" hangingPunct="0">
              <a:spcBef>
                <a:spcPct val="0"/>
              </a:spcBef>
              <a:spcAft>
                <a:spcPts val="600"/>
              </a:spcAft>
              <a:buClrTx/>
              <a:buSzTx/>
              <a:buFontTx/>
              <a:buChar char="•"/>
              <a:tabLst/>
            </a:pPr>
            <a:r>
              <a:rPr kumimoji="0" lang="en-US" altLang="en-US" sz="1900" b="0" i="1" u="none" strike="noStrike" cap="none" normalizeH="0" baseline="0" dirty="0">
                <a:ln>
                  <a:noFill/>
                </a:ln>
                <a:solidFill>
                  <a:schemeClr val="tx1">
                    <a:lumMod val="85000"/>
                    <a:lumOff val="15000"/>
                  </a:schemeClr>
                </a:solidFill>
                <a:effectLst/>
                <a:latin typeface="Arial" panose="020B0604020202020204" pitchFamily="34" charset="0"/>
              </a:rPr>
              <a:t>Why This Team?</a:t>
            </a:r>
            <a:r>
              <a:rPr kumimoji="0" lang="en-US" altLang="en-US" sz="1900" b="0" i="0" u="none" strike="noStrike" cap="none" normalizeH="0" baseline="0" dirty="0">
                <a:ln>
                  <a:noFill/>
                </a:ln>
                <a:solidFill>
                  <a:schemeClr val="tx1">
                    <a:lumMod val="85000"/>
                    <a:lumOff val="15000"/>
                  </a:schemeClr>
                </a:solidFill>
                <a:effectLst/>
                <a:latin typeface="Arial" panose="020B0604020202020204" pitchFamily="34" charset="0"/>
              </a:rPr>
              <a:t> Experienced professionals bring expertise in manufacturing, logistics, and marketing. </a:t>
            </a:r>
          </a:p>
        </p:txBody>
      </p:sp>
      <p:pic>
        <p:nvPicPr>
          <p:cNvPr id="22" name="Picture 21" descr="Person holding a puzzle piece">
            <a:extLst>
              <a:ext uri="{FF2B5EF4-FFF2-40B4-BE49-F238E27FC236}">
                <a16:creationId xmlns:a16="http://schemas.microsoft.com/office/drawing/2014/main" id="{9B8AC398-3D20-31B5-BF64-EE6ACDDA3C2B}"/>
              </a:ext>
            </a:extLst>
          </p:cNvPr>
          <p:cNvPicPr>
            <a:picLocks noChangeAspect="1"/>
          </p:cNvPicPr>
          <p:nvPr/>
        </p:nvPicPr>
        <p:blipFill>
          <a:blip r:embed="rId3"/>
          <a:srcRect l="6523" r="6738" b="-1"/>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7" name="Picture 6" descr="A group of people in an office&#10;&#10;Description automatically generated">
            <a:extLst>
              <a:ext uri="{FF2B5EF4-FFF2-40B4-BE49-F238E27FC236}">
                <a16:creationId xmlns:a16="http://schemas.microsoft.com/office/drawing/2014/main" id="{501E7AF7-20E4-C066-E19D-89B8682EB053}"/>
              </a:ext>
            </a:extLst>
          </p:cNvPr>
          <p:cNvPicPr>
            <a:picLocks noChangeAspect="1"/>
          </p:cNvPicPr>
          <p:nvPr/>
        </p:nvPicPr>
        <p:blipFill>
          <a:blip r:embed="rId4">
            <a:extLst>
              <a:ext uri="{28A0092B-C50C-407E-A947-70E740481C1C}">
                <a14:useLocalDpi xmlns:a14="http://schemas.microsoft.com/office/drawing/2010/main" val="0"/>
              </a:ext>
            </a:extLst>
          </a:blip>
          <a:srcRect t="15880" r="3" b="5201"/>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3264164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C7A4B-5A8C-3B6B-92F0-515B3A866BB4}"/>
              </a:ext>
            </a:extLst>
          </p:cNvPr>
          <p:cNvSpPr>
            <a:spLocks noGrp="1"/>
          </p:cNvSpPr>
          <p:nvPr>
            <p:ph type="title"/>
          </p:nvPr>
        </p:nvSpPr>
        <p:spPr>
          <a:xfrm>
            <a:off x="640080" y="325369"/>
            <a:ext cx="4368602" cy="1956841"/>
          </a:xfrm>
        </p:spPr>
        <p:txBody>
          <a:bodyPr anchor="b">
            <a:normAutofit/>
          </a:bodyPr>
          <a:lstStyle/>
          <a:p>
            <a:r>
              <a:rPr lang="en-US" sz="5400" dirty="0">
                <a:latin typeface="Calibri"/>
                <a:ea typeface="Calibri"/>
                <a:cs typeface="Calibri"/>
              </a:rPr>
              <a:t>SWOT Analysis</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B6FE9-E49B-1662-20A4-8601A2DDA8A8}"/>
              </a:ext>
            </a:extLst>
          </p:cNvPr>
          <p:cNvSpPr>
            <a:spLocks noGrp="1"/>
          </p:cNvSpPr>
          <p:nvPr>
            <p:ph idx="1"/>
          </p:nvPr>
        </p:nvSpPr>
        <p:spPr>
          <a:xfrm>
            <a:off x="640080" y="2872899"/>
            <a:ext cx="4243589" cy="3320668"/>
          </a:xfrm>
        </p:spPr>
        <p:txBody>
          <a:bodyPr vert="horz" lIns="91440" tIns="45720" rIns="91440" bIns="45720" rtlCol="0">
            <a:normAutofit fontScale="85000" lnSpcReduction="20000"/>
          </a:bodyPr>
          <a:lstStyle/>
          <a:p>
            <a:pPr marL="0" indent="0">
              <a:buNone/>
            </a:pPr>
            <a:r>
              <a:rPr lang="en-US" sz="1500" b="1" dirty="0">
                <a:latin typeface="Calibri"/>
                <a:ea typeface="+mn-lt"/>
                <a:cs typeface="+mn-lt"/>
              </a:rPr>
              <a:t>Strengths</a:t>
            </a:r>
            <a:endParaRPr lang="en-US" sz="1500" dirty="0">
              <a:latin typeface="Calibri"/>
              <a:ea typeface="Calibri"/>
              <a:cs typeface="Calibri"/>
            </a:endParaRPr>
          </a:p>
          <a:p>
            <a:r>
              <a:rPr lang="en-US" sz="1500" dirty="0">
                <a:latin typeface="Calibri"/>
                <a:ea typeface="+mn-lt"/>
                <a:cs typeface="+mn-lt"/>
              </a:rPr>
              <a:t>Eco-friendly products, high demand for sustainable packaging.</a:t>
            </a:r>
          </a:p>
          <a:p>
            <a:r>
              <a:rPr lang="en-US" sz="1500" dirty="0">
                <a:latin typeface="Calibri"/>
                <a:ea typeface="+mn-lt"/>
                <a:cs typeface="+mn-lt"/>
              </a:rPr>
              <a:t>Support from government incentives.</a:t>
            </a:r>
          </a:p>
          <a:p>
            <a:pPr marL="0" indent="0">
              <a:buNone/>
            </a:pPr>
            <a:r>
              <a:rPr lang="en-US" sz="1500" b="1" dirty="0">
                <a:latin typeface="Calibri"/>
                <a:ea typeface="+mn-lt"/>
                <a:cs typeface="+mn-lt"/>
              </a:rPr>
              <a:t>Weaknesses</a:t>
            </a:r>
            <a:r>
              <a:rPr lang="en-US" sz="1500" dirty="0">
                <a:latin typeface="Calibri"/>
                <a:ea typeface="+mn-lt"/>
                <a:cs typeface="+mn-lt"/>
              </a:rPr>
              <a:t>:</a:t>
            </a:r>
          </a:p>
          <a:p>
            <a:r>
              <a:rPr lang="en-US" sz="1500" dirty="0">
                <a:latin typeface="Calibri"/>
                <a:ea typeface="+mn-lt"/>
                <a:cs typeface="+mn-lt"/>
              </a:rPr>
              <a:t>High production costs and limited brand awareness.</a:t>
            </a:r>
          </a:p>
          <a:p>
            <a:r>
              <a:rPr lang="en-US" sz="1500" dirty="0">
                <a:latin typeface="Calibri"/>
                <a:ea typeface="+mn-lt"/>
                <a:cs typeface="+mn-lt"/>
              </a:rPr>
              <a:t>Vulnerability in the supply chain for raw materials.</a:t>
            </a:r>
          </a:p>
          <a:p>
            <a:pPr marL="0" indent="0">
              <a:buNone/>
            </a:pPr>
            <a:r>
              <a:rPr lang="en-US" sz="1500" b="1" dirty="0">
                <a:latin typeface="Calibri"/>
                <a:ea typeface="+mn-lt"/>
                <a:cs typeface="+mn-lt"/>
              </a:rPr>
              <a:t>Opportunities</a:t>
            </a:r>
            <a:r>
              <a:rPr lang="en-US" sz="1500" dirty="0">
                <a:latin typeface="Calibri"/>
                <a:ea typeface="+mn-lt"/>
                <a:cs typeface="+mn-lt"/>
              </a:rPr>
              <a:t>:</a:t>
            </a:r>
          </a:p>
          <a:p>
            <a:r>
              <a:rPr lang="en-US" sz="1500" dirty="0">
                <a:latin typeface="Calibri"/>
                <a:ea typeface="+mn-lt"/>
                <a:cs typeface="+mn-lt"/>
              </a:rPr>
              <a:t>Rising global environmental regulations banning plastics.</a:t>
            </a:r>
          </a:p>
          <a:p>
            <a:r>
              <a:rPr lang="en-US" sz="1500" dirty="0">
                <a:latin typeface="Calibri"/>
                <a:ea typeface="+mn-lt"/>
                <a:cs typeface="+mn-lt"/>
              </a:rPr>
              <a:t>Expansion into global markets.</a:t>
            </a:r>
          </a:p>
          <a:p>
            <a:pPr marL="0" indent="0">
              <a:buNone/>
            </a:pPr>
            <a:r>
              <a:rPr lang="en-US" sz="1500" b="1" dirty="0">
                <a:latin typeface="Calibri"/>
                <a:ea typeface="+mn-lt"/>
                <a:cs typeface="+mn-lt"/>
              </a:rPr>
              <a:t>Threats</a:t>
            </a:r>
            <a:r>
              <a:rPr lang="en-US" sz="1500" dirty="0">
                <a:latin typeface="Calibri"/>
                <a:ea typeface="+mn-lt"/>
                <a:cs typeface="+mn-lt"/>
              </a:rPr>
              <a:t>:</a:t>
            </a:r>
          </a:p>
          <a:p>
            <a:r>
              <a:rPr lang="en-US" sz="1500" dirty="0">
                <a:latin typeface="Calibri"/>
                <a:ea typeface="+mn-lt"/>
                <a:cs typeface="+mn-lt"/>
              </a:rPr>
              <a:t>Price sensitivity among consumers.</a:t>
            </a:r>
          </a:p>
          <a:p>
            <a:r>
              <a:rPr lang="en-US" sz="1500" dirty="0">
                <a:latin typeface="Calibri"/>
                <a:ea typeface="+mn-lt"/>
                <a:cs typeface="+mn-lt"/>
              </a:rPr>
              <a:t>High marketing and advertising costs.</a:t>
            </a:r>
          </a:p>
          <a:p>
            <a:endParaRPr lang="en-US" sz="1500" dirty="0"/>
          </a:p>
          <a:p>
            <a:endParaRPr lang="en-US" sz="1500" dirty="0"/>
          </a:p>
          <a:p>
            <a:pPr marL="0" indent="0">
              <a:buNone/>
            </a:pPr>
            <a:endParaRPr lang="en-US" sz="1500" dirty="0"/>
          </a:p>
          <a:p>
            <a:endParaRPr lang="en-US" sz="1500" dirty="0"/>
          </a:p>
          <a:p>
            <a:endParaRPr lang="en-US" sz="1500" dirty="0"/>
          </a:p>
          <a:p>
            <a:endParaRPr lang="en-US" sz="1500" dirty="0"/>
          </a:p>
        </p:txBody>
      </p:sp>
      <p:pic>
        <p:nvPicPr>
          <p:cNvPr id="6" name="Picture 5" descr="A hand holding a pen on a paper&#10;&#10;Description automatically generated">
            <a:extLst>
              <a:ext uri="{FF2B5EF4-FFF2-40B4-BE49-F238E27FC236}">
                <a16:creationId xmlns:a16="http://schemas.microsoft.com/office/drawing/2014/main" id="{886AEDA7-F83C-76A1-47AA-4CB910E9161A}"/>
              </a:ext>
            </a:extLst>
          </p:cNvPr>
          <p:cNvPicPr>
            <a:picLocks noChangeAspect="1"/>
          </p:cNvPicPr>
          <p:nvPr/>
        </p:nvPicPr>
        <p:blipFill>
          <a:blip r:embed="rId3">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10934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67B67-B67D-1A99-4E28-A0ED6273C4CC}"/>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kern="1200">
                <a:solidFill>
                  <a:schemeClr val="tx1"/>
                </a:solidFill>
                <a:latin typeface="+mj-lt"/>
                <a:ea typeface="+mj-ea"/>
                <a:cs typeface="+mj-cs"/>
              </a:rPr>
              <a:t>Cashflow forecast</a:t>
            </a:r>
          </a:p>
        </p:txBody>
      </p:sp>
      <p:sp>
        <p:nvSpPr>
          <p:cNvPr id="32" name="Rectangle 3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table with numbers and numbers&#10;&#10;Description automatically generated">
            <a:extLst>
              <a:ext uri="{FF2B5EF4-FFF2-40B4-BE49-F238E27FC236}">
                <a16:creationId xmlns:a16="http://schemas.microsoft.com/office/drawing/2014/main" id="{41BB058F-2A8A-CF64-DA1F-C8B5825AA5ED}"/>
              </a:ext>
            </a:extLst>
          </p:cNvPr>
          <p:cNvPicPr>
            <a:picLocks noGrp="1" noChangeAspect="1"/>
          </p:cNvPicPr>
          <p:nvPr>
            <p:ph idx="1"/>
          </p:nvPr>
        </p:nvPicPr>
        <p:blipFill>
          <a:blip r:embed="rId3"/>
          <a:stretch>
            <a:fillRect/>
          </a:stretch>
        </p:blipFill>
        <p:spPr>
          <a:xfrm>
            <a:off x="635295" y="3467663"/>
            <a:ext cx="5150277" cy="1828348"/>
          </a:xfrm>
          <a:prstGeom prst="rect">
            <a:avLst/>
          </a:prstGeom>
        </p:spPr>
      </p:pic>
      <p:sp>
        <p:nvSpPr>
          <p:cNvPr id="3" name="TextBox 2">
            <a:extLst>
              <a:ext uri="{FF2B5EF4-FFF2-40B4-BE49-F238E27FC236}">
                <a16:creationId xmlns:a16="http://schemas.microsoft.com/office/drawing/2014/main" id="{BB32DD03-D8EA-1112-731F-DA7E0683DE85}"/>
              </a:ext>
            </a:extLst>
          </p:cNvPr>
          <p:cNvSpPr txBox="1"/>
          <p:nvPr/>
        </p:nvSpPr>
        <p:spPr>
          <a:xfrm>
            <a:off x="6406429"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Startup Costs: £23,200 (owner contribution, loans, and asset investment).</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1" u="sng"/>
              <a:t>Monthly Cash Flow Highlights:</a:t>
            </a:r>
          </a:p>
          <a:p>
            <a:pPr marL="285750" indent="-228600">
              <a:lnSpc>
                <a:spcPct val="90000"/>
              </a:lnSpc>
              <a:spcAft>
                <a:spcPts val="600"/>
              </a:spcAft>
              <a:buFont typeface="Arial" panose="020B0604020202020204" pitchFamily="34" charset="0"/>
              <a:buChar char="•"/>
            </a:pPr>
            <a:r>
              <a:rPr lang="en-US" sz="1700"/>
              <a:t>Negative cash flow in the first two months.</a:t>
            </a:r>
          </a:p>
          <a:p>
            <a:pPr marL="285750" indent="-228600">
              <a:lnSpc>
                <a:spcPct val="90000"/>
              </a:lnSpc>
              <a:spcAft>
                <a:spcPts val="600"/>
              </a:spcAft>
              <a:buFont typeface="Arial" panose="020B0604020202020204" pitchFamily="34" charset="0"/>
              <a:buChar char="•"/>
            </a:pPr>
            <a:r>
              <a:rPr lang="en-US" sz="1700"/>
              <a:t>Gradual recovery and consistent growth thereafter.</a:t>
            </a:r>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1" u="sng"/>
              <a:t>Future Outlook: </a:t>
            </a:r>
          </a:p>
          <a:p>
            <a:pPr marL="285750" indent="-228600">
              <a:lnSpc>
                <a:spcPct val="90000"/>
              </a:lnSpc>
              <a:spcAft>
                <a:spcPts val="600"/>
              </a:spcAft>
              <a:buFont typeface="Arial" panose="020B0604020202020204" pitchFamily="34" charset="0"/>
              <a:buChar char="•"/>
            </a:pPr>
            <a:r>
              <a:rPr lang="en-US" sz="1700"/>
              <a:t>Break-even expected within 12 months, with positive trends in revenue.</a:t>
            </a:r>
          </a:p>
        </p:txBody>
      </p:sp>
      <p:sp>
        <p:nvSpPr>
          <p:cNvPr id="36" name="Rectangle 3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152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71FB5-E967-61CB-CA91-C11B2EA028B3}"/>
              </a:ext>
            </a:extLst>
          </p:cNvPr>
          <p:cNvSpPr>
            <a:spLocks noGrp="1"/>
          </p:cNvSpPr>
          <p:nvPr>
            <p:ph type="title"/>
          </p:nvPr>
        </p:nvSpPr>
        <p:spPr>
          <a:xfrm>
            <a:off x="572493" y="238539"/>
            <a:ext cx="11018520" cy="1434415"/>
          </a:xfrm>
        </p:spPr>
        <p:txBody>
          <a:bodyPr anchor="b">
            <a:normAutofit/>
          </a:bodyPr>
          <a:lstStyle/>
          <a:p>
            <a:r>
              <a:rPr lang="en-US" sz="5400">
                <a:latin typeface="Calibri"/>
                <a:ea typeface="Calibri"/>
                <a:cs typeface="Calibri"/>
              </a:rPr>
              <a:t>Conclusion</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7A060B-8FBD-E536-9427-47B9574D12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latin typeface="Calibri"/>
                <a:ea typeface="+mn-lt"/>
                <a:cs typeface="+mn-lt"/>
              </a:rPr>
              <a:t>Speciality Green addresses a critical environmental need through innovative packaging solutions.</a:t>
            </a:r>
          </a:p>
          <a:p>
            <a:r>
              <a:rPr lang="en-US" sz="2200">
                <a:latin typeface="Calibri"/>
                <a:ea typeface="+mn-lt"/>
                <a:cs typeface="+mn-lt"/>
              </a:rPr>
              <a:t>With strong government and consumer support, the company has significant growth potential.</a:t>
            </a:r>
          </a:p>
          <a:p>
            <a:r>
              <a:rPr lang="en-US" sz="2200">
                <a:latin typeface="Calibri"/>
                <a:ea typeface="+mn-lt"/>
                <a:cs typeface="+mn-lt"/>
              </a:rPr>
              <a:t>Challenges like high costs will be mitigated through strategic planning and scaling.</a:t>
            </a:r>
            <a:endParaRPr lang="en-US" sz="2200"/>
          </a:p>
        </p:txBody>
      </p:sp>
      <p:pic>
        <p:nvPicPr>
          <p:cNvPr id="5" name="Picture 4" descr="Cardboard boxes on conveyor belt">
            <a:extLst>
              <a:ext uri="{FF2B5EF4-FFF2-40B4-BE49-F238E27FC236}">
                <a16:creationId xmlns:a16="http://schemas.microsoft.com/office/drawing/2014/main" id="{DFE63EEF-1B35-6370-3080-EB32C3C8EEC7}"/>
              </a:ext>
            </a:extLst>
          </p:cNvPr>
          <p:cNvPicPr>
            <a:picLocks noChangeAspect="1"/>
          </p:cNvPicPr>
          <p:nvPr/>
        </p:nvPicPr>
        <p:blipFill>
          <a:blip r:embed="rId3"/>
          <a:srcRect l="23550" r="12234" b="2"/>
          <a:stretch/>
        </p:blipFill>
        <p:spPr>
          <a:xfrm>
            <a:off x="7675658" y="2093976"/>
            <a:ext cx="3941064" cy="4096512"/>
          </a:xfrm>
          <a:prstGeom prst="rect">
            <a:avLst/>
          </a:prstGeom>
        </p:spPr>
      </p:pic>
    </p:spTree>
    <p:extLst>
      <p:ext uri="{BB962C8B-B14F-4D97-AF65-F5344CB8AC3E}">
        <p14:creationId xmlns:p14="http://schemas.microsoft.com/office/powerpoint/2010/main" val="25240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B7534-49A4-1274-64E6-AC26A95837C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alibri"/>
                <a:ea typeface="Calibri"/>
                <a:cs typeface="Calibri"/>
              </a:rPr>
              <a:t>References</a:t>
            </a:r>
          </a:p>
        </p:txBody>
      </p:sp>
      <p:graphicFrame>
        <p:nvGraphicFramePr>
          <p:cNvPr id="22" name="Content Placeholder 2">
            <a:extLst>
              <a:ext uri="{FF2B5EF4-FFF2-40B4-BE49-F238E27FC236}">
                <a16:creationId xmlns:a16="http://schemas.microsoft.com/office/drawing/2014/main" id="{9C5C3F83-95F2-FAA3-F8A8-4701D81944B1}"/>
              </a:ext>
            </a:extLst>
          </p:cNvPr>
          <p:cNvGraphicFramePr>
            <a:graphicFrameLocks noGrp="1"/>
          </p:cNvGraphicFramePr>
          <p:nvPr>
            <p:ph idx="1"/>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4211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82E8B6-8032-B2A0-D753-1D32D674712E}"/>
            </a:ext>
          </a:extLst>
        </p:cNvPr>
        <p:cNvGrpSpPr/>
        <p:nvPr/>
      </p:nvGrpSpPr>
      <p:grpSpPr>
        <a:xfrm>
          <a:off x="0" y="0"/>
          <a:ext cx="0" cy="0"/>
          <a:chOff x="0" y="0"/>
          <a:chExt cx="0" cy="0"/>
        </a:xfrm>
      </p:grpSpPr>
      <p:grpSp>
        <p:nvGrpSpPr>
          <p:cNvPr id="26" name="Group 25">
            <a:extLst>
              <a:ext uri="{FF2B5EF4-FFF2-40B4-BE49-F238E27FC236}">
                <a16:creationId xmlns:a16="http://schemas.microsoft.com/office/drawing/2014/main" id="{710FEF04-9FA2-4DD8-EC29-60D92C722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844" y="-4329"/>
            <a:ext cx="7020159" cy="6869586"/>
            <a:chOff x="5171844" y="-11586"/>
            <a:chExt cx="7020159" cy="6869586"/>
          </a:xfrm>
        </p:grpSpPr>
        <p:sp>
          <p:nvSpPr>
            <p:cNvPr id="27" name="Rectangle 26">
              <a:extLst>
                <a:ext uri="{FF2B5EF4-FFF2-40B4-BE49-F238E27FC236}">
                  <a16:creationId xmlns:a16="http://schemas.microsoft.com/office/drawing/2014/main" id="{1B4A5D8B-34EC-D352-BE87-4809E4CE4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411AD96-CCBD-9812-0D19-0E7C7A79E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5AF89D92-20DD-C8E9-DF7A-988B09642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7F78F10-63E0-611E-AC78-66E24EA30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91C331C-0CB3-023D-9AD0-BCABC1D458B7}"/>
              </a:ext>
            </a:extLst>
          </p:cNvPr>
          <p:cNvSpPr>
            <a:spLocks noGrp="1"/>
          </p:cNvSpPr>
          <p:nvPr>
            <p:ph type="title"/>
          </p:nvPr>
        </p:nvSpPr>
        <p:spPr>
          <a:xfrm>
            <a:off x="6188028" y="1536179"/>
            <a:ext cx="4987793" cy="2135125"/>
          </a:xfrm>
        </p:spPr>
        <p:txBody>
          <a:bodyPr vert="horz" lIns="91440" tIns="45720" rIns="91440" bIns="45720" rtlCol="0" anchor="b">
            <a:normAutofit/>
          </a:bodyPr>
          <a:lstStyle/>
          <a:p>
            <a:pPr algn="ctr"/>
            <a:r>
              <a:rPr lang="en-US" sz="2800" b="1" dirty="0">
                <a:solidFill>
                  <a:srgbClr val="FFFFFF"/>
                </a:solidFill>
              </a:rPr>
              <a:t>Thank You</a:t>
            </a:r>
            <a:br>
              <a:rPr lang="en-US" sz="2800" b="1" dirty="0">
                <a:solidFill>
                  <a:srgbClr val="FFFFFF"/>
                </a:solidFill>
              </a:rPr>
            </a:br>
            <a:br>
              <a:rPr lang="en-US" sz="2800" dirty="0">
                <a:solidFill>
                  <a:srgbClr val="FFFFFF"/>
                </a:solidFill>
              </a:rPr>
            </a:br>
            <a:r>
              <a:rPr lang="en-US" sz="2800" dirty="0">
                <a:solidFill>
                  <a:srgbClr val="FFFFFF"/>
                </a:solidFill>
              </a:rPr>
              <a:t>Feel free to ask questions!</a:t>
            </a:r>
            <a:br>
              <a:rPr lang="en-US" sz="2800" dirty="0">
                <a:solidFill>
                  <a:srgbClr val="FFFFFF"/>
                </a:solidFill>
              </a:rPr>
            </a:br>
            <a:endParaRPr lang="en-US" sz="2800" dirty="0">
              <a:solidFill>
                <a:srgbClr val="FFFFFF"/>
              </a:solidFill>
            </a:endParaRPr>
          </a:p>
        </p:txBody>
      </p:sp>
      <p:pic>
        <p:nvPicPr>
          <p:cNvPr id="23" name="Picture 22" descr="Wood human figure">
            <a:extLst>
              <a:ext uri="{FF2B5EF4-FFF2-40B4-BE49-F238E27FC236}">
                <a16:creationId xmlns:a16="http://schemas.microsoft.com/office/drawing/2014/main" id="{653AF340-5CB5-51E6-A65D-F0BDF4E55D3F}"/>
              </a:ext>
            </a:extLst>
          </p:cNvPr>
          <p:cNvPicPr>
            <a:picLocks noChangeAspect="1"/>
          </p:cNvPicPr>
          <p:nvPr/>
        </p:nvPicPr>
        <p:blipFill>
          <a:blip r:embed="rId2"/>
          <a:srcRect r="49718"/>
          <a:stretch/>
        </p:blipFill>
        <p:spPr>
          <a:xfrm>
            <a:off x="20" y="-7622"/>
            <a:ext cx="5171828" cy="6865622"/>
          </a:xfrm>
          <a:prstGeom prst="rect">
            <a:avLst/>
          </a:prstGeom>
        </p:spPr>
      </p:pic>
    </p:spTree>
    <p:extLst>
      <p:ext uri="{BB962C8B-B14F-4D97-AF65-F5344CB8AC3E}">
        <p14:creationId xmlns:p14="http://schemas.microsoft.com/office/powerpoint/2010/main" val="162850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TotalTime>
  <Words>964</Words>
  <Application>Microsoft Office PowerPoint</Application>
  <PresentationFormat>Widescreen</PresentationFormat>
  <Paragraphs>86</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Entrepreneurship</vt:lpstr>
      <vt:lpstr>Introduction</vt:lpstr>
      <vt:lpstr>Overview of business idea</vt:lpstr>
      <vt:lpstr>Legal format and ownership</vt:lpstr>
      <vt:lpstr>Organisational management</vt:lpstr>
      <vt:lpstr>SWOT Analysis</vt:lpstr>
      <vt:lpstr>Cashflow forecast</vt:lpstr>
      <vt:lpstr>Conclusion</vt:lpstr>
      <vt:lpstr>References</vt:lpstr>
      <vt:lpstr>Thank You  Feel free to ask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TuniMize</dc:creator>
  <cp:lastModifiedBy>Florin Visan</cp:lastModifiedBy>
  <cp:revision>77</cp:revision>
  <dcterms:created xsi:type="dcterms:W3CDTF">2024-12-15T11:12:01Z</dcterms:created>
  <dcterms:modified xsi:type="dcterms:W3CDTF">2024-12-15T12:25:43Z</dcterms:modified>
</cp:coreProperties>
</file>