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sldIdLst>
    <p:sldId id="256" r:id="rId5"/>
    <p:sldId id="259" r:id="rId6"/>
    <p:sldId id="303" r:id="rId7"/>
    <p:sldId id="422" r:id="rId8"/>
    <p:sldId id="304" r:id="rId9"/>
    <p:sldId id="423" r:id="rId10"/>
    <p:sldId id="306" r:id="rId11"/>
    <p:sldId id="264" r:id="rId12"/>
    <p:sldId id="414" r:id="rId13"/>
    <p:sldId id="305"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854" autoAdjust="0"/>
    <p:restoredTop sz="69202" autoAdjust="0"/>
  </p:normalViewPr>
  <p:slideViewPr>
    <p:cSldViewPr snapToGrid="0">
      <p:cViewPr varScale="1">
        <p:scale>
          <a:sx n="62" d="100"/>
          <a:sy n="62" d="100"/>
        </p:scale>
        <p:origin x="2016" y="66"/>
      </p:cViewPr>
      <p:guideLst>
        <p:guide orient="horz" pos="2160"/>
        <p:guide pos="2880"/>
      </p:guideLst>
    </p:cSldViewPr>
  </p:slideViewPr>
  <p:notesTextViewPr>
    <p:cViewPr>
      <p:scale>
        <a:sx n="1" d="1"/>
        <a:sy n="1" d="1"/>
      </p:scale>
      <p:origin x="0" y="-4332"/>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22/07/2020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www.legislation.gov.uk/ukpga/2000/11/section/45" TargetMode="External"/><Relationship Id="rId3" Type="http://schemas.openxmlformats.org/officeDocument/2006/relationships/hyperlink" Target="http://www.legislation.gov.uk/ukpga/1988/52/section/163" TargetMode="External"/><Relationship Id="rId7" Type="http://schemas.openxmlformats.org/officeDocument/2006/relationships/hyperlink" Target="http://www.legislation.gov.uk/ukpga/2000/11/section/44"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www.legislation.gov.uk/ukpga/2000/11/section/43" TargetMode="External"/><Relationship Id="rId5" Type="http://schemas.openxmlformats.org/officeDocument/2006/relationships/hyperlink" Target="http://www.legislation.gov.uk/ukpga/1994/33/section/60" TargetMode="External"/><Relationship Id="rId4" Type="http://schemas.openxmlformats.org/officeDocument/2006/relationships/hyperlink" Target="http://www.legislation.gov.uk/ukpga/1984/60/section/4" TargetMode="External"/><Relationship Id="rId9" Type="http://schemas.openxmlformats.org/officeDocument/2006/relationships/hyperlink" Target="https://assets.publishing.service.gov.uk/government/uploads/system/uploads/attachment_data/file/752850/SOC-2018-web.pdf" TargetMode="Externa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www.pacts.org.uk/2020/06/roads-policing-and-its-contribution-to-road-safety-report-from-pacts/" TargetMode="External"/><Relationship Id="rId3" Type="http://schemas.openxmlformats.org/officeDocument/2006/relationships/hyperlink" Target="https://www.app.college.police.uk/app-content/road-policing-2/management-of-incidents/" TargetMode="External"/><Relationship Id="rId7" Type="http://schemas.openxmlformats.org/officeDocument/2006/relationships/hyperlink" Target="http://www.pacts.org.uk/2019/08/new-research-project-roads-policing-and-its-contribution-to-road-safety/"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trl.co.uk/sites/default/files/PPR731%20-%20The%20effectiveness%20of%20roads%20policing%20strategies.pdf" TargetMode="External"/><Relationship Id="rId5" Type="http://schemas.openxmlformats.org/officeDocument/2006/relationships/hyperlink" Target="https://trl.co.uk/sites/default/files/TVP_Summary_All_Pagesv2.pdf" TargetMode="External"/><Relationship Id="rId4" Type="http://schemas.openxmlformats.org/officeDocument/2006/relationships/hyperlink" Target="https://www.app.college.police.uk/app-content/road-policing-2/investigating-road-deaths/"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2</a:t>
            </a:r>
          </a:p>
          <a:p>
            <a:r>
              <a:rPr lang="en-GB" b="0" dirty="0"/>
              <a:t>As slide</a:t>
            </a:r>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3</a:t>
            </a:r>
          </a:p>
          <a:p>
            <a:endParaRPr lang="en-GB" dirty="0"/>
          </a:p>
          <a:p>
            <a:r>
              <a:rPr lang="en-GB" dirty="0"/>
              <a:t>This presentation builds upon the knowledge and understanding gained during earlier police training, education and experience. It will follow the route outlined by the slide headings. At the bottom of each slide notes are links to some reading on the issues presented.</a:t>
            </a:r>
          </a:p>
          <a:p>
            <a:r>
              <a:rPr lang="en-GB" dirty="0"/>
              <a:t>	Roads policing deters road users from breaking the law and keeps them safe – it deters people from risking their lives and those of others. Roads are dangerous - with</a:t>
            </a:r>
            <a:r>
              <a:rPr lang="en-GB" sz="1200" b="0" i="0" u="none" strike="noStrike" kern="1200" baseline="0" dirty="0">
                <a:solidFill>
                  <a:schemeClr val="tx1"/>
                </a:solidFill>
                <a:latin typeface="+mn-lt"/>
                <a:ea typeface="+mn-ea"/>
                <a:cs typeface="+mn-cs"/>
              </a:rPr>
              <a:t> around 2,000 deaths each year on our road network - w</a:t>
            </a:r>
            <a:r>
              <a:rPr lang="en-GB" dirty="0"/>
              <a:t>orking in carriageways is also responsible for a significant number of police fatalities. To give some perspective - t</a:t>
            </a:r>
            <a:r>
              <a:rPr lang="en-GB" dirty="0">
                <a:effectLst/>
              </a:rPr>
              <a:t>he number of road deaths is more than twice the deaths from homicide and terrorism combined – roads policing then is a vital arm of public service. </a:t>
            </a:r>
            <a:endParaRPr lang="en-GB" dirty="0"/>
          </a:p>
          <a:p>
            <a:r>
              <a:rPr lang="en-GB" sz="1200" b="0" i="0" u="none" strike="noStrike" kern="1200" baseline="0" dirty="0">
                <a:solidFill>
                  <a:schemeClr val="tx1"/>
                </a:solidFill>
                <a:latin typeface="+mn-lt"/>
                <a:ea typeface="+mn-ea"/>
                <a:cs typeface="+mn-cs"/>
              </a:rPr>
              <a:t>	The road network is the conduit for a significant amount of criminal activity, which impacts upon society to such an extent that the role of roads policing is an essential part of policing in the round. This should be better recognised, as should the extent of criminal activity and use of the road network in facilitating criminal behaviour. </a:t>
            </a:r>
            <a:endParaRPr lang="en-GB" dirty="0"/>
          </a:p>
          <a:p>
            <a:r>
              <a:rPr lang="en-GB" dirty="0">
                <a:effectLst/>
              </a:rPr>
              <a:t>	Boosting the number of roads policing officers is seen as a priority in a recent report by the Parliamentary Advisory Council for Transport Safety (PACTS) has warned. In 2019, dedicated roads policing officers made up just four per cent of total force strength. However, the Police Federation of England and Wales (PFEW) says that many of those currently designated as roads policing officers are often carrying out more than one policing function, meaning the true numbers are even lower. The report also recommends that the NPCC roads policing strategy, which we’ll look at next, should be revised and that HMICFRS should include roads policing in its annual assessment.</a:t>
            </a:r>
            <a:endParaRPr lang="en-GB" dirty="0"/>
          </a:p>
          <a:p>
            <a:endParaRPr lang="en-GB" dirty="0"/>
          </a:p>
          <a:p>
            <a:r>
              <a:rPr lang="en-GB" b="1" dirty="0"/>
              <a:t>Reading:</a:t>
            </a:r>
          </a:p>
          <a:p>
            <a:r>
              <a:rPr lang="en-GB" dirty="0"/>
              <a:t>Blackstone’s Chapter 19</a:t>
            </a:r>
          </a:p>
          <a:p>
            <a:r>
              <a:rPr lang="en-GB" dirty="0"/>
              <a:t>DoT 2019 ‘The Road Safety Statement 2019 ‘A lifetime of road safety’ Available at: https://www.gov.uk/government/publications/road-safety-statement-2019-a-lifetime-of-road-safety</a:t>
            </a:r>
          </a:p>
          <a:p>
            <a:r>
              <a:rPr lang="en-GB" dirty="0"/>
              <a:t>PACTS 2020 ‘Roads policing and its contribution to road safety’ Available at: http://www.pacts.org.uk/2020/06/roads-policing-and-its-contribution-to-road-safety-report-from-pacts/</a:t>
            </a:r>
          </a:p>
          <a:p>
            <a:r>
              <a:rPr lang="en-GB" dirty="0"/>
              <a:t>Police Federation Policy Document 2017 Available at: https://www.polfed.org/media/13783/pfew_policy_-_roads_-_april_2017_v3.pdf</a:t>
            </a:r>
          </a:p>
          <a:p>
            <a:r>
              <a:rPr lang="en-GB" dirty="0"/>
              <a:t>Police Professional 2020 ‘Calls for roads policing to be made a national priority’ Available at: https://www.policeprofessional.com/news/calls-for-roads-policing-to-be-made-a-national-priority/</a:t>
            </a:r>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4</a:t>
            </a:r>
          </a:p>
          <a:p>
            <a:endParaRPr lang="en-GB" dirty="0"/>
          </a:p>
          <a:p>
            <a:r>
              <a:rPr lang="en-GB" sz="1200" b="0" i="0" u="none" strike="noStrike" kern="1200" baseline="0" dirty="0">
                <a:solidFill>
                  <a:schemeClr val="tx1"/>
                </a:solidFill>
                <a:latin typeface="+mn-lt"/>
                <a:ea typeface="+mn-ea"/>
                <a:cs typeface="+mn-cs"/>
              </a:rPr>
              <a:t>If you try to ‘google up’ a UK wide map of the strategic road network you will find that a UK wide version is not readily available – it appears that the SRNs are devolved – hence the ‘</a:t>
            </a:r>
            <a:r>
              <a:rPr lang="en-GB" sz="1200" b="0" i="0" u="none" strike="noStrike" kern="1200" baseline="0" dirty="0" err="1">
                <a:solidFill>
                  <a:schemeClr val="tx1"/>
                </a:solidFill>
                <a:latin typeface="+mn-lt"/>
                <a:ea typeface="+mn-ea"/>
                <a:cs typeface="+mn-cs"/>
              </a:rPr>
              <a:t>stitchable</a:t>
            </a:r>
            <a:r>
              <a:rPr lang="en-GB" sz="1200" b="0" i="0" u="none" strike="noStrike" kern="1200" baseline="0" dirty="0">
                <a:solidFill>
                  <a:schemeClr val="tx1"/>
                </a:solidFill>
                <a:latin typeface="+mn-lt"/>
                <a:ea typeface="+mn-ea"/>
                <a:cs typeface="+mn-cs"/>
              </a:rPr>
              <a:t>’ pastiche found on the slide. </a:t>
            </a:r>
            <a:r>
              <a:rPr lang="en-GB" sz="1200" b="0" kern="1200" dirty="0">
                <a:solidFill>
                  <a:schemeClr val="tx1"/>
                </a:solidFill>
                <a:effectLst/>
                <a:latin typeface="+mn-lt"/>
                <a:ea typeface="+mn-ea"/>
                <a:cs typeface="+mn-cs"/>
              </a:rPr>
              <a:t>Highways England manages the strategic road network in England, comprising motorways and some A roads; Transport Scotland and the N.I. department for infrastructure manage their respective areas. </a:t>
            </a:r>
            <a:r>
              <a:rPr lang="en-GB" sz="1200" b="0" i="0" u="none" strike="noStrike" kern="1200" baseline="0" dirty="0">
                <a:solidFill>
                  <a:schemeClr val="tx1"/>
                </a:solidFill>
                <a:latin typeface="+mn-lt"/>
                <a:ea typeface="+mn-ea"/>
                <a:cs typeface="+mn-cs"/>
              </a:rPr>
              <a:t>Here in Wales the SRN is managed by two agencies:  </a:t>
            </a:r>
            <a:r>
              <a:rPr lang="en-GB" dirty="0">
                <a:effectLst/>
              </a:rPr>
              <a:t>The South Wales Trunk Road Agent (SWTRA), who manage sixteen trunk roads or parts of roads and the North and Mid Wales Trunk Road Agent (NMWTRA), who manage eleven trunk roads or parts of roads.</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Motorways and trunk roads are important roads used for travelling long distance at speed – they are </a:t>
            </a:r>
            <a:r>
              <a:rPr lang="en-GB" dirty="0">
                <a:effectLst/>
              </a:rPr>
              <a:t>routes of national strategic importance. The factors for deciding which routes should be part of the core (or trunk) network include:</a:t>
            </a:r>
          </a:p>
          <a:p>
            <a:pPr marL="171450" indent="-171450">
              <a:buFont typeface="Arial" panose="020B0604020202020204" pitchFamily="34" charset="0"/>
              <a:buChar char="•"/>
            </a:pPr>
            <a:r>
              <a:rPr lang="en-GB" dirty="0">
                <a:effectLst/>
              </a:rPr>
              <a:t>Link main centres of population and economic activity;</a:t>
            </a:r>
          </a:p>
          <a:p>
            <a:pPr marL="171450" indent="-171450" rtl="0">
              <a:buFont typeface="Arial" panose="020B0604020202020204" pitchFamily="34" charset="0"/>
              <a:buChar char="•"/>
            </a:pPr>
            <a:r>
              <a:rPr lang="en-GB" dirty="0">
                <a:effectLst/>
              </a:rPr>
              <a:t>Access major ports, airports and rail intermodal terminals;</a:t>
            </a:r>
          </a:p>
          <a:p>
            <a:pPr marL="171450" indent="-171450" rtl="0">
              <a:buFont typeface="Arial" panose="020B0604020202020204" pitchFamily="34" charset="0"/>
              <a:buChar char="•"/>
            </a:pPr>
            <a:r>
              <a:rPr lang="en-GB" dirty="0">
                <a:effectLst/>
              </a:rPr>
              <a:t>Join peripheral regions to the centre;</a:t>
            </a:r>
          </a:p>
          <a:p>
            <a:pPr marL="171450" indent="-171450" rtl="0">
              <a:buFont typeface="Arial" panose="020B0604020202020204" pitchFamily="34" charset="0"/>
              <a:buChar char="•"/>
            </a:pPr>
            <a:r>
              <a:rPr lang="en-GB" dirty="0">
                <a:effectLst/>
              </a:rPr>
              <a:t>Provide key cross-border links;</a:t>
            </a:r>
          </a:p>
          <a:p>
            <a:pPr marL="171450" indent="-171450" rtl="0">
              <a:buFont typeface="Arial" panose="020B0604020202020204" pitchFamily="34" charset="0"/>
              <a:buChar char="•"/>
            </a:pPr>
            <a:r>
              <a:rPr lang="en-GB" dirty="0">
                <a:effectLst/>
              </a:rPr>
              <a:t>Classified as part of the UK Trans-European Road Network.</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Our roads connect workers to work, people to places, towns to regions, and families together. Over four million vehicles use the Strategic Road Network (SRN) every day.</a:t>
            </a:r>
          </a:p>
          <a:p>
            <a:r>
              <a:rPr lang="en-GB" sz="1200" b="0" i="0" u="none" strike="noStrike" kern="1200" baseline="0" dirty="0">
                <a:solidFill>
                  <a:schemeClr val="tx1"/>
                </a:solidFill>
                <a:latin typeface="+mn-lt"/>
                <a:ea typeface="+mn-ea"/>
                <a:cs typeface="+mn-cs"/>
              </a:rPr>
              <a:t>	Our roads carry one third of all traffic and over two thirds of all freight – and forecasts indicate that traffic on the SRN will continue to grow across the short, medium, and long term (such projections may change given the learning from the </a:t>
            </a:r>
            <a:r>
              <a:rPr lang="en-GB" sz="1200" b="0" i="0" u="none" strike="noStrike" kern="1200" baseline="0" dirty="0" err="1">
                <a:solidFill>
                  <a:schemeClr val="tx1"/>
                </a:solidFill>
                <a:latin typeface="+mn-lt"/>
                <a:ea typeface="+mn-ea"/>
                <a:cs typeface="+mn-cs"/>
              </a:rPr>
              <a:t>Covid</a:t>
            </a:r>
            <a:r>
              <a:rPr lang="en-GB" sz="1200" b="0" i="0" u="none" strike="noStrike" kern="1200" baseline="0" dirty="0">
                <a:solidFill>
                  <a:schemeClr val="tx1"/>
                </a:solidFill>
                <a:latin typeface="+mn-lt"/>
                <a:ea typeface="+mn-ea"/>
                <a:cs typeface="+mn-cs"/>
              </a:rPr>
              <a:t> 19 pandemic and economic factors – we may be on the cusp of a ‘Green New Deal’). Our roads then are vital to the economy and to society more generally in that we all use them. The SRN is specifically referred to in the Los but there are other roads – many also very busy, some were once ‘trunk roads’ (now </a:t>
            </a:r>
            <a:r>
              <a:rPr lang="en-GB" sz="1200" b="0" i="0" u="none" strike="noStrike" kern="1200" baseline="0" dirty="0" err="1">
                <a:solidFill>
                  <a:schemeClr val="tx1"/>
                </a:solidFill>
                <a:latin typeface="+mn-lt"/>
                <a:ea typeface="+mn-ea"/>
                <a:cs typeface="+mn-cs"/>
              </a:rPr>
              <a:t>untrunked</a:t>
            </a:r>
            <a:r>
              <a:rPr lang="en-GB" sz="1200" b="0" i="0" u="none" strike="noStrike" kern="1200" baseline="0" dirty="0">
                <a:solidFill>
                  <a:schemeClr val="tx1"/>
                </a:solidFill>
                <a:latin typeface="+mn-lt"/>
                <a:ea typeface="+mn-ea"/>
                <a:cs typeface="+mn-cs"/>
              </a:rPr>
              <a:t>) and we know that these other roads, whilst not classified as strategically so important, are an essential part of the communication system. </a:t>
            </a:r>
          </a:p>
          <a:p>
            <a:r>
              <a:rPr lang="en-GB" sz="1200" b="0" i="0" u="none" strike="noStrike" kern="1200" baseline="0" dirty="0">
                <a:solidFill>
                  <a:schemeClr val="tx1"/>
                </a:solidFill>
                <a:latin typeface="+mn-lt"/>
                <a:ea typeface="+mn-ea"/>
                <a:cs typeface="+mn-cs"/>
              </a:rPr>
              <a:t>	Criminals use the road network as part of their criminal activity, notably organised criminals, consequently a proactive, intelligence led partnership approach has a very important part to play in tackling all manner of crime. Use of road traffic legislation is often the key to the door of serious criminality – just look at the amount of criminality uncovered during the </a:t>
            </a:r>
            <a:r>
              <a:rPr lang="en-GB" sz="1200" b="0" i="0" u="none" strike="noStrike" kern="1200" baseline="0" dirty="0" err="1">
                <a:solidFill>
                  <a:schemeClr val="tx1"/>
                </a:solidFill>
                <a:latin typeface="+mn-lt"/>
                <a:ea typeface="+mn-ea"/>
                <a:cs typeface="+mn-cs"/>
              </a:rPr>
              <a:t>Covid</a:t>
            </a:r>
            <a:r>
              <a:rPr lang="en-GB" sz="1200" b="0" i="0" u="none" strike="noStrike" kern="1200" baseline="0" dirty="0">
                <a:solidFill>
                  <a:schemeClr val="tx1"/>
                </a:solidFill>
                <a:latin typeface="+mn-lt"/>
                <a:ea typeface="+mn-ea"/>
                <a:cs typeface="+mn-cs"/>
              </a:rPr>
              <a:t> 19 lockdown, it will be interesting to see how crime figures have been affected by the lockdown – an unintended consequence of it perhaps being the denial of the use of the roads to criminals. Research tells us that those who commit motoring offences or drive dangerously are more likely to be involved in other forms of criminality than those who don’t, so targeting minor driving offences and poor driver behaviour and stopping vehicles should be an everyday occurrence for patrolling officers.</a:t>
            </a:r>
          </a:p>
          <a:p>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Reading:</a:t>
            </a:r>
          </a:p>
          <a:p>
            <a:r>
              <a:rPr lang="en-GB" sz="1200" b="0" i="0" u="none" strike="noStrike" kern="1200" baseline="0" dirty="0">
                <a:solidFill>
                  <a:schemeClr val="tx1"/>
                </a:solidFill>
                <a:latin typeface="+mn-lt"/>
                <a:ea typeface="+mn-ea"/>
                <a:cs typeface="+mn-cs"/>
              </a:rPr>
              <a:t>Blackstone’s Chapter 19</a:t>
            </a:r>
          </a:p>
          <a:p>
            <a:r>
              <a:rPr lang="en-GB" sz="1200" b="0" i="0" u="none" strike="noStrike" kern="1200" baseline="0" dirty="0">
                <a:solidFill>
                  <a:schemeClr val="tx1"/>
                </a:solidFill>
                <a:latin typeface="+mn-lt"/>
                <a:ea typeface="+mn-ea"/>
                <a:cs typeface="+mn-cs"/>
              </a:rPr>
              <a:t>Highways England 2017 ‘Strategic Road Network Initial Report Overview’ Available at: https://assets.publishing.service.gov.uk/government/uploads/system/uploads/attachment_data/file/666857/Strategic_Road_Network_Initial_Report_Overview.pdf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Police Federation Policy Document 2017 Available at: https://www.polfed.org/media/13783/pfew_policy_-_roads_-_april_2017_v3.pdf</a:t>
            </a:r>
          </a:p>
          <a:p>
            <a:endParaRPr lang="en-GB" b="0" dirty="0"/>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3576111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5</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NPCC three year strategy </a:t>
            </a:r>
            <a:r>
              <a:rPr lang="en-GB" dirty="0"/>
              <a:t>‘</a:t>
            </a:r>
            <a:r>
              <a:rPr lang="en-GB" dirty="0">
                <a:latin typeface="Trebuchet MS" panose="020B0603020202020204" pitchFamily="34" charset="0"/>
              </a:rPr>
              <a:t>Policing our Roads Together’ lists it’s o</a:t>
            </a:r>
            <a:r>
              <a:rPr lang="en-GB" sz="1200" b="0" i="0" u="none" strike="noStrike" kern="1200" baseline="0" dirty="0">
                <a:solidFill>
                  <a:schemeClr val="tx1"/>
                </a:solidFill>
                <a:latin typeface="+mn-lt"/>
                <a:ea typeface="+mn-ea"/>
                <a:cs typeface="+mn-cs"/>
              </a:rPr>
              <a:t>bjectives as – </a:t>
            </a:r>
          </a:p>
          <a:p>
            <a:r>
              <a:rPr lang="en-GB" sz="1200" b="0" i="0" u="none" strike="noStrike" kern="1200" baseline="0" dirty="0">
                <a:solidFill>
                  <a:schemeClr val="tx1"/>
                </a:solidFill>
                <a:latin typeface="+mn-lt"/>
                <a:ea typeface="+mn-ea"/>
                <a:cs typeface="+mn-cs"/>
              </a:rPr>
              <a:t>Working together to achieve:  • Safe roads, free from harm • Secure roads free from the threat of serious crime and terrorism • Efficient roads that promote public confidence and satisfaction.  </a:t>
            </a:r>
          </a:p>
          <a:p>
            <a:r>
              <a:rPr lang="en-GB" sz="1200" b="0" i="0" u="none" strike="noStrike" kern="1200" baseline="0" dirty="0">
                <a:solidFill>
                  <a:schemeClr val="tx1"/>
                </a:solidFill>
                <a:latin typeface="+mn-lt"/>
                <a:ea typeface="+mn-ea"/>
                <a:cs typeface="+mn-cs"/>
              </a:rPr>
              <a:t>	It advocates a Safe System approach in preventing fatal or serious injury events to any road users – a partnership approach is explicit in it’s intention to use the broader range of skills available as a collective and pooling of resources to deliver efficient and effective intelligence led outcomes. </a:t>
            </a:r>
          </a:p>
          <a:p>
            <a:r>
              <a:rPr lang="en-GB" sz="1200" b="0" i="0" u="none" strike="noStrike" kern="1200" baseline="0" dirty="0">
                <a:solidFill>
                  <a:schemeClr val="tx1"/>
                </a:solidFill>
                <a:latin typeface="+mn-lt"/>
                <a:ea typeface="+mn-ea"/>
                <a:cs typeface="+mn-cs"/>
              </a:rPr>
              <a:t>	The safe system approach intends to improve performance by addressing all elements of the road transport system together and finding synergies for trauma reduction, safer road and vehicle design, speed limits and compliance with traffic and road legislation. </a:t>
            </a:r>
          </a:p>
          <a:p>
            <a:pPr algn="l"/>
            <a:r>
              <a:rPr lang="en-GB" b="1" dirty="0"/>
              <a:t>Communication: </a:t>
            </a:r>
            <a:r>
              <a:rPr lang="en-GB" sz="1800" b="0" i="0" u="none" strike="noStrike" baseline="0" dirty="0">
                <a:latin typeface="Arial" panose="020B0604020202020204" pitchFamily="34" charset="0"/>
              </a:rPr>
              <a:t>safety improvement ambitions cannot be achieved by policing alone. Communication between necessary agencies must be clear If road users (everyone)  understand why and how road traffic law enforcement can ensure greater compliance and safety, safer roads are more likely. </a:t>
            </a:r>
            <a:endParaRPr lang="en-GB" dirty="0"/>
          </a:p>
          <a:p>
            <a:r>
              <a:rPr lang="en-GB" b="1" dirty="0"/>
              <a:t>Enforcement: </a:t>
            </a:r>
            <a:r>
              <a:rPr lang="en-GB" sz="1200" b="0" i="0" u="none" strike="noStrike" kern="1200" baseline="0" dirty="0">
                <a:solidFill>
                  <a:schemeClr val="tx1"/>
                </a:solidFill>
                <a:latin typeface="+mn-lt"/>
                <a:ea typeface="+mn-ea"/>
                <a:cs typeface="+mn-cs"/>
              </a:rPr>
              <a:t>proactive enforcement of the law to reduce the threat of serious crime and achieve safe roads. Focusing on the high harm, “fatal 4” offences of drink and drug driving; the non-wearing of seat belts; excess speed and driving whilst distracted. Publication of an annual national roads policing operations calendar, which will determine priority areas of threat and risk for all forces. </a:t>
            </a:r>
          </a:p>
          <a:p>
            <a:r>
              <a:rPr lang="en-GB" sz="1200" b="1" i="0" u="none" strike="noStrike" kern="1200" baseline="0" dirty="0">
                <a:solidFill>
                  <a:schemeClr val="tx1"/>
                </a:solidFill>
                <a:latin typeface="+mn-lt"/>
                <a:ea typeface="+mn-ea"/>
                <a:cs typeface="+mn-cs"/>
              </a:rPr>
              <a:t>Technology: </a:t>
            </a:r>
            <a:r>
              <a:rPr lang="en-GB" sz="1200" b="0" i="0" u="none" strike="noStrike" kern="1200" baseline="0" dirty="0">
                <a:solidFill>
                  <a:schemeClr val="tx1"/>
                </a:solidFill>
                <a:latin typeface="+mn-lt"/>
                <a:ea typeface="+mn-ea"/>
                <a:cs typeface="+mn-cs"/>
              </a:rPr>
              <a:t>Working with government to develop an effective national collision recording system (</a:t>
            </a:r>
            <a:r>
              <a:rPr lang="en-GB" sz="1200" b="0" i="0" u="none" strike="noStrike" kern="1200" baseline="0" dirty="0" err="1">
                <a:solidFill>
                  <a:schemeClr val="tx1"/>
                </a:solidFill>
                <a:latin typeface="+mn-lt"/>
                <a:ea typeface="+mn-ea"/>
                <a:cs typeface="+mn-cs"/>
              </a:rPr>
              <a:t>CRaSH</a:t>
            </a:r>
            <a:r>
              <a:rPr lang="en-GB" sz="1200" b="0" i="0" u="none" strike="noStrike" kern="1200" baseline="0" dirty="0">
                <a:solidFill>
                  <a:schemeClr val="tx1"/>
                </a:solidFill>
                <a:latin typeface="+mn-lt"/>
                <a:ea typeface="+mn-ea"/>
                <a:cs typeface="+mn-cs"/>
              </a:rPr>
              <a:t>) that enables mobile data capture to better inform where our unsafe roads are and better inform the risks that lead to collisions. </a:t>
            </a:r>
          </a:p>
          <a:p>
            <a:r>
              <a:rPr lang="en-GB" sz="1200" b="1" i="0" u="none" strike="noStrike" kern="1200" baseline="0" dirty="0">
                <a:solidFill>
                  <a:schemeClr val="tx1"/>
                </a:solidFill>
                <a:latin typeface="+mn-lt"/>
                <a:ea typeface="+mn-ea"/>
                <a:cs typeface="+mn-cs"/>
              </a:rPr>
              <a:t>Intelligence: </a:t>
            </a:r>
            <a:r>
              <a:rPr lang="en-GB" sz="1200" b="0" i="0" u="none" strike="noStrike" kern="1200" baseline="0" dirty="0">
                <a:solidFill>
                  <a:schemeClr val="tx1"/>
                </a:solidFill>
                <a:latin typeface="+mn-lt"/>
                <a:ea typeface="+mn-ea"/>
                <a:cs typeface="+mn-cs"/>
              </a:rPr>
              <a:t>The National Roads Policing Intelligence Forum (NRPIF) provides a structured mechanism to facilitate joint working between UK police forces and other key stakeholders that impacts on all critical areas of business in reducing road casualties and disrupting criminality. </a:t>
            </a:r>
          </a:p>
          <a:p>
            <a:r>
              <a:rPr lang="en-GB" sz="1200" b="0" i="0" u="none" strike="noStrike" kern="1200" baseline="0" dirty="0">
                <a:solidFill>
                  <a:schemeClr val="tx1"/>
                </a:solidFill>
                <a:latin typeface="+mn-lt"/>
                <a:ea typeface="+mn-ea"/>
                <a:cs typeface="+mn-cs"/>
              </a:rPr>
              <a:t>	The Specialist Capabilities Programme is one of the five work strands, under the Police Reform &amp; Transformation Board, contributing to the delivery of the Policing 2025 Vision. Intelligence sharing, joint planning and coordination between agencies and organisations involved is necessary for assuring the safety, security and efficiency of the strategic road network. Some reorganisation of the delivery of collision investigation services with national standards, delivered locally is also planned. </a:t>
            </a:r>
          </a:p>
          <a:p>
            <a:r>
              <a:rPr lang="en-GB" sz="1200" b="0" i="0" u="none" strike="noStrike" kern="1200" baseline="0" dirty="0">
                <a:solidFill>
                  <a:schemeClr val="tx1"/>
                </a:solidFill>
                <a:latin typeface="+mn-lt"/>
                <a:ea typeface="+mn-ea"/>
                <a:cs typeface="+mn-cs"/>
              </a:rPr>
              <a:t>	Adoption of the PIER (Prevent, Intelligence, Enforce and Reassure) approach intends to identify improved and efficient ways of delivering reductions in  numbers of people killed and seriously injured on the roads and a reduction in the ability of criminals to use the roads when committing crime.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Stand by for some changes to this strategy – it may not be as comprehensive and effective as intended and the recent Parliamentary Advisory Council for Transport Safety (PACTS) review has recommended it be revised.</a:t>
            </a:r>
          </a:p>
          <a:p>
            <a:endParaRPr lang="en-GB" dirty="0"/>
          </a:p>
          <a:p>
            <a:r>
              <a:rPr lang="en-GB" b="1" dirty="0"/>
              <a:t>Reading:</a:t>
            </a:r>
          </a:p>
          <a:p>
            <a:r>
              <a:rPr lang="en-GB" dirty="0"/>
              <a:t>NPCC 2018 ‘Policing our roads together’ Available at: http://library.college.police.uk/docs/appref/Policing-our-Roads-Together-partners-copy.pdf</a:t>
            </a:r>
          </a:p>
          <a:p>
            <a:r>
              <a:rPr lang="en-GB" dirty="0"/>
              <a:t>PACTS 2020 (June</a:t>
            </a:r>
            <a:r>
              <a:rPr lang="en-GB" b="0" dirty="0"/>
              <a:t>) ‘</a:t>
            </a:r>
            <a:r>
              <a:rPr lang="en-GB" b="0" dirty="0">
                <a:effectLst/>
              </a:rPr>
              <a:t>‘Roads policing and its contribution to road safety’ – report from PACTS’ Available at: http://www.pacts.org.uk/2020/06/roads-policing-and-its-contribution-to-road-safety-report-from-pacts/</a:t>
            </a:r>
            <a:endParaRPr lang="en-GB" b="0"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6</a:t>
            </a:r>
            <a:endParaRPr lang="en-GB" dirty="0"/>
          </a:p>
          <a:p>
            <a:pPr algn="l"/>
            <a:r>
              <a:rPr lang="en-GB" sz="1800" dirty="0"/>
              <a:t>Whilst not explicit in the learning outcomes, road safety is at the heart of policing the roads, so any discussion of this area simply must refer to it.</a:t>
            </a:r>
          </a:p>
          <a:p>
            <a:pPr algn="l"/>
            <a:r>
              <a:rPr lang="en-GB" sz="2800" dirty="0"/>
              <a:t>Contributory factors to accidents are provided by information collected by police using a ‘STATS19’ reporting form, which ensures that all personal-injury accidents are reported to the Department for Transport - it does not collect any information about damage-only accidents. Multiple contributory factors can be recorded for a single accident and whilst this is not an absolute measure of contributory factors to all accidents, it is a means for the Government to identify where it should be focusing its efforts. </a:t>
            </a:r>
            <a:r>
              <a:rPr lang="en-GB" sz="1800" dirty="0"/>
              <a:t>The ‘fatal four’ refers to what have been identified as the four biggest dangers whilst driving, these are: </a:t>
            </a:r>
            <a:r>
              <a:rPr lang="en-GB" sz="1800" b="0" dirty="0">
                <a:effectLst/>
              </a:rPr>
              <a:t>Inappropriate speed - Using a mobile phone/device while driving - Not wearing a seatbelt – Drink and drug driving. E</a:t>
            </a:r>
            <a:r>
              <a:rPr lang="en-GB" sz="2800" dirty="0"/>
              <a:t>nforcement of the Fatal 4 remains a NPCC priority to reduce the numbers of people killed and seriously injured.</a:t>
            </a:r>
            <a:endParaRPr lang="en-GB" sz="1800" dirty="0"/>
          </a:p>
          <a:p>
            <a:pPr algn="l"/>
            <a:r>
              <a:rPr lang="en-GB" sz="1800" b="0" i="0" u="none" strike="noStrike" baseline="0" dirty="0">
                <a:latin typeface="Calibri" panose="020F0502020204030204" pitchFamily="34" charset="0"/>
              </a:rPr>
              <a:t>	In recent years the numbers killed or seriously injured (KSI) on our roads has not increased overall but the significant, regular year on year declines in numbers that we have become accustomed to have halted. And, for vulnerable road users, KSIs are on the increase, particularly outside of London. </a:t>
            </a:r>
          </a:p>
          <a:p>
            <a:pPr algn="l"/>
            <a:r>
              <a:rPr lang="en-GB" sz="1800" b="0" i="0" u="none" strike="noStrike" baseline="0" dirty="0">
                <a:latin typeface="Calibri" panose="020F0502020204030204" pitchFamily="34" charset="0"/>
              </a:rPr>
              <a:t>	Roads safety affects us all and is taken seriously by HMG. </a:t>
            </a:r>
            <a:r>
              <a:rPr lang="en-GB" sz="2800" b="0" i="0" u="none" strike="noStrike" baseline="0" dirty="0">
                <a:effectLst/>
                <a:latin typeface="Calibri" panose="020F0502020204030204" pitchFamily="34" charset="0"/>
              </a:rPr>
              <a:t>PACTS reviews take place regularly and t </a:t>
            </a:r>
            <a:r>
              <a:rPr lang="en-GB" sz="2800" dirty="0">
                <a:effectLst/>
              </a:rPr>
              <a:t>he Department for Transport has just issued (13 July 2020) a Call for Evidence to inform the Roads Policing Review that it is undertaking jointly with the Home Office and the National Police Chiefs’ Council. It is looking for views and evidence on a wide range of fundamental matters regarding effectiveness of current operations how things can be improved.</a:t>
            </a:r>
            <a:endParaRPr lang="en-GB" sz="1800" b="0" i="0" u="none" strike="noStrike" baseline="0" dirty="0">
              <a:latin typeface="Calibri" panose="020F0502020204030204" pitchFamily="34" charset="0"/>
            </a:endParaRPr>
          </a:p>
          <a:p>
            <a:pPr algn="l"/>
            <a:r>
              <a:rPr lang="en-GB" sz="1800" b="0" i="0" u="none" strike="noStrike" baseline="0" dirty="0">
                <a:solidFill>
                  <a:srgbClr val="000000"/>
                </a:solidFill>
                <a:latin typeface="Calibri" panose="020F0502020204030204" pitchFamily="34" charset="0"/>
              </a:rPr>
              <a:t>	We know that enforcement has a vital part to play in reducing harm and risk on the roads – notably here the enforcement of the mainstream endangerment offences: dangerous driving; careless driving; and using a mobile telephone whilst driving.</a:t>
            </a:r>
            <a:endParaRPr lang="en-GB" sz="1800" b="0" i="0" u="none" strike="noStrike" baseline="0" dirty="0">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	 Here in Wales road safety is a major theme and t</a:t>
            </a:r>
            <a:r>
              <a:rPr lang="en-GB" sz="1800" b="0" i="0" u="none" strike="noStrike" baseline="0" dirty="0">
                <a:solidFill>
                  <a:srgbClr val="000000"/>
                </a:solidFill>
                <a:latin typeface="Arial" panose="020B0604020202020204" pitchFamily="34" charset="0"/>
              </a:rPr>
              <a:t>he Well-being of Future Generations (Wales) Act 2015 aims to improve the well-being of all by placing a duty on public bodies to work with communities to prevent problems through a more joined-up, long term approach – i.e. effective partnerships.</a:t>
            </a:r>
          </a:p>
          <a:p>
            <a:r>
              <a:rPr lang="en-GB" sz="1800" b="0" i="0" u="none" strike="noStrike" baseline="0" dirty="0">
                <a:solidFill>
                  <a:srgbClr val="000000"/>
                </a:solidFill>
                <a:latin typeface="Arial" panose="020B0604020202020204" pitchFamily="34" charset="0"/>
              </a:rPr>
              <a:t>	Road safety policy supports  all four themes of the overarching strategy of ‘Prosperity for All’ (1. Prosperous and Secure; 2. Healthy and Active; 3. Ambitious and Learning and 4. United and Connected). </a:t>
            </a:r>
            <a:r>
              <a:rPr lang="en-GB" sz="1800" b="0" i="0" u="none" strike="noStrike" baseline="0" dirty="0">
                <a:latin typeface="CIDFont+F1"/>
              </a:rPr>
              <a:t>Welsh Government is currently preparing a Wales Transport Strategy (WTS) to provide a long – term vision for transport over the next 25 years – so your involvement in the project is assured. As the WTS will set out the strategic priorities and desired outcomes that will be reflected in the roads policing priorities of all Welsh police forces. </a:t>
            </a:r>
          </a:p>
          <a:p>
            <a:r>
              <a:rPr lang="en-GB" sz="1800" b="0" i="0" u="none" strike="noStrike" baseline="0" dirty="0">
                <a:latin typeface="CIDFont+F1"/>
              </a:rPr>
              <a:t>	One assumes that doctrine will continue to be essentially the same elsewhere in UK through national police policy (subject to further development – see below re. recommendations to Home Sec.), indeed the </a:t>
            </a:r>
            <a:r>
              <a:rPr lang="en-GB" sz="1800" b="0" i="0" u="none" strike="noStrike" baseline="0" dirty="0">
                <a:solidFill>
                  <a:srgbClr val="000000"/>
                </a:solidFill>
                <a:latin typeface="Calibri" panose="020F0502020204030204" pitchFamily="34" charset="0"/>
              </a:rPr>
              <a:t>Office of Rail and Road: Highways England and Incident Management Study of 2018 identified that the relationship between Highways Authorities and the Police is critical to incident management and based on established practice such as the </a:t>
            </a:r>
            <a:r>
              <a:rPr lang="en-GB" sz="2800" b="0" dirty="0">
                <a:solidFill>
                  <a:srgbClr val="000000"/>
                </a:solidFill>
                <a:effectLst/>
              </a:rPr>
              <a:t>Joint Emergency Services Interoperability Principles </a:t>
            </a:r>
            <a:r>
              <a:rPr lang="en-GB" sz="2800" b="0" i="1" dirty="0">
                <a:solidFill>
                  <a:srgbClr val="000000"/>
                </a:solidFill>
                <a:effectLst/>
              </a:rPr>
              <a:t>(J</a:t>
            </a:r>
            <a:r>
              <a:rPr lang="en-GB" sz="1800" b="0" i="0" u="none" strike="noStrike" baseline="0" dirty="0">
                <a:solidFill>
                  <a:srgbClr val="000000"/>
                </a:solidFill>
                <a:latin typeface="Calibri" panose="020F0502020204030204" pitchFamily="34" charset="0"/>
              </a:rPr>
              <a:t>ESIP) and CLEAR principles (Collision – Lead – Evaluate – Act – Re-open). It should be remembered that levels of traffic incident experience inevitably vary between police responders on the ground and RTCs can be Major and Critical Incidents requiring effective specialist response from a variety of agencies (reference the NDM and ACECARD here – these things work). </a:t>
            </a:r>
          </a:p>
          <a:p>
            <a:endParaRPr lang="en-GB" sz="1800" b="0" i="0" u="none" strike="noStrike" baseline="0" dirty="0">
              <a:solidFill>
                <a:srgbClr val="000000"/>
              </a:solidFill>
              <a:latin typeface="Calibri" panose="020F0502020204030204" pitchFamily="34" charset="0"/>
            </a:endParaRPr>
          </a:p>
          <a:p>
            <a:r>
              <a:rPr lang="en-GB" sz="1800" b="0" i="0" u="none" strike="noStrike" baseline="0" dirty="0">
                <a:solidFill>
                  <a:srgbClr val="000000"/>
                </a:solidFill>
                <a:latin typeface="Calibri" panose="020F0502020204030204" pitchFamily="34" charset="0"/>
              </a:rPr>
              <a:t>PACTS has written the Home Secretary with the following recommendations: </a:t>
            </a:r>
          </a:p>
          <a:p>
            <a:r>
              <a:rPr lang="en-GB" sz="1800" b="0" i="0" u="none" strike="noStrike" baseline="0" dirty="0">
                <a:solidFill>
                  <a:srgbClr val="000000"/>
                </a:solidFill>
                <a:latin typeface="Calibri" panose="020F0502020204030204" pitchFamily="34" charset="0"/>
              </a:rPr>
              <a:t>1. Roads policing should be included in the Strategic Policing Requirement. </a:t>
            </a:r>
          </a:p>
          <a:p>
            <a:r>
              <a:rPr lang="en-GB" sz="1800" b="0" i="0" u="none" strike="noStrike" baseline="0" dirty="0">
                <a:solidFill>
                  <a:srgbClr val="000000"/>
                </a:solidFill>
                <a:latin typeface="Calibri" panose="020F0502020204030204" pitchFamily="34" charset="0"/>
              </a:rPr>
              <a:t>2. Police and Crime Commissioners should prioritise roads policing and road safety within Police and Crime Plans. </a:t>
            </a:r>
          </a:p>
          <a:p>
            <a:r>
              <a:rPr lang="en-GB" sz="1800" b="0" i="0" u="none" strike="noStrike" baseline="0" dirty="0">
                <a:solidFill>
                  <a:srgbClr val="000000"/>
                </a:solidFill>
                <a:latin typeface="Calibri" panose="020F0502020204030204" pitchFamily="34" charset="0"/>
              </a:rPr>
              <a:t>3. Chief constables should take advantage of PM’s promise of 20,000 new officers to increase the number of roads policing officers. </a:t>
            </a:r>
          </a:p>
          <a:p>
            <a:r>
              <a:rPr lang="en-GB" sz="1800" b="0" i="0" u="none" strike="noStrike" baseline="0" dirty="0">
                <a:solidFill>
                  <a:srgbClr val="000000"/>
                </a:solidFill>
                <a:latin typeface="Calibri" panose="020F0502020204030204" pitchFamily="34" charset="0"/>
              </a:rPr>
              <a:t>4. NPCC roads policing strategy and speed enforcement guidelines should be revised. </a:t>
            </a:r>
          </a:p>
          <a:p>
            <a:r>
              <a:rPr lang="en-GB" sz="1800" b="0" i="0" u="none" strike="noStrike" baseline="0" dirty="0">
                <a:solidFill>
                  <a:srgbClr val="000000"/>
                </a:solidFill>
                <a:latin typeface="Calibri" panose="020F0502020204030204" pitchFamily="34" charset="0"/>
              </a:rPr>
              <a:t>5. HMICFRS should include roads policing in its annual assessment. </a:t>
            </a:r>
          </a:p>
          <a:p>
            <a:r>
              <a:rPr lang="en-GB" sz="1800" b="0" i="0" u="none" strike="noStrike" baseline="0" dirty="0">
                <a:solidFill>
                  <a:srgbClr val="000000"/>
                </a:solidFill>
                <a:latin typeface="Calibri" panose="020F0502020204030204" pitchFamily="34" charset="0"/>
              </a:rPr>
              <a:t>6. Collaboration and partnerships should be widened. </a:t>
            </a:r>
          </a:p>
          <a:p>
            <a:r>
              <a:rPr lang="en-GB" sz="1800" b="0" i="0" u="none" strike="noStrike" baseline="0" dirty="0">
                <a:solidFill>
                  <a:srgbClr val="000000"/>
                </a:solidFill>
                <a:latin typeface="Calibri" panose="020F0502020204030204" pitchFamily="34" charset="0"/>
              </a:rPr>
              <a:t>7. Intelligence should be enhanced and more widely shared. </a:t>
            </a:r>
          </a:p>
          <a:p>
            <a:r>
              <a:rPr lang="en-GB" sz="1800" b="0" i="0" u="none" strike="noStrike" baseline="0" dirty="0">
                <a:solidFill>
                  <a:srgbClr val="000000"/>
                </a:solidFill>
                <a:latin typeface="Calibri" panose="020F0502020204030204" pitchFamily="34" charset="0"/>
              </a:rPr>
              <a:t>8. Greater use should be made of technology. </a:t>
            </a:r>
          </a:p>
          <a:p>
            <a:r>
              <a:rPr lang="en-GB" sz="1800" b="0" i="0" u="none" strike="noStrike" baseline="0" dirty="0">
                <a:solidFill>
                  <a:srgbClr val="000000"/>
                </a:solidFill>
                <a:latin typeface="Calibri" panose="020F0502020204030204" pitchFamily="34" charset="0"/>
              </a:rPr>
              <a:t>9. The support and participation of the public should be encouraged, particularly the use of dashcams to report dangerous driving. </a:t>
            </a:r>
          </a:p>
          <a:p>
            <a:r>
              <a:rPr lang="en-GB" sz="1800" b="0" i="0" u="none" strike="noStrike" baseline="0" dirty="0">
                <a:solidFill>
                  <a:srgbClr val="000000"/>
                </a:solidFill>
                <a:latin typeface="Calibri" panose="020F0502020204030204" pitchFamily="34" charset="0"/>
              </a:rPr>
              <a:t>10. Safe system indicators should be used to monitor road safety and all police forces should adopt the CRASH reporting system. </a:t>
            </a:r>
          </a:p>
          <a:p>
            <a:r>
              <a:rPr lang="en-GB" sz="1800" b="0" i="0" u="none" strike="noStrike" baseline="0" dirty="0">
                <a:solidFill>
                  <a:srgbClr val="000000"/>
                </a:solidFill>
                <a:latin typeface="Calibri" panose="020F0502020204030204" pitchFamily="34" charset="0"/>
              </a:rPr>
              <a:t>11. Research and evaluation should be enhanced. </a:t>
            </a:r>
          </a:p>
          <a:p>
            <a:endParaRPr lang="en-GB" sz="1800" b="0" i="0" u="none" strike="noStrike" baseline="0" dirty="0">
              <a:solidFill>
                <a:srgbClr val="000000"/>
              </a:solidFill>
              <a:latin typeface="Calibri" panose="020F0502020204030204" pitchFamily="34" charset="0"/>
            </a:endParaRPr>
          </a:p>
          <a:p>
            <a:r>
              <a:rPr lang="en-GB" sz="1800" b="1" i="0" u="none" strike="noStrike" baseline="0" dirty="0">
                <a:solidFill>
                  <a:srgbClr val="000000"/>
                </a:solidFill>
                <a:latin typeface="Arial" panose="020B0604020202020204" pitchFamily="34" charset="0"/>
              </a:rPr>
              <a:t>Reading:</a:t>
            </a:r>
          </a:p>
          <a:p>
            <a:r>
              <a:rPr lang="en-GB" sz="1800" b="0" i="0" u="none" strike="noStrike" baseline="0" dirty="0">
                <a:solidFill>
                  <a:srgbClr val="000000"/>
                </a:solidFill>
                <a:latin typeface="Arial" panose="020B0604020202020204" pitchFamily="34" charset="0"/>
              </a:rPr>
              <a:t>‘Review of the Road Safety Framework for Wales May 2018’ Available at: https://gov.wales/sites/default/files/publications/2018-08/review-of-the-road-safety-framework-for-wales.pdf</a:t>
            </a:r>
          </a:p>
          <a:p>
            <a:r>
              <a:rPr lang="en-GB" sz="1800" b="0" i="0" u="none" strike="noStrike" baseline="0" dirty="0">
                <a:solidFill>
                  <a:srgbClr val="000000"/>
                </a:solidFill>
                <a:latin typeface="Arial" panose="020B0604020202020204" pitchFamily="34" charset="0"/>
              </a:rPr>
              <a:t>‘</a:t>
            </a:r>
            <a:r>
              <a:rPr lang="en-GB" sz="1800" b="0" i="0" u="none" strike="noStrike" baseline="0" dirty="0">
                <a:latin typeface="ArialMT"/>
              </a:rPr>
              <a:t>Wales Transport Strategy: scoping report 2020’ Available at: https://gov.wales/sites/default/files/consultations/2020-05/wales-transport-strategy-scoping-report-consultation-document.pdf</a:t>
            </a:r>
            <a:endParaRPr lang="en-GB" sz="1800" b="0" i="0" u="none" strike="noStrike" baseline="0" dirty="0">
              <a:latin typeface="Calibri" panose="020F0502020204030204" pitchFamily="34" charset="0"/>
            </a:endParaRPr>
          </a:p>
          <a:p>
            <a:r>
              <a:rPr lang="en-GB" sz="1800" b="0" i="0" u="none" strike="noStrike" baseline="0" dirty="0">
                <a:latin typeface="Calibri" panose="020F0502020204030204" pitchFamily="34" charset="0"/>
              </a:rPr>
              <a:t>‘Highways England and Incident Management Study Final Report 2018’ Available at: https://orr.gov.uk/__data/assets/pdf_file/0014/40370/highways-england-and-incident-management-study-2018-12-19.pdf</a:t>
            </a:r>
          </a:p>
          <a:p>
            <a:r>
              <a:rPr lang="en-GB" sz="1800" b="0" i="0" u="none" strike="noStrike" baseline="0" dirty="0">
                <a:latin typeface="Calibri" panose="020F0502020204030204" pitchFamily="34" charset="0"/>
              </a:rPr>
              <a:t>CoP 2020 ‘</a:t>
            </a:r>
            <a:r>
              <a:rPr lang="en-GB" b="0" dirty="0"/>
              <a:t>Road Policing Management of Incidents’ APP Available at: https://www.app.college.police.uk/app-content/road-policing-2/management-of-incidents/</a:t>
            </a:r>
          </a:p>
          <a:p>
            <a:r>
              <a:rPr lang="en-GB" dirty="0"/>
              <a:t>CLEAR Principles leaflet Available at:  http://library.college.police.uk/docs/APPREF/CLEAR-Leaflet-April-2015.pdf</a:t>
            </a:r>
          </a:p>
          <a:p>
            <a:r>
              <a:rPr lang="en-GB" dirty="0"/>
              <a:t>Strategic Road Responders Agreement Available at: http://assets.highwaysengland.co.uk/Corporate+documents/Strategic+Road+Responders+Agreement.pdf</a:t>
            </a:r>
          </a:p>
          <a:p>
            <a:r>
              <a:rPr lang="en-GB" dirty="0" err="1"/>
              <a:t>Roadpeace</a:t>
            </a:r>
            <a:r>
              <a:rPr lang="en-GB" dirty="0"/>
              <a:t> 2017 ‘Lawless Roads’ Available at: https://www.roadpeace.org/wp-content/uploads/2017/09/roadpeace-lawless-roads-report-2017.pdf</a:t>
            </a:r>
          </a:p>
          <a:p>
            <a:pPr algn="l"/>
            <a:r>
              <a:rPr lang="en-GB" dirty="0"/>
              <a:t>Kyd, S. &amp; </a:t>
            </a:r>
            <a:r>
              <a:rPr lang="en-GB" dirty="0" err="1"/>
              <a:t>Cammis</a:t>
            </a:r>
            <a:r>
              <a:rPr lang="en-GB" dirty="0"/>
              <a:t>, S. 2018 ‘</a:t>
            </a:r>
            <a:r>
              <a:rPr lang="en-GB" sz="1800" b="0" i="0" u="none" strike="noStrike" baseline="0" dirty="0">
                <a:solidFill>
                  <a:srgbClr val="000000"/>
                </a:solidFill>
                <a:latin typeface="Calibri" panose="020F0502020204030204" pitchFamily="34" charset="0"/>
              </a:rPr>
              <a:t> Promoting Safety for Vulnerable Road Users: Assessing the Investigation and Enforcement of Endangerment Offences End of Project Report’ Available at: https://www2.le.ac.uk/departments/law/people/drivingoffencesresearchreport.pdf</a:t>
            </a:r>
          </a:p>
          <a:p>
            <a:pPr algn="l"/>
            <a:r>
              <a:rPr lang="en-GB" b="0" dirty="0">
                <a:effectLst/>
              </a:rPr>
              <a:t>Roads Policing Review – Call for Evidence by Department for Transport, Home Office and Police Chiefs (PACTS) Available at: http://www.pacts.org.uk/2020/07/roads-policing-review-call-for-evidence-by-department-for-transport-home-office-and-police-chiefs/</a:t>
            </a:r>
          </a:p>
          <a:p>
            <a:pPr algn="l"/>
            <a:r>
              <a:rPr lang="en-GB" b="0" dirty="0">
                <a:effectLst/>
              </a:rPr>
              <a:t>‘The Fatal 4’ Parliamentary Transport Committee Available at: https://publications.parliament.uk/pa/cm201516/cmselect/cmtrans/518/51805.htm</a:t>
            </a:r>
            <a:endParaRPr lang="en-GB" b="0" dirty="0"/>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37952382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Commercial vehicles are big, carry a wide range of goods and their regulation is vital to road safety – the impact of 44 tonnes can be catastrophic – so vehicle condition/braking systems/loads (u</a:t>
            </a:r>
            <a:r>
              <a:rPr lang="en-GB" dirty="0"/>
              <a:t>nsafe loads injure more than 1,200 people a year and cost UK business millions of pounds in damaged goods) </a:t>
            </a:r>
            <a:r>
              <a:rPr lang="en-GB" sz="1200" dirty="0">
                <a:latin typeface="Arial" panose="020B0604020202020204" pitchFamily="34" charset="0"/>
                <a:cs typeface="Arial" panose="020B0604020202020204" pitchFamily="34" charset="0"/>
              </a:rPr>
              <a:t>must be regulated. The law and regulations covering commercial vehicles is complex and many forces have specialist commercial vehicle units. </a:t>
            </a:r>
          </a:p>
          <a:p>
            <a:r>
              <a:rPr lang="en-GB" sz="1200" dirty="0">
                <a:latin typeface="Arial" panose="020B0604020202020204" pitchFamily="34" charset="0"/>
                <a:cs typeface="Arial" panose="020B0604020202020204" pitchFamily="34" charset="0"/>
              </a:rPr>
              <a:t>	The industry is regulated to maintain a high standard of vehicle safety and fair competition in the industry whilst making sure that the regulatory burden upon compliant operators is minimised. The Road Traffic Act 1988 contains all the main motoring offences and is applied by courts across the country, which is accompanied by the Road Traffic Offenders Act 1988 regulating the penalties for many motoring offences.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Road Vehicles C&amp;U Regs 1986 set standards for the manufacture, construction, maintenance of all road vehicles. This includes brakes, steering, vision, instruments and equipment, protective systems including alarms and the control of emissions. It also covers the use of hand-held mobile telephone or similar devices.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drivers, new and existing, have to undertake a minimum of 35 hours of training every five years to ensure that their Driver Cert. of Prof. Competence is current – this is known as periodic training</a:t>
            </a: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35 hours of training every five years.</a:t>
            </a: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Periodic Training requirement is 7 hours.</a:t>
            </a: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All professional drivers of lorries over 3.5 tonnes</a:t>
            </a: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Passenger vehicles with more than nine passenger seats. </a:t>
            </a:r>
          </a:p>
          <a:p>
            <a:endParaRPr lang="en-GB" dirty="0"/>
          </a:p>
          <a:p>
            <a:r>
              <a:rPr lang="en-GB" sz="1200" dirty="0">
                <a:latin typeface="Arial" panose="020B0604020202020204" pitchFamily="34" charset="0"/>
                <a:cs typeface="Arial" panose="020B0604020202020204" pitchFamily="34" charset="0"/>
              </a:rPr>
              <a:t>The aims of Driver CPC are to:  Improve the knowledge of lorry and bus drivers – to raise standards of:  Road safety for all road users; the road freight and passenger transport industries (through better staff performance, better recruitment and retention, more economical vehicle usage); the environment (reduced fuel consumption and vehicle wear);</a:t>
            </a:r>
          </a:p>
          <a:p>
            <a:r>
              <a:rPr lang="en-GB" sz="1200" dirty="0">
                <a:latin typeface="Arial" panose="020B0604020202020204" pitchFamily="34" charset="0"/>
                <a:cs typeface="Arial" panose="020B0604020202020204" pitchFamily="34" charset="0"/>
              </a:rPr>
              <a:t>AND to recognise and accredit the knowledge and skills of professional bus, coach and lorry drivers; ensure they regularly update their skills and knowledge; raise the status of and promote commercial driving as a career.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Con &amp; Use Regs re driver </a:t>
            </a:r>
            <a:r>
              <a:rPr lang="en-GB" sz="1200" dirty="0" err="1">
                <a:latin typeface="Arial" panose="020B0604020202020204" pitchFamily="34" charset="0"/>
                <a:cs typeface="Arial" panose="020B0604020202020204" pitchFamily="34" charset="0"/>
              </a:rPr>
              <a:t>resps</a:t>
            </a:r>
            <a:r>
              <a:rPr lang="en-GB" sz="1200" dirty="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Under various Road Traffic Acts and regulations, employers must ensure that vehicles used for work purposes are safe and legal and drivers are properly licensed and insured. They can be charged with </a:t>
            </a:r>
            <a:r>
              <a:rPr lang="en-GB" sz="1200" dirty="0" err="1">
                <a:latin typeface="Arial" panose="020B0604020202020204" pitchFamily="34" charset="0"/>
                <a:cs typeface="Arial" panose="020B0604020202020204" pitchFamily="34" charset="0"/>
              </a:rPr>
              <a:t>‘cause</a:t>
            </a:r>
            <a:r>
              <a:rPr lang="en-GB" sz="1200" dirty="0">
                <a:latin typeface="Arial" panose="020B0604020202020204" pitchFamily="34" charset="0"/>
                <a:cs typeface="Arial" panose="020B0604020202020204" pitchFamily="34" charset="0"/>
              </a:rPr>
              <a:t>’ or ‘permit' offences if they fail in this responsibility. Drivers </a:t>
            </a:r>
            <a:r>
              <a:rPr lang="en-GB" dirty="0"/>
              <a:t>are responsible for maintaining the roadworthiness of their vehicles.</a:t>
            </a:r>
          </a:p>
          <a:p>
            <a:r>
              <a:rPr lang="en-GB" sz="1200" dirty="0">
                <a:latin typeface="Arial" panose="020B0604020202020204" pitchFamily="34" charset="0"/>
                <a:cs typeface="Arial" panose="020B0604020202020204" pitchFamily="34" charset="0"/>
              </a:rPr>
              <a:t>Drivers of Public Service Vehicles (PSV) or Heavy Goods Vehicles (HGV) must have a valid operator’s licence.</a:t>
            </a:r>
          </a:p>
          <a:p>
            <a:r>
              <a:rPr lang="en-GB" dirty="0"/>
              <a:t>Commercial drivers (of vans, lorries, buses and coaches) can be stopped by the police or a Driver and Vehicle Standards Agency (DVSA) officer. </a:t>
            </a:r>
          </a:p>
          <a:p>
            <a:r>
              <a:rPr lang="en-GB" dirty="0"/>
              <a:t>The police and DVSA have the power to carry out spot checks of vehicles and issue prohibitions where necessary.</a:t>
            </a:r>
          </a:p>
          <a:p>
            <a:endParaRPr lang="en-GB" sz="1200" dirty="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dirty="0">
                <a:latin typeface="Arial" panose="020B0604020202020204" pitchFamily="34" charset="0"/>
                <a:cs typeface="Arial" panose="020B0604020202020204" pitchFamily="34" charset="0"/>
              </a:rPr>
              <a:t>Operator responsibilities include</a:t>
            </a: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carry out safety inspections before use of a vehicle  even if leasing, hiring or borrowing it. Must also ensure regular safety inspections; give drivers clear written instructions of their responsibilities; ensure non-roadworthy vehicles are taken out of service; safety inspections carried out by trained inspectors. </a:t>
            </a:r>
            <a:r>
              <a:rPr lang="en-GB" sz="1200" b="0" dirty="0">
                <a:latin typeface="Arial" panose="020B0604020202020204" pitchFamily="34" charset="0"/>
                <a:cs typeface="Arial" panose="020B0604020202020204" pitchFamily="34" charset="0"/>
              </a:rPr>
              <a:t>All drivers (including sub-contracted and agency drivers) must conduct a daily walkaround check of their vehicle before each shift to ensure it is safe and in full working order.</a:t>
            </a:r>
          </a:p>
          <a:p>
            <a:pPr marL="0" marR="0" lvl="0" indent="0" algn="l" defTabSz="914400" rtl="0" eaLnBrk="1" fontAlgn="base" latinLnBrk="0" hangingPunct="1">
              <a:lnSpc>
                <a:spcPct val="100000"/>
              </a:lnSpc>
              <a:spcBef>
                <a:spcPts val="0"/>
              </a:spcBef>
              <a:spcAft>
                <a:spcPts val="0"/>
              </a:spcAft>
              <a:buClrTx/>
              <a:buSzTx/>
              <a:buFontTx/>
              <a:buNone/>
              <a:tabLst/>
              <a:defRPr/>
            </a:pPr>
            <a:endParaRPr lang="en-GB" sz="1200" b="0" dirty="0">
              <a:latin typeface="Arial" panose="020B0604020202020204" pitchFamily="34" charset="0"/>
              <a:cs typeface="Arial" panose="020B0604020202020204" pitchFamily="34" charset="0"/>
            </a:endParaRPr>
          </a:p>
          <a:p>
            <a:r>
              <a:rPr lang="en-GB" b="1" dirty="0"/>
              <a:t>Drivers hours: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road safety reasons the UK law requires all professional HGV and PCV drivers to follow the driver’s hours rule and log their work hours and breaks by using a tachograph. Tachographs can be a traditional wax disc/chart or a digital read out. The ability to read and understand either one requires a degree of specialist knowledge. The rules are not simple – what follows are a few of the driver’s hours rule as an example - more rules and details are available in the VOSA Rule Book which is available online. </a:t>
            </a:r>
          </a:p>
          <a:p>
            <a:endParaRPr lang="en-GB" dirty="0"/>
          </a:p>
          <a:p>
            <a:r>
              <a:rPr lang="en-GB" dirty="0"/>
              <a:t>All drivers using tachographs must comply with certain rules regarding the lengt5h of time they spend on the road.</a:t>
            </a:r>
          </a:p>
          <a:p>
            <a:r>
              <a:rPr lang="en-GB" b="1" dirty="0"/>
              <a:t>The 4.5 Hours Rule – </a:t>
            </a:r>
            <a:r>
              <a:rPr lang="en-GB" b="0" dirty="0"/>
              <a:t>drivers should </a:t>
            </a:r>
            <a:r>
              <a:rPr lang="en-GB" dirty="0"/>
              <a:t>take 45 minutes break after driving for 4.5 hours. </a:t>
            </a:r>
          </a:p>
          <a:p>
            <a:r>
              <a:rPr lang="en-GB" b="1" dirty="0"/>
              <a:t>Compulsory Breaks - </a:t>
            </a:r>
            <a:r>
              <a:rPr lang="en-GB" dirty="0"/>
              <a:t>can take 45 minutes break in 2 parts. The first part has to be a minimum of 15 minutes and the second of at least 30 minutes. These breaks cannot be taken in the opposite order. Any break of less than 15 minutes counts as work. </a:t>
            </a:r>
          </a:p>
          <a:p>
            <a:r>
              <a:rPr lang="en-GB" b="1" dirty="0"/>
              <a:t>Daily Drive - </a:t>
            </a:r>
            <a:r>
              <a:rPr lang="en-GB" dirty="0"/>
              <a:t>a driver can drive for up to 9 hours a day but this can be increased to 10 hours twice in a given week. </a:t>
            </a:r>
          </a:p>
          <a:p>
            <a:r>
              <a:rPr lang="en-GB" b="1" dirty="0"/>
              <a:t>Weekly Drive - </a:t>
            </a:r>
            <a:r>
              <a:rPr lang="en-GB" dirty="0"/>
              <a:t>drivers may drive for up to 56 hours in a week – must be done over no more than 6 consecutive duties in a week. </a:t>
            </a:r>
          </a:p>
          <a:p>
            <a:r>
              <a:rPr lang="en-GB" b="1" dirty="0"/>
              <a:t>Fortnightly Drive - </a:t>
            </a:r>
            <a:r>
              <a:rPr lang="en-GB" dirty="0"/>
              <a:t>maximum number of hours a driver can drive for in two consecutive weeks is 90. </a:t>
            </a:r>
          </a:p>
          <a:p>
            <a:r>
              <a:rPr lang="en-GB" b="1" dirty="0"/>
              <a:t>Daily Rest - </a:t>
            </a:r>
            <a:r>
              <a:rPr lang="en-GB" dirty="0"/>
              <a:t>minimum rest of 11 hours must be taken in a 24 hour period - this can be reduced to 9 hours for a maximum of 3 times during a week. A long break of at least 3 hours taken during work can be considered as a part of daily rest. </a:t>
            </a:r>
          </a:p>
          <a:p>
            <a:endParaRPr lang="en-GB" dirty="0"/>
          </a:p>
          <a:p>
            <a:pPr fontAlgn="base"/>
            <a:r>
              <a:rPr lang="en-GB" sz="1200" dirty="0">
                <a:latin typeface="Arial" panose="020B0604020202020204" pitchFamily="34" charset="0"/>
                <a:cs typeface="Arial" panose="020B0604020202020204" pitchFamily="34" charset="0"/>
              </a:rPr>
              <a:t>When stopping/checking any vehicle always remember and employ the threat and risk assessment, incident and scene management advice and methodologies you covered in phase one. Powers to stop vehicles are reprised in the next slide. </a:t>
            </a:r>
          </a:p>
          <a:p>
            <a:pPr fontAlgn="base"/>
            <a:endParaRPr lang="en-GB" sz="1200" dirty="0">
              <a:latin typeface="Arial" panose="020B0604020202020204" pitchFamily="34" charset="0"/>
              <a:cs typeface="Arial" panose="020B0604020202020204" pitchFamily="34" charset="0"/>
            </a:endParaRPr>
          </a:p>
          <a:p>
            <a:r>
              <a:rPr lang="en-GB" b="1" dirty="0"/>
              <a:t>Reading:</a:t>
            </a:r>
          </a:p>
          <a:p>
            <a:r>
              <a:rPr lang="en-GB" dirty="0"/>
              <a:t>BRAKE ‘</a:t>
            </a:r>
            <a:r>
              <a:rPr lang="en-GB" b="0" dirty="0">
                <a:effectLst/>
              </a:rPr>
              <a:t>Enforcing the safety of commercial vehicles in the UK’ Available at: https://www.brake.org.uk/facts-resources/15-facts/495-enforcing-the-safety-of-commercial-vehicles-in-the-uk</a:t>
            </a:r>
            <a:endParaRPr lang="en-GB" b="0" dirty="0"/>
          </a:p>
          <a:p>
            <a:r>
              <a:rPr lang="en-GB" b="0" dirty="0"/>
              <a:t>Gov.UK 2020 ‘Roadside vehicle checks for commercial drivers’ Available at:  https://www.gov.uk/roadside-vehicle-checks-for-commercial-drivers</a:t>
            </a:r>
          </a:p>
          <a:p>
            <a:r>
              <a:rPr lang="en-GB" b="0" dirty="0"/>
              <a:t>VOSA Driver’s Hours. Available at: http://driverhours.co.uk/drivers-hours-vosa/</a:t>
            </a:r>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8</a:t>
            </a:r>
          </a:p>
          <a:p>
            <a:pPr marL="0" lvl="0" indent="0">
              <a:lnSpc>
                <a:spcPct val="115000"/>
              </a:lnSpc>
              <a:spcAft>
                <a:spcPts val="0"/>
              </a:spcAft>
              <a:buFont typeface="Symbol" panose="05050102010706020507" pitchFamily="18" charset="2"/>
              <a:buNone/>
            </a:pPr>
            <a:r>
              <a:rPr lang="en-GB" dirty="0"/>
              <a:t>Disruption of criminal activity is at the core of policing and is entirely coherent with ‘</a:t>
            </a:r>
            <a:r>
              <a:rPr lang="en-GB" dirty="0" err="1"/>
              <a:t>Peelian</a:t>
            </a:r>
            <a:r>
              <a:rPr lang="en-GB" dirty="0"/>
              <a:t>’ principles. Use of the roads by criminals provides an opportunity to apply roads policing powers to behaviour ranging from minor motoring offences to international organised crime. We know that there</a:t>
            </a:r>
            <a:r>
              <a:rPr lang="en-GB" sz="1100" dirty="0">
                <a:solidFill>
                  <a:srgbClr val="FF0000"/>
                </a:solidFill>
                <a:effectLst/>
                <a:latin typeface="Trebuchet MS" panose="020B0603020202020204" pitchFamily="34" charset="0"/>
                <a:ea typeface="Calibri" panose="020F0502020204030204" pitchFamily="34" charset="0"/>
                <a:cs typeface="Arial" panose="020B0604020202020204" pitchFamily="34" charset="0"/>
              </a:rPr>
              <a:t> is a link between offending on the roads and other forms of criminality e.g. 79% of disqualified drivers had criminal records, which is four times that of the general population; this includes ‘risky’ traffic behaviour and violent crime. Such ‘self-selecting’ road traffic behaviour can be indicators of more serious criminality and provides patrolling officers with opportunities for enforcement of road traffic offences. This amounts to denial of the roads which in turn can disrupt criminal activity. The disruption of criminality is at the heart of the government’s serious and organised crime strategy, which was revised in 2018 due to the stark assessment of the scale of the challenge of such crime, and policing of the roads should be considered as part of a ‘whole system approach’ to safety </a:t>
            </a:r>
            <a:r>
              <a:rPr lang="en-GB" sz="1100" b="1" i="1" dirty="0">
                <a:solidFill>
                  <a:srgbClr val="FF0000"/>
                </a:solidFill>
                <a:effectLst/>
                <a:latin typeface="Trebuchet MS" panose="020B0603020202020204" pitchFamily="34" charset="0"/>
                <a:ea typeface="Calibri" panose="020F0502020204030204" pitchFamily="34" charset="0"/>
                <a:cs typeface="Arial" panose="020B0604020202020204" pitchFamily="34" charset="0"/>
              </a:rPr>
              <a:t>and</a:t>
            </a:r>
            <a:r>
              <a:rPr lang="en-GB" sz="1100" dirty="0">
                <a:solidFill>
                  <a:srgbClr val="FF0000"/>
                </a:solidFill>
                <a:effectLst/>
                <a:latin typeface="Trebuchet MS" panose="020B0603020202020204" pitchFamily="34" charset="0"/>
                <a:ea typeface="Calibri" panose="020F0502020204030204" pitchFamily="34" charset="0"/>
                <a:cs typeface="Arial" panose="020B0604020202020204" pitchFamily="34" charset="0"/>
              </a:rPr>
              <a:t> security, the aim of which is to p</a:t>
            </a:r>
            <a:r>
              <a:rPr lang="en-GB" dirty="0"/>
              <a:t>rotect citizens and their prosperity by leaving no safe space for serious and organised criminals to operate. Perhaps the forthcoming revised NPCC roads policing strategy will/should have clearer links to or greater coherence with this government strategy.</a:t>
            </a:r>
          </a:p>
          <a:p>
            <a:pPr marL="0" lvl="0" indent="0">
              <a:lnSpc>
                <a:spcPct val="115000"/>
              </a:lnSpc>
              <a:spcAft>
                <a:spcPts val="0"/>
              </a:spcAft>
              <a:buFont typeface="Symbol" panose="05050102010706020507" pitchFamily="18" charset="2"/>
              <a:buNone/>
            </a:pPr>
            <a:r>
              <a:rPr lang="en-GB" dirty="0"/>
              <a:t>	</a:t>
            </a:r>
          </a:p>
          <a:p>
            <a:r>
              <a:rPr lang="en-GB" dirty="0"/>
              <a:t>	The CoP ‘What Works’ menu of tactics on disruption of criminality should be a ‘must read’. It follows a ‘pursue – prevent – protect – prepare format like the CT ‘Contest’ strategy, indeed terror is crime. the ‘what works’ menu contains tactics for disruption of six areas of criminal lifestyles. It was </a:t>
            </a:r>
            <a:r>
              <a:rPr lang="en-GB" sz="1800" b="0" i="0" u="none" strike="noStrike" baseline="0" dirty="0">
                <a:solidFill>
                  <a:srgbClr val="000000"/>
                </a:solidFill>
                <a:latin typeface="Calibri" panose="020F0502020204030204" pitchFamily="34" charset="0"/>
              </a:rPr>
              <a:t>developed for anyone looking to disrupt criminals particularly serious and organised criminals. It helps identify appropriate disruption powers and tactics available to law enforcement and partner agencies.  It advocates a ‘combined services’, problem solving approach with greater focus on root causes so that tactics can be more effective and efficient in the longer term.  All agencies involved can use it to form coherent, creative disruption plans, combining different tactics from different agencies. </a:t>
            </a:r>
          </a:p>
          <a:p>
            <a:r>
              <a:rPr lang="en-GB" sz="1800" b="0" i="0" u="none" strike="noStrike" baseline="0" dirty="0">
                <a:solidFill>
                  <a:srgbClr val="000000"/>
                </a:solidFill>
                <a:latin typeface="Calibri" panose="020F0502020204030204" pitchFamily="34" charset="0"/>
              </a:rPr>
              <a:t>	The menu is split into six areas of a criminal’s lifestyle that can be targeted to disrupt criminal activity: Lifestyle, Behaviour, Vehicles, Travel, Business, Crime. Each menu area  provides hyperlinks to various tactics/ opportunities, each with its own four page profile consisting of : </a:t>
            </a:r>
          </a:p>
          <a:p>
            <a:r>
              <a:rPr lang="en-GB" sz="1800" b="0" i="0" u="none" strike="noStrike" baseline="0" dirty="0">
                <a:solidFill>
                  <a:srgbClr val="000000"/>
                </a:solidFill>
                <a:latin typeface="Calibri" panose="020F0502020204030204" pitchFamily="34" charset="0"/>
              </a:rPr>
              <a:t>what the tactic is; it’s impacts; a case study; what the procedure is; who can help; what needs to be watch out for.  As ever ‘each case on its own merits’ applies and bespoke plans should be developed using multi-agency tactics. </a:t>
            </a:r>
          </a:p>
          <a:p>
            <a:r>
              <a:rPr lang="en-GB" sz="1800" b="0" i="0" u="none" strike="noStrike" baseline="0" dirty="0">
                <a:solidFill>
                  <a:srgbClr val="000000"/>
                </a:solidFill>
                <a:latin typeface="Calibri" panose="020F0502020204030204" pitchFamily="34" charset="0"/>
              </a:rPr>
              <a:t>	Each plan should have: an assigned plan owner, or lead – from the most appropriate ; use a combination of tactics to disrupt single or multiple elements of the criminal’s lifestyle; Include and engage with the full range of partners; use each disruption as an opportunity for further intelligence; co-ordinated timings re. use of tactics; the plan owner needs oversight of the complete suite of tactics to ensure they are complimentary. The menu of tactics is available as an interactive PDF document through common portals such as the College website, Police online Knowledge Area (POLKA), PAM for GAIN agencies. </a:t>
            </a:r>
          </a:p>
          <a:p>
            <a:r>
              <a:rPr lang="en-GB" sz="1800" b="0" i="0" u="none" strike="noStrike" baseline="0" dirty="0">
                <a:solidFill>
                  <a:srgbClr val="000000"/>
                </a:solidFill>
                <a:latin typeface="Calibri" panose="020F0502020204030204" pitchFamily="34" charset="0"/>
              </a:rPr>
              <a:t>	</a:t>
            </a:r>
            <a:r>
              <a:rPr lang="en-GB" dirty="0"/>
              <a:t>Forces should use intelligence and enforcement to disrupt criminality and, to that end as well as road safety, may be called to assist with road checks being conducted by the Driver and Vehicle Standards Agency (DVSA) and be associated with national and seasonal campaigns. Stopping vehicles on the roads is a key part of the wider road safety and crime prevention strategy, so knowing what powers are available is essential. Here’s a reminder of some:</a:t>
            </a:r>
          </a:p>
          <a:p>
            <a:r>
              <a:rPr lang="en-GB" b="1" dirty="0"/>
              <a:t>Powers to stop vehicles</a:t>
            </a:r>
          </a:p>
          <a:p>
            <a:pPr>
              <a:buFont typeface="Arial" panose="020B0604020202020204" pitchFamily="34" charset="0"/>
              <a:buChar char="•"/>
            </a:pPr>
            <a:r>
              <a:rPr lang="en-GB" dirty="0">
                <a:hlinkClick r:id="rId3" tooltip="Road Traffic Act"/>
              </a:rPr>
              <a:t>Section 163</a:t>
            </a:r>
            <a:r>
              <a:rPr lang="en-GB" dirty="0"/>
              <a:t> of the Road Traffic Act 1988: a person driving a mechanically propelled vehicle on a road must stop the vehicle on being required to do so by a constable in uniform or a traffic officer.</a:t>
            </a:r>
          </a:p>
          <a:p>
            <a:pPr>
              <a:buFont typeface="Arial" panose="020B0604020202020204" pitchFamily="34" charset="0"/>
              <a:buChar char="•"/>
            </a:pPr>
            <a:r>
              <a:rPr lang="en-GB" dirty="0">
                <a:hlinkClick r:id="rId4"/>
              </a:rPr>
              <a:t>Section 4</a:t>
            </a:r>
            <a:r>
              <a:rPr lang="en-GB" dirty="0"/>
              <a:t> of the Police and Criminal Evidence Act 1984 allows either all vehicles or those selected by a particular criterion to be stopped in a particular locality in order to locate an offender or witness involved in an indictable offence (subject to authorisation). The location of such road checks is integral to achieving this objective. It should afford maximum protection to both the public and police while giving little warning to the suspect and no escape routes.</a:t>
            </a:r>
          </a:p>
          <a:p>
            <a:pPr>
              <a:buFont typeface="Arial" panose="020B0604020202020204" pitchFamily="34" charset="0"/>
              <a:buChar char="•"/>
            </a:pPr>
            <a:r>
              <a:rPr lang="en-GB" dirty="0">
                <a:hlinkClick r:id="rId5"/>
              </a:rPr>
              <a:t>Section 60</a:t>
            </a:r>
            <a:r>
              <a:rPr lang="en-GB" dirty="0"/>
              <a:t> of the Criminal Justice and Public Order 1994 gives preventive stop and search powers (subject to authorisation) to the police where violence is anticipated in a particular location.</a:t>
            </a:r>
          </a:p>
          <a:p>
            <a:pPr>
              <a:buFont typeface="Arial" panose="020B0604020202020204" pitchFamily="34" charset="0"/>
              <a:buChar char="•"/>
            </a:pPr>
            <a:r>
              <a:rPr lang="en-GB" dirty="0">
                <a:hlinkClick r:id="rId6" tooltip="Terrorism Act 2000"/>
              </a:rPr>
              <a:t>Section 43</a:t>
            </a:r>
            <a:r>
              <a:rPr lang="en-GB" dirty="0"/>
              <a:t>, </a:t>
            </a:r>
            <a:r>
              <a:rPr lang="en-GB" dirty="0">
                <a:hlinkClick r:id="rId7"/>
              </a:rPr>
              <a:t>section 44</a:t>
            </a:r>
            <a:r>
              <a:rPr lang="en-GB" dirty="0"/>
              <a:t> and </a:t>
            </a:r>
            <a:r>
              <a:rPr lang="en-GB" dirty="0">
                <a:hlinkClick r:id="rId8"/>
              </a:rPr>
              <a:t>section 45</a:t>
            </a:r>
            <a:r>
              <a:rPr lang="en-GB" dirty="0"/>
              <a:t> of the Terrorism Act 2000 give preventive stop and search powers to the police when terrorist activity is anticipated in a particular location.</a:t>
            </a:r>
          </a:p>
          <a:p>
            <a:pPr>
              <a:buFont typeface="Arial" panose="020B0604020202020204" pitchFamily="34" charset="0"/>
              <a:buNone/>
            </a:pPr>
            <a:endParaRPr lang="en-GB" dirty="0"/>
          </a:p>
          <a:p>
            <a:r>
              <a:rPr lang="en-GB" dirty="0"/>
              <a:t>	Technology can transform how the police tackle criminality on the roads, just as It can with counter-terrorism activity. Technology available to forces to disrupt criminality includes: Automatic number plate recognition (ANPR) – CCTV - Vehicle tracking (devices which may be fitted to vehicles by manufacturers or the public. Some allow vehicles to be immobilised remotely. Many police vehicles and air support units have tracking equipment fitted) – ‘</a:t>
            </a:r>
            <a:r>
              <a:rPr lang="en-GB" dirty="0" err="1"/>
              <a:t>Smartwater</a:t>
            </a:r>
            <a:r>
              <a:rPr lang="en-GB" dirty="0"/>
              <a:t>’ (a clear liquid substance only visible under ultraviolet light. It contains a unique code and is used to mark property) - roadside fingerprinting (project lantern) - facial recognition - average speed safety cameras - FIND (facial images national database) project.</a:t>
            </a:r>
          </a:p>
          <a:p>
            <a:r>
              <a:rPr lang="en-GB" dirty="0"/>
              <a:t>	Recent decades have seen numbers of dedicated traffic patrol officers reduced. Regular patrols have been replaced by highways agency patrols on our motorways. It is fair to criticise the last decade of cutbacks in roads policing when RPU officers have necessarily been engaged in a more general role than previously. However, recent increased investment in roads policing has already seen some success. Disrupting criminality is a main aim of force road policing policies and a proactive approach with more </a:t>
            </a:r>
            <a:r>
              <a:rPr lang="en-GB" dirty="0">
                <a:effectLst/>
              </a:rPr>
              <a:t>officers is denying criminals an unchallenged use of the roads. Crackdowns on anti-social behaviour and new technology being used to catch criminals are among the benefits.  Inter force collaborations and investment in drones and specialist training, such as pursuit capability, are helping to crack down on anti-social behaviour and deal with poor driver behaviour.  The stopping of vehicles is a basic policing tool which, well judged, discretionally employed can achieve very positive results.  Simply put, there is </a:t>
            </a:r>
            <a:r>
              <a:rPr lang="en-GB" dirty="0"/>
              <a:t>clear evidence that roads policing is effective in making roads safer and in disrupting criminality. Intelligence led, technology assisted police presence works.</a:t>
            </a:r>
          </a:p>
          <a:p>
            <a:endParaRPr lang="en-GB" dirty="0"/>
          </a:p>
          <a:p>
            <a:r>
              <a:rPr lang="en-GB" b="1" dirty="0"/>
              <a:t>Reading:</a:t>
            </a:r>
          </a:p>
          <a:p>
            <a:r>
              <a:rPr lang="en-GB" b="0" dirty="0"/>
              <a:t>CoP APP Road policing - Disrupting criminality Available at: https://www.app.college.police.uk/app-content/road-policing-2/disrupting-criminality/</a:t>
            </a:r>
          </a:p>
          <a:p>
            <a:r>
              <a:rPr lang="en-GB" b="0" dirty="0"/>
              <a:t>Staffordshire Police 2020 ‘</a:t>
            </a:r>
            <a:r>
              <a:rPr lang="en-GB" b="0" dirty="0">
                <a:effectLst/>
              </a:rPr>
              <a:t>Increase in investment in roads policing is driving down crime’ Available at: https://www.staffordshire.police.uk/news/staffordshire/news/2020/july/increase-in-investment-in-roads-policing-is-driving-down-crime/</a:t>
            </a:r>
          </a:p>
          <a:p>
            <a:r>
              <a:rPr lang="en-GB" b="0" dirty="0">
                <a:effectLst/>
              </a:rPr>
              <a:t>GEM 2020 ‘</a:t>
            </a:r>
            <a:r>
              <a:rPr lang="en-GB" b="0" dirty="0"/>
              <a:t>GEM welcomes new report on the value of roads policing ‘ Available at: https://blog.motoringassist.com/news/gem-welcomes-new-report-on-the-value-of-roads-policing/</a:t>
            </a:r>
          </a:p>
          <a:p>
            <a:r>
              <a:rPr lang="en-GB" b="0" dirty="0"/>
              <a:t>ROSPA 2004 ‘Roads Policing and Road Safety: A Position Paper’ Available at: https://www.rospa.com/rospaweb/docs/advice-services/road-safety/roads/roads-policing-position-paper.pdf</a:t>
            </a:r>
          </a:p>
          <a:p>
            <a:pPr algn="l"/>
            <a:r>
              <a:rPr lang="en-GB" dirty="0"/>
              <a:t>CoP 2020 ‘What Works’ – ‘</a:t>
            </a:r>
            <a:r>
              <a:rPr lang="en-GB" sz="1800" b="0" i="0" u="none" strike="noStrike" baseline="0" dirty="0">
                <a:solidFill>
                  <a:srgbClr val="000000"/>
                </a:solidFill>
                <a:latin typeface="Arial" panose="020B0604020202020204" pitchFamily="34" charset="0"/>
              </a:rPr>
              <a:t> Disrupting Serious and Organised Criminals - Menu of tactics’  Available at: https://whatworks.college.police.uk/Research/Documents/Menu_of_tactics.pdf</a:t>
            </a:r>
          </a:p>
          <a:p>
            <a:pPr algn="l"/>
            <a:r>
              <a:rPr lang="en-GB" sz="1800" b="0" i="0" u="none" strike="noStrike" baseline="0" dirty="0">
                <a:solidFill>
                  <a:srgbClr val="000000"/>
                </a:solidFill>
                <a:latin typeface="Arial" panose="020B0604020202020204" pitchFamily="34" charset="0"/>
              </a:rPr>
              <a:t>‘Contest’ 2018 ‘</a:t>
            </a:r>
            <a:r>
              <a:rPr lang="en-GB" sz="1800" b="0" i="0" u="none" strike="noStrike" baseline="0" dirty="0">
                <a:solidFill>
                  <a:srgbClr val="000000"/>
                </a:solidFill>
                <a:latin typeface="HelveticaNeueLT Std Lt"/>
              </a:rPr>
              <a:t>The United Kingdom’s Strategy for Countering Terrorism</a:t>
            </a:r>
            <a:r>
              <a:rPr lang="en-GB" sz="1800" b="0" i="0" u="none" strike="noStrike" baseline="0" dirty="0">
                <a:solidFill>
                  <a:srgbClr val="000000"/>
                </a:solidFill>
                <a:latin typeface="Arial" panose="020B0604020202020204" pitchFamily="34" charset="0"/>
              </a:rPr>
              <a:t>’ Available at: https://assets.publishing.service.gov.uk/government/uploads/system/uploads/attachment_data/file/716907/140618_CCS207_CCS0218929798-1_CONTEST_3.0_WEB.pdf</a:t>
            </a:r>
          </a:p>
          <a:p>
            <a:pPr algn="l"/>
            <a:r>
              <a:rPr lang="en-GB" sz="1800" b="0" i="0" u="none" strike="noStrike" baseline="0" dirty="0">
                <a:solidFill>
                  <a:srgbClr val="000000"/>
                </a:solidFill>
                <a:latin typeface="Arial" panose="020B0604020202020204" pitchFamily="34" charset="0"/>
              </a:rPr>
              <a:t>H.M. Govt. 2018 ‘</a:t>
            </a:r>
            <a:r>
              <a:rPr lang="en-GB" dirty="0"/>
              <a:t>Serious and Organised Crime Strategy’ Available at: </a:t>
            </a:r>
            <a:r>
              <a:rPr lang="en-GB" dirty="0">
                <a:hlinkClick r:id="rId9"/>
              </a:rPr>
              <a:t>https://assets.publishing.service.gov.uk/government/uploads/system/uploads/attachment_data/file/752850/SOC-2018-web.pdf</a:t>
            </a:r>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8</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Slide 9</a:t>
            </a:r>
          </a:p>
          <a:p>
            <a:pPr algn="l"/>
            <a:r>
              <a:rPr lang="en-GB" b="0" i="0" dirty="0">
                <a:solidFill>
                  <a:srgbClr val="333333"/>
                </a:solidFill>
                <a:effectLst/>
                <a:latin typeface="Arial" panose="020B0604020202020204" pitchFamily="34" charset="0"/>
              </a:rPr>
              <a:t>Each force is responsible for structuring and resourcing of their road policing capability. Roads should be policed effectively, based on strategic aims and targets. Incidents should be managed in accordance with ’CLEAR’ principles and decisions made in accordance with the NDM. Forces should identify vulnerable and hazardous locations, </a:t>
            </a:r>
            <a:r>
              <a:rPr lang="en-GB" b="0" i="0" dirty="0" err="1">
                <a:solidFill>
                  <a:srgbClr val="333333"/>
                </a:solidFill>
                <a:effectLst/>
                <a:latin typeface="Arial" panose="020B0604020202020204" pitchFamily="34" charset="0"/>
              </a:rPr>
              <a:t>e.g</a:t>
            </a:r>
            <a:r>
              <a:rPr lang="en-GB" b="0" i="0" dirty="0">
                <a:solidFill>
                  <a:srgbClr val="333333"/>
                </a:solidFill>
                <a:effectLst/>
                <a:latin typeface="Arial" panose="020B0604020202020204" pitchFamily="34" charset="0"/>
              </a:rPr>
              <a:t>, bridges, tunnels and transport hubs, and apply specific threat levels to them.  Such locations may require specific plans. Roads are high-risk environments and staff should receive appropriate training – METHANE and ACECARD mnemonics are features of this. College of Policing APP provides guidance (some links below).</a:t>
            </a:r>
          </a:p>
          <a:p>
            <a:pPr algn="l"/>
            <a:endParaRPr lang="en-GB" b="0" i="0" dirty="0">
              <a:solidFill>
                <a:srgbClr val="333333"/>
              </a:solidFill>
              <a:effectLst/>
              <a:latin typeface="Arial" panose="020B0604020202020204" pitchFamily="34" charset="0"/>
            </a:endParaRPr>
          </a:p>
          <a:p>
            <a:pPr algn="l"/>
            <a:r>
              <a:rPr lang="en-GB" dirty="0"/>
              <a:t>Gaps in the evidence and research to do with the ‘fatal four’ (as identified by 2015 research)  include: </a:t>
            </a:r>
          </a:p>
          <a:p>
            <a:pPr marL="171450" indent="-171450" algn="l">
              <a:buFont typeface="Arial" panose="020B0604020202020204" pitchFamily="34" charset="0"/>
              <a:buChar char="•"/>
            </a:pPr>
            <a:r>
              <a:rPr lang="en-GB" dirty="0"/>
              <a:t>Measuring levels and locations of enforcement is challenging. A more detailed understanding of what roads policing officers do at a local level is needed. Routine collection of this information could produce some powerful conclusions</a:t>
            </a:r>
          </a:p>
          <a:p>
            <a:pPr marL="171450" indent="-171450" algn="l">
              <a:buFont typeface="Arial" panose="020B0604020202020204" pitchFamily="34" charset="0"/>
              <a:buChar char="•"/>
            </a:pPr>
            <a:r>
              <a:rPr lang="en-GB" dirty="0"/>
              <a:t>How much particular levels of enforcement increase compliance is broadly unknown. Quantifiable data would help police focus more efficiently on the fatal four</a:t>
            </a:r>
          </a:p>
          <a:p>
            <a:pPr marL="171450" indent="-171450" algn="l">
              <a:buFont typeface="Arial" panose="020B0604020202020204" pitchFamily="34" charset="0"/>
              <a:buChar char="•"/>
            </a:pPr>
            <a:r>
              <a:rPr lang="en-GB" dirty="0"/>
              <a:t>Fixed speed cameras are effective even when inactive but how long these cameras can be inactive and remain effective Is unknown</a:t>
            </a:r>
          </a:p>
          <a:p>
            <a:pPr marL="171450" indent="-171450" algn="l">
              <a:buFont typeface="Arial" panose="020B0604020202020204" pitchFamily="34" charset="0"/>
              <a:buChar char="•"/>
            </a:pPr>
            <a:r>
              <a:rPr lang="en-GB" dirty="0"/>
              <a:t>Impact of National Speed Awareness Courses on repeat speed offences and future collisions is broadly unknown. </a:t>
            </a:r>
          </a:p>
          <a:p>
            <a:pPr marL="171450" indent="-171450" algn="l">
              <a:buFont typeface="Arial" panose="020B0604020202020204" pitchFamily="34" charset="0"/>
              <a:buChar char="•"/>
            </a:pPr>
            <a:r>
              <a:rPr lang="en-GB" dirty="0"/>
              <a:t>Whilst education and publicity campaigns combined with enforcement are known to increase the effectiveness of enforcement, the best type of campaign is not fully understood </a:t>
            </a:r>
          </a:p>
          <a:p>
            <a:pPr marL="171450" indent="-171450" algn="l">
              <a:buFont typeface="Arial" panose="020B0604020202020204" pitchFamily="34" charset="0"/>
              <a:buChar char="•"/>
            </a:pPr>
            <a:r>
              <a:rPr lang="en-GB" dirty="0"/>
              <a:t>There is little research into the effectiveness of policing strategies in reducing mobile phone use while driving - more research is necessary</a:t>
            </a:r>
            <a:endParaRPr lang="en-GB" b="0" i="0" dirty="0">
              <a:solidFill>
                <a:srgbClr val="333333"/>
              </a:solidFill>
              <a:effectLst/>
              <a:latin typeface="Arial" panose="020B0604020202020204" pitchFamily="34" charset="0"/>
            </a:endParaRPr>
          </a:p>
          <a:p>
            <a:pPr algn="l"/>
            <a:endParaRPr lang="en-GB" b="0" i="0" dirty="0">
              <a:solidFill>
                <a:srgbClr val="333333"/>
              </a:solidFill>
              <a:effectLst/>
              <a:latin typeface="Arial" panose="020B0604020202020204" pitchFamily="34" charset="0"/>
            </a:endParaRPr>
          </a:p>
          <a:p>
            <a:pPr algn="l"/>
            <a:r>
              <a:rPr lang="en-GB" dirty="0"/>
              <a:t>Randomisation of locations and times of enforcement should be used to increase the perceived risk of detection. • For future evidence based policy decisions, police should consider recording enforcement activities, in terms of hours of enforcement carried out, and their locations. This gap in the data resulted in limitations in the analysis that could be carried out. • Appropriate media and educational campaigns should be considered alongside any enforcement strategies to ensure the most far reaching effects. </a:t>
            </a:r>
            <a:endParaRPr lang="en-GB" b="0" i="0" dirty="0">
              <a:solidFill>
                <a:srgbClr val="333333"/>
              </a:solidFill>
              <a:effectLst/>
              <a:latin typeface="Arial" panose="020B0604020202020204" pitchFamily="34" charset="0"/>
            </a:endParaRPr>
          </a:p>
          <a:p>
            <a:pPr algn="l"/>
            <a:endParaRPr lang="en-GB" b="0" i="0" dirty="0">
              <a:solidFill>
                <a:srgbClr val="333333"/>
              </a:solidFill>
              <a:effectLst/>
              <a:latin typeface="Arial" panose="020B0604020202020204" pitchFamily="34" charset="0"/>
            </a:endParaRPr>
          </a:p>
          <a:p>
            <a:pPr algn="l"/>
            <a:r>
              <a:rPr lang="en-GB" b="0" i="0" dirty="0">
                <a:solidFill>
                  <a:srgbClr val="333333"/>
                </a:solidFill>
                <a:effectLst/>
                <a:latin typeface="Arial" panose="020B0604020202020204" pitchFamily="34" charset="0"/>
              </a:rPr>
              <a:t>That intelligence led, evidence based policing works is clear. It is also clear that the evidence base needs to be further developed - building and updating the body of knowledge is key to EBP. Further research is vital and is something that we can all contribute to.</a:t>
            </a:r>
          </a:p>
          <a:p>
            <a:pPr algn="l"/>
            <a:endParaRPr lang="en-GB" b="0" i="0" dirty="0">
              <a:solidFill>
                <a:srgbClr val="333333"/>
              </a:solidFill>
              <a:effectLst/>
              <a:latin typeface="Arial" panose="020B0604020202020204" pitchFamily="34" charset="0"/>
            </a:endParaRPr>
          </a:p>
          <a:p>
            <a:pPr algn="l"/>
            <a:r>
              <a:rPr lang="en-GB" b="0" i="0" dirty="0">
                <a:solidFill>
                  <a:srgbClr val="333333"/>
                </a:solidFill>
                <a:effectLst/>
                <a:latin typeface="Arial" panose="020B0604020202020204" pitchFamily="34" charset="0"/>
              </a:rPr>
              <a:t>Reading:</a:t>
            </a:r>
          </a:p>
          <a:p>
            <a:pPr algn="l"/>
            <a:r>
              <a:rPr lang="en-GB" b="0" i="0" dirty="0">
                <a:solidFill>
                  <a:srgbClr val="333333"/>
                </a:solidFill>
                <a:effectLst/>
                <a:latin typeface="Arial" panose="020B0604020202020204" pitchFamily="34" charset="0"/>
              </a:rPr>
              <a:t>CoP ‘Road Policing: Management of Incidents APP Available at:   </a:t>
            </a:r>
            <a:r>
              <a:rPr lang="en-GB" dirty="0">
                <a:hlinkClick r:id="rId3"/>
              </a:rPr>
              <a:t>https://www.app.college.police.uk/app-content/road-policing-2/management-of-incidents/</a:t>
            </a:r>
            <a:endParaRPr lang="en-GB" dirty="0"/>
          </a:p>
          <a:p>
            <a:pPr algn="l"/>
            <a:r>
              <a:rPr lang="en-GB" b="0" i="0" dirty="0">
                <a:solidFill>
                  <a:srgbClr val="065E80"/>
                </a:solidFill>
                <a:effectLst/>
                <a:latin typeface="Helvetica Neue"/>
              </a:rPr>
              <a:t>CoP ‘Road policing: </a:t>
            </a:r>
            <a:r>
              <a:rPr lang="en-GB" b="0" i="0" dirty="0">
                <a:solidFill>
                  <a:srgbClr val="282560"/>
                </a:solidFill>
                <a:effectLst/>
                <a:latin typeface="Helvetica Neue"/>
              </a:rPr>
              <a:t>Investigation of fatal and serious injury road collisions’ Available at: </a:t>
            </a:r>
            <a:r>
              <a:rPr lang="en-GB" dirty="0">
                <a:hlinkClick r:id="rId4"/>
              </a:rPr>
              <a:t>https://www.app.college.police.uk/app-content/road-policing-2/investigating-road-deaths/</a:t>
            </a:r>
            <a:endParaRPr lang="en-GB" b="0" i="0" dirty="0">
              <a:solidFill>
                <a:srgbClr val="282560"/>
              </a:solidFill>
              <a:effectLst/>
              <a:latin typeface="Helvetica Neue"/>
            </a:endParaRPr>
          </a:p>
          <a:p>
            <a:r>
              <a:rPr lang="en-GB" dirty="0"/>
              <a:t>TRL 2015 ‘The Effectiveness of Roads Policing’ (summary). Available at: </a:t>
            </a:r>
            <a:r>
              <a:rPr lang="en-GB" dirty="0">
                <a:hlinkClick r:id="rId5"/>
              </a:rPr>
              <a:t>https://trl.co.uk/sites/default/files/TVP_Summary_All_Pagesv2.pdf</a:t>
            </a:r>
            <a:endParaRPr lang="en-GB" dirty="0"/>
          </a:p>
          <a:p>
            <a:r>
              <a:rPr lang="en-GB" dirty="0"/>
              <a:t>L Smith, B Lawton, G Beard, L Durrell, J </a:t>
            </a:r>
            <a:r>
              <a:rPr lang="en-GB" dirty="0" err="1"/>
              <a:t>Scoons</a:t>
            </a:r>
            <a:r>
              <a:rPr lang="en-GB" dirty="0"/>
              <a:t> and L Lloyd (2015). The effectiveness of roads policing strategies. TRL Published Project Report PPR731, Wokingham Available at: </a:t>
            </a:r>
            <a:r>
              <a:rPr lang="en-GB" dirty="0">
                <a:hlinkClick r:id="rId6"/>
              </a:rPr>
              <a:t>https://trl.co.uk/sites/default/files/PPR731%20-%20The%20effectiveness%20of%20roads%20policing%20strategies.pdf</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PACTS 2019 </a:t>
            </a:r>
            <a:r>
              <a:rPr lang="en-GB" b="0" dirty="0"/>
              <a:t>‘</a:t>
            </a:r>
            <a:r>
              <a:rPr lang="en-GB" b="0" i="0" dirty="0">
                <a:solidFill>
                  <a:srgbClr val="444444"/>
                </a:solidFill>
                <a:effectLst/>
                <a:latin typeface="Open Sans"/>
              </a:rPr>
              <a:t>PACTS Research Project – ‘Roads policing and its contribution to road safety’ Available at: </a:t>
            </a:r>
            <a:r>
              <a:rPr lang="en-GB" dirty="0">
                <a:hlinkClick r:id="rId7"/>
              </a:rPr>
              <a:t>http://www.pacts.org.uk/2019/08/new-research-project-roads-policing-and-its-contribution-to-road-safety/</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PACTS 2020 ‘Roads policing and its contribution to road safety’ Available at: </a:t>
            </a:r>
            <a:r>
              <a:rPr lang="en-GB" dirty="0">
                <a:hlinkClick r:id="rId8"/>
              </a:rPr>
              <a:t>http://www.pacts.org.uk/2020/06/roads-policing-and-its-contribution-to-road-safety-report-from-pacts/</a:t>
            </a:r>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117211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interesting quotation from David Davies the director of the parliamentary advisory council for transport safety. Policing the roads is not a separate policing discipline – like most distinct or specialised policing roles it has its own sub-culture and visible differences - but rather an interdependent part of the wider policing function. It has a key part to play in road safety and in the disruption of criminality. Roads policing promotes safety, encourages good road user behaviour and deters crime. Enforcement of, sometimes seemingly minor, road traffic offences is one of the keys to unlocking the doors of more serious and organised, crime.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Given that the road network is integral to our national security, economy, health and prosperity, roads policing strategies should formulated with a view to establishing a single, whole-system approach to the disruption of criminality, notably organised crime. The development of a better communicated overarching national strategy (perhaps with more explicit links to specialist units such as commercial vehicle units etc.)  is desirable. There is an opportunity to achieve this with the impending review of the NPCC roads policing strategy and due regard to the government’s existing serious and organised crime strategy.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That there are gaps in the body of knowledge is clear and more academic study of roads policing would be helpful. Police officers are ideally situated to identify areas for study and should be encouraged to flag them up and be involved in research projects. It would be interesting, for example, to know the effects of the recent lockdown on crime figures, and how the consequent denial of the roads to criminals may have affected arrests and seizures linked to ‘county lines’.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Policing is inherently dangerous and in dealing with any incident or interaction on any road there is added risk. During my thirty one years of operational policing a number of colleagues died whilst on duty, nearly all from some form of contact with a moving vehicle on a road.  The recent death and subsequent court appearance of those responsible for the death of Andrew Harper once again reinforces how suddenly patrolling officers can face perilous circumstances. It is vital (what’s in a word?) that officers know and apply good scene management skills whenever conducting operations wherever they be, but especially when they are conducted in the carriageway. The police have the lead in incidents involving death or injury, criminality, public order and public safety or where the legal powers or skills of a constable are required – officer and personnel safety are key to that role..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Look after yourselves, others depend on you.</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444444"/>
              </a:solidFill>
              <a:effectLst/>
              <a:latin typeface="Open Sans"/>
            </a:endParaRPr>
          </a:p>
          <a:p>
            <a:pPr algn="l"/>
            <a:endParaRPr lang="en-GB" dirty="0"/>
          </a:p>
          <a:p>
            <a:pPr algn="l"/>
            <a:endParaRPr lang="en-GB" b="0" i="0" dirty="0">
              <a:solidFill>
                <a:srgbClr val="333333"/>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15429876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35E14275-FFC1-49E7-BF7B-62CE838DB1BB}" type="datetime1">
              <a:rPr lang="en-GB" smtClean="0"/>
              <a:t>22/07/2020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26111C4-4756-42FA-BF17-811DA158321B}" type="datetime1">
              <a:rPr lang="en-GB" smtClean="0"/>
              <a:t>22/07/2020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5A1A94-BE29-4BB8-8A2B-FC964BE88E66}" type="datetime1">
              <a:rPr lang="en-GB" smtClean="0"/>
              <a:t>22/07/2020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CAAA03-24C8-4AA3-8DF8-FDE9BC656287}" type="datetime1">
              <a:rPr lang="en-GB" smtClean="0"/>
              <a:t>22/07/2020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A0023FC-5ED5-43EB-B17C-1579F0EF6C6B}" type="datetime1">
              <a:rPr lang="en-GB" smtClean="0"/>
              <a:t>22/07/2020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2586087-6AF7-41DD-B8E8-7CBD0305798C}" type="datetime1">
              <a:rPr lang="en-GB" smtClean="0"/>
              <a:t>22/07/2020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C3FAF8-C9F7-45AD-8194-07882AAECFF5}" type="datetime1">
              <a:rPr lang="en-GB" smtClean="0"/>
              <a:t>22/07/2020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5809FB-5F1A-44FA-8BE6-A622B12DFE0F}" type="datetime1">
              <a:rPr lang="en-GB" smtClean="0"/>
              <a:t>22/07/2020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7784CB-8ACC-449B-8F15-C70E46D2A7DD}" type="datetime1">
              <a:rPr lang="en-GB" smtClean="0"/>
              <a:t>22/07/2020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373A7DC-7698-4183-97B7-5BAAA2B98D9D}" type="datetime1">
              <a:rPr lang="en-GB" smtClean="0"/>
              <a:t>22/07/2020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98DF4A-3B4F-4A2C-80A5-0324B304C216}" type="datetime1">
              <a:rPr lang="en-GB" smtClean="0"/>
              <a:t>22/07/2020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A191EA67-F7AA-4298-8DC6-D4C341F79B0B}" type="datetime1">
              <a:rPr lang="en-GB" smtClean="0"/>
              <a:t>22/07/2020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7.jpg"/><Relationship Id="rId5" Type="http://schemas.openxmlformats.org/officeDocument/2006/relationships/image" Target="../media/image6.jpe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2880360" y="647720"/>
            <a:ext cx="5836920" cy="3208000"/>
          </a:xfrm>
        </p:spPr>
        <p:txBody>
          <a:bodyPr>
            <a:normAutofit/>
          </a:bodyPr>
          <a:lstStyle/>
          <a:p>
            <a:r>
              <a:rPr lang="en-GB" sz="4800" b="1" dirty="0">
                <a:solidFill>
                  <a:schemeClr val="bg1"/>
                </a:solidFill>
              </a:rPr>
              <a:t>Policing </a:t>
            </a:r>
            <a:br>
              <a:rPr lang="en-GB" sz="4800" b="1" dirty="0">
                <a:solidFill>
                  <a:schemeClr val="bg1"/>
                </a:solidFill>
              </a:rPr>
            </a:br>
            <a:r>
              <a:rPr lang="en-GB" sz="4800" b="1" dirty="0">
                <a:solidFill>
                  <a:schemeClr val="bg1"/>
                </a:solidFill>
              </a:rPr>
              <a:t>the </a:t>
            </a:r>
            <a:br>
              <a:rPr lang="en-GB" sz="4800" b="1" dirty="0">
                <a:solidFill>
                  <a:schemeClr val="bg1"/>
                </a:solidFill>
              </a:rPr>
            </a:br>
            <a:r>
              <a:rPr lang="en-GB" sz="4800" b="1" dirty="0">
                <a:solidFill>
                  <a:schemeClr val="bg1"/>
                </a:solidFill>
              </a:rPr>
              <a:t>Roads</a:t>
            </a:r>
          </a:p>
        </p:txBody>
      </p:sp>
      <p:sp>
        <p:nvSpPr>
          <p:cNvPr id="3" name="Slide Number Placeholder 2">
            <a:extLst>
              <a:ext uri="{FF2B5EF4-FFF2-40B4-BE49-F238E27FC236}">
                <a16:creationId xmlns:a16="http://schemas.microsoft.com/office/drawing/2014/main" id="{C1CA3B93-7893-4038-AB3C-F751016F59AB}"/>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BE2A6-5F31-4C35-B01D-AB63B6833732}"/>
              </a:ext>
            </a:extLst>
          </p:cNvPr>
          <p:cNvSpPr>
            <a:spLocks noGrp="1"/>
          </p:cNvSpPr>
          <p:nvPr>
            <p:ph type="title"/>
          </p:nvPr>
        </p:nvSpPr>
        <p:spPr/>
        <p:txBody>
          <a:bodyPr/>
          <a:lstStyle/>
          <a:p>
            <a:r>
              <a:rPr lang="en-GB" dirty="0"/>
              <a:t>Learning Outcomes</a:t>
            </a:r>
          </a:p>
        </p:txBody>
      </p:sp>
      <p:sp>
        <p:nvSpPr>
          <p:cNvPr id="5" name="Text Placeholder 4">
            <a:extLst>
              <a:ext uri="{FF2B5EF4-FFF2-40B4-BE49-F238E27FC236}">
                <a16:creationId xmlns:a16="http://schemas.microsoft.com/office/drawing/2014/main" id="{7A523E24-FEF9-4F72-9DEA-11B44525B4CC}"/>
              </a:ext>
            </a:extLst>
          </p:cNvPr>
          <p:cNvSpPr>
            <a:spLocks noGrp="1"/>
          </p:cNvSpPr>
          <p:nvPr>
            <p:ph type="body" idx="1"/>
          </p:nvPr>
        </p:nvSpPr>
        <p:spPr>
          <a:xfrm>
            <a:off x="457200" y="1031875"/>
            <a:ext cx="4040188" cy="639762"/>
          </a:xfrm>
        </p:spPr>
        <p:txBody>
          <a:bodyPr/>
          <a:lstStyle/>
          <a:p>
            <a:pPr algn="ctr"/>
            <a:r>
              <a:rPr lang="en-GB" dirty="0"/>
              <a:t>PCDA</a:t>
            </a:r>
          </a:p>
        </p:txBody>
      </p:sp>
      <p:sp>
        <p:nvSpPr>
          <p:cNvPr id="6" name="Content Placeholder 5">
            <a:extLst>
              <a:ext uri="{FF2B5EF4-FFF2-40B4-BE49-F238E27FC236}">
                <a16:creationId xmlns:a16="http://schemas.microsoft.com/office/drawing/2014/main" id="{15A94C74-4B17-47C2-A89B-DB0207D30933}"/>
              </a:ext>
            </a:extLst>
          </p:cNvPr>
          <p:cNvSpPr>
            <a:spLocks noGrp="1"/>
          </p:cNvSpPr>
          <p:nvPr>
            <p:ph sz="half" idx="2"/>
          </p:nvPr>
        </p:nvSpPr>
        <p:spPr>
          <a:xfrm>
            <a:off x="457200" y="1782305"/>
            <a:ext cx="4040188" cy="3806935"/>
          </a:xfrm>
        </p:spPr>
        <p:txBody>
          <a:bodyPr>
            <a:normAutofit/>
          </a:bodyPr>
          <a:lstStyle/>
          <a:p>
            <a:r>
              <a:rPr lang="en-GB" sz="1800" dirty="0"/>
              <a:t>Apply police powers in relation to commercial vehicle enforcement</a:t>
            </a:r>
          </a:p>
          <a:p>
            <a:r>
              <a:rPr lang="en-GB" sz="1800" dirty="0"/>
              <a:t>Understand the more prevalent criminal activity facilitated by the road network and how this can be disrupted by effective policing of the roads</a:t>
            </a:r>
          </a:p>
          <a:p>
            <a:r>
              <a:rPr lang="en-GB" sz="1800" dirty="0"/>
              <a:t>Review available prevention and disruption options available to target criminal activity on the roads</a:t>
            </a:r>
          </a:p>
        </p:txBody>
      </p:sp>
      <p:sp>
        <p:nvSpPr>
          <p:cNvPr id="7" name="Text Placeholder 6">
            <a:extLst>
              <a:ext uri="{FF2B5EF4-FFF2-40B4-BE49-F238E27FC236}">
                <a16:creationId xmlns:a16="http://schemas.microsoft.com/office/drawing/2014/main" id="{15C1268E-66B3-4530-A4EB-8AA6114A38F5}"/>
              </a:ext>
            </a:extLst>
          </p:cNvPr>
          <p:cNvSpPr>
            <a:spLocks noGrp="1"/>
          </p:cNvSpPr>
          <p:nvPr>
            <p:ph type="body" sz="quarter" idx="3"/>
          </p:nvPr>
        </p:nvSpPr>
        <p:spPr>
          <a:xfrm>
            <a:off x="4645025" y="1031875"/>
            <a:ext cx="4041775" cy="639762"/>
          </a:xfrm>
        </p:spPr>
        <p:txBody>
          <a:bodyPr/>
          <a:lstStyle/>
          <a:p>
            <a:pPr algn="ctr"/>
            <a:r>
              <a:rPr lang="en-GB" dirty="0"/>
              <a:t>DHEP</a:t>
            </a:r>
          </a:p>
        </p:txBody>
      </p:sp>
      <p:sp>
        <p:nvSpPr>
          <p:cNvPr id="8" name="Content Placeholder 7">
            <a:extLst>
              <a:ext uri="{FF2B5EF4-FFF2-40B4-BE49-F238E27FC236}">
                <a16:creationId xmlns:a16="http://schemas.microsoft.com/office/drawing/2014/main" id="{5593C735-8CF4-4A91-93DF-6903F9C0C856}"/>
              </a:ext>
            </a:extLst>
          </p:cNvPr>
          <p:cNvSpPr>
            <a:spLocks noGrp="1"/>
          </p:cNvSpPr>
          <p:nvPr>
            <p:ph sz="quarter" idx="4"/>
          </p:nvPr>
        </p:nvSpPr>
        <p:spPr>
          <a:xfrm>
            <a:off x="4645025" y="1534333"/>
            <a:ext cx="4041775" cy="4054908"/>
          </a:xfrm>
        </p:spPr>
        <p:txBody>
          <a:bodyPr>
            <a:noAutofit/>
          </a:bodyPr>
          <a:lstStyle/>
          <a:p>
            <a:r>
              <a:rPr lang="en-GB" sz="1800" dirty="0"/>
              <a:t>Understand and demonstrate knowledge of legislation and regulations relating to vehicles/drivers</a:t>
            </a:r>
          </a:p>
          <a:p>
            <a:r>
              <a:rPr lang="en-GB" sz="1800" dirty="0"/>
              <a:t>Critically explore how criminal activity facilitated by the road network can be disrupted</a:t>
            </a:r>
          </a:p>
          <a:p>
            <a:r>
              <a:rPr lang="en-GB" sz="1800" dirty="0"/>
              <a:t>Understand and apply approaches and safe procedures when dealing with incidents on the strategic road network</a:t>
            </a:r>
          </a:p>
          <a:p>
            <a:r>
              <a:rPr lang="en-GB" sz="1800" dirty="0"/>
              <a:t>Review the evidence base for dealing with serious road policing incidents</a:t>
            </a:r>
          </a:p>
        </p:txBody>
      </p:sp>
      <p:sp>
        <p:nvSpPr>
          <p:cNvPr id="3" name="Slide Number Placeholder 2">
            <a:extLst>
              <a:ext uri="{FF2B5EF4-FFF2-40B4-BE49-F238E27FC236}">
                <a16:creationId xmlns:a16="http://schemas.microsoft.com/office/drawing/2014/main" id="{92520CAF-60D6-4B42-BF82-83131115E734}"/>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443A4-FD8A-4436-B71B-29121CC73747}"/>
              </a:ext>
            </a:extLst>
          </p:cNvPr>
          <p:cNvSpPr>
            <a:spLocks noGrp="1"/>
          </p:cNvSpPr>
          <p:nvPr>
            <p:ph type="title"/>
          </p:nvPr>
        </p:nvSpPr>
        <p:spPr>
          <a:xfrm>
            <a:off x="457200" y="274638"/>
            <a:ext cx="8229600" cy="1143000"/>
          </a:xfrm>
        </p:spPr>
        <p:txBody>
          <a:bodyPr anchor="ctr">
            <a:normAutofit/>
          </a:bodyPr>
          <a:lstStyle/>
          <a:p>
            <a:r>
              <a:rPr lang="en-GB" dirty="0"/>
              <a:t>This presentation</a:t>
            </a:r>
          </a:p>
        </p:txBody>
      </p:sp>
      <p:pic>
        <p:nvPicPr>
          <p:cNvPr id="5" name="Content Placeholder 4">
            <a:extLst>
              <a:ext uri="{FF2B5EF4-FFF2-40B4-BE49-F238E27FC236}">
                <a16:creationId xmlns:a16="http://schemas.microsoft.com/office/drawing/2014/main" id="{9221D7AB-3D44-4022-A483-E654FB696903}"/>
              </a:ext>
            </a:extLst>
          </p:cNvPr>
          <p:cNvPicPr>
            <a:picLocks noGrp="1" noChangeAspect="1"/>
          </p:cNvPicPr>
          <p:nvPr>
            <p:ph sz="half" idx="1"/>
          </p:nvPr>
        </p:nvPicPr>
        <p:blipFill>
          <a:blip r:embed="rId3"/>
          <a:stretch>
            <a:fillRect/>
          </a:stretch>
        </p:blipFill>
        <p:spPr>
          <a:xfrm>
            <a:off x="110072" y="2076773"/>
            <a:ext cx="4416724" cy="2796483"/>
          </a:xfrm>
          <a:prstGeom prst="rect">
            <a:avLst/>
          </a:prstGeom>
          <a:noFill/>
        </p:spPr>
      </p:pic>
      <p:sp>
        <p:nvSpPr>
          <p:cNvPr id="10" name="Content Placeholder 3">
            <a:extLst>
              <a:ext uri="{FF2B5EF4-FFF2-40B4-BE49-F238E27FC236}">
                <a16:creationId xmlns:a16="http://schemas.microsoft.com/office/drawing/2014/main" id="{255485A1-9E92-47E8-9B00-53F222B986E9}"/>
              </a:ext>
            </a:extLst>
          </p:cNvPr>
          <p:cNvSpPr>
            <a:spLocks noGrp="1"/>
          </p:cNvSpPr>
          <p:nvPr>
            <p:ph sz="half" idx="2"/>
          </p:nvPr>
        </p:nvSpPr>
        <p:spPr>
          <a:xfrm>
            <a:off x="4648200" y="1600201"/>
            <a:ext cx="4038600" cy="3989040"/>
          </a:xfrm>
        </p:spPr>
        <p:txBody>
          <a:bodyPr/>
          <a:lstStyle/>
          <a:p>
            <a:r>
              <a:rPr lang="en-US" dirty="0"/>
              <a:t>Strategic Road Network</a:t>
            </a:r>
          </a:p>
          <a:p>
            <a:r>
              <a:rPr lang="en-US" dirty="0"/>
              <a:t>NPCC Strategy</a:t>
            </a:r>
          </a:p>
          <a:p>
            <a:r>
              <a:rPr lang="en-US" dirty="0"/>
              <a:t>Road Safety</a:t>
            </a:r>
          </a:p>
          <a:p>
            <a:r>
              <a:rPr lang="en-US" dirty="0"/>
              <a:t>Commercial Vehicles</a:t>
            </a:r>
          </a:p>
          <a:p>
            <a:r>
              <a:rPr lang="en-US" dirty="0"/>
              <a:t>Criminal use of roads</a:t>
            </a:r>
          </a:p>
        </p:txBody>
      </p:sp>
      <p:sp>
        <p:nvSpPr>
          <p:cNvPr id="3" name="Slide Number Placeholder 2">
            <a:extLst>
              <a:ext uri="{FF2B5EF4-FFF2-40B4-BE49-F238E27FC236}">
                <a16:creationId xmlns:a16="http://schemas.microsoft.com/office/drawing/2014/main" id="{A916A245-4A32-4434-8370-A86F7474DB97}"/>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1505703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917629-E95D-4795-9961-8B44F1CD62F7}"/>
              </a:ext>
            </a:extLst>
          </p:cNvPr>
          <p:cNvSpPr>
            <a:spLocks noGrp="1"/>
          </p:cNvSpPr>
          <p:nvPr>
            <p:ph type="title"/>
          </p:nvPr>
        </p:nvSpPr>
        <p:spPr>
          <a:xfrm>
            <a:off x="457200" y="274638"/>
            <a:ext cx="8229600" cy="1143000"/>
          </a:xfrm>
        </p:spPr>
        <p:txBody>
          <a:bodyPr/>
          <a:lstStyle/>
          <a:p>
            <a:pPr algn="l"/>
            <a:r>
              <a:rPr lang="en-GB" dirty="0"/>
              <a:t>Strategic Road Network</a:t>
            </a:r>
          </a:p>
        </p:txBody>
      </p:sp>
      <p:pic>
        <p:nvPicPr>
          <p:cNvPr id="18" name="Content Placeholder 17" descr="A close up of a map&#10;&#10;Description automatically generated">
            <a:extLst>
              <a:ext uri="{FF2B5EF4-FFF2-40B4-BE49-F238E27FC236}">
                <a16:creationId xmlns:a16="http://schemas.microsoft.com/office/drawing/2014/main" id="{7FFCB842-FEC7-44E7-9D2E-044CE06D03A5}"/>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7357655" y="748416"/>
            <a:ext cx="1329145" cy="1868508"/>
          </a:xfrm>
        </p:spPr>
      </p:pic>
      <p:pic>
        <p:nvPicPr>
          <p:cNvPr id="16" name="Content Placeholder 15" descr="A picture containing text, map&#10;&#10;Description automatically generated">
            <a:extLst>
              <a:ext uri="{FF2B5EF4-FFF2-40B4-BE49-F238E27FC236}">
                <a16:creationId xmlns:a16="http://schemas.microsoft.com/office/drawing/2014/main" id="{05441A56-11F4-48D6-8ECC-BA80D834E41C}"/>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5470388" y="3254262"/>
            <a:ext cx="1447568" cy="2047001"/>
          </a:xfrm>
        </p:spPr>
      </p:pic>
      <p:pic>
        <p:nvPicPr>
          <p:cNvPr id="1026" name="Picture 2">
            <a:extLst>
              <a:ext uri="{FF2B5EF4-FFF2-40B4-BE49-F238E27FC236}">
                <a16:creationId xmlns:a16="http://schemas.microsoft.com/office/drawing/2014/main" id="{955E2875-1C21-44EA-BC2B-8B0E820DEAC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55379" y="2774137"/>
            <a:ext cx="2121929" cy="2738436"/>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descr="A picture containing text, map&#10;&#10;Description automatically generated">
            <a:extLst>
              <a:ext uri="{FF2B5EF4-FFF2-40B4-BE49-F238E27FC236}">
                <a16:creationId xmlns:a16="http://schemas.microsoft.com/office/drawing/2014/main" id="{FD9CA5FD-E020-412C-920E-92A6AE53AE3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26763" y="1741818"/>
            <a:ext cx="1660456" cy="1188264"/>
          </a:xfrm>
          <a:prstGeom prst="rect">
            <a:avLst/>
          </a:prstGeom>
        </p:spPr>
      </p:pic>
      <p:sp>
        <p:nvSpPr>
          <p:cNvPr id="21" name="TextBox 20">
            <a:extLst>
              <a:ext uri="{FF2B5EF4-FFF2-40B4-BE49-F238E27FC236}">
                <a16:creationId xmlns:a16="http://schemas.microsoft.com/office/drawing/2014/main" id="{1F79312F-FA2B-4072-AFFB-69DF1579D385}"/>
              </a:ext>
            </a:extLst>
          </p:cNvPr>
          <p:cNvSpPr txBox="1"/>
          <p:nvPr/>
        </p:nvSpPr>
        <p:spPr>
          <a:xfrm>
            <a:off x="1022887" y="1585873"/>
            <a:ext cx="3549113" cy="2800767"/>
          </a:xfrm>
          <a:prstGeom prst="rect">
            <a:avLst/>
          </a:prstGeom>
          <a:noFill/>
        </p:spPr>
        <p:txBody>
          <a:bodyPr wrap="square" rtlCol="0">
            <a:spAutoFit/>
          </a:bodyPr>
          <a:lstStyle/>
          <a:p>
            <a:pPr marL="457200" indent="-457200">
              <a:buFont typeface="Arial" panose="020B0604020202020204" pitchFamily="34" charset="0"/>
              <a:buChar char="•"/>
            </a:pPr>
            <a:r>
              <a:rPr lang="en-GB" sz="2800" dirty="0"/>
              <a:t>Strategic Road Network (SRN):</a:t>
            </a:r>
          </a:p>
          <a:p>
            <a:pPr marL="800100" lvl="1" indent="-342900">
              <a:buFont typeface="Arial" panose="020B0604020202020204" pitchFamily="34" charset="0"/>
              <a:buChar char="•"/>
            </a:pPr>
            <a:r>
              <a:rPr lang="en-GB" sz="2400" dirty="0"/>
              <a:t>comprises motorways and ‘trunk roads’ (some A roads)</a:t>
            </a:r>
          </a:p>
          <a:p>
            <a:pPr marL="342900" indent="-342900">
              <a:buFont typeface="Arial" panose="020B0604020202020204" pitchFamily="34" charset="0"/>
              <a:buChar char="•"/>
            </a:pPr>
            <a:r>
              <a:rPr lang="en-GB" sz="2400" dirty="0"/>
              <a:t>Other roads</a:t>
            </a:r>
            <a:endParaRPr lang="en-GB" sz="2400" b="1" dirty="0"/>
          </a:p>
        </p:txBody>
      </p:sp>
      <p:sp>
        <p:nvSpPr>
          <p:cNvPr id="2" name="Slide Number Placeholder 1">
            <a:extLst>
              <a:ext uri="{FF2B5EF4-FFF2-40B4-BE49-F238E27FC236}">
                <a16:creationId xmlns:a16="http://schemas.microsoft.com/office/drawing/2014/main" id="{49F5F55C-8FD7-4D62-A217-FCE26FAA46F8}"/>
              </a:ext>
            </a:extLst>
          </p:cNvPr>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2459782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0D100-967C-49EE-B7C3-912B1F7D7B5A}"/>
              </a:ext>
            </a:extLst>
          </p:cNvPr>
          <p:cNvSpPr>
            <a:spLocks noGrp="1"/>
          </p:cNvSpPr>
          <p:nvPr>
            <p:ph type="title"/>
          </p:nvPr>
        </p:nvSpPr>
        <p:spPr/>
        <p:txBody>
          <a:bodyPr>
            <a:normAutofit fontScale="90000"/>
          </a:bodyPr>
          <a:lstStyle/>
          <a:p>
            <a:r>
              <a:rPr lang="en-GB" dirty="0">
                <a:latin typeface="Trebuchet MS" panose="020B0603020202020204" pitchFamily="34" charset="0"/>
              </a:rPr>
              <a:t>NPCC</a:t>
            </a:r>
            <a:br>
              <a:rPr lang="en-GB" dirty="0"/>
            </a:br>
            <a:r>
              <a:rPr lang="en-GB" dirty="0"/>
              <a:t> ‘</a:t>
            </a:r>
            <a:r>
              <a:rPr lang="en-GB" dirty="0">
                <a:latin typeface="Trebuchet MS" panose="020B0603020202020204" pitchFamily="34" charset="0"/>
              </a:rPr>
              <a:t>Policing our Roads Together’</a:t>
            </a:r>
          </a:p>
        </p:txBody>
      </p:sp>
      <p:sp>
        <p:nvSpPr>
          <p:cNvPr id="3" name="Content Placeholder 2">
            <a:extLst>
              <a:ext uri="{FF2B5EF4-FFF2-40B4-BE49-F238E27FC236}">
                <a16:creationId xmlns:a16="http://schemas.microsoft.com/office/drawing/2014/main" id="{FBE23677-BB98-4500-898A-CFA8838F6843}"/>
              </a:ext>
            </a:extLst>
          </p:cNvPr>
          <p:cNvSpPr>
            <a:spLocks noGrp="1"/>
          </p:cNvSpPr>
          <p:nvPr>
            <p:ph sz="half" idx="1"/>
          </p:nvPr>
        </p:nvSpPr>
        <p:spPr/>
        <p:txBody>
          <a:bodyPr/>
          <a:lstStyle/>
          <a:p>
            <a:r>
              <a:rPr lang="en-GB" dirty="0"/>
              <a:t> </a:t>
            </a:r>
            <a:r>
              <a:rPr lang="en-GB" b="1" dirty="0"/>
              <a:t>3yr strategy </a:t>
            </a:r>
            <a:r>
              <a:rPr lang="en-GB" sz="2000" b="1" dirty="0"/>
              <a:t>(2018-21)</a:t>
            </a:r>
          </a:p>
          <a:p>
            <a:r>
              <a:rPr lang="en-GB" b="1" dirty="0"/>
              <a:t>Partnership</a:t>
            </a:r>
          </a:p>
          <a:p>
            <a:r>
              <a:rPr lang="en-GB" b="1" dirty="0"/>
              <a:t>‘Safe System’</a:t>
            </a:r>
          </a:p>
          <a:p>
            <a:pPr lvl="1"/>
            <a:r>
              <a:rPr lang="en-GB" b="1" dirty="0"/>
              <a:t>Communication </a:t>
            </a:r>
          </a:p>
          <a:p>
            <a:pPr lvl="1"/>
            <a:r>
              <a:rPr lang="en-GB" b="1" dirty="0"/>
              <a:t>Enforcement</a:t>
            </a:r>
          </a:p>
          <a:p>
            <a:pPr lvl="1"/>
            <a:r>
              <a:rPr lang="en-GB" b="1" dirty="0"/>
              <a:t>Technology</a:t>
            </a:r>
          </a:p>
          <a:p>
            <a:pPr lvl="1"/>
            <a:r>
              <a:rPr lang="en-GB" b="1" dirty="0"/>
              <a:t>Intelligence</a:t>
            </a:r>
          </a:p>
          <a:p>
            <a:endParaRPr lang="en-GB" b="1" dirty="0"/>
          </a:p>
          <a:p>
            <a:endParaRPr lang="en-GB" sz="2000" dirty="0"/>
          </a:p>
        </p:txBody>
      </p:sp>
      <p:pic>
        <p:nvPicPr>
          <p:cNvPr id="6" name="Content Placeholder 5" descr="A picture containing clock&#10;&#10;Description automatically generated">
            <a:extLst>
              <a:ext uri="{FF2B5EF4-FFF2-40B4-BE49-F238E27FC236}">
                <a16:creationId xmlns:a16="http://schemas.microsoft.com/office/drawing/2014/main" id="{A4F0ADB2-04CE-464C-A4B6-D0497A9958F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33543" y="1720313"/>
            <a:ext cx="3019807" cy="2927094"/>
          </a:xfrm>
        </p:spPr>
      </p:pic>
      <p:sp>
        <p:nvSpPr>
          <p:cNvPr id="4" name="Slide Number Placeholder 3">
            <a:extLst>
              <a:ext uri="{FF2B5EF4-FFF2-40B4-BE49-F238E27FC236}">
                <a16:creationId xmlns:a16="http://schemas.microsoft.com/office/drawing/2014/main" id="{4C7CD1FD-C05D-48AA-9E45-C8635229CC07}"/>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770748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6CA64-6A1E-44E6-96B8-FB6F648FC0C2}"/>
              </a:ext>
            </a:extLst>
          </p:cNvPr>
          <p:cNvSpPr>
            <a:spLocks noGrp="1"/>
          </p:cNvSpPr>
          <p:nvPr>
            <p:ph type="title"/>
          </p:nvPr>
        </p:nvSpPr>
        <p:spPr/>
        <p:txBody>
          <a:bodyPr/>
          <a:lstStyle/>
          <a:p>
            <a:r>
              <a:rPr lang="en-GB" dirty="0"/>
              <a:t>Road Safety</a:t>
            </a:r>
          </a:p>
        </p:txBody>
      </p:sp>
      <p:pic>
        <p:nvPicPr>
          <p:cNvPr id="6" name="Content Placeholder 5" descr="A picture containing airplane, drawing&#10;&#10;Description automatically generated">
            <a:extLst>
              <a:ext uri="{FF2B5EF4-FFF2-40B4-BE49-F238E27FC236}">
                <a16:creationId xmlns:a16="http://schemas.microsoft.com/office/drawing/2014/main" id="{3CC4C451-67AA-424A-979C-4A6474281ECE}"/>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68608" y="1439930"/>
            <a:ext cx="4103392" cy="2730621"/>
          </a:xfrm>
        </p:spPr>
      </p:pic>
      <p:sp>
        <p:nvSpPr>
          <p:cNvPr id="4" name="Content Placeholder 3">
            <a:extLst>
              <a:ext uri="{FF2B5EF4-FFF2-40B4-BE49-F238E27FC236}">
                <a16:creationId xmlns:a16="http://schemas.microsoft.com/office/drawing/2014/main" id="{38B23188-923A-41E4-8B24-2E918978BE82}"/>
              </a:ext>
            </a:extLst>
          </p:cNvPr>
          <p:cNvSpPr>
            <a:spLocks noGrp="1"/>
          </p:cNvSpPr>
          <p:nvPr>
            <p:ph sz="half" idx="2"/>
          </p:nvPr>
        </p:nvSpPr>
        <p:spPr/>
        <p:txBody>
          <a:bodyPr/>
          <a:lstStyle/>
          <a:p>
            <a:r>
              <a:rPr lang="en-GB" b="0" i="0" u="none" strike="noStrike" baseline="0" dirty="0">
                <a:solidFill>
                  <a:srgbClr val="000000"/>
                </a:solidFill>
                <a:latin typeface="Calibri" panose="020F0502020204030204" pitchFamily="34" charset="0"/>
              </a:rPr>
              <a:t>‘Fatal four’</a:t>
            </a:r>
          </a:p>
          <a:p>
            <a:r>
              <a:rPr lang="en-GB" b="0" i="0" u="none" strike="noStrike" baseline="0" dirty="0">
                <a:solidFill>
                  <a:srgbClr val="000000"/>
                </a:solidFill>
                <a:latin typeface="Calibri" panose="020F0502020204030204" pitchFamily="34" charset="0"/>
              </a:rPr>
              <a:t>KSIs are down but…</a:t>
            </a:r>
          </a:p>
          <a:p>
            <a:r>
              <a:rPr lang="en-GB" b="0" i="0" u="none" strike="noStrike" baseline="0" dirty="0">
                <a:solidFill>
                  <a:srgbClr val="000000"/>
                </a:solidFill>
                <a:latin typeface="Calibri" panose="020F0502020204030204" pitchFamily="34" charset="0"/>
              </a:rPr>
              <a:t>Enforcement reduces harm and risk</a:t>
            </a:r>
          </a:p>
          <a:p>
            <a:r>
              <a:rPr lang="en-GB" dirty="0">
                <a:solidFill>
                  <a:srgbClr val="000000"/>
                </a:solidFill>
                <a:latin typeface="Calibri" panose="020F0502020204030204" pitchFamily="34" charset="0"/>
              </a:rPr>
              <a:t>Road safety a major theme</a:t>
            </a:r>
          </a:p>
          <a:p>
            <a:pPr lvl="1"/>
            <a:r>
              <a:rPr lang="en-GB" sz="2800" b="0" i="0" u="none" strike="noStrike" baseline="0" dirty="0">
                <a:solidFill>
                  <a:srgbClr val="000000"/>
                </a:solidFill>
                <a:latin typeface="Calibri" panose="020F0502020204030204" pitchFamily="34" charset="0"/>
              </a:rPr>
              <a:t>Strategically significant</a:t>
            </a:r>
          </a:p>
          <a:p>
            <a:endParaRPr lang="en-GB" dirty="0"/>
          </a:p>
        </p:txBody>
      </p:sp>
      <p:sp>
        <p:nvSpPr>
          <p:cNvPr id="3" name="Slide Number Placeholder 2">
            <a:extLst>
              <a:ext uri="{FF2B5EF4-FFF2-40B4-BE49-F238E27FC236}">
                <a16:creationId xmlns:a16="http://schemas.microsoft.com/office/drawing/2014/main" id="{DB51605E-6527-42E2-9775-7FA5DADDEB80}"/>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32981843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EF9C3-DD8B-42D5-A1CD-90F45556416A}"/>
              </a:ext>
            </a:extLst>
          </p:cNvPr>
          <p:cNvSpPr>
            <a:spLocks noGrp="1"/>
          </p:cNvSpPr>
          <p:nvPr>
            <p:ph type="title"/>
          </p:nvPr>
        </p:nvSpPr>
        <p:spPr>
          <a:xfrm>
            <a:off x="457200" y="274638"/>
            <a:ext cx="8229600" cy="1143000"/>
          </a:xfrm>
        </p:spPr>
        <p:txBody>
          <a:bodyPr anchor="ctr">
            <a:normAutofit/>
          </a:bodyPr>
          <a:lstStyle/>
          <a:p>
            <a:r>
              <a:rPr lang="en-GB" dirty="0"/>
              <a:t>Commercial Vehicles</a:t>
            </a:r>
          </a:p>
        </p:txBody>
      </p:sp>
      <p:sp>
        <p:nvSpPr>
          <p:cNvPr id="3" name="Content Placeholder 2">
            <a:extLst>
              <a:ext uri="{FF2B5EF4-FFF2-40B4-BE49-F238E27FC236}">
                <a16:creationId xmlns:a16="http://schemas.microsoft.com/office/drawing/2014/main" id="{E1355896-02C7-4155-A2D9-BFB292458988}"/>
              </a:ext>
            </a:extLst>
          </p:cNvPr>
          <p:cNvSpPr>
            <a:spLocks noGrp="1"/>
          </p:cNvSpPr>
          <p:nvPr>
            <p:ph sz="half" idx="1"/>
          </p:nvPr>
        </p:nvSpPr>
        <p:spPr>
          <a:xfrm>
            <a:off x="457200" y="1600201"/>
            <a:ext cx="4038600" cy="3989040"/>
          </a:xfrm>
        </p:spPr>
        <p:txBody>
          <a:bodyPr>
            <a:normAutofit/>
          </a:bodyPr>
          <a:lstStyle/>
          <a:p>
            <a:r>
              <a:rPr lang="en-GB" dirty="0"/>
              <a:t>All drivers – D.C.P.C.</a:t>
            </a:r>
          </a:p>
          <a:p>
            <a:r>
              <a:rPr lang="en-GB" dirty="0"/>
              <a:t>Road vehicle (Con &amp; Use) regs – Operator/driver responsibilities</a:t>
            </a:r>
          </a:p>
          <a:p>
            <a:r>
              <a:rPr lang="en-GB" dirty="0"/>
              <a:t>Drivers hours</a:t>
            </a:r>
          </a:p>
          <a:p>
            <a:r>
              <a:rPr lang="en-GB" dirty="0"/>
              <a:t>Stop &amp; check safely</a:t>
            </a:r>
          </a:p>
          <a:p>
            <a:pPr marL="0" indent="0">
              <a:buNone/>
            </a:pPr>
            <a:endParaRPr lang="en-GB" dirty="0"/>
          </a:p>
        </p:txBody>
      </p:sp>
      <p:pic>
        <p:nvPicPr>
          <p:cNvPr id="1026" name="Picture 2" descr="Police probe after two die in horror Scots lorry crash | UK | News ...">
            <a:extLst>
              <a:ext uri="{FF2B5EF4-FFF2-40B4-BE49-F238E27FC236}">
                <a16:creationId xmlns:a16="http://schemas.microsoft.com/office/drawing/2014/main" id="{BD8381D2-D8FD-40B8-9F3D-C394170EF70E}"/>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19968" r="20049"/>
          <a:stretch/>
        </p:blipFill>
        <p:spPr bwMode="auto">
          <a:xfrm>
            <a:off x="4648200" y="1600201"/>
            <a:ext cx="4038600" cy="3989040"/>
          </a:xfrm>
          <a:prstGeom prst="rect">
            <a:avLst/>
          </a:prstGeom>
          <a:solidFill>
            <a:srgbClr val="FFFFFF"/>
          </a:solidFill>
        </p:spPr>
      </p:pic>
      <p:sp>
        <p:nvSpPr>
          <p:cNvPr id="4" name="Slide Number Placeholder 3">
            <a:extLst>
              <a:ext uri="{FF2B5EF4-FFF2-40B4-BE49-F238E27FC236}">
                <a16:creationId xmlns:a16="http://schemas.microsoft.com/office/drawing/2014/main" id="{EC194420-215E-494A-A8F7-68A98B427829}"/>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3635152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DA01E-1575-4BCD-9EAB-EE74FABC141E}"/>
              </a:ext>
            </a:extLst>
          </p:cNvPr>
          <p:cNvSpPr>
            <a:spLocks noGrp="1"/>
          </p:cNvSpPr>
          <p:nvPr>
            <p:ph type="title"/>
          </p:nvPr>
        </p:nvSpPr>
        <p:spPr>
          <a:xfrm>
            <a:off x="457200" y="274638"/>
            <a:ext cx="8229600" cy="1143000"/>
          </a:xfrm>
        </p:spPr>
        <p:txBody>
          <a:bodyPr anchor="ctr">
            <a:normAutofit/>
          </a:bodyPr>
          <a:lstStyle/>
          <a:p>
            <a:r>
              <a:rPr lang="en-GB" dirty="0"/>
              <a:t>Disrupting Criminality</a:t>
            </a:r>
          </a:p>
        </p:txBody>
      </p:sp>
      <p:pic>
        <p:nvPicPr>
          <p:cNvPr id="2050" name="Picture 2" descr="Nearly 600 arrested in County Lines drugs operation - Your Harlow">
            <a:extLst>
              <a:ext uri="{FF2B5EF4-FFF2-40B4-BE49-F238E27FC236}">
                <a16:creationId xmlns:a16="http://schemas.microsoft.com/office/drawing/2014/main" id="{EB21259F-863F-484A-BDE1-FEAACEF23AD7}"/>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457200" y="1896861"/>
            <a:ext cx="4038600" cy="3395720"/>
          </a:xfrm>
          <a:prstGeom prst="rect">
            <a:avLst/>
          </a:prstGeom>
          <a:solidFill>
            <a:srgbClr val="FFFFFF"/>
          </a:solidFill>
        </p:spPr>
      </p:pic>
      <p:sp>
        <p:nvSpPr>
          <p:cNvPr id="4" name="Content Placeholder 3">
            <a:extLst>
              <a:ext uri="{FF2B5EF4-FFF2-40B4-BE49-F238E27FC236}">
                <a16:creationId xmlns:a16="http://schemas.microsoft.com/office/drawing/2014/main" id="{F7BD4D01-C7CB-4BD1-A088-4AA29B7A0826}"/>
              </a:ext>
            </a:extLst>
          </p:cNvPr>
          <p:cNvSpPr>
            <a:spLocks noGrp="1"/>
          </p:cNvSpPr>
          <p:nvPr>
            <p:ph sz="half" idx="2"/>
          </p:nvPr>
        </p:nvSpPr>
        <p:spPr>
          <a:xfrm>
            <a:off x="4648200" y="1600201"/>
            <a:ext cx="4038600" cy="3989040"/>
          </a:xfrm>
        </p:spPr>
        <p:txBody>
          <a:bodyPr>
            <a:normAutofit/>
          </a:bodyPr>
          <a:lstStyle/>
          <a:p>
            <a:r>
              <a:rPr lang="en-GB" dirty="0"/>
              <a:t>Everyone uses roads</a:t>
            </a:r>
          </a:p>
          <a:p>
            <a:r>
              <a:rPr lang="en-GB" dirty="0"/>
              <a:t>Whole system approach</a:t>
            </a:r>
          </a:p>
          <a:p>
            <a:r>
              <a:rPr lang="en-GB" dirty="0"/>
              <a:t>‘What Works’</a:t>
            </a:r>
          </a:p>
          <a:p>
            <a:r>
              <a:rPr lang="en-GB" dirty="0"/>
              <a:t>Technology</a:t>
            </a:r>
          </a:p>
          <a:p>
            <a:r>
              <a:rPr lang="en-GB" dirty="0"/>
              <a:t>Use of powers to stop</a:t>
            </a:r>
          </a:p>
          <a:p>
            <a:endParaRPr lang="en-GB" dirty="0"/>
          </a:p>
        </p:txBody>
      </p:sp>
      <p:sp>
        <p:nvSpPr>
          <p:cNvPr id="3" name="Slide Number Placeholder 2">
            <a:extLst>
              <a:ext uri="{FF2B5EF4-FFF2-40B4-BE49-F238E27FC236}">
                <a16:creationId xmlns:a16="http://schemas.microsoft.com/office/drawing/2014/main" id="{5DC66351-7CAB-4955-A32B-90197E7DBD05}"/>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1101257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7DFDDE-DB9C-4AA5-95DE-3186D0739168}"/>
              </a:ext>
            </a:extLst>
          </p:cNvPr>
          <p:cNvSpPr>
            <a:spLocks noGrp="1"/>
          </p:cNvSpPr>
          <p:nvPr>
            <p:ph type="title"/>
          </p:nvPr>
        </p:nvSpPr>
        <p:spPr/>
        <p:txBody>
          <a:bodyPr/>
          <a:lstStyle/>
          <a:p>
            <a:r>
              <a:rPr lang="en-GB" dirty="0"/>
              <a:t>Evidence Base</a:t>
            </a:r>
          </a:p>
        </p:txBody>
      </p:sp>
      <p:sp>
        <p:nvSpPr>
          <p:cNvPr id="4" name="Content Placeholder 3">
            <a:extLst>
              <a:ext uri="{FF2B5EF4-FFF2-40B4-BE49-F238E27FC236}">
                <a16:creationId xmlns:a16="http://schemas.microsoft.com/office/drawing/2014/main" id="{4BDD599D-1193-46A4-A305-D3333BF6DCCE}"/>
              </a:ext>
            </a:extLst>
          </p:cNvPr>
          <p:cNvSpPr>
            <a:spLocks noGrp="1"/>
          </p:cNvSpPr>
          <p:nvPr>
            <p:ph sz="half" idx="1"/>
          </p:nvPr>
        </p:nvSpPr>
        <p:spPr/>
        <p:txBody>
          <a:bodyPr>
            <a:normAutofit/>
          </a:bodyPr>
          <a:lstStyle/>
          <a:p>
            <a:r>
              <a:rPr lang="en-GB" dirty="0"/>
              <a:t>43 forces – National Strategy</a:t>
            </a:r>
          </a:p>
          <a:p>
            <a:pPr lvl="1"/>
            <a:r>
              <a:rPr lang="en-GB" dirty="0"/>
              <a:t>‘CLEAR’</a:t>
            </a:r>
          </a:p>
          <a:p>
            <a:pPr lvl="1"/>
            <a:r>
              <a:rPr lang="en-GB" dirty="0"/>
              <a:t>’METHANE’</a:t>
            </a:r>
          </a:p>
          <a:p>
            <a:pPr lvl="1"/>
            <a:r>
              <a:rPr lang="en-GB" dirty="0"/>
              <a:t>‘ACECARD’</a:t>
            </a:r>
          </a:p>
          <a:p>
            <a:r>
              <a:rPr lang="en-GB" dirty="0"/>
              <a:t>More research needed</a:t>
            </a:r>
          </a:p>
          <a:p>
            <a:pPr lvl="1"/>
            <a:r>
              <a:rPr lang="en-GB" dirty="0"/>
              <a:t>Build the body of knowledge</a:t>
            </a:r>
          </a:p>
        </p:txBody>
      </p:sp>
      <p:sp>
        <p:nvSpPr>
          <p:cNvPr id="5" name="Content Placeholder 4">
            <a:extLst>
              <a:ext uri="{FF2B5EF4-FFF2-40B4-BE49-F238E27FC236}">
                <a16:creationId xmlns:a16="http://schemas.microsoft.com/office/drawing/2014/main" id="{C8DFDB76-3D99-4EE7-B259-EE6726767E41}"/>
              </a:ext>
            </a:extLst>
          </p:cNvPr>
          <p:cNvSpPr>
            <a:spLocks noGrp="1"/>
          </p:cNvSpPr>
          <p:nvPr>
            <p:ph sz="half" idx="2"/>
          </p:nvPr>
        </p:nvSpPr>
        <p:spPr/>
        <p:txBody>
          <a:bodyPr>
            <a:normAutofit/>
          </a:bodyPr>
          <a:lstStyle/>
          <a:p>
            <a:r>
              <a:rPr lang="en-GB" b="0" i="1" dirty="0">
                <a:solidFill>
                  <a:srgbClr val="555555"/>
                </a:solidFill>
                <a:effectLst/>
                <a:latin typeface="Open Sans"/>
              </a:rPr>
              <a:t>“A successful road safety strategy requires a level of enforcement and most enforcement powers rest with the police”</a:t>
            </a:r>
          </a:p>
          <a:p>
            <a:pPr marL="0" indent="0" algn="ctr">
              <a:buNone/>
            </a:pPr>
            <a:r>
              <a:rPr lang="en-GB" sz="2000" i="0" dirty="0">
                <a:solidFill>
                  <a:srgbClr val="555555"/>
                </a:solidFill>
                <a:effectLst/>
                <a:latin typeface="Open Sans"/>
              </a:rPr>
              <a:t>C. C. Anthony </a:t>
            </a:r>
            <a:r>
              <a:rPr lang="en-GB" sz="2000" i="0" dirty="0" err="1">
                <a:solidFill>
                  <a:srgbClr val="555555"/>
                </a:solidFill>
                <a:effectLst/>
                <a:latin typeface="Open Sans"/>
              </a:rPr>
              <a:t>Bangham</a:t>
            </a:r>
            <a:endParaRPr lang="en-GB" sz="2000" dirty="0">
              <a:solidFill>
                <a:srgbClr val="555555"/>
              </a:solidFill>
              <a:latin typeface="Open Sans"/>
            </a:endParaRPr>
          </a:p>
          <a:p>
            <a:pPr marL="0" indent="0" algn="ctr">
              <a:buNone/>
            </a:pPr>
            <a:r>
              <a:rPr lang="en-GB" sz="2000" i="0" dirty="0">
                <a:solidFill>
                  <a:srgbClr val="555555"/>
                </a:solidFill>
                <a:effectLst/>
                <a:latin typeface="Open Sans"/>
              </a:rPr>
              <a:t>NPCC Lead for Roads Policing</a:t>
            </a:r>
            <a:endParaRPr lang="en-GB" sz="2000" dirty="0"/>
          </a:p>
        </p:txBody>
      </p:sp>
      <p:sp>
        <p:nvSpPr>
          <p:cNvPr id="2" name="Slide Number Placeholder 1">
            <a:extLst>
              <a:ext uri="{FF2B5EF4-FFF2-40B4-BE49-F238E27FC236}">
                <a16:creationId xmlns:a16="http://schemas.microsoft.com/office/drawing/2014/main" id="{F97CFEB9-F7B3-42DC-9459-DB7A2A98DF3C}"/>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1398889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BE4CC1A-8DF0-41EC-869A-BE191628EDC2}"/>
              </a:ext>
            </a:extLst>
          </p:cNvPr>
          <p:cNvSpPr>
            <a:spLocks noGrp="1"/>
          </p:cNvSpPr>
          <p:nvPr>
            <p:ph type="title"/>
          </p:nvPr>
        </p:nvSpPr>
        <p:spPr/>
        <p:txBody>
          <a:bodyPr>
            <a:normAutofit/>
          </a:bodyPr>
          <a:lstStyle/>
          <a:p>
            <a:r>
              <a:rPr lang="en-GB" dirty="0"/>
              <a:t>Some thoughts to finish…</a:t>
            </a:r>
          </a:p>
        </p:txBody>
      </p:sp>
      <p:sp>
        <p:nvSpPr>
          <p:cNvPr id="7" name="Content Placeholder 6">
            <a:extLst>
              <a:ext uri="{FF2B5EF4-FFF2-40B4-BE49-F238E27FC236}">
                <a16:creationId xmlns:a16="http://schemas.microsoft.com/office/drawing/2014/main" id="{93726025-19C7-48FF-9064-12B135215C91}"/>
              </a:ext>
            </a:extLst>
          </p:cNvPr>
          <p:cNvSpPr>
            <a:spLocks noGrp="1"/>
          </p:cNvSpPr>
          <p:nvPr>
            <p:ph idx="1"/>
          </p:nvPr>
        </p:nvSpPr>
        <p:spPr/>
        <p:txBody>
          <a:bodyPr>
            <a:normAutofit fontScale="62500" lnSpcReduction="20000"/>
          </a:bodyPr>
          <a:lstStyle/>
          <a:p>
            <a:r>
              <a:rPr lang="en-GB" b="1" i="0" dirty="0">
                <a:solidFill>
                  <a:srgbClr val="555555"/>
                </a:solidFill>
                <a:effectLst/>
                <a:latin typeface="Open Sans"/>
              </a:rPr>
              <a:t> </a:t>
            </a:r>
            <a:r>
              <a:rPr lang="en-GB" b="0" i="1" dirty="0">
                <a:solidFill>
                  <a:srgbClr val="555555"/>
                </a:solidFill>
                <a:effectLst/>
                <a:latin typeface="Open Sans"/>
              </a:rPr>
              <a:t>“The coronavirus lockdown has highlighted the importance of roads policing, with traffic speeds increasing on empty roads and worrying incidences of extreme speeding. This could have serious consequences, particularly for people following government advice to walk and cycle. The number of road deaths is more than twice the deaths from homicide and terrorism combined and breaches of road traffic laws are the biggest single cause of road deaths. This needs to be recognised in the government’s priorities and resources for policing. The public support more enforcement. Roads policing provides double value: tackling those who drive dangerously often disrupts wider criminality. For example, Essex police found that almost half the drug-drive offenders had previous arrest records for serious crimes such as burglary, drug dealing and violent crime.”</a:t>
            </a:r>
          </a:p>
          <a:p>
            <a:pPr marL="0" indent="0" algn="ctr">
              <a:buNone/>
            </a:pPr>
            <a:r>
              <a:rPr lang="en-GB" i="0" dirty="0">
                <a:solidFill>
                  <a:srgbClr val="555555"/>
                </a:solidFill>
                <a:effectLst/>
                <a:latin typeface="Open Sans"/>
              </a:rPr>
              <a:t>PACTS Executive Director David Davies </a:t>
            </a:r>
            <a:endParaRPr lang="en-GB" dirty="0"/>
          </a:p>
        </p:txBody>
      </p:sp>
      <p:sp>
        <p:nvSpPr>
          <p:cNvPr id="5" name="Slide Number Placeholder 4">
            <a:extLst>
              <a:ext uri="{FF2B5EF4-FFF2-40B4-BE49-F238E27FC236}">
                <a16:creationId xmlns:a16="http://schemas.microsoft.com/office/drawing/2014/main" id="{6C8167A2-9824-4A8D-AD62-4BFCC3814F6C}"/>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1700309885"/>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847BB3BC7CD6142BD04558DE981B893" ma:contentTypeVersion="12" ma:contentTypeDescription="Create a new document." ma:contentTypeScope="" ma:versionID="f3e79057454c99fdaca33b08046adc82">
  <xsd:schema xmlns:xsd="http://www.w3.org/2001/XMLSchema" xmlns:xs="http://www.w3.org/2001/XMLSchema" xmlns:p="http://schemas.microsoft.com/office/2006/metadata/properties" xmlns:ns3="5cce672a-2249-4bca-ab09-8f7b37c30eb2" xmlns:ns4="085339e8-869b-4c3a-a446-745e05ea898f" targetNamespace="http://schemas.microsoft.com/office/2006/metadata/properties" ma:root="true" ma:fieldsID="e478d7a493e3e434bb1194c86b894a0f" ns3:_="" ns4:_="">
    <xsd:import namespace="5cce672a-2249-4bca-ab09-8f7b37c30eb2"/>
    <xsd:import namespace="085339e8-869b-4c3a-a446-745e05ea898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ce672a-2249-4bca-ab09-8f7b37c30eb2"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85339e8-869b-4c3a-a446-745e05ea898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5BFC7021-3ED2-404E-A200-4A9A696C59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ce672a-2249-4bca-ab09-8f7b37c30eb2"/>
    <ds:schemaRef ds:uri="085339e8-869b-4c3a-a446-745e05ea89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C81E64F-6D2E-4C97-905B-2403E22F7EB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16931</TotalTime>
  <Words>6979</Words>
  <Application>Microsoft Office PowerPoint</Application>
  <PresentationFormat>On-screen Show (4:3)</PresentationFormat>
  <Paragraphs>266</Paragraphs>
  <Slides>10</Slides>
  <Notes>10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vt:i4>
      </vt:variant>
    </vt:vector>
  </HeadingPairs>
  <TitlesOfParts>
    <vt:vector size="21" baseType="lpstr">
      <vt:lpstr>Arial</vt:lpstr>
      <vt:lpstr>ArialMT</vt:lpstr>
      <vt:lpstr>Calibri</vt:lpstr>
      <vt:lpstr>CIDFont+F1</vt:lpstr>
      <vt:lpstr>Helvetica Neue</vt:lpstr>
      <vt:lpstr>HelveticaNeueLT Std Lt</vt:lpstr>
      <vt:lpstr>Myriad Pro</vt:lpstr>
      <vt:lpstr>Open Sans</vt:lpstr>
      <vt:lpstr>Symbol</vt:lpstr>
      <vt:lpstr>Trebuchet MS</vt:lpstr>
      <vt:lpstr>Theme1.thmx first page pp</vt:lpstr>
      <vt:lpstr>Policing  the  Roads</vt:lpstr>
      <vt:lpstr>Learning Outcomes</vt:lpstr>
      <vt:lpstr>This presentation</vt:lpstr>
      <vt:lpstr>Strategic Road Network</vt:lpstr>
      <vt:lpstr>NPCC  ‘Policing our Roads Together’</vt:lpstr>
      <vt:lpstr>Road Safety</vt:lpstr>
      <vt:lpstr>Commercial Vehicles</vt:lpstr>
      <vt:lpstr>Disrupting Criminality</vt:lpstr>
      <vt:lpstr>Evidence Base</vt:lpstr>
      <vt:lpstr>Some thoughts to finish…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the  Roads</dc:title>
  <dc:creator>Mark Jordan</dc:creator>
  <cp:lastModifiedBy>Mark Jordan</cp:lastModifiedBy>
  <cp:revision>70</cp:revision>
  <dcterms:created xsi:type="dcterms:W3CDTF">2020-07-16T12:26:45Z</dcterms:created>
  <dcterms:modified xsi:type="dcterms:W3CDTF">2020-07-28T06:45:15Z</dcterms:modified>
</cp:coreProperties>
</file>