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6" r:id="rId4"/>
    <p:sldId id="274" r:id="rId5"/>
    <p:sldId id="276" r:id="rId6"/>
    <p:sldId id="267" r:id="rId7"/>
    <p:sldId id="268" r:id="rId8"/>
    <p:sldId id="269" r:id="rId9"/>
    <p:sldId id="270" r:id="rId10"/>
    <p:sldId id="271" r:id="rId11"/>
    <p:sldId id="279" r:id="rId12"/>
    <p:sldId id="261" r:id="rId13"/>
    <p:sldId id="262" r:id="rId14"/>
    <p:sldId id="281" r:id="rId15"/>
    <p:sldId id="272" r:id="rId16"/>
    <p:sldId id="282" r:id="rId17"/>
    <p:sldId id="264" r:id="rId18"/>
    <p:sldId id="265" r:id="rId19"/>
    <p:sldId id="275" r:id="rId20"/>
    <p:sldId id="294" r:id="rId21"/>
    <p:sldId id="278" r:id="rId22"/>
    <p:sldId id="287" r:id="rId23"/>
    <p:sldId id="293" r:id="rId24"/>
    <p:sldId id="288" r:id="rId25"/>
    <p:sldId id="295" r:id="rId26"/>
    <p:sldId id="291" r:id="rId27"/>
    <p:sldId id="292" r:id="rId28"/>
    <p:sldId id="296" r:id="rId29"/>
    <p:sldId id="298" r:id="rId30"/>
    <p:sldId id="263"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38"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EC4A71-435D-4232-8C72-D7E8D9CA953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A12FC4B-70E1-485A-A5D7-ED60B698969C}">
      <dgm:prSet/>
      <dgm:spPr/>
      <dgm:t>
        <a:bodyPr/>
        <a:lstStyle/>
        <a:p>
          <a:r>
            <a:rPr lang="en-GB" dirty="0"/>
            <a:t>An individual’s perceived susceptibility or vulnerability to a particular threat</a:t>
          </a:r>
          <a:endParaRPr lang="en-US" dirty="0"/>
        </a:p>
      </dgm:t>
    </dgm:pt>
    <dgm:pt modelId="{D5955650-4D02-400C-A031-64D877672B6D}" type="parTrans" cxnId="{2C063540-4DC5-4ED8-B190-E920C2CEC964}">
      <dgm:prSet/>
      <dgm:spPr/>
      <dgm:t>
        <a:bodyPr/>
        <a:lstStyle/>
        <a:p>
          <a:endParaRPr lang="en-US"/>
        </a:p>
      </dgm:t>
    </dgm:pt>
    <dgm:pt modelId="{4D56A6E0-D5A5-4F9A-8078-C92DD5E3DE6B}" type="sibTrans" cxnId="{2C063540-4DC5-4ED8-B190-E920C2CEC964}">
      <dgm:prSet/>
      <dgm:spPr/>
      <dgm:t>
        <a:bodyPr/>
        <a:lstStyle/>
        <a:p>
          <a:endParaRPr lang="en-US"/>
        </a:p>
      </dgm:t>
    </dgm:pt>
    <dgm:pt modelId="{2ECBA4CD-4FFD-4434-81FD-9B5C8460FDA5}">
      <dgm:prSet/>
      <dgm:spPr/>
      <dgm:t>
        <a:bodyPr/>
        <a:lstStyle/>
        <a:p>
          <a:r>
            <a:rPr lang="en-GB"/>
            <a:t>The seriousness of the expected consequences </a:t>
          </a:r>
          <a:endParaRPr lang="en-US"/>
        </a:p>
      </dgm:t>
    </dgm:pt>
    <dgm:pt modelId="{833F34F1-D3D5-4D96-9381-B0EFB7653DFB}" type="parTrans" cxnId="{0F7AC105-B3C8-4B80-A41E-44FC1D584D18}">
      <dgm:prSet/>
      <dgm:spPr/>
      <dgm:t>
        <a:bodyPr/>
        <a:lstStyle/>
        <a:p>
          <a:endParaRPr lang="en-US"/>
        </a:p>
      </dgm:t>
    </dgm:pt>
    <dgm:pt modelId="{0CD3776E-AE11-4AA2-8DE8-45DFB690C11F}" type="sibTrans" cxnId="{0F7AC105-B3C8-4B80-A41E-44FC1D584D18}">
      <dgm:prSet/>
      <dgm:spPr/>
      <dgm:t>
        <a:bodyPr/>
        <a:lstStyle/>
        <a:p>
          <a:endParaRPr lang="en-US"/>
        </a:p>
      </dgm:t>
    </dgm:pt>
    <dgm:pt modelId="{28BD5B43-76E1-F84D-BB08-BBBC0EFA0627}" type="pres">
      <dgm:prSet presAssocID="{2EEC4A71-435D-4232-8C72-D7E8D9CA9530}" presName="linear" presStyleCnt="0">
        <dgm:presLayoutVars>
          <dgm:animLvl val="lvl"/>
          <dgm:resizeHandles val="exact"/>
        </dgm:presLayoutVars>
      </dgm:prSet>
      <dgm:spPr/>
    </dgm:pt>
    <dgm:pt modelId="{869A267E-6CFC-3440-B923-CA4E45D5C7E9}" type="pres">
      <dgm:prSet presAssocID="{5A12FC4B-70E1-485A-A5D7-ED60B698969C}" presName="parentText" presStyleLbl="node1" presStyleIdx="0" presStyleCnt="2" custLinFactNeighborX="-733" custLinFactNeighborY="41607">
        <dgm:presLayoutVars>
          <dgm:chMax val="0"/>
          <dgm:bulletEnabled val="1"/>
        </dgm:presLayoutVars>
      </dgm:prSet>
      <dgm:spPr/>
    </dgm:pt>
    <dgm:pt modelId="{1E1ECBF6-2C9A-DF47-AE4A-83322F91AD9C}" type="pres">
      <dgm:prSet presAssocID="{4D56A6E0-D5A5-4F9A-8078-C92DD5E3DE6B}" presName="spacer" presStyleCnt="0"/>
      <dgm:spPr/>
    </dgm:pt>
    <dgm:pt modelId="{8F218B84-5BC9-0747-AF91-A3E9B5E2EEC9}" type="pres">
      <dgm:prSet presAssocID="{2ECBA4CD-4FFD-4434-81FD-9B5C8460FDA5}" presName="parentText" presStyleLbl="node1" presStyleIdx="1" presStyleCnt="2" custLinFactNeighborX="-58" custLinFactNeighborY="-49999">
        <dgm:presLayoutVars>
          <dgm:chMax val="0"/>
          <dgm:bulletEnabled val="1"/>
        </dgm:presLayoutVars>
      </dgm:prSet>
      <dgm:spPr/>
    </dgm:pt>
  </dgm:ptLst>
  <dgm:cxnLst>
    <dgm:cxn modelId="{0F7AC105-B3C8-4B80-A41E-44FC1D584D18}" srcId="{2EEC4A71-435D-4232-8C72-D7E8D9CA9530}" destId="{2ECBA4CD-4FFD-4434-81FD-9B5C8460FDA5}" srcOrd="1" destOrd="0" parTransId="{833F34F1-D3D5-4D96-9381-B0EFB7653DFB}" sibTransId="{0CD3776E-AE11-4AA2-8DE8-45DFB690C11F}"/>
    <dgm:cxn modelId="{2C063540-4DC5-4ED8-B190-E920C2CEC964}" srcId="{2EEC4A71-435D-4232-8C72-D7E8D9CA9530}" destId="{5A12FC4B-70E1-485A-A5D7-ED60B698969C}" srcOrd="0" destOrd="0" parTransId="{D5955650-4D02-400C-A031-64D877672B6D}" sibTransId="{4D56A6E0-D5A5-4F9A-8078-C92DD5E3DE6B}"/>
    <dgm:cxn modelId="{1316CA48-27D6-2F49-8330-E268B41AE6E2}" type="presOf" srcId="{2EEC4A71-435D-4232-8C72-D7E8D9CA9530}" destId="{28BD5B43-76E1-F84D-BB08-BBBC0EFA0627}" srcOrd="0" destOrd="0" presId="urn:microsoft.com/office/officeart/2005/8/layout/vList2"/>
    <dgm:cxn modelId="{E00AB876-B7FA-4D45-920B-10ADFB2BB2EE}" type="presOf" srcId="{2ECBA4CD-4FFD-4434-81FD-9B5C8460FDA5}" destId="{8F218B84-5BC9-0747-AF91-A3E9B5E2EEC9}" srcOrd="0" destOrd="0" presId="urn:microsoft.com/office/officeart/2005/8/layout/vList2"/>
    <dgm:cxn modelId="{38E775B9-B323-7741-8664-97632F9F56DC}" type="presOf" srcId="{5A12FC4B-70E1-485A-A5D7-ED60B698969C}" destId="{869A267E-6CFC-3440-B923-CA4E45D5C7E9}" srcOrd="0" destOrd="0" presId="urn:microsoft.com/office/officeart/2005/8/layout/vList2"/>
    <dgm:cxn modelId="{5B7267DD-DB39-3C45-BBD7-9A7A4FC0FA17}" type="presParOf" srcId="{28BD5B43-76E1-F84D-BB08-BBBC0EFA0627}" destId="{869A267E-6CFC-3440-B923-CA4E45D5C7E9}" srcOrd="0" destOrd="0" presId="urn:microsoft.com/office/officeart/2005/8/layout/vList2"/>
    <dgm:cxn modelId="{7F13762B-4A60-8144-A18A-DBFB055276B0}" type="presParOf" srcId="{28BD5B43-76E1-F84D-BB08-BBBC0EFA0627}" destId="{1E1ECBF6-2C9A-DF47-AE4A-83322F91AD9C}" srcOrd="1" destOrd="0" presId="urn:microsoft.com/office/officeart/2005/8/layout/vList2"/>
    <dgm:cxn modelId="{6FCA2372-DE3B-5A42-A32D-90D9887B5084}" type="presParOf" srcId="{28BD5B43-76E1-F84D-BB08-BBBC0EFA0627}" destId="{8F218B84-5BC9-0747-AF91-A3E9B5E2EEC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A267E-6CFC-3440-B923-CA4E45D5C7E9}">
      <dsp:nvSpPr>
        <dsp:cNvPr id="0" name=""/>
        <dsp:cNvSpPr/>
      </dsp:nvSpPr>
      <dsp:spPr>
        <a:xfrm>
          <a:off x="0" y="37375"/>
          <a:ext cx="4578543" cy="216216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An individual’s perceived susceptibility or vulnerability to a particular threat</a:t>
          </a:r>
          <a:endParaRPr lang="en-US" sz="2800" kern="1200" dirty="0"/>
        </a:p>
      </dsp:txBody>
      <dsp:txXfrm>
        <a:off x="105548" y="142923"/>
        <a:ext cx="4367447" cy="1951064"/>
      </dsp:txXfrm>
    </dsp:sp>
    <dsp:sp modelId="{8F218B84-5BC9-0747-AF91-A3E9B5E2EEC9}">
      <dsp:nvSpPr>
        <dsp:cNvPr id="0" name=""/>
        <dsp:cNvSpPr/>
      </dsp:nvSpPr>
      <dsp:spPr>
        <a:xfrm>
          <a:off x="0" y="2206304"/>
          <a:ext cx="4578543" cy="216216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seriousness of the expected consequences </a:t>
          </a:r>
          <a:endParaRPr lang="en-US" sz="2800" kern="1200"/>
        </a:p>
      </dsp:txBody>
      <dsp:txXfrm>
        <a:off x="105548" y="2311852"/>
        <a:ext cx="4367447" cy="19510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01/11/2021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txssc.txstate.edu/topics/youth-leadership/articles/positive-effects-of-youth-engagement"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txssc.txstate.edu/topics/youth-leadership/articles/positive-effects-of-youth-engagement"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txssc.txstate.edu/topics/youth-leadership/articles/positive-effects-of-youth-eng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8224" y="1628801"/>
            <a:ext cx="7992888" cy="1470025"/>
          </a:xfrm>
        </p:spPr>
        <p:txBody>
          <a:bodyPr>
            <a:normAutofit fontScale="90000"/>
          </a:bodyPr>
          <a:lstStyle/>
          <a:p>
            <a:r>
              <a:rPr lang="en-GB" altLang="en-US" sz="5400" b="1" dirty="0">
                <a:solidFill>
                  <a:schemeClr val="bg1"/>
                </a:solidFill>
              </a:rPr>
              <a:t>Community Care and Development</a:t>
            </a:r>
            <a:br>
              <a:rPr lang="en-GB" altLang="en-US" sz="5400" b="1" dirty="0">
                <a:solidFill>
                  <a:schemeClr val="bg1"/>
                </a:solidFill>
              </a:rPr>
            </a:br>
            <a:r>
              <a:rPr lang="en-GB" altLang="en-US" sz="5400" b="1" dirty="0">
                <a:solidFill>
                  <a:schemeClr val="bg1"/>
                </a:solidFill>
              </a:rPr>
              <a:t>(BMHP6022_LON)</a:t>
            </a: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003259"/>
            <a:ext cx="8439745" cy="1754326"/>
          </a:xfrm>
          <a:prstGeom prst="rect">
            <a:avLst/>
          </a:prstGeom>
          <a:noFill/>
        </p:spPr>
        <p:txBody>
          <a:bodyPr wrap="square" rtlCol="0">
            <a:spAutoFit/>
          </a:bodyPr>
          <a:lstStyle/>
          <a:p>
            <a:pPr algn="ctr"/>
            <a:endParaRPr lang="en-GB" sz="3600" b="1" dirty="0">
              <a:solidFill>
                <a:prstClr val="white"/>
              </a:solidFill>
              <a:latin typeface="Myriad Pro"/>
            </a:endParaRPr>
          </a:p>
          <a:p>
            <a:pPr algn="ctr"/>
            <a:r>
              <a:rPr lang="en-GB" sz="3600" b="1" dirty="0">
                <a:solidFill>
                  <a:prstClr val="white"/>
                </a:solidFill>
                <a:latin typeface="Myriad Pro"/>
              </a:rPr>
              <a:t>WEEK NUMBER 4  – SESSION </a:t>
            </a:r>
            <a:r>
              <a:rPr lang="en-GB" sz="3600" b="1" dirty="0">
                <a:solidFill>
                  <a:prstClr val="white"/>
                </a:solidFill>
              </a:rPr>
              <a:t>1 and 2 </a:t>
            </a:r>
          </a:p>
          <a:p>
            <a:pPr algn="ctr"/>
            <a:endParaRPr lang="en-GB" sz="3600" b="1" dirty="0">
              <a:solidFill>
                <a:prstClr val="white"/>
              </a:solidFill>
              <a:latin typeface="Myriad Pro"/>
            </a:endParaRPr>
          </a:p>
        </p:txBody>
      </p:sp>
      <p:sp>
        <p:nvSpPr>
          <p:cNvPr id="9" name="TextBox 8">
            <a:extLst>
              <a:ext uri="{FF2B5EF4-FFF2-40B4-BE49-F238E27FC236}">
                <a16:creationId xmlns:a16="http://schemas.microsoft.com/office/drawing/2014/main" id="{86E67410-4FFD-4B3F-B527-8E95BBF84235}"/>
              </a:ext>
            </a:extLst>
          </p:cNvPr>
          <p:cNvSpPr txBox="1"/>
          <p:nvPr/>
        </p:nvSpPr>
        <p:spPr>
          <a:xfrm>
            <a:off x="2701255" y="4387442"/>
            <a:ext cx="6971251" cy="1569660"/>
          </a:xfrm>
          <a:prstGeom prst="rect">
            <a:avLst/>
          </a:prstGeom>
          <a:noFill/>
        </p:spPr>
        <p:txBody>
          <a:bodyPr wrap="square">
            <a:spAutoFit/>
          </a:bodyPr>
          <a:lstStyle/>
          <a:p>
            <a:pPr algn="ctr"/>
            <a:r>
              <a:rPr lang="en-GB" sz="3200" b="1" dirty="0">
                <a:solidFill>
                  <a:prstClr val="white"/>
                </a:solidFill>
                <a:latin typeface="Myriad Pro"/>
              </a:rPr>
              <a:t>Long- and short-term impact of community development and related theoretical approaches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206A-9A9B-49E6-A8EE-AB4E8132CD56}"/>
              </a:ext>
            </a:extLst>
          </p:cNvPr>
          <p:cNvSpPr>
            <a:spLocks noGrp="1"/>
          </p:cNvSpPr>
          <p:nvPr>
            <p:ph type="title"/>
          </p:nvPr>
        </p:nvSpPr>
        <p:spPr/>
        <p:txBody>
          <a:bodyPr/>
          <a:lstStyle/>
          <a:p>
            <a:r>
              <a:rPr lang="en-GB" b="1" dirty="0"/>
              <a:t>Learning objectives </a:t>
            </a:r>
          </a:p>
        </p:txBody>
      </p:sp>
      <p:sp>
        <p:nvSpPr>
          <p:cNvPr id="3" name="Content Placeholder 2">
            <a:extLst>
              <a:ext uri="{FF2B5EF4-FFF2-40B4-BE49-F238E27FC236}">
                <a16:creationId xmlns:a16="http://schemas.microsoft.com/office/drawing/2014/main" id="{42FB5C30-8479-4B1A-9CC4-7638C9F7240B}"/>
              </a:ext>
            </a:extLst>
          </p:cNvPr>
          <p:cNvSpPr>
            <a:spLocks noGrp="1"/>
          </p:cNvSpPr>
          <p:nvPr>
            <p:ph idx="1"/>
          </p:nvPr>
        </p:nvSpPr>
        <p:spPr>
          <a:xfrm>
            <a:off x="609600" y="1600200"/>
            <a:ext cx="10572925" cy="3986867"/>
          </a:xfrm>
        </p:spPr>
        <p:txBody>
          <a:bodyPr>
            <a:normAutofit fontScale="92500" lnSpcReduction="20000"/>
          </a:bodyPr>
          <a:lstStyle/>
          <a:p>
            <a:r>
              <a:rPr lang="en-GB" dirty="0"/>
              <a:t>Identify long- and short-term impact of community development. </a:t>
            </a:r>
          </a:p>
          <a:p>
            <a:endParaRPr lang="en-GB" dirty="0"/>
          </a:p>
          <a:p>
            <a:r>
              <a:rPr lang="en-GB" dirty="0"/>
              <a:t>Discuss theories and models of motivation and behaviour change related to community development. </a:t>
            </a:r>
          </a:p>
          <a:p>
            <a:endParaRPr lang="en-GB" dirty="0"/>
          </a:p>
          <a:p>
            <a:r>
              <a:rPr lang="en-GB" dirty="0"/>
              <a:t>Apply these theories to community development practice. </a:t>
            </a:r>
          </a:p>
          <a:p>
            <a:endParaRPr lang="en-GB" dirty="0"/>
          </a:p>
          <a:p>
            <a:pPr marL="0" indent="0">
              <a:buNone/>
            </a:pPr>
            <a:r>
              <a:rPr lang="en-GB" dirty="0"/>
              <a:t> </a:t>
            </a:r>
          </a:p>
        </p:txBody>
      </p:sp>
    </p:spTree>
    <p:extLst>
      <p:ext uri="{BB962C8B-B14F-4D97-AF65-F5344CB8AC3E}">
        <p14:creationId xmlns:p14="http://schemas.microsoft.com/office/powerpoint/2010/main" val="130917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62C7-7035-42B9-8924-2AB5EC16D038}"/>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Long- and short-term impact: </a:t>
            </a:r>
            <a:br>
              <a:rPr lang="en-GB" sz="3700" b="1" dirty="0"/>
            </a:br>
            <a:r>
              <a:rPr lang="en-GB" sz="3700" b="1" dirty="0"/>
              <a:t>Positive impacts </a:t>
            </a:r>
          </a:p>
        </p:txBody>
      </p:sp>
      <p:sp>
        <p:nvSpPr>
          <p:cNvPr id="3" name="Content Placeholder 2">
            <a:extLst>
              <a:ext uri="{FF2B5EF4-FFF2-40B4-BE49-F238E27FC236}">
                <a16:creationId xmlns:a16="http://schemas.microsoft.com/office/drawing/2014/main" id="{DD58242D-BDEB-4E55-807A-8428862E0BCF}"/>
              </a:ext>
            </a:extLst>
          </p:cNvPr>
          <p:cNvSpPr>
            <a:spLocks noGrp="1"/>
          </p:cNvSpPr>
          <p:nvPr>
            <p:ph sz="half" idx="1"/>
          </p:nvPr>
        </p:nvSpPr>
        <p:spPr>
          <a:xfrm>
            <a:off x="609600" y="1600201"/>
            <a:ext cx="5384800" cy="3989040"/>
          </a:xfrm>
        </p:spPr>
        <p:txBody>
          <a:bodyPr>
            <a:normAutofit/>
          </a:bodyPr>
          <a:lstStyle/>
          <a:p>
            <a:r>
              <a:rPr lang="en-GB" dirty="0"/>
              <a:t>Changing attitudes and perceptions. </a:t>
            </a:r>
          </a:p>
          <a:p>
            <a:r>
              <a:rPr lang="en-GB" dirty="0"/>
              <a:t>Continuing motivation. </a:t>
            </a:r>
          </a:p>
          <a:p>
            <a:r>
              <a:rPr lang="en-GB" dirty="0"/>
              <a:t>Improved relationships. </a:t>
            </a:r>
          </a:p>
          <a:p>
            <a:r>
              <a:rPr lang="en-GB" dirty="0"/>
              <a:t>Empowerment.  </a:t>
            </a:r>
          </a:p>
          <a:p>
            <a:r>
              <a:rPr lang="en-GB" dirty="0"/>
              <a:t>Improved facilities and life chances.</a:t>
            </a:r>
          </a:p>
        </p:txBody>
      </p:sp>
      <p:pic>
        <p:nvPicPr>
          <p:cNvPr id="4" name="Picture 3">
            <a:extLst>
              <a:ext uri="{FF2B5EF4-FFF2-40B4-BE49-F238E27FC236}">
                <a16:creationId xmlns:a16="http://schemas.microsoft.com/office/drawing/2014/main" id="{0CB12660-C2E9-428D-8B43-D3D68DB96993}"/>
              </a:ext>
            </a:extLst>
          </p:cNvPr>
          <p:cNvPicPr>
            <a:picLocks noChangeAspect="1"/>
          </p:cNvPicPr>
          <p:nvPr/>
        </p:nvPicPr>
        <p:blipFill rotWithShape="1">
          <a:blip r:embed="rId2"/>
          <a:srcRect t="1227"/>
          <a:stretch/>
        </p:blipFill>
        <p:spPr>
          <a:xfrm>
            <a:off x="6197600" y="1600201"/>
            <a:ext cx="5384800" cy="3989040"/>
          </a:xfrm>
          <a:prstGeom prst="rect">
            <a:avLst/>
          </a:prstGeom>
          <a:noFill/>
        </p:spPr>
      </p:pic>
    </p:spTree>
    <p:extLst>
      <p:ext uri="{BB962C8B-B14F-4D97-AF65-F5344CB8AC3E}">
        <p14:creationId xmlns:p14="http://schemas.microsoft.com/office/powerpoint/2010/main" val="3068885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76E-4A8D-435B-AE4A-B6305AB3CA87}"/>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Long- and short-term impact: </a:t>
            </a:r>
            <a:br>
              <a:rPr lang="en-GB" sz="3700" b="1" dirty="0"/>
            </a:br>
            <a:r>
              <a:rPr lang="en-GB" sz="3700" b="1" dirty="0"/>
              <a:t>Negative impacts </a:t>
            </a:r>
          </a:p>
        </p:txBody>
      </p:sp>
      <p:sp>
        <p:nvSpPr>
          <p:cNvPr id="3" name="Content Placeholder 2">
            <a:extLst>
              <a:ext uri="{FF2B5EF4-FFF2-40B4-BE49-F238E27FC236}">
                <a16:creationId xmlns:a16="http://schemas.microsoft.com/office/drawing/2014/main" id="{61BF7A3D-A448-40E7-8EA5-10295041D574}"/>
              </a:ext>
            </a:extLst>
          </p:cNvPr>
          <p:cNvSpPr>
            <a:spLocks noGrp="1"/>
          </p:cNvSpPr>
          <p:nvPr>
            <p:ph sz="half" idx="1"/>
          </p:nvPr>
        </p:nvSpPr>
        <p:spPr>
          <a:xfrm>
            <a:off x="609600" y="1600201"/>
            <a:ext cx="5384800" cy="3989040"/>
          </a:xfrm>
        </p:spPr>
        <p:txBody>
          <a:bodyPr>
            <a:normAutofit/>
          </a:bodyPr>
          <a:lstStyle/>
          <a:p>
            <a:r>
              <a:rPr lang="en-GB" dirty="0"/>
              <a:t>Marginalisation.  </a:t>
            </a:r>
          </a:p>
          <a:p>
            <a:r>
              <a:rPr lang="en-GB" dirty="0"/>
              <a:t>Misinformation</a:t>
            </a:r>
          </a:p>
          <a:p>
            <a:r>
              <a:rPr lang="en-GB" dirty="0"/>
              <a:t>Dependency. </a:t>
            </a:r>
          </a:p>
          <a:p>
            <a:r>
              <a:rPr lang="en-GB" dirty="0"/>
              <a:t>Imbalance of power relationships.  </a:t>
            </a:r>
          </a:p>
          <a:p>
            <a:r>
              <a:rPr lang="en-GB" dirty="0"/>
              <a:t>Sustainability problems. </a:t>
            </a:r>
          </a:p>
          <a:p>
            <a:endParaRPr lang="en-GB" dirty="0"/>
          </a:p>
        </p:txBody>
      </p:sp>
      <p:pic>
        <p:nvPicPr>
          <p:cNvPr id="4" name="Picture 3">
            <a:extLst>
              <a:ext uri="{FF2B5EF4-FFF2-40B4-BE49-F238E27FC236}">
                <a16:creationId xmlns:a16="http://schemas.microsoft.com/office/drawing/2014/main" id="{A94DB144-247B-4D10-A297-5A3957142658}"/>
              </a:ext>
            </a:extLst>
          </p:cNvPr>
          <p:cNvPicPr>
            <a:picLocks noChangeAspect="1"/>
          </p:cNvPicPr>
          <p:nvPr/>
        </p:nvPicPr>
        <p:blipFill>
          <a:blip r:embed="rId2"/>
          <a:stretch>
            <a:fillRect/>
          </a:stretch>
        </p:blipFill>
        <p:spPr>
          <a:xfrm>
            <a:off x="6197600" y="1689848"/>
            <a:ext cx="5384800" cy="3809745"/>
          </a:xfrm>
          <a:prstGeom prst="rect">
            <a:avLst/>
          </a:prstGeom>
          <a:noFill/>
        </p:spPr>
      </p:pic>
    </p:spTree>
    <p:extLst>
      <p:ext uri="{BB962C8B-B14F-4D97-AF65-F5344CB8AC3E}">
        <p14:creationId xmlns:p14="http://schemas.microsoft.com/office/powerpoint/2010/main" val="162257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867E-FDFA-4A7E-9F65-041E8DC85E4C}"/>
              </a:ext>
            </a:extLst>
          </p:cNvPr>
          <p:cNvSpPr>
            <a:spLocks noGrp="1"/>
          </p:cNvSpPr>
          <p:nvPr>
            <p:ph type="title"/>
          </p:nvPr>
        </p:nvSpPr>
        <p:spPr/>
        <p:txBody>
          <a:bodyPr>
            <a:normAutofit fontScale="90000"/>
          </a:bodyPr>
          <a:lstStyle/>
          <a:p>
            <a:r>
              <a:rPr lang="en-GB" b="1"/>
              <a:t>The importance of theories of motivation and behaviour change</a:t>
            </a:r>
            <a:endParaRPr lang="en-GB" b="1" dirty="0"/>
          </a:p>
        </p:txBody>
      </p:sp>
      <p:sp>
        <p:nvSpPr>
          <p:cNvPr id="3" name="Content Placeholder 2">
            <a:extLst>
              <a:ext uri="{FF2B5EF4-FFF2-40B4-BE49-F238E27FC236}">
                <a16:creationId xmlns:a16="http://schemas.microsoft.com/office/drawing/2014/main" id="{DFDA474A-BDAF-4709-80FD-8AC10DC48D6C}"/>
              </a:ext>
            </a:extLst>
          </p:cNvPr>
          <p:cNvSpPr>
            <a:spLocks noGrp="1"/>
          </p:cNvSpPr>
          <p:nvPr>
            <p:ph sz="half" idx="1"/>
          </p:nvPr>
        </p:nvSpPr>
        <p:spPr>
          <a:xfrm>
            <a:off x="906011" y="2046913"/>
            <a:ext cx="6258188" cy="3542327"/>
          </a:xfrm>
        </p:spPr>
        <p:txBody>
          <a:bodyPr>
            <a:normAutofit/>
          </a:bodyPr>
          <a:lstStyle/>
          <a:p>
            <a:r>
              <a:rPr lang="en-GB"/>
              <a:t>Theories provide a framework for understanding human behaviour, thought, and development. </a:t>
            </a:r>
          </a:p>
          <a:p>
            <a:r>
              <a:rPr lang="en-GB"/>
              <a:t>Behaviour change is often a goal for staff working directly with constituents, organizations, governments, or communities. </a:t>
            </a:r>
            <a:endParaRPr lang="en-GB" dirty="0"/>
          </a:p>
        </p:txBody>
      </p:sp>
      <p:pic>
        <p:nvPicPr>
          <p:cNvPr id="5" name="Content Placeholder 4">
            <a:extLst>
              <a:ext uri="{FF2B5EF4-FFF2-40B4-BE49-F238E27FC236}">
                <a16:creationId xmlns:a16="http://schemas.microsoft.com/office/drawing/2014/main" id="{E514F794-CA38-4C6E-8480-F295826F4A7D}"/>
              </a:ext>
            </a:extLst>
          </p:cNvPr>
          <p:cNvPicPr>
            <a:picLocks noGrp="1" noChangeAspect="1"/>
          </p:cNvPicPr>
          <p:nvPr>
            <p:ph sz="half" idx="2"/>
          </p:nvPr>
        </p:nvPicPr>
        <p:blipFill rotWithShape="1">
          <a:blip r:embed="rId2"/>
          <a:srcRect l="66537" t="39405" r="14018" b="35272"/>
          <a:stretch/>
        </p:blipFill>
        <p:spPr>
          <a:xfrm>
            <a:off x="7998691" y="2182450"/>
            <a:ext cx="2955637" cy="2886904"/>
          </a:xfrm>
          <a:prstGeom prst="rect">
            <a:avLst/>
          </a:prstGeom>
        </p:spPr>
      </p:pic>
    </p:spTree>
    <p:extLst>
      <p:ext uri="{BB962C8B-B14F-4D97-AF65-F5344CB8AC3E}">
        <p14:creationId xmlns:p14="http://schemas.microsoft.com/office/powerpoint/2010/main" val="1553713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1EB-2332-49B2-ABD9-2FD59F95419D}"/>
              </a:ext>
            </a:extLst>
          </p:cNvPr>
          <p:cNvSpPr>
            <a:spLocks noGrp="1"/>
          </p:cNvSpPr>
          <p:nvPr>
            <p:ph type="title"/>
          </p:nvPr>
        </p:nvSpPr>
        <p:spPr/>
        <p:txBody>
          <a:bodyPr>
            <a:normAutofit/>
          </a:bodyPr>
          <a:lstStyle/>
          <a:p>
            <a:r>
              <a:rPr lang="en-GB" b="1" dirty="0"/>
              <a:t>Abraham Maslow’s Hierarchy of Needs</a:t>
            </a:r>
          </a:p>
        </p:txBody>
      </p:sp>
      <p:pic>
        <p:nvPicPr>
          <p:cNvPr id="5" name="Content Placeholder 4">
            <a:extLst>
              <a:ext uri="{FF2B5EF4-FFF2-40B4-BE49-F238E27FC236}">
                <a16:creationId xmlns:a16="http://schemas.microsoft.com/office/drawing/2014/main" id="{43478388-F640-43AF-953F-6A9AF1511542}"/>
              </a:ext>
            </a:extLst>
          </p:cNvPr>
          <p:cNvPicPr>
            <a:picLocks noGrp="1" noChangeAspect="1"/>
          </p:cNvPicPr>
          <p:nvPr>
            <p:ph idx="1"/>
          </p:nvPr>
        </p:nvPicPr>
        <p:blipFill rotWithShape="1">
          <a:blip r:embed="rId2"/>
          <a:srcRect l="38576" t="40983" r="22024" b="10197"/>
          <a:stretch/>
        </p:blipFill>
        <p:spPr>
          <a:xfrm>
            <a:off x="5327008" y="1417638"/>
            <a:ext cx="6478758" cy="4515500"/>
          </a:xfrm>
        </p:spPr>
      </p:pic>
      <p:sp>
        <p:nvSpPr>
          <p:cNvPr id="11" name="TextBox 10">
            <a:extLst>
              <a:ext uri="{FF2B5EF4-FFF2-40B4-BE49-F238E27FC236}">
                <a16:creationId xmlns:a16="http://schemas.microsoft.com/office/drawing/2014/main" id="{871E694F-ED45-4135-87BF-85D7B589FA99}"/>
              </a:ext>
            </a:extLst>
          </p:cNvPr>
          <p:cNvSpPr txBox="1"/>
          <p:nvPr/>
        </p:nvSpPr>
        <p:spPr>
          <a:xfrm>
            <a:off x="260059" y="5337399"/>
            <a:ext cx="5358468" cy="230832"/>
          </a:xfrm>
          <a:prstGeom prst="rect">
            <a:avLst/>
          </a:prstGeom>
          <a:noFill/>
        </p:spPr>
        <p:txBody>
          <a:bodyPr wrap="square">
            <a:spAutoFit/>
          </a:bodyPr>
          <a:lstStyle/>
          <a:p>
            <a:r>
              <a:rPr lang="en-GB" sz="900" dirty="0"/>
              <a:t>Source: (Aruma and Hanachor, 2017) </a:t>
            </a:r>
          </a:p>
        </p:txBody>
      </p:sp>
      <p:sp>
        <p:nvSpPr>
          <p:cNvPr id="13" name="TextBox 12">
            <a:extLst>
              <a:ext uri="{FF2B5EF4-FFF2-40B4-BE49-F238E27FC236}">
                <a16:creationId xmlns:a16="http://schemas.microsoft.com/office/drawing/2014/main" id="{B7A84A59-744A-4269-8470-7947829D663A}"/>
              </a:ext>
            </a:extLst>
          </p:cNvPr>
          <p:cNvSpPr txBox="1"/>
          <p:nvPr/>
        </p:nvSpPr>
        <p:spPr>
          <a:xfrm>
            <a:off x="260059" y="1417638"/>
            <a:ext cx="5167618" cy="4108852"/>
          </a:xfrm>
          <a:prstGeom prst="rect">
            <a:avLst/>
          </a:prstGeom>
          <a:noFill/>
        </p:spPr>
        <p:txBody>
          <a:bodyPr wrap="square">
            <a:spAutoFit/>
          </a:bodyPr>
          <a:lstStyle/>
          <a:p>
            <a:pPr marL="285750" indent="-285750">
              <a:buFont typeface="Arial" panose="020B0604020202020204" pitchFamily="34" charset="0"/>
              <a:buChar char="•"/>
            </a:pPr>
            <a:r>
              <a:rPr lang="en-GB" dirty="0"/>
              <a:t>Abraham Maslow’s hierarchy of needs now focuses on motivation of people by five levels of needs namely:</a:t>
            </a:r>
          </a:p>
          <a:p>
            <a:endParaRPr lang="en-GB" dirty="0"/>
          </a:p>
          <a:p>
            <a:pPr marL="342900" indent="-342900">
              <a:buAutoNum type="arabicPeriod"/>
            </a:pPr>
            <a:r>
              <a:rPr lang="en-GB" b="1" dirty="0"/>
              <a:t>Physiological needs</a:t>
            </a:r>
            <a:r>
              <a:rPr lang="en-GB" dirty="0"/>
              <a:t>. </a:t>
            </a:r>
          </a:p>
          <a:p>
            <a:pPr marL="342900" indent="-342900">
              <a:buAutoNum type="arabicPeriod"/>
            </a:pPr>
            <a:endParaRPr lang="en-GB" dirty="0"/>
          </a:p>
          <a:p>
            <a:r>
              <a:rPr lang="en-GB" dirty="0"/>
              <a:t>2. </a:t>
            </a:r>
            <a:r>
              <a:rPr lang="en-GB" b="1" dirty="0"/>
              <a:t>Safety needs or security needs.</a:t>
            </a:r>
          </a:p>
          <a:p>
            <a:endParaRPr lang="en-GB" dirty="0"/>
          </a:p>
          <a:p>
            <a:r>
              <a:rPr lang="en-GB" dirty="0"/>
              <a:t>3. </a:t>
            </a:r>
            <a:r>
              <a:rPr lang="en-GB" b="1" dirty="0"/>
              <a:t>Love and belonging needs or social needs.</a:t>
            </a:r>
          </a:p>
          <a:p>
            <a:endParaRPr lang="en-GB" b="1" dirty="0"/>
          </a:p>
          <a:p>
            <a:r>
              <a:rPr lang="en-GB" dirty="0"/>
              <a:t>4. </a:t>
            </a:r>
            <a:r>
              <a:rPr lang="en-GB" b="1" dirty="0"/>
              <a:t>Esteem and prestige needs or ego needs.</a:t>
            </a:r>
          </a:p>
          <a:p>
            <a:endParaRPr lang="en-GB" b="1" dirty="0"/>
          </a:p>
          <a:p>
            <a:r>
              <a:rPr lang="en-GB" dirty="0"/>
              <a:t>5. </a:t>
            </a:r>
            <a:r>
              <a:rPr lang="en-GB" b="1" dirty="0"/>
              <a:t>Self-actualization needs or self – realization needs.  </a:t>
            </a:r>
          </a:p>
        </p:txBody>
      </p:sp>
    </p:spTree>
    <p:extLst>
      <p:ext uri="{BB962C8B-B14F-4D97-AF65-F5344CB8AC3E}">
        <p14:creationId xmlns:p14="http://schemas.microsoft.com/office/powerpoint/2010/main" val="25484349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3F26-0C53-4DE0-A56A-B2F42CBDB449}"/>
              </a:ext>
            </a:extLst>
          </p:cNvPr>
          <p:cNvSpPr>
            <a:spLocks noGrp="1"/>
          </p:cNvSpPr>
          <p:nvPr>
            <p:ph type="title"/>
          </p:nvPr>
        </p:nvSpPr>
        <p:spPr/>
        <p:txBody>
          <a:bodyPr>
            <a:normAutofit fontScale="90000"/>
          </a:bodyPr>
          <a:lstStyle/>
          <a:p>
            <a:r>
              <a:rPr lang="en-GB" b="1" dirty="0"/>
              <a:t>Love and Belonging Needs or Social Needs </a:t>
            </a:r>
          </a:p>
        </p:txBody>
      </p:sp>
      <p:sp>
        <p:nvSpPr>
          <p:cNvPr id="3" name="Content Placeholder 2">
            <a:extLst>
              <a:ext uri="{FF2B5EF4-FFF2-40B4-BE49-F238E27FC236}">
                <a16:creationId xmlns:a16="http://schemas.microsoft.com/office/drawing/2014/main" id="{A28AAAF4-FE5B-4686-954E-22C2D05F7B4A}"/>
              </a:ext>
            </a:extLst>
          </p:cNvPr>
          <p:cNvSpPr>
            <a:spLocks noGrp="1"/>
          </p:cNvSpPr>
          <p:nvPr>
            <p:ph idx="1"/>
          </p:nvPr>
        </p:nvSpPr>
        <p:spPr/>
        <p:txBody>
          <a:bodyPr>
            <a:normAutofit fontScale="70000" lnSpcReduction="20000"/>
          </a:bodyPr>
          <a:lstStyle/>
          <a:p>
            <a:pPr marL="0" indent="0">
              <a:buNone/>
            </a:pPr>
            <a:r>
              <a:rPr lang="en-GB" dirty="0"/>
              <a:t>When people in various communities feel secured and safe enough in an environment the tendency is that they feel the need to identify and belong to a social organization of family, community, community based organization (CBO) among others in the society. </a:t>
            </a:r>
          </a:p>
          <a:p>
            <a:pPr marL="0" indent="0">
              <a:buNone/>
            </a:pPr>
            <a:endParaRPr lang="en-GB" dirty="0"/>
          </a:p>
          <a:p>
            <a:pPr marL="0" indent="0">
              <a:buNone/>
            </a:pPr>
            <a:r>
              <a:rPr lang="en-GB" dirty="0"/>
              <a:t>This, undoubtedly, helps them to contribute reasonably to community development in various communities in the society.</a:t>
            </a:r>
          </a:p>
          <a:p>
            <a:pPr marL="0" indent="0">
              <a:buNone/>
            </a:pPr>
            <a:endParaRPr lang="en-GB" dirty="0"/>
          </a:p>
          <a:p>
            <a:pPr marL="0" indent="0">
              <a:buNone/>
            </a:pPr>
            <a:r>
              <a:rPr lang="en-GB" dirty="0"/>
              <a:t>Mulwa (2008) remarks that when once people feel reasonably safe, that is when they tend to worry about belonging the a social group where they can love and be loved in the society.</a:t>
            </a:r>
          </a:p>
          <a:p>
            <a:pPr marL="0" indent="0">
              <a:buNone/>
            </a:pPr>
            <a:endParaRPr lang="en-GB" dirty="0"/>
          </a:p>
          <a:p>
            <a:pPr marL="0" indent="0">
              <a:buNone/>
            </a:pPr>
            <a:r>
              <a:rPr lang="en-GB" sz="1300" dirty="0"/>
              <a:t>Source: (Aruma and Hanachor, 2017) </a:t>
            </a:r>
          </a:p>
        </p:txBody>
      </p:sp>
    </p:spTree>
    <p:extLst>
      <p:ext uri="{BB962C8B-B14F-4D97-AF65-F5344CB8AC3E}">
        <p14:creationId xmlns:p14="http://schemas.microsoft.com/office/powerpoint/2010/main" val="3821542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98473-8451-46C2-A290-327D2DB61592}"/>
              </a:ext>
            </a:extLst>
          </p:cNvPr>
          <p:cNvSpPr>
            <a:spLocks noGrp="1"/>
          </p:cNvSpPr>
          <p:nvPr>
            <p:ph type="title"/>
          </p:nvPr>
        </p:nvSpPr>
        <p:spPr/>
        <p:txBody>
          <a:bodyPr>
            <a:normAutofit fontScale="90000"/>
          </a:bodyPr>
          <a:lstStyle/>
          <a:p>
            <a:r>
              <a:rPr lang="en-GB" b="1" dirty="0"/>
              <a:t>Love and Belonging Needs or Social Needs </a:t>
            </a:r>
          </a:p>
        </p:txBody>
      </p:sp>
      <p:sp>
        <p:nvSpPr>
          <p:cNvPr id="3" name="Content Placeholder 2">
            <a:extLst>
              <a:ext uri="{FF2B5EF4-FFF2-40B4-BE49-F238E27FC236}">
                <a16:creationId xmlns:a16="http://schemas.microsoft.com/office/drawing/2014/main" id="{CE8E4C59-8D7D-4091-9F2F-83EE80E5D492}"/>
              </a:ext>
            </a:extLst>
          </p:cNvPr>
          <p:cNvSpPr>
            <a:spLocks noGrp="1"/>
          </p:cNvSpPr>
          <p:nvPr>
            <p:ph idx="1"/>
          </p:nvPr>
        </p:nvSpPr>
        <p:spPr/>
        <p:txBody>
          <a:bodyPr>
            <a:normAutofit fontScale="92500" lnSpcReduction="20000"/>
          </a:bodyPr>
          <a:lstStyle/>
          <a:p>
            <a:r>
              <a:rPr lang="en-GB" dirty="0"/>
              <a:t>Anyanwu et al. (1985) clearly state that love and belonging indicate the need to be a part of a group such as family, group of colleagues in a workplace, friendship, community,  social group among others in the society. </a:t>
            </a:r>
          </a:p>
          <a:p>
            <a:endParaRPr lang="en-GB" dirty="0"/>
          </a:p>
          <a:p>
            <a:r>
              <a:rPr lang="en-GB" dirty="0"/>
              <a:t>Love and belonging help people to have the confidence in their own abilities of contributing reasonably to decision-making process that promotes community development in various communities in the society.</a:t>
            </a:r>
          </a:p>
          <a:p>
            <a:endParaRPr lang="en-GB" dirty="0"/>
          </a:p>
        </p:txBody>
      </p:sp>
      <p:sp>
        <p:nvSpPr>
          <p:cNvPr id="5" name="TextBox 4">
            <a:extLst>
              <a:ext uri="{FF2B5EF4-FFF2-40B4-BE49-F238E27FC236}">
                <a16:creationId xmlns:a16="http://schemas.microsoft.com/office/drawing/2014/main" id="{9CE63A6D-7565-4EE2-B93F-FD5319B04C3B}"/>
              </a:ext>
            </a:extLst>
          </p:cNvPr>
          <p:cNvSpPr txBox="1"/>
          <p:nvPr/>
        </p:nvSpPr>
        <p:spPr>
          <a:xfrm>
            <a:off x="815829" y="5257799"/>
            <a:ext cx="6094602" cy="230832"/>
          </a:xfrm>
          <a:prstGeom prst="rect">
            <a:avLst/>
          </a:prstGeom>
          <a:noFill/>
        </p:spPr>
        <p:txBody>
          <a:bodyPr wrap="square">
            <a:spAutoFit/>
          </a:bodyPr>
          <a:lstStyle/>
          <a:p>
            <a:r>
              <a:rPr lang="en-GB" sz="900" dirty="0"/>
              <a:t>Source: (Aruma and Hanachor, 2017) </a:t>
            </a:r>
          </a:p>
        </p:txBody>
      </p:sp>
    </p:spTree>
    <p:extLst>
      <p:ext uri="{BB962C8B-B14F-4D97-AF65-F5344CB8AC3E}">
        <p14:creationId xmlns:p14="http://schemas.microsoft.com/office/powerpoint/2010/main" val="1788331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21E4-17C1-44C2-BB6B-21DA0D41BC7D}"/>
              </a:ext>
            </a:extLst>
          </p:cNvPr>
          <p:cNvSpPr>
            <a:spLocks noGrp="1"/>
          </p:cNvSpPr>
          <p:nvPr>
            <p:ph type="title"/>
          </p:nvPr>
        </p:nvSpPr>
        <p:spPr/>
        <p:txBody>
          <a:bodyPr/>
          <a:lstStyle/>
          <a:p>
            <a:r>
              <a:rPr lang="en-GB" b="1" dirty="0"/>
              <a:t>Love and Belonging Needs </a:t>
            </a:r>
          </a:p>
        </p:txBody>
      </p:sp>
      <p:sp>
        <p:nvSpPr>
          <p:cNvPr id="3" name="Content Placeholder 2">
            <a:extLst>
              <a:ext uri="{FF2B5EF4-FFF2-40B4-BE49-F238E27FC236}">
                <a16:creationId xmlns:a16="http://schemas.microsoft.com/office/drawing/2014/main" id="{4DE39288-A8A7-4E27-A30F-25C389AE1EFD}"/>
              </a:ext>
            </a:extLst>
          </p:cNvPr>
          <p:cNvSpPr>
            <a:spLocks noGrp="1"/>
          </p:cNvSpPr>
          <p:nvPr>
            <p:ph idx="1"/>
          </p:nvPr>
        </p:nvSpPr>
        <p:spPr>
          <a:xfrm>
            <a:off x="609600" y="1600201"/>
            <a:ext cx="7485776" cy="3917032"/>
          </a:xfrm>
        </p:spPr>
        <p:txBody>
          <a:bodyPr>
            <a:normAutofit lnSpcReduction="10000"/>
          </a:bodyPr>
          <a:lstStyle/>
          <a:p>
            <a:r>
              <a:rPr lang="en-GB" dirty="0"/>
              <a:t>‘</a:t>
            </a:r>
            <a:r>
              <a:rPr lang="en-GB" i="1" dirty="0"/>
              <a:t>No man is an island unto himself in the society. Cultural identity, social grouping, association, affiliation and belonging which are based on love is greatly needed to enhance harmonious human co-existence in various social settings in the society</a:t>
            </a:r>
            <a:r>
              <a:rPr lang="en-GB" dirty="0"/>
              <a:t>’ </a:t>
            </a:r>
          </a:p>
          <a:p>
            <a:endParaRPr lang="en-GB" sz="1000" dirty="0"/>
          </a:p>
          <a:p>
            <a:endParaRPr lang="en-GB" sz="1000" dirty="0"/>
          </a:p>
          <a:p>
            <a:pPr marL="0" indent="0">
              <a:buNone/>
            </a:pPr>
            <a:r>
              <a:rPr lang="en-GB" sz="1000" dirty="0"/>
              <a:t>           (Aruma and Hanachor, 2017, p. 26) </a:t>
            </a:r>
          </a:p>
        </p:txBody>
      </p:sp>
      <p:pic>
        <p:nvPicPr>
          <p:cNvPr id="5" name="Picture 4">
            <a:extLst>
              <a:ext uri="{FF2B5EF4-FFF2-40B4-BE49-F238E27FC236}">
                <a16:creationId xmlns:a16="http://schemas.microsoft.com/office/drawing/2014/main" id="{2B2B5424-4A86-4C88-9FC0-BBC459784F5D}"/>
              </a:ext>
            </a:extLst>
          </p:cNvPr>
          <p:cNvPicPr>
            <a:picLocks noChangeAspect="1"/>
          </p:cNvPicPr>
          <p:nvPr/>
        </p:nvPicPr>
        <p:blipFill>
          <a:blip r:embed="rId2"/>
          <a:stretch>
            <a:fillRect/>
          </a:stretch>
        </p:blipFill>
        <p:spPr>
          <a:xfrm>
            <a:off x="8003012" y="1947718"/>
            <a:ext cx="3950085" cy="2962564"/>
          </a:xfrm>
          <a:prstGeom prst="rect">
            <a:avLst/>
          </a:prstGeom>
        </p:spPr>
      </p:pic>
    </p:spTree>
    <p:extLst>
      <p:ext uri="{BB962C8B-B14F-4D97-AF65-F5344CB8AC3E}">
        <p14:creationId xmlns:p14="http://schemas.microsoft.com/office/powerpoint/2010/main" val="3935972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BB89C-BD8D-418C-A271-2FEAE2B5656B}"/>
              </a:ext>
            </a:extLst>
          </p:cNvPr>
          <p:cNvSpPr>
            <a:spLocks noGrp="1"/>
          </p:cNvSpPr>
          <p:nvPr>
            <p:ph type="title"/>
          </p:nvPr>
        </p:nvSpPr>
        <p:spPr/>
        <p:txBody>
          <a:bodyPr>
            <a:normAutofit fontScale="90000"/>
          </a:bodyPr>
          <a:lstStyle/>
          <a:p>
            <a:r>
              <a:rPr lang="en-GB" b="1" dirty="0"/>
              <a:t>Esteem and Prestige Needs or Ego Needs:</a:t>
            </a:r>
          </a:p>
        </p:txBody>
      </p:sp>
      <p:sp>
        <p:nvSpPr>
          <p:cNvPr id="3" name="Content Placeholder 2">
            <a:extLst>
              <a:ext uri="{FF2B5EF4-FFF2-40B4-BE49-F238E27FC236}">
                <a16:creationId xmlns:a16="http://schemas.microsoft.com/office/drawing/2014/main" id="{B3466A1F-85A1-48A0-88BC-2CAAB436B45D}"/>
              </a:ext>
            </a:extLst>
          </p:cNvPr>
          <p:cNvSpPr>
            <a:spLocks noGrp="1"/>
          </p:cNvSpPr>
          <p:nvPr>
            <p:ph idx="1"/>
          </p:nvPr>
        </p:nvSpPr>
        <p:spPr>
          <a:xfrm>
            <a:off x="609599" y="1600201"/>
            <a:ext cx="7745835" cy="3917032"/>
          </a:xfrm>
        </p:spPr>
        <p:txBody>
          <a:bodyPr>
            <a:normAutofit/>
          </a:bodyPr>
          <a:lstStyle/>
          <a:p>
            <a:r>
              <a:rPr lang="en-GB" sz="2400" dirty="0"/>
              <a:t>Esteem and Prestige needs can equally be referred to as ego needs in human environment. </a:t>
            </a:r>
          </a:p>
          <a:p>
            <a:endParaRPr lang="en-GB" sz="2400" dirty="0"/>
          </a:p>
          <a:p>
            <a:r>
              <a:rPr lang="en-GB" sz="2400" dirty="0"/>
              <a:t>It is always natural that people seek for esteem and prestige in human environment when it is obvious that they feel secure in their respective social groups such family group, social group, communal group, working group, group of colleagues, group of friends among others in their various communities in the society. </a:t>
            </a:r>
          </a:p>
        </p:txBody>
      </p:sp>
      <p:sp>
        <p:nvSpPr>
          <p:cNvPr id="7" name="TextBox 6">
            <a:extLst>
              <a:ext uri="{FF2B5EF4-FFF2-40B4-BE49-F238E27FC236}">
                <a16:creationId xmlns:a16="http://schemas.microsoft.com/office/drawing/2014/main" id="{86A403FB-EA25-4CE5-B0A7-E10E7547E485}"/>
              </a:ext>
            </a:extLst>
          </p:cNvPr>
          <p:cNvSpPr txBox="1"/>
          <p:nvPr/>
        </p:nvSpPr>
        <p:spPr>
          <a:xfrm>
            <a:off x="609599" y="5444455"/>
            <a:ext cx="4037901" cy="246221"/>
          </a:xfrm>
          <a:prstGeom prst="rect">
            <a:avLst/>
          </a:prstGeom>
          <a:noFill/>
        </p:spPr>
        <p:txBody>
          <a:bodyPr wrap="square">
            <a:spAutoFit/>
          </a:bodyPr>
          <a:lstStyle/>
          <a:p>
            <a:r>
              <a:rPr lang="en-GB" sz="1000" dirty="0"/>
              <a:t>          Source: (Aruma and Hanachor, 2017) </a:t>
            </a:r>
          </a:p>
        </p:txBody>
      </p:sp>
      <p:pic>
        <p:nvPicPr>
          <p:cNvPr id="8" name="Picture 7">
            <a:extLst>
              <a:ext uri="{FF2B5EF4-FFF2-40B4-BE49-F238E27FC236}">
                <a16:creationId xmlns:a16="http://schemas.microsoft.com/office/drawing/2014/main" id="{F71676D1-D7F3-4AF5-B639-90D6E774E52F}"/>
              </a:ext>
            </a:extLst>
          </p:cNvPr>
          <p:cNvPicPr>
            <a:picLocks noChangeAspect="1"/>
          </p:cNvPicPr>
          <p:nvPr/>
        </p:nvPicPr>
        <p:blipFill rotWithShape="1">
          <a:blip r:embed="rId2"/>
          <a:srcRect l="18415" t="17388" r="19935" b="23334"/>
          <a:stretch/>
        </p:blipFill>
        <p:spPr>
          <a:xfrm>
            <a:off x="9033545" y="3148961"/>
            <a:ext cx="1982599" cy="2541715"/>
          </a:xfrm>
          <a:prstGeom prst="rect">
            <a:avLst/>
          </a:prstGeom>
        </p:spPr>
      </p:pic>
      <p:pic>
        <p:nvPicPr>
          <p:cNvPr id="9" name="Picture 8">
            <a:extLst>
              <a:ext uri="{FF2B5EF4-FFF2-40B4-BE49-F238E27FC236}">
                <a16:creationId xmlns:a16="http://schemas.microsoft.com/office/drawing/2014/main" id="{2B05AF41-5787-4D4E-9341-87450E7C46D8}"/>
              </a:ext>
            </a:extLst>
          </p:cNvPr>
          <p:cNvPicPr>
            <a:picLocks noChangeAspect="1"/>
          </p:cNvPicPr>
          <p:nvPr/>
        </p:nvPicPr>
        <p:blipFill rotWithShape="1">
          <a:blip r:embed="rId3"/>
          <a:srcRect l="18436" t="23863" r="19027" b="32018"/>
          <a:stretch/>
        </p:blipFill>
        <p:spPr>
          <a:xfrm>
            <a:off x="8741329" y="1317070"/>
            <a:ext cx="2449586" cy="1728133"/>
          </a:xfrm>
          <a:prstGeom prst="rect">
            <a:avLst/>
          </a:prstGeom>
        </p:spPr>
      </p:pic>
    </p:spTree>
    <p:extLst>
      <p:ext uri="{BB962C8B-B14F-4D97-AF65-F5344CB8AC3E}">
        <p14:creationId xmlns:p14="http://schemas.microsoft.com/office/powerpoint/2010/main" val="168570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t>How can Maslow’s Hierarchy of Needs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12366" y="3558717"/>
            <a:ext cx="2620948" cy="1962946"/>
          </a:xfrm>
          <a:prstGeom prst="rect">
            <a:avLst/>
          </a:prstGeom>
        </p:spPr>
      </p:pic>
    </p:spTree>
    <p:extLst>
      <p:ext uri="{BB962C8B-B14F-4D97-AF65-F5344CB8AC3E}">
        <p14:creationId xmlns:p14="http://schemas.microsoft.com/office/powerpoint/2010/main" val="2351598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5F6F-F49E-4609-B6D3-89BEF739088A}"/>
              </a:ext>
            </a:extLst>
          </p:cNvPr>
          <p:cNvSpPr>
            <a:spLocks noGrp="1"/>
          </p:cNvSpPr>
          <p:nvPr>
            <p:ph type="title"/>
          </p:nvPr>
        </p:nvSpPr>
        <p:spPr/>
        <p:txBody>
          <a:bodyPr>
            <a:normAutofit/>
          </a:bodyPr>
          <a:lstStyle/>
          <a:p>
            <a:r>
              <a:rPr lang="en-GB" b="1" dirty="0"/>
              <a:t>Bowlby's Attachment Theory</a:t>
            </a:r>
          </a:p>
        </p:txBody>
      </p:sp>
      <p:sp>
        <p:nvSpPr>
          <p:cNvPr id="3" name="Content Placeholder 2">
            <a:extLst>
              <a:ext uri="{FF2B5EF4-FFF2-40B4-BE49-F238E27FC236}">
                <a16:creationId xmlns:a16="http://schemas.microsoft.com/office/drawing/2014/main" id="{FB66EF7E-196C-41BB-B77D-318D91123E19}"/>
              </a:ext>
            </a:extLst>
          </p:cNvPr>
          <p:cNvSpPr>
            <a:spLocks noGrp="1"/>
          </p:cNvSpPr>
          <p:nvPr>
            <p:ph idx="1"/>
          </p:nvPr>
        </p:nvSpPr>
        <p:spPr/>
        <p:txBody>
          <a:bodyPr>
            <a:noAutofit/>
          </a:bodyPr>
          <a:lstStyle/>
          <a:p>
            <a:r>
              <a:rPr lang="en-GB" sz="2400" dirty="0"/>
              <a:t>Research on youth engagement has also been based in attachment theory (Brennan, Barnett, and McGrath 2009). Attachment theory attempts to explain the function and need of long-term meaningful relationships. </a:t>
            </a:r>
          </a:p>
          <a:p>
            <a:endParaRPr lang="en-GB" sz="2400" dirty="0"/>
          </a:p>
          <a:p>
            <a:r>
              <a:rPr lang="en-GB" sz="2400" dirty="0"/>
              <a:t>Historically, attachment theory has been used in the field of psychology to explain the relationship needs of an infant and a caregiver (usually the mother). This relationship is important because it ensures the proper social and emotional development of the child (Kaye, Lynne, and Murphy 2011). </a:t>
            </a:r>
          </a:p>
          <a:p>
            <a:endParaRPr lang="en-GB" sz="1800" dirty="0"/>
          </a:p>
          <a:p>
            <a:endParaRPr lang="en-GB" sz="1800" dirty="0"/>
          </a:p>
          <a:p>
            <a:endParaRPr lang="en-GB" sz="1800" dirty="0"/>
          </a:p>
        </p:txBody>
      </p:sp>
      <p:sp>
        <p:nvSpPr>
          <p:cNvPr id="5" name="TextBox 4">
            <a:extLst>
              <a:ext uri="{FF2B5EF4-FFF2-40B4-BE49-F238E27FC236}">
                <a16:creationId xmlns:a16="http://schemas.microsoft.com/office/drawing/2014/main" id="{CE4AE73C-0933-4F29-BB01-1F99893A7E21}"/>
              </a:ext>
            </a:extLst>
          </p:cNvPr>
          <p:cNvSpPr txBox="1"/>
          <p:nvPr/>
        </p:nvSpPr>
        <p:spPr>
          <a:xfrm>
            <a:off x="908108" y="4999839"/>
            <a:ext cx="9125125" cy="507831"/>
          </a:xfrm>
          <a:prstGeom prst="rect">
            <a:avLst/>
          </a:prstGeom>
          <a:noFill/>
        </p:spPr>
        <p:txBody>
          <a:bodyPr wrap="square">
            <a:spAutoFit/>
          </a:bodyPr>
          <a:lstStyle/>
          <a:p>
            <a:r>
              <a:rPr lang="en-GB" sz="900" dirty="0">
                <a:hlinkClick r:id="rId2"/>
              </a:rPr>
              <a:t>Source: https://txssc.txstate.edu/topics/youth-leadership/articles/positive-effects-of-youth-engagement</a:t>
            </a:r>
            <a:endParaRPr lang="en-GB" sz="900" dirty="0"/>
          </a:p>
          <a:p>
            <a:endParaRPr lang="en-GB" dirty="0"/>
          </a:p>
        </p:txBody>
      </p:sp>
    </p:spTree>
    <p:extLst>
      <p:ext uri="{BB962C8B-B14F-4D97-AF65-F5344CB8AC3E}">
        <p14:creationId xmlns:p14="http://schemas.microsoft.com/office/powerpoint/2010/main" val="226966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C9194-145C-4392-AE02-2AFF88043408}"/>
              </a:ext>
            </a:extLst>
          </p:cNvPr>
          <p:cNvSpPr>
            <a:spLocks noGrp="1"/>
          </p:cNvSpPr>
          <p:nvPr>
            <p:ph type="title"/>
          </p:nvPr>
        </p:nvSpPr>
        <p:spPr/>
        <p:txBody>
          <a:bodyPr/>
          <a:lstStyle/>
          <a:p>
            <a:r>
              <a:rPr lang="en-GB" b="1" dirty="0"/>
              <a:t>Attachment theory </a:t>
            </a:r>
          </a:p>
        </p:txBody>
      </p:sp>
      <p:sp>
        <p:nvSpPr>
          <p:cNvPr id="3" name="Content Placeholder 2">
            <a:extLst>
              <a:ext uri="{FF2B5EF4-FFF2-40B4-BE49-F238E27FC236}">
                <a16:creationId xmlns:a16="http://schemas.microsoft.com/office/drawing/2014/main" id="{0BEA599C-144D-4960-ABD9-7500E51E4EAD}"/>
              </a:ext>
            </a:extLst>
          </p:cNvPr>
          <p:cNvSpPr>
            <a:spLocks noGrp="1"/>
          </p:cNvSpPr>
          <p:nvPr>
            <p:ph idx="1"/>
          </p:nvPr>
        </p:nvSpPr>
        <p:spPr/>
        <p:txBody>
          <a:bodyPr>
            <a:normAutofit fontScale="70000" lnSpcReduction="20000"/>
          </a:bodyPr>
          <a:lstStyle/>
          <a:p>
            <a:r>
              <a:rPr lang="en-GB" dirty="0"/>
              <a:t>Youth attachment to the community can be viewed in almost the same light. As youth get older, they will look for other attachments in addition to the relationship developed with their caregiver(s). </a:t>
            </a:r>
          </a:p>
          <a:p>
            <a:endParaRPr lang="en-GB" dirty="0"/>
          </a:p>
          <a:p>
            <a:r>
              <a:rPr lang="en-GB" dirty="0"/>
              <a:t>Youth who have developed meaningful positive relationships with other adults in the community have demonstrated better social and emotional development (Brennan, Barnett, and McGrath 2009). </a:t>
            </a:r>
          </a:p>
          <a:p>
            <a:endParaRPr lang="en-GB" dirty="0"/>
          </a:p>
          <a:p>
            <a:r>
              <a:rPr lang="en-GB" dirty="0"/>
              <a:t>In addition, they also demonstrated increased social participation and community action. Meaningful positive relationships help to transform the community from a shared space to a set of psychological bonds between its members.</a:t>
            </a:r>
          </a:p>
          <a:p>
            <a:endParaRPr lang="en-GB" dirty="0"/>
          </a:p>
        </p:txBody>
      </p:sp>
      <p:sp>
        <p:nvSpPr>
          <p:cNvPr id="5" name="TextBox 4">
            <a:extLst>
              <a:ext uri="{FF2B5EF4-FFF2-40B4-BE49-F238E27FC236}">
                <a16:creationId xmlns:a16="http://schemas.microsoft.com/office/drawing/2014/main" id="{E6E5E977-BE1D-45D5-8A20-4605E6EA0FA0}"/>
              </a:ext>
            </a:extLst>
          </p:cNvPr>
          <p:cNvSpPr txBox="1"/>
          <p:nvPr/>
        </p:nvSpPr>
        <p:spPr>
          <a:xfrm>
            <a:off x="922789" y="5257798"/>
            <a:ext cx="9496338" cy="369332"/>
          </a:xfrm>
          <a:prstGeom prst="rect">
            <a:avLst/>
          </a:prstGeom>
          <a:noFill/>
        </p:spPr>
        <p:txBody>
          <a:bodyPr wrap="square">
            <a:spAutoFit/>
          </a:bodyPr>
          <a:lstStyle/>
          <a:p>
            <a:r>
              <a:rPr lang="fr-FR" sz="900" dirty="0"/>
              <a:t>Source: </a:t>
            </a:r>
            <a:r>
              <a:rPr lang="fr-FR" sz="900" dirty="0">
                <a:hlinkClick r:id="rId2"/>
              </a:rPr>
              <a:t>https://txssc.txstate.edu/topics/youth-leadership/articles/positive-effects-of-youth-engagement</a:t>
            </a:r>
            <a:endParaRPr lang="fr-FR" sz="900" dirty="0"/>
          </a:p>
          <a:p>
            <a:endParaRPr lang="fr-FR" sz="900" dirty="0"/>
          </a:p>
        </p:txBody>
      </p:sp>
    </p:spTree>
    <p:extLst>
      <p:ext uri="{BB962C8B-B14F-4D97-AF65-F5344CB8AC3E}">
        <p14:creationId xmlns:p14="http://schemas.microsoft.com/office/powerpoint/2010/main" val="2201649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t>How can Bowlby's Attachment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887199" y="3156742"/>
            <a:ext cx="2620948" cy="1962946"/>
          </a:xfrm>
          <a:prstGeom prst="rect">
            <a:avLst/>
          </a:prstGeom>
        </p:spPr>
      </p:pic>
    </p:spTree>
    <p:extLst>
      <p:ext uri="{BB962C8B-B14F-4D97-AF65-F5344CB8AC3E}">
        <p14:creationId xmlns:p14="http://schemas.microsoft.com/office/powerpoint/2010/main" val="4115810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250F-A083-4370-9274-DC64B5B8FE0F}"/>
              </a:ext>
            </a:extLst>
          </p:cNvPr>
          <p:cNvSpPr>
            <a:spLocks noGrp="1"/>
          </p:cNvSpPr>
          <p:nvPr>
            <p:ph type="title"/>
          </p:nvPr>
        </p:nvSpPr>
        <p:spPr/>
        <p:txBody>
          <a:bodyPr/>
          <a:lstStyle/>
          <a:p>
            <a:r>
              <a:rPr lang="en-GB" b="1" dirty="0"/>
              <a:t>Albert Bandura’s Social Learning Theory</a:t>
            </a:r>
          </a:p>
        </p:txBody>
      </p:sp>
      <p:sp>
        <p:nvSpPr>
          <p:cNvPr id="3" name="Content Placeholder 2">
            <a:extLst>
              <a:ext uri="{FF2B5EF4-FFF2-40B4-BE49-F238E27FC236}">
                <a16:creationId xmlns:a16="http://schemas.microsoft.com/office/drawing/2014/main" id="{4B8D3E87-F319-4273-81ED-83B43F5C6592}"/>
              </a:ext>
            </a:extLst>
          </p:cNvPr>
          <p:cNvSpPr>
            <a:spLocks noGrp="1"/>
          </p:cNvSpPr>
          <p:nvPr>
            <p:ph idx="1"/>
          </p:nvPr>
        </p:nvSpPr>
        <p:spPr>
          <a:xfrm>
            <a:off x="609599" y="1884219"/>
            <a:ext cx="7204365" cy="3633014"/>
          </a:xfrm>
        </p:spPr>
        <p:txBody>
          <a:bodyPr>
            <a:normAutofit/>
          </a:bodyPr>
          <a:lstStyle/>
          <a:p>
            <a:r>
              <a:rPr lang="en-GB" sz="2800" dirty="0"/>
              <a:t>Social learning theory focuses on the learning that occurs within a social context. </a:t>
            </a:r>
          </a:p>
          <a:p>
            <a:endParaRPr lang="en-GB" sz="2800" dirty="0"/>
          </a:p>
          <a:p>
            <a:r>
              <a:rPr lang="en-GB" sz="2800" dirty="0"/>
              <a:t>Bandura asserts that most human behaviour is learned through </a:t>
            </a:r>
            <a:r>
              <a:rPr lang="en-GB" sz="2800" b="1" dirty="0"/>
              <a:t>observation, imitation, and modeling.</a:t>
            </a:r>
          </a:p>
        </p:txBody>
      </p:sp>
      <p:pic>
        <p:nvPicPr>
          <p:cNvPr id="4" name="Picture 3">
            <a:extLst>
              <a:ext uri="{FF2B5EF4-FFF2-40B4-BE49-F238E27FC236}">
                <a16:creationId xmlns:a16="http://schemas.microsoft.com/office/drawing/2014/main" id="{3FC45667-6938-400F-A627-B223C221DC7A}"/>
              </a:ext>
            </a:extLst>
          </p:cNvPr>
          <p:cNvPicPr>
            <a:picLocks noChangeAspect="1"/>
          </p:cNvPicPr>
          <p:nvPr/>
        </p:nvPicPr>
        <p:blipFill rotWithShape="1">
          <a:blip r:embed="rId2"/>
          <a:srcRect l="13305" t="4298" r="13882" b="2481"/>
          <a:stretch/>
        </p:blipFill>
        <p:spPr>
          <a:xfrm>
            <a:off x="7989454" y="1978144"/>
            <a:ext cx="3334328" cy="3205018"/>
          </a:xfrm>
          <a:prstGeom prst="rect">
            <a:avLst/>
          </a:prstGeom>
        </p:spPr>
      </p:pic>
    </p:spTree>
    <p:extLst>
      <p:ext uri="{BB962C8B-B14F-4D97-AF65-F5344CB8AC3E}">
        <p14:creationId xmlns:p14="http://schemas.microsoft.com/office/powerpoint/2010/main" val="2047634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t>How can Bandura’s Social Learning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1324532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8079-5CC2-4E16-B9A4-79C250C24AAF}"/>
              </a:ext>
            </a:extLst>
          </p:cNvPr>
          <p:cNvSpPr>
            <a:spLocks noGrp="1"/>
          </p:cNvSpPr>
          <p:nvPr>
            <p:ph type="title"/>
          </p:nvPr>
        </p:nvSpPr>
        <p:spPr/>
        <p:txBody>
          <a:bodyPr>
            <a:normAutofit fontScale="90000"/>
          </a:bodyPr>
          <a:lstStyle/>
          <a:p>
            <a:r>
              <a:rPr lang="en-GB" b="1" dirty="0"/>
              <a:t>Bronfenbrenner's ecological systems theory</a:t>
            </a:r>
          </a:p>
        </p:txBody>
      </p:sp>
      <p:sp>
        <p:nvSpPr>
          <p:cNvPr id="3" name="Content Placeholder 2">
            <a:extLst>
              <a:ext uri="{FF2B5EF4-FFF2-40B4-BE49-F238E27FC236}">
                <a16:creationId xmlns:a16="http://schemas.microsoft.com/office/drawing/2014/main" id="{0B3109D6-2C30-4E24-B625-0ECD6FDDB531}"/>
              </a:ext>
            </a:extLst>
          </p:cNvPr>
          <p:cNvSpPr>
            <a:spLocks noGrp="1"/>
          </p:cNvSpPr>
          <p:nvPr>
            <p:ph idx="1"/>
          </p:nvPr>
        </p:nvSpPr>
        <p:spPr/>
        <p:txBody>
          <a:bodyPr>
            <a:normAutofit lnSpcReduction="10000"/>
          </a:bodyPr>
          <a:lstStyle/>
          <a:p>
            <a:r>
              <a:rPr lang="en-GB" dirty="0"/>
              <a:t>Bronfenbrenner's ecological systems theory emphasizes the importance of studying children in multiple environments, also known as ecological systems, in the attempt to understand their development. </a:t>
            </a:r>
          </a:p>
          <a:p>
            <a:endParaRPr lang="en-GB" dirty="0"/>
          </a:p>
          <a:p>
            <a:r>
              <a:rPr lang="en-GB" dirty="0"/>
              <a:t>Each of these ecological systems inevitably interact with and influence each other in all aspects of the children's lives.</a:t>
            </a:r>
          </a:p>
        </p:txBody>
      </p:sp>
    </p:spTree>
    <p:extLst>
      <p:ext uri="{BB962C8B-B14F-4D97-AF65-F5344CB8AC3E}">
        <p14:creationId xmlns:p14="http://schemas.microsoft.com/office/powerpoint/2010/main" val="2164684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A327-567A-4836-A77E-B0E034B9B329}"/>
              </a:ext>
            </a:extLst>
          </p:cNvPr>
          <p:cNvSpPr>
            <a:spLocks noGrp="1"/>
          </p:cNvSpPr>
          <p:nvPr>
            <p:ph type="title"/>
          </p:nvPr>
        </p:nvSpPr>
        <p:spPr/>
        <p:txBody>
          <a:bodyPr>
            <a:normAutofit fontScale="90000"/>
          </a:bodyPr>
          <a:lstStyle/>
          <a:p>
            <a:r>
              <a:rPr lang="en-GB" b="1" dirty="0"/>
              <a:t>Bronfenbrenner's ecological systems theory</a:t>
            </a:r>
          </a:p>
        </p:txBody>
      </p:sp>
      <p:sp>
        <p:nvSpPr>
          <p:cNvPr id="3" name="Content Placeholder 2">
            <a:extLst>
              <a:ext uri="{FF2B5EF4-FFF2-40B4-BE49-F238E27FC236}">
                <a16:creationId xmlns:a16="http://schemas.microsoft.com/office/drawing/2014/main" id="{16D13A92-EBC4-4385-BB43-F26425369C1B}"/>
              </a:ext>
            </a:extLst>
          </p:cNvPr>
          <p:cNvSpPr>
            <a:spLocks noGrp="1"/>
          </p:cNvSpPr>
          <p:nvPr>
            <p:ph idx="1"/>
          </p:nvPr>
        </p:nvSpPr>
        <p:spPr/>
        <p:txBody>
          <a:bodyPr/>
          <a:lstStyle/>
          <a:p>
            <a:r>
              <a:rPr lang="en-GB" dirty="0"/>
              <a:t>Bronfenbrenner's ecological systems theory proposes that children don't develop only by influence from their close familial environment - surrounding environments are influential on the development of the child as well.</a:t>
            </a:r>
          </a:p>
        </p:txBody>
      </p:sp>
    </p:spTree>
    <p:extLst>
      <p:ext uri="{BB962C8B-B14F-4D97-AF65-F5344CB8AC3E}">
        <p14:creationId xmlns:p14="http://schemas.microsoft.com/office/powerpoint/2010/main" val="1786496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FF06-69E0-4760-A2B2-2B4F4090227E}"/>
              </a:ext>
            </a:extLst>
          </p:cNvPr>
          <p:cNvSpPr>
            <a:spLocks noGrp="1"/>
          </p:cNvSpPr>
          <p:nvPr>
            <p:ph type="title"/>
          </p:nvPr>
        </p:nvSpPr>
        <p:spPr/>
        <p:txBody>
          <a:bodyPr>
            <a:normAutofit fontScale="90000"/>
          </a:bodyPr>
          <a:lstStyle/>
          <a:p>
            <a:r>
              <a:rPr lang="en-GB" b="1" dirty="0"/>
              <a:t>Bronfenbrenner's ecological systems theory</a:t>
            </a:r>
          </a:p>
        </p:txBody>
      </p:sp>
      <p:pic>
        <p:nvPicPr>
          <p:cNvPr id="4" name="Picture 3">
            <a:extLst>
              <a:ext uri="{FF2B5EF4-FFF2-40B4-BE49-F238E27FC236}">
                <a16:creationId xmlns:a16="http://schemas.microsoft.com/office/drawing/2014/main" id="{44D9242E-3DDF-4519-B8F6-E7AEACEBEFA6}"/>
              </a:ext>
            </a:extLst>
          </p:cNvPr>
          <p:cNvPicPr>
            <a:picLocks noChangeAspect="1"/>
          </p:cNvPicPr>
          <p:nvPr/>
        </p:nvPicPr>
        <p:blipFill>
          <a:blip r:embed="rId2"/>
          <a:stretch>
            <a:fillRect/>
          </a:stretch>
        </p:blipFill>
        <p:spPr>
          <a:xfrm>
            <a:off x="984755" y="1481499"/>
            <a:ext cx="5111245" cy="5118364"/>
          </a:xfrm>
          <a:prstGeom prst="rect">
            <a:avLst/>
          </a:prstGeom>
        </p:spPr>
      </p:pic>
      <p:pic>
        <p:nvPicPr>
          <p:cNvPr id="5" name="Picture 4">
            <a:extLst>
              <a:ext uri="{FF2B5EF4-FFF2-40B4-BE49-F238E27FC236}">
                <a16:creationId xmlns:a16="http://schemas.microsoft.com/office/drawing/2014/main" id="{48936BD7-0BFB-49BB-BB98-E37F927548AD}"/>
              </a:ext>
            </a:extLst>
          </p:cNvPr>
          <p:cNvPicPr>
            <a:picLocks noChangeAspect="1"/>
          </p:cNvPicPr>
          <p:nvPr/>
        </p:nvPicPr>
        <p:blipFill>
          <a:blip r:embed="rId3"/>
          <a:stretch>
            <a:fillRect/>
          </a:stretch>
        </p:blipFill>
        <p:spPr>
          <a:xfrm>
            <a:off x="6096000" y="1464998"/>
            <a:ext cx="5220856" cy="5134865"/>
          </a:xfrm>
          <a:prstGeom prst="rect">
            <a:avLst/>
          </a:prstGeom>
        </p:spPr>
      </p:pic>
    </p:spTree>
    <p:extLst>
      <p:ext uri="{BB962C8B-B14F-4D97-AF65-F5344CB8AC3E}">
        <p14:creationId xmlns:p14="http://schemas.microsoft.com/office/powerpoint/2010/main" val="2669418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t>How can Bronfenbrenner's ecological systems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1578425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F5885-8DC0-4E1A-986E-BC4629ADBE76}"/>
              </a:ext>
            </a:extLst>
          </p:cNvPr>
          <p:cNvSpPr>
            <a:spLocks noGrp="1"/>
          </p:cNvSpPr>
          <p:nvPr>
            <p:ph type="title"/>
          </p:nvPr>
        </p:nvSpPr>
        <p:spPr/>
        <p:txBody>
          <a:bodyPr/>
          <a:lstStyle/>
          <a:p>
            <a:r>
              <a:rPr lang="en-GB" dirty="0"/>
              <a:t> </a:t>
            </a:r>
            <a:r>
              <a:rPr lang="en-GB" b="1" dirty="0"/>
              <a:t>Conflict Theory</a:t>
            </a:r>
          </a:p>
        </p:txBody>
      </p:sp>
      <p:sp>
        <p:nvSpPr>
          <p:cNvPr id="3" name="Content Placeholder 2">
            <a:extLst>
              <a:ext uri="{FF2B5EF4-FFF2-40B4-BE49-F238E27FC236}">
                <a16:creationId xmlns:a16="http://schemas.microsoft.com/office/drawing/2014/main" id="{EF7D8CB1-5D62-4BA1-9184-3C275509F44D}"/>
              </a:ext>
            </a:extLst>
          </p:cNvPr>
          <p:cNvSpPr>
            <a:spLocks noGrp="1"/>
          </p:cNvSpPr>
          <p:nvPr>
            <p:ph idx="1"/>
          </p:nvPr>
        </p:nvSpPr>
        <p:spPr/>
        <p:txBody>
          <a:bodyPr>
            <a:normAutofit fontScale="77500" lnSpcReduction="20000"/>
          </a:bodyPr>
          <a:lstStyle/>
          <a:p>
            <a:r>
              <a:rPr lang="en-GB" dirty="0"/>
              <a:t>According to Phillips and Pittman (2009) Conflict theory suggests that conflict is an integral part of social life. There are conflicts between economic classes, ethnic groups, young and old, male and female, etc. </a:t>
            </a:r>
          </a:p>
          <a:p>
            <a:endParaRPr lang="en-GB" dirty="0"/>
          </a:p>
          <a:p>
            <a:r>
              <a:rPr lang="en-GB" dirty="0"/>
              <a:t>It is argued that conflicts between these people result because power, wealth, and prestige are not available to everyone. </a:t>
            </a:r>
          </a:p>
          <a:p>
            <a:endParaRPr lang="en-GB" dirty="0"/>
          </a:p>
          <a:p>
            <a:r>
              <a:rPr lang="en-GB" dirty="0"/>
              <a:t>Therefore one party has power over the other and it is assumed that whoever holds this power will protect their own interests at the expense of others causing conflict</a:t>
            </a:r>
          </a:p>
        </p:txBody>
      </p:sp>
    </p:spTree>
    <p:extLst>
      <p:ext uri="{BB962C8B-B14F-4D97-AF65-F5344CB8AC3E}">
        <p14:creationId xmlns:p14="http://schemas.microsoft.com/office/powerpoint/2010/main" val="236773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261D-51C8-4DD6-B13F-0C4BAB5A144B}"/>
              </a:ext>
            </a:extLst>
          </p:cNvPr>
          <p:cNvSpPr>
            <a:spLocks noGrp="1"/>
          </p:cNvSpPr>
          <p:nvPr>
            <p:ph type="title"/>
          </p:nvPr>
        </p:nvSpPr>
        <p:spPr/>
        <p:txBody>
          <a:bodyPr/>
          <a:lstStyle/>
          <a:p>
            <a:r>
              <a:rPr lang="en-GB" b="1" dirty="0"/>
              <a:t>The Theory of Planned Behaviour</a:t>
            </a:r>
          </a:p>
        </p:txBody>
      </p:sp>
      <p:sp>
        <p:nvSpPr>
          <p:cNvPr id="3" name="Content Placeholder 2">
            <a:extLst>
              <a:ext uri="{FF2B5EF4-FFF2-40B4-BE49-F238E27FC236}">
                <a16:creationId xmlns:a16="http://schemas.microsoft.com/office/drawing/2014/main" id="{A789C291-46CD-45A9-8FB6-D1235995CBAA}"/>
              </a:ext>
            </a:extLst>
          </p:cNvPr>
          <p:cNvSpPr>
            <a:spLocks noGrp="1"/>
          </p:cNvSpPr>
          <p:nvPr>
            <p:ph idx="1"/>
          </p:nvPr>
        </p:nvSpPr>
        <p:spPr/>
        <p:txBody>
          <a:bodyPr>
            <a:normAutofit/>
          </a:bodyPr>
          <a:lstStyle/>
          <a:p>
            <a:r>
              <a:rPr lang="en-GB" sz="2000" b="1" dirty="0"/>
              <a:t>Personal attitudes </a:t>
            </a:r>
            <a:r>
              <a:rPr lang="en-GB" sz="2000" dirty="0"/>
              <a:t>- This is our personal attitude towards a particular behaviour.  It is the sum of all our knowledge, attitudes, prejudices, positive and negative that we think of when we consider the behaviour. </a:t>
            </a:r>
          </a:p>
          <a:p>
            <a:endParaRPr lang="en-GB" sz="2000" dirty="0"/>
          </a:p>
          <a:p>
            <a:r>
              <a:rPr lang="en-GB" sz="2000" b="1" dirty="0"/>
              <a:t>Subjective norms </a:t>
            </a:r>
            <a:r>
              <a:rPr lang="en-GB" sz="2000" dirty="0"/>
              <a:t>- This considers how we view the ideas of other people about the specific behaviour e.g. smoking.  </a:t>
            </a:r>
          </a:p>
          <a:p>
            <a:endParaRPr lang="en-GB" sz="2000" dirty="0"/>
          </a:p>
          <a:p>
            <a:r>
              <a:rPr lang="en-GB" sz="2000" b="1" dirty="0"/>
              <a:t>Perceived behavioural control </a:t>
            </a:r>
            <a:r>
              <a:rPr lang="en-GB" sz="2000" dirty="0"/>
              <a:t>- This is the extent to which we believe we can control our behaviour. This depends on our perception of internal factors such as our own ability and determination and external factors such as the resources and support available to us. </a:t>
            </a:r>
          </a:p>
        </p:txBody>
      </p:sp>
    </p:spTree>
    <p:extLst>
      <p:ext uri="{BB962C8B-B14F-4D97-AF65-F5344CB8AC3E}">
        <p14:creationId xmlns:p14="http://schemas.microsoft.com/office/powerpoint/2010/main" val="15792874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070" y="226503"/>
            <a:ext cx="10419126" cy="1535185"/>
          </a:xfrm>
        </p:spPr>
        <p:txBody>
          <a:bodyPr>
            <a:normAutofit/>
          </a:bodyPr>
          <a:lstStyle/>
          <a:p>
            <a:r>
              <a:rPr lang="en-GB" sz="4000" b="1" dirty="0"/>
              <a:t>The Theory of Planned Behaviour</a:t>
            </a:r>
          </a:p>
        </p:txBody>
      </p:sp>
      <p:sp>
        <p:nvSpPr>
          <p:cNvPr id="3" name="Content Placeholder 2"/>
          <p:cNvSpPr>
            <a:spLocks noGrp="1"/>
          </p:cNvSpPr>
          <p:nvPr>
            <p:ph idx="1"/>
          </p:nvPr>
        </p:nvSpPr>
        <p:spPr>
          <a:xfrm>
            <a:off x="818141" y="1208014"/>
            <a:ext cx="10578517" cy="4824485"/>
          </a:xfrm>
          <a:noFill/>
          <a:ln>
            <a:noFill/>
          </a:ln>
        </p:spPr>
        <p:txBody>
          <a:bodyPr anchor="ctr">
            <a:normAutofit/>
          </a:bodyPr>
          <a:lstStyle/>
          <a:p>
            <a:r>
              <a:rPr lang="en-GB" sz="2400" dirty="0"/>
              <a:t>The Theory of Planned Behaviour intends to explain all behaviours over which people have the ability to exert self-control. </a:t>
            </a:r>
          </a:p>
          <a:p>
            <a:pPr marL="0" indent="0">
              <a:buNone/>
            </a:pPr>
            <a:endParaRPr lang="en-GB" sz="2400" dirty="0"/>
          </a:p>
          <a:p>
            <a:r>
              <a:rPr lang="en-GB" sz="2400" dirty="0"/>
              <a:t>The key component to this model is behavioural intent. </a:t>
            </a:r>
          </a:p>
          <a:p>
            <a:pPr marL="0" indent="0">
              <a:buNone/>
            </a:pPr>
            <a:endParaRPr lang="en-GB" sz="2400" dirty="0"/>
          </a:p>
          <a:p>
            <a:r>
              <a:rPr lang="en-GB" sz="2400" dirty="0"/>
              <a:t>The TPB has been used successfully to predict and explain a wide range of health behaviours and intentions including smoking, drinking, health services utilization, breastfeeding, and substance use, among others</a:t>
            </a:r>
          </a:p>
        </p:txBody>
      </p:sp>
    </p:spTree>
    <p:extLst>
      <p:ext uri="{BB962C8B-B14F-4D97-AF65-F5344CB8AC3E}">
        <p14:creationId xmlns:p14="http://schemas.microsoft.com/office/powerpoint/2010/main" val="289861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5633-750A-428B-B1E1-F47E028770AD}"/>
              </a:ext>
            </a:extLst>
          </p:cNvPr>
          <p:cNvSpPr>
            <a:spLocks noGrp="1"/>
          </p:cNvSpPr>
          <p:nvPr>
            <p:ph type="title"/>
          </p:nvPr>
        </p:nvSpPr>
        <p:spPr/>
        <p:txBody>
          <a:bodyPr/>
          <a:lstStyle/>
          <a:p>
            <a:r>
              <a:rPr lang="en-GB" sz="4400" b="1" dirty="0"/>
              <a:t>The Theory of Planned Behaviour</a:t>
            </a:r>
            <a:endParaRPr lang="en-GB" dirty="0"/>
          </a:p>
        </p:txBody>
      </p:sp>
      <p:pic>
        <p:nvPicPr>
          <p:cNvPr id="4" name="Content Placeholder 3">
            <a:extLst>
              <a:ext uri="{FF2B5EF4-FFF2-40B4-BE49-F238E27FC236}">
                <a16:creationId xmlns:a16="http://schemas.microsoft.com/office/drawing/2014/main" id="{5D9DD85A-A95E-45BF-A4CF-35CC36998C9E}"/>
              </a:ext>
            </a:extLst>
          </p:cNvPr>
          <p:cNvPicPr>
            <a:picLocks noGrp="1" noChangeAspect="1"/>
          </p:cNvPicPr>
          <p:nvPr>
            <p:ph idx="1"/>
          </p:nvPr>
        </p:nvPicPr>
        <p:blipFill rotWithShape="1">
          <a:blip r:embed="rId2"/>
          <a:srcRect l="7794" t="10961" r="1225" b="10891"/>
          <a:stretch/>
        </p:blipFill>
        <p:spPr>
          <a:xfrm>
            <a:off x="1921079" y="1770076"/>
            <a:ext cx="8716162" cy="4211273"/>
          </a:xfrm>
          <a:prstGeom prst="rect">
            <a:avLst/>
          </a:prstGeom>
        </p:spPr>
      </p:pic>
    </p:spTree>
    <p:extLst>
      <p:ext uri="{BB962C8B-B14F-4D97-AF65-F5344CB8AC3E}">
        <p14:creationId xmlns:p14="http://schemas.microsoft.com/office/powerpoint/2010/main" val="20821322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marL="0" indent="0" algn="ctr">
              <a:buNone/>
            </a:pPr>
            <a:r>
              <a:rPr lang="en-GB" sz="3600" b="1" dirty="0"/>
              <a:t>How can the theory of Planned Behaviour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37613250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193323" cy="1325563"/>
          </a:xfrm>
        </p:spPr>
        <p:txBody>
          <a:bodyPr>
            <a:normAutofit/>
          </a:bodyPr>
          <a:lstStyle/>
          <a:p>
            <a:r>
              <a:rPr lang="en-GB" b="1" dirty="0"/>
              <a:t>The Health Belief Model </a:t>
            </a:r>
          </a:p>
        </p:txBody>
      </p:sp>
      <p:sp>
        <p:nvSpPr>
          <p:cNvPr id="3" name="Content Placeholder 2"/>
          <p:cNvSpPr>
            <a:spLocks noGrp="1"/>
          </p:cNvSpPr>
          <p:nvPr>
            <p:ph idx="1"/>
          </p:nvPr>
        </p:nvSpPr>
        <p:spPr>
          <a:xfrm>
            <a:off x="838200" y="1825625"/>
            <a:ext cx="10595994" cy="4351338"/>
          </a:xfrm>
        </p:spPr>
        <p:txBody>
          <a:bodyPr>
            <a:normAutofit/>
          </a:bodyPr>
          <a:lstStyle/>
          <a:p>
            <a:r>
              <a:rPr lang="en-GB" sz="2000" dirty="0"/>
              <a:t>The health belief model (HBM) (</a:t>
            </a:r>
            <a:r>
              <a:rPr lang="en-GB" sz="2000" dirty="0" err="1"/>
              <a:t>Hochbaum</a:t>
            </a:r>
            <a:r>
              <a:rPr lang="en-GB" sz="2000" dirty="0"/>
              <a:t>, 1958; Rosenstock 1966; Becker, 1974; Sharma and </a:t>
            </a:r>
            <a:r>
              <a:rPr lang="en-GB" sz="2000" dirty="0" err="1"/>
              <a:t>Romas</a:t>
            </a:r>
            <a:r>
              <a:rPr lang="en-GB" sz="2000" dirty="0"/>
              <a:t>, 2012) is a cognitive model. </a:t>
            </a:r>
          </a:p>
          <a:p>
            <a:endParaRPr lang="en-GB" sz="2000" dirty="0"/>
          </a:p>
          <a:p>
            <a:r>
              <a:rPr lang="en-GB" sz="2000" dirty="0"/>
              <a:t>States that behaviour is determined by a number of beliefs about threats to an individual’s well-being and the effectiveness and outcomes of particular actions or behaviours. </a:t>
            </a:r>
          </a:p>
          <a:p>
            <a:endParaRPr lang="en-GB" sz="2000" dirty="0"/>
          </a:p>
          <a:p>
            <a:r>
              <a:rPr lang="en-GB" sz="2000" dirty="0"/>
              <a:t>Perceived threat is at the core of the HBM as it is linked to a person’s ‘readiness’ to take action</a:t>
            </a:r>
          </a:p>
        </p:txBody>
      </p:sp>
    </p:spTree>
    <p:extLst>
      <p:ext uri="{BB962C8B-B14F-4D97-AF65-F5344CB8AC3E}">
        <p14:creationId xmlns:p14="http://schemas.microsoft.com/office/powerpoint/2010/main" val="33250956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3497202"/>
          </a:xfrm>
        </p:spPr>
        <p:txBody>
          <a:bodyPr>
            <a:normAutofit/>
          </a:bodyPr>
          <a:lstStyle/>
          <a:p>
            <a:r>
              <a:rPr lang="en-GB" sz="4800" b="1" dirty="0"/>
              <a:t>Sets of Beliefs</a:t>
            </a:r>
          </a:p>
        </p:txBody>
      </p:sp>
      <p:graphicFrame>
        <p:nvGraphicFramePr>
          <p:cNvPr id="5" name="Content Placeholder 2">
            <a:extLst>
              <a:ext uri="{FF2B5EF4-FFF2-40B4-BE49-F238E27FC236}">
                <a16:creationId xmlns:a16="http://schemas.microsoft.com/office/drawing/2014/main" id="{C7273FCB-32D8-4DF2-8F56-FF6BBC44D7A7}"/>
              </a:ext>
            </a:extLst>
          </p:cNvPr>
          <p:cNvGraphicFramePr>
            <a:graphicFrameLocks noGrp="1"/>
          </p:cNvGraphicFramePr>
          <p:nvPr>
            <p:ph idx="1"/>
            <p:extLst>
              <p:ext uri="{D42A27DB-BD31-4B8C-83A1-F6EECF244321}">
                <p14:modId xmlns:p14="http://schemas.microsoft.com/office/powerpoint/2010/main" val="3375767885"/>
              </p:ext>
            </p:extLst>
          </p:nvPr>
        </p:nvGraphicFramePr>
        <p:xfrm>
          <a:off x="6778304" y="302005"/>
          <a:ext cx="4578543" cy="441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18779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marL="0" indent="0" algn="ctr">
              <a:buNone/>
            </a:pPr>
            <a:r>
              <a:rPr lang="en-GB" sz="3600" b="1" dirty="0"/>
              <a:t>How can the Health Belief Model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852639" y="3294853"/>
            <a:ext cx="2620948" cy="1962946"/>
          </a:xfrm>
          <a:prstGeom prst="rect">
            <a:avLst/>
          </a:prstGeom>
        </p:spPr>
      </p:pic>
    </p:spTree>
    <p:extLst>
      <p:ext uri="{BB962C8B-B14F-4D97-AF65-F5344CB8AC3E}">
        <p14:creationId xmlns:p14="http://schemas.microsoft.com/office/powerpoint/2010/main" val="7443623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E9271-495F-4C5F-AB5C-39C69E406470}"/>
              </a:ext>
            </a:extLst>
          </p:cNvPr>
          <p:cNvSpPr>
            <a:spLocks noGrp="1"/>
          </p:cNvSpPr>
          <p:nvPr>
            <p:ph type="title"/>
          </p:nvPr>
        </p:nvSpPr>
        <p:spPr>
          <a:xfrm>
            <a:off x="609600" y="274638"/>
            <a:ext cx="10972800" cy="1143000"/>
          </a:xfrm>
        </p:spPr>
        <p:txBody>
          <a:bodyPr anchor="ctr">
            <a:normAutofit/>
          </a:bodyPr>
          <a:lstStyle/>
          <a:p>
            <a:r>
              <a:rPr lang="en-GB" b="1" dirty="0"/>
              <a:t>What have we learnt today?</a:t>
            </a:r>
            <a:endParaRPr lang="en-GB" dirty="0"/>
          </a:p>
        </p:txBody>
      </p:sp>
      <p:pic>
        <p:nvPicPr>
          <p:cNvPr id="5" name="Content Placeholder 4">
            <a:extLst>
              <a:ext uri="{FF2B5EF4-FFF2-40B4-BE49-F238E27FC236}">
                <a16:creationId xmlns:a16="http://schemas.microsoft.com/office/drawing/2014/main" id="{590685A9-B3DB-418A-9875-349CC6B0B46F}"/>
              </a:ext>
            </a:extLst>
          </p:cNvPr>
          <p:cNvPicPr>
            <a:picLocks noGrp="1" noChangeAspect="1"/>
          </p:cNvPicPr>
          <p:nvPr>
            <p:ph idx="1"/>
          </p:nvPr>
        </p:nvPicPr>
        <p:blipFill>
          <a:blip r:embed="rId2"/>
          <a:stretch>
            <a:fillRect/>
          </a:stretch>
        </p:blipFill>
        <p:spPr>
          <a:xfrm>
            <a:off x="3485091" y="1600200"/>
            <a:ext cx="5221817" cy="3916363"/>
          </a:xfrm>
          <a:prstGeom prst="rect">
            <a:avLst/>
          </a:prstGeom>
        </p:spPr>
      </p:pic>
    </p:spTree>
    <p:extLst>
      <p:ext uri="{BB962C8B-B14F-4D97-AF65-F5344CB8AC3E}">
        <p14:creationId xmlns:p14="http://schemas.microsoft.com/office/powerpoint/2010/main" val="2566930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DBC55-D148-4B48-B8AA-3158AE220002}"/>
              </a:ext>
            </a:extLst>
          </p:cNvPr>
          <p:cNvSpPr>
            <a:spLocks noGrp="1"/>
          </p:cNvSpPr>
          <p:nvPr>
            <p:ph type="title"/>
          </p:nvPr>
        </p:nvSpPr>
        <p:spPr/>
        <p:txBody>
          <a:bodyPr/>
          <a:lstStyle/>
          <a:p>
            <a:r>
              <a:rPr lang="en-GB" b="1" dirty="0"/>
              <a:t>References</a:t>
            </a:r>
            <a:r>
              <a:rPr lang="en-GB" dirty="0"/>
              <a:t> </a:t>
            </a:r>
          </a:p>
        </p:txBody>
      </p:sp>
      <p:sp>
        <p:nvSpPr>
          <p:cNvPr id="3" name="Content Placeholder 2">
            <a:extLst>
              <a:ext uri="{FF2B5EF4-FFF2-40B4-BE49-F238E27FC236}">
                <a16:creationId xmlns:a16="http://schemas.microsoft.com/office/drawing/2014/main" id="{621D6383-925A-4C69-85C3-75B9F0DC6F49}"/>
              </a:ext>
            </a:extLst>
          </p:cNvPr>
          <p:cNvSpPr>
            <a:spLocks noGrp="1"/>
          </p:cNvSpPr>
          <p:nvPr>
            <p:ph idx="1"/>
          </p:nvPr>
        </p:nvSpPr>
        <p:spPr/>
        <p:txBody>
          <a:bodyPr>
            <a:normAutofit/>
          </a:bodyPr>
          <a:lstStyle/>
          <a:p>
            <a:r>
              <a:rPr lang="en-GB" sz="1000" dirty="0"/>
              <a:t>Aruma, E. O.  and M. E. Hanachor (2017) ‘Abraham Maslow’s hierarchy of needs and assessment of needs in community development’, </a:t>
            </a:r>
            <a:r>
              <a:rPr lang="en-GB" sz="1000" i="1" dirty="0"/>
              <a:t>International Journal of Development and Economic Sustainability, </a:t>
            </a:r>
            <a:r>
              <a:rPr lang="en-GB" sz="1000" dirty="0"/>
              <a:t>5(7), pp.15-27. </a:t>
            </a:r>
          </a:p>
          <a:p>
            <a:endParaRPr lang="en-GB" sz="1000" dirty="0"/>
          </a:p>
          <a:p>
            <a:r>
              <a:rPr lang="en-GB" sz="1000" dirty="0"/>
              <a:t>Texas State University (2013) </a:t>
            </a:r>
            <a:r>
              <a:rPr lang="en-GB" sz="1000" i="1" dirty="0"/>
              <a:t>The Positive Effects of Youth Community Engagement. </a:t>
            </a:r>
            <a:r>
              <a:rPr lang="en-GB" sz="1000" dirty="0"/>
              <a:t>(online). Available at: </a:t>
            </a:r>
            <a:r>
              <a:rPr lang="en-GB" sz="1000" dirty="0">
                <a:hlinkClick r:id="rId2"/>
              </a:rPr>
              <a:t>https://txssc.txstate.edu/topics/youth-leadership/articles/positive-effects-of-youth-engagement</a:t>
            </a:r>
            <a:r>
              <a:rPr lang="en-GB" sz="1000" dirty="0"/>
              <a:t> (Accessed: 31</a:t>
            </a:r>
            <a:r>
              <a:rPr lang="en-GB" sz="1000" baseline="30000" dirty="0"/>
              <a:t>st</a:t>
            </a:r>
            <a:r>
              <a:rPr lang="en-GB" sz="1000" dirty="0"/>
              <a:t> October 2021). </a:t>
            </a:r>
          </a:p>
          <a:p>
            <a:endParaRPr lang="en-GB" sz="1100" dirty="0"/>
          </a:p>
          <a:p>
            <a:endParaRPr lang="en-GB" sz="1100" dirty="0"/>
          </a:p>
        </p:txBody>
      </p:sp>
    </p:spTree>
    <p:extLst>
      <p:ext uri="{BB962C8B-B14F-4D97-AF65-F5344CB8AC3E}">
        <p14:creationId xmlns:p14="http://schemas.microsoft.com/office/powerpoint/2010/main" val="98699042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765</TotalTime>
  <Words>1516</Words>
  <Application>Microsoft Office PowerPoint</Application>
  <PresentationFormat>Widescreen</PresentationFormat>
  <Paragraphs>132</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Myriad Pro</vt:lpstr>
      <vt:lpstr>20140311PresentationUWTSDTemplate</vt:lpstr>
      <vt:lpstr>Community Care and Development (BMHP6022_LON) </vt:lpstr>
      <vt:lpstr>Learning objectives </vt:lpstr>
      <vt:lpstr>Long- and short-term impact:  Positive impacts </vt:lpstr>
      <vt:lpstr>Long- and short-term impact:  Negative impacts </vt:lpstr>
      <vt:lpstr>The importance of theories of motivation and behaviour change</vt:lpstr>
      <vt:lpstr>Abraham Maslow’s Hierarchy of Needs</vt:lpstr>
      <vt:lpstr>Love and Belonging Needs or Social Needs </vt:lpstr>
      <vt:lpstr>Love and Belonging Needs or Social Needs </vt:lpstr>
      <vt:lpstr>Love and Belonging Needs </vt:lpstr>
      <vt:lpstr>Esteem and Prestige Needs or Ego Needs:</vt:lpstr>
      <vt:lpstr>Discussion </vt:lpstr>
      <vt:lpstr>Bowlby's Attachment Theory</vt:lpstr>
      <vt:lpstr>Attachment theory </vt:lpstr>
      <vt:lpstr>Discussion </vt:lpstr>
      <vt:lpstr>Albert Bandura’s Social Learning Theory</vt:lpstr>
      <vt:lpstr>Discussion </vt:lpstr>
      <vt:lpstr>Bronfenbrenner's ecological systems theory</vt:lpstr>
      <vt:lpstr>Bronfenbrenner's ecological systems theory</vt:lpstr>
      <vt:lpstr>Bronfenbrenner's ecological systems theory</vt:lpstr>
      <vt:lpstr>Discussion </vt:lpstr>
      <vt:lpstr> Conflict Theory</vt:lpstr>
      <vt:lpstr>The Theory of Planned Behaviour</vt:lpstr>
      <vt:lpstr>The Theory of Planned Behaviour</vt:lpstr>
      <vt:lpstr>The Theory of Planned Behaviour</vt:lpstr>
      <vt:lpstr>Discussion </vt:lpstr>
      <vt:lpstr>The Health Belief Model </vt:lpstr>
      <vt:lpstr>Sets of Beliefs</vt:lpstr>
      <vt:lpstr>Discussion </vt:lpstr>
      <vt:lpstr>What have we learnt today?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bianca sanfilippo</cp:lastModifiedBy>
  <cp:revision>10</cp:revision>
  <dcterms:created xsi:type="dcterms:W3CDTF">2021-06-30T17:36:36Z</dcterms:created>
  <dcterms:modified xsi:type="dcterms:W3CDTF">2021-11-01T20:06:07Z</dcterms:modified>
</cp:coreProperties>
</file>