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1"/>
  </p:notesMasterIdLst>
  <p:sldIdLst>
    <p:sldId id="288" r:id="rId2"/>
    <p:sldId id="266" r:id="rId3"/>
    <p:sldId id="257" r:id="rId4"/>
    <p:sldId id="259" r:id="rId5"/>
    <p:sldId id="258" r:id="rId6"/>
    <p:sldId id="261" r:id="rId7"/>
    <p:sldId id="275" r:id="rId8"/>
    <p:sldId id="260" r:id="rId9"/>
    <p:sldId id="289" r:id="rId10"/>
    <p:sldId id="262" r:id="rId11"/>
    <p:sldId id="264" r:id="rId12"/>
    <p:sldId id="274" r:id="rId13"/>
    <p:sldId id="263" r:id="rId14"/>
    <p:sldId id="267" r:id="rId15"/>
    <p:sldId id="268" r:id="rId16"/>
    <p:sldId id="269" r:id="rId17"/>
    <p:sldId id="286" r:id="rId18"/>
    <p:sldId id="287" r:id="rId19"/>
    <p:sldId id="270" r:id="rId20"/>
    <p:sldId id="271" r:id="rId21"/>
    <p:sldId id="273" r:id="rId22"/>
    <p:sldId id="272" r:id="rId23"/>
    <p:sldId id="285" r:id="rId24"/>
    <p:sldId id="278" r:id="rId25"/>
    <p:sldId id="290" r:id="rId26"/>
    <p:sldId id="276" r:id="rId27"/>
    <p:sldId id="281" r:id="rId28"/>
    <p:sldId id="277" r:id="rId29"/>
    <p:sldId id="284"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59"/>
    <p:restoredTop sz="95588"/>
  </p:normalViewPr>
  <p:slideViewPr>
    <p:cSldViewPr snapToGrid="0" snapToObjects="1">
      <p:cViewPr varScale="1">
        <p:scale>
          <a:sx n="103" d="100"/>
          <a:sy n="103" d="100"/>
        </p:scale>
        <p:origin x="184"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D8A2B6-332E-8745-BAC1-EE7E7FCE3424}" type="datetimeFigureOut">
              <a:rPr lang="en-US" smtClean="0"/>
              <a:t>5/15/20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53E35F-E710-F742-895D-7A75AF3D43DF}" type="slidenum">
              <a:rPr lang="en-US" smtClean="0"/>
              <a:t>‹#›</a:t>
            </a:fld>
            <a:endParaRPr lang="en-US"/>
          </a:p>
        </p:txBody>
      </p:sp>
    </p:spTree>
    <p:extLst>
      <p:ext uri="{BB962C8B-B14F-4D97-AF65-F5344CB8AC3E}">
        <p14:creationId xmlns:p14="http://schemas.microsoft.com/office/powerpoint/2010/main" val="1799040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153E35F-E710-F742-895D-7A75AF3D43DF}" type="slidenum">
              <a:rPr lang="en-US" smtClean="0"/>
              <a:t>4</a:t>
            </a:fld>
            <a:endParaRPr lang="en-US"/>
          </a:p>
        </p:txBody>
      </p:sp>
    </p:spTree>
    <p:extLst>
      <p:ext uri="{BB962C8B-B14F-4D97-AF65-F5344CB8AC3E}">
        <p14:creationId xmlns:p14="http://schemas.microsoft.com/office/powerpoint/2010/main" val="40827521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78D90-DF18-574D-9C8E-4F2D98267E1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2C75758-2D3D-9C43-BD8B-1715234489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8EDE2FF-83B4-1F44-8477-17A059C55FB6}"/>
              </a:ext>
            </a:extLst>
          </p:cNvPr>
          <p:cNvSpPr>
            <a:spLocks noGrp="1"/>
          </p:cNvSpPr>
          <p:nvPr>
            <p:ph type="dt" sz="half" idx="10"/>
          </p:nvPr>
        </p:nvSpPr>
        <p:spPr/>
        <p:txBody>
          <a:bodyPr/>
          <a:lstStyle/>
          <a:p>
            <a:fld id="{05B36226-2B54-4C47-AD56-60CD11536F29}" type="datetimeFigureOut">
              <a:rPr lang="en-US" smtClean="0"/>
              <a:t>5/15/20</a:t>
            </a:fld>
            <a:endParaRPr lang="en-US"/>
          </a:p>
        </p:txBody>
      </p:sp>
      <p:sp>
        <p:nvSpPr>
          <p:cNvPr id="5" name="Footer Placeholder 4">
            <a:extLst>
              <a:ext uri="{FF2B5EF4-FFF2-40B4-BE49-F238E27FC236}">
                <a16:creationId xmlns:a16="http://schemas.microsoft.com/office/drawing/2014/main" id="{E087D302-64E7-9245-81AD-55ED3B049A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CAED62-8F7D-9E42-A9A9-D7038AA5FFA4}"/>
              </a:ext>
            </a:extLst>
          </p:cNvPr>
          <p:cNvSpPr>
            <a:spLocks noGrp="1"/>
          </p:cNvSpPr>
          <p:nvPr>
            <p:ph type="sldNum" sz="quarter" idx="12"/>
          </p:nvPr>
        </p:nvSpPr>
        <p:spPr/>
        <p:txBody>
          <a:bodyPr/>
          <a:lstStyle/>
          <a:p>
            <a:fld id="{736BAB04-C451-114C-87A0-BE018D525D4E}" type="slidenum">
              <a:rPr lang="en-US" smtClean="0"/>
              <a:t>‹#›</a:t>
            </a:fld>
            <a:endParaRPr lang="en-US"/>
          </a:p>
        </p:txBody>
      </p:sp>
    </p:spTree>
    <p:extLst>
      <p:ext uri="{BB962C8B-B14F-4D97-AF65-F5344CB8AC3E}">
        <p14:creationId xmlns:p14="http://schemas.microsoft.com/office/powerpoint/2010/main" val="21386553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F8128-97FC-954F-8945-DD491CD7744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6D00475-529A-0542-8B4B-BE7C211860D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719FAC9-5E84-DE40-B91F-5ADD085C293A}"/>
              </a:ext>
            </a:extLst>
          </p:cNvPr>
          <p:cNvSpPr>
            <a:spLocks noGrp="1"/>
          </p:cNvSpPr>
          <p:nvPr>
            <p:ph type="dt" sz="half" idx="10"/>
          </p:nvPr>
        </p:nvSpPr>
        <p:spPr/>
        <p:txBody>
          <a:bodyPr/>
          <a:lstStyle/>
          <a:p>
            <a:fld id="{05B36226-2B54-4C47-AD56-60CD11536F29}" type="datetimeFigureOut">
              <a:rPr lang="en-US" smtClean="0"/>
              <a:t>5/15/20</a:t>
            </a:fld>
            <a:endParaRPr lang="en-US"/>
          </a:p>
        </p:txBody>
      </p:sp>
      <p:sp>
        <p:nvSpPr>
          <p:cNvPr id="5" name="Footer Placeholder 4">
            <a:extLst>
              <a:ext uri="{FF2B5EF4-FFF2-40B4-BE49-F238E27FC236}">
                <a16:creationId xmlns:a16="http://schemas.microsoft.com/office/drawing/2014/main" id="{E264D406-4179-0644-8B82-1768EB80CB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BD162A-A148-FC4A-A91F-C5ACAA993B85}"/>
              </a:ext>
            </a:extLst>
          </p:cNvPr>
          <p:cNvSpPr>
            <a:spLocks noGrp="1"/>
          </p:cNvSpPr>
          <p:nvPr>
            <p:ph type="sldNum" sz="quarter" idx="12"/>
          </p:nvPr>
        </p:nvSpPr>
        <p:spPr/>
        <p:txBody>
          <a:bodyPr/>
          <a:lstStyle/>
          <a:p>
            <a:fld id="{736BAB04-C451-114C-87A0-BE018D525D4E}" type="slidenum">
              <a:rPr lang="en-US" smtClean="0"/>
              <a:t>‹#›</a:t>
            </a:fld>
            <a:endParaRPr lang="en-US"/>
          </a:p>
        </p:txBody>
      </p:sp>
    </p:spTree>
    <p:extLst>
      <p:ext uri="{BB962C8B-B14F-4D97-AF65-F5344CB8AC3E}">
        <p14:creationId xmlns:p14="http://schemas.microsoft.com/office/powerpoint/2010/main" val="2871752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C6C3E-CF26-474D-B117-EAE843840EF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2C2CD24-0ABB-E94A-8DDD-BC47C3804C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9AA7D09-64D2-6941-B389-5566ACBE1405}"/>
              </a:ext>
            </a:extLst>
          </p:cNvPr>
          <p:cNvSpPr>
            <a:spLocks noGrp="1"/>
          </p:cNvSpPr>
          <p:nvPr>
            <p:ph type="dt" sz="half" idx="10"/>
          </p:nvPr>
        </p:nvSpPr>
        <p:spPr/>
        <p:txBody>
          <a:bodyPr/>
          <a:lstStyle/>
          <a:p>
            <a:fld id="{05B36226-2B54-4C47-AD56-60CD11536F29}" type="datetimeFigureOut">
              <a:rPr lang="en-US" smtClean="0"/>
              <a:t>5/15/20</a:t>
            </a:fld>
            <a:endParaRPr lang="en-US"/>
          </a:p>
        </p:txBody>
      </p:sp>
      <p:sp>
        <p:nvSpPr>
          <p:cNvPr id="5" name="Footer Placeholder 4">
            <a:extLst>
              <a:ext uri="{FF2B5EF4-FFF2-40B4-BE49-F238E27FC236}">
                <a16:creationId xmlns:a16="http://schemas.microsoft.com/office/drawing/2014/main" id="{B43A9574-3283-654C-B607-3F0580FA63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773EE2-F0AE-4240-B481-65E4D3C6C9FF}"/>
              </a:ext>
            </a:extLst>
          </p:cNvPr>
          <p:cNvSpPr>
            <a:spLocks noGrp="1"/>
          </p:cNvSpPr>
          <p:nvPr>
            <p:ph type="sldNum" sz="quarter" idx="12"/>
          </p:nvPr>
        </p:nvSpPr>
        <p:spPr/>
        <p:txBody>
          <a:bodyPr/>
          <a:lstStyle/>
          <a:p>
            <a:fld id="{736BAB04-C451-114C-87A0-BE018D525D4E}" type="slidenum">
              <a:rPr lang="en-US" smtClean="0"/>
              <a:t>‹#›</a:t>
            </a:fld>
            <a:endParaRPr lang="en-US"/>
          </a:p>
        </p:txBody>
      </p:sp>
    </p:spTree>
    <p:extLst>
      <p:ext uri="{BB962C8B-B14F-4D97-AF65-F5344CB8AC3E}">
        <p14:creationId xmlns:p14="http://schemas.microsoft.com/office/powerpoint/2010/main" val="1325782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101D4-3572-4847-8D44-180779FF104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627DF19-AC5A-3244-9E12-B0F28E2E7DB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3C9B5A0-CC25-AE4C-B3D7-664460CC591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8680D8A-551A-C14A-9FCD-552468101781}"/>
              </a:ext>
            </a:extLst>
          </p:cNvPr>
          <p:cNvSpPr>
            <a:spLocks noGrp="1"/>
          </p:cNvSpPr>
          <p:nvPr>
            <p:ph type="dt" sz="half" idx="10"/>
          </p:nvPr>
        </p:nvSpPr>
        <p:spPr/>
        <p:txBody>
          <a:bodyPr/>
          <a:lstStyle/>
          <a:p>
            <a:fld id="{05B36226-2B54-4C47-AD56-60CD11536F29}" type="datetimeFigureOut">
              <a:rPr lang="en-US" smtClean="0"/>
              <a:t>5/15/20</a:t>
            </a:fld>
            <a:endParaRPr lang="en-US"/>
          </a:p>
        </p:txBody>
      </p:sp>
      <p:sp>
        <p:nvSpPr>
          <p:cNvPr id="6" name="Footer Placeholder 5">
            <a:extLst>
              <a:ext uri="{FF2B5EF4-FFF2-40B4-BE49-F238E27FC236}">
                <a16:creationId xmlns:a16="http://schemas.microsoft.com/office/drawing/2014/main" id="{1C6CFDE5-A55D-1E43-8585-2CB8AD795B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1422E9-AEE8-1E47-AABA-3F6B81876ED4}"/>
              </a:ext>
            </a:extLst>
          </p:cNvPr>
          <p:cNvSpPr>
            <a:spLocks noGrp="1"/>
          </p:cNvSpPr>
          <p:nvPr>
            <p:ph type="sldNum" sz="quarter" idx="12"/>
          </p:nvPr>
        </p:nvSpPr>
        <p:spPr/>
        <p:txBody>
          <a:bodyPr/>
          <a:lstStyle/>
          <a:p>
            <a:fld id="{736BAB04-C451-114C-87A0-BE018D525D4E}" type="slidenum">
              <a:rPr lang="en-US" smtClean="0"/>
              <a:t>‹#›</a:t>
            </a:fld>
            <a:endParaRPr lang="en-US"/>
          </a:p>
        </p:txBody>
      </p:sp>
    </p:spTree>
    <p:extLst>
      <p:ext uri="{BB962C8B-B14F-4D97-AF65-F5344CB8AC3E}">
        <p14:creationId xmlns:p14="http://schemas.microsoft.com/office/powerpoint/2010/main" val="3107339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CABFC-19F1-1548-8499-013595E8ADF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5EF733A-4F94-6845-99A2-EF6E44C4AB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84D7B5F-128F-5E48-AEB7-9DC412D4DD6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B654606-A269-E34A-9509-D764BF6ED6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76F1C32-7190-984C-BF6A-0E87E241EEF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6663705-F021-5743-BC00-FBF7573AE69E}"/>
              </a:ext>
            </a:extLst>
          </p:cNvPr>
          <p:cNvSpPr>
            <a:spLocks noGrp="1"/>
          </p:cNvSpPr>
          <p:nvPr>
            <p:ph type="dt" sz="half" idx="10"/>
          </p:nvPr>
        </p:nvSpPr>
        <p:spPr/>
        <p:txBody>
          <a:bodyPr/>
          <a:lstStyle/>
          <a:p>
            <a:fld id="{05B36226-2B54-4C47-AD56-60CD11536F29}" type="datetimeFigureOut">
              <a:rPr lang="en-US" smtClean="0"/>
              <a:t>5/15/20</a:t>
            </a:fld>
            <a:endParaRPr lang="en-US"/>
          </a:p>
        </p:txBody>
      </p:sp>
      <p:sp>
        <p:nvSpPr>
          <p:cNvPr id="8" name="Footer Placeholder 7">
            <a:extLst>
              <a:ext uri="{FF2B5EF4-FFF2-40B4-BE49-F238E27FC236}">
                <a16:creationId xmlns:a16="http://schemas.microsoft.com/office/drawing/2014/main" id="{874B04E3-A691-DE48-95FC-E157827F7E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68E7341-5613-7944-90BC-44F5767D79AB}"/>
              </a:ext>
            </a:extLst>
          </p:cNvPr>
          <p:cNvSpPr>
            <a:spLocks noGrp="1"/>
          </p:cNvSpPr>
          <p:nvPr>
            <p:ph type="sldNum" sz="quarter" idx="12"/>
          </p:nvPr>
        </p:nvSpPr>
        <p:spPr/>
        <p:txBody>
          <a:bodyPr/>
          <a:lstStyle/>
          <a:p>
            <a:fld id="{736BAB04-C451-114C-87A0-BE018D525D4E}" type="slidenum">
              <a:rPr lang="en-US" smtClean="0"/>
              <a:t>‹#›</a:t>
            </a:fld>
            <a:endParaRPr lang="en-US"/>
          </a:p>
        </p:txBody>
      </p:sp>
    </p:spTree>
    <p:extLst>
      <p:ext uri="{BB962C8B-B14F-4D97-AF65-F5344CB8AC3E}">
        <p14:creationId xmlns:p14="http://schemas.microsoft.com/office/powerpoint/2010/main" val="4186374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94C17-237C-3148-B61B-36A5DF7A5AE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5DEC6EF-8638-474E-825E-A3CC040D9AA3}"/>
              </a:ext>
            </a:extLst>
          </p:cNvPr>
          <p:cNvSpPr>
            <a:spLocks noGrp="1"/>
          </p:cNvSpPr>
          <p:nvPr>
            <p:ph type="dt" sz="half" idx="10"/>
          </p:nvPr>
        </p:nvSpPr>
        <p:spPr/>
        <p:txBody>
          <a:bodyPr/>
          <a:lstStyle/>
          <a:p>
            <a:fld id="{05B36226-2B54-4C47-AD56-60CD11536F29}" type="datetimeFigureOut">
              <a:rPr lang="en-US" smtClean="0"/>
              <a:t>5/15/20</a:t>
            </a:fld>
            <a:endParaRPr lang="en-US"/>
          </a:p>
        </p:txBody>
      </p:sp>
      <p:sp>
        <p:nvSpPr>
          <p:cNvPr id="4" name="Footer Placeholder 3">
            <a:extLst>
              <a:ext uri="{FF2B5EF4-FFF2-40B4-BE49-F238E27FC236}">
                <a16:creationId xmlns:a16="http://schemas.microsoft.com/office/drawing/2014/main" id="{D2BA522D-6A94-1E44-A1D7-83E65A01BF7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9703B7B-B5FB-F346-A886-73BE260F85FA}"/>
              </a:ext>
            </a:extLst>
          </p:cNvPr>
          <p:cNvSpPr>
            <a:spLocks noGrp="1"/>
          </p:cNvSpPr>
          <p:nvPr>
            <p:ph type="sldNum" sz="quarter" idx="12"/>
          </p:nvPr>
        </p:nvSpPr>
        <p:spPr/>
        <p:txBody>
          <a:bodyPr/>
          <a:lstStyle/>
          <a:p>
            <a:fld id="{736BAB04-C451-114C-87A0-BE018D525D4E}" type="slidenum">
              <a:rPr lang="en-US" smtClean="0"/>
              <a:t>‹#›</a:t>
            </a:fld>
            <a:endParaRPr lang="en-US"/>
          </a:p>
        </p:txBody>
      </p:sp>
    </p:spTree>
    <p:extLst>
      <p:ext uri="{BB962C8B-B14F-4D97-AF65-F5344CB8AC3E}">
        <p14:creationId xmlns:p14="http://schemas.microsoft.com/office/powerpoint/2010/main" val="28361261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12A06-CF97-5942-9966-14CD55A452A5}"/>
              </a:ext>
            </a:extLst>
          </p:cNvPr>
          <p:cNvSpPr>
            <a:spLocks noGrp="1"/>
          </p:cNvSpPr>
          <p:nvPr>
            <p:ph type="dt" sz="half" idx="10"/>
          </p:nvPr>
        </p:nvSpPr>
        <p:spPr/>
        <p:txBody>
          <a:bodyPr/>
          <a:lstStyle/>
          <a:p>
            <a:fld id="{05B36226-2B54-4C47-AD56-60CD11536F29}" type="datetimeFigureOut">
              <a:rPr lang="en-US" smtClean="0"/>
              <a:t>5/15/20</a:t>
            </a:fld>
            <a:endParaRPr lang="en-US"/>
          </a:p>
        </p:txBody>
      </p:sp>
      <p:sp>
        <p:nvSpPr>
          <p:cNvPr id="3" name="Footer Placeholder 2">
            <a:extLst>
              <a:ext uri="{FF2B5EF4-FFF2-40B4-BE49-F238E27FC236}">
                <a16:creationId xmlns:a16="http://schemas.microsoft.com/office/drawing/2014/main" id="{120DC259-1166-3B4F-81C9-0672C396BD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77331FD-1066-504A-837A-376158F4E54F}"/>
              </a:ext>
            </a:extLst>
          </p:cNvPr>
          <p:cNvSpPr>
            <a:spLocks noGrp="1"/>
          </p:cNvSpPr>
          <p:nvPr>
            <p:ph type="sldNum" sz="quarter" idx="12"/>
          </p:nvPr>
        </p:nvSpPr>
        <p:spPr/>
        <p:txBody>
          <a:bodyPr/>
          <a:lstStyle/>
          <a:p>
            <a:fld id="{736BAB04-C451-114C-87A0-BE018D525D4E}" type="slidenum">
              <a:rPr lang="en-US" smtClean="0"/>
              <a:t>‹#›</a:t>
            </a:fld>
            <a:endParaRPr lang="en-US"/>
          </a:p>
        </p:txBody>
      </p:sp>
    </p:spTree>
    <p:extLst>
      <p:ext uri="{BB962C8B-B14F-4D97-AF65-F5344CB8AC3E}">
        <p14:creationId xmlns:p14="http://schemas.microsoft.com/office/powerpoint/2010/main" val="361466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21B2E-2120-FA4C-88E7-A6728BF5859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E07A7B5-BEEE-B542-BD79-2718F6E47C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1BBEB0A-8A2A-9547-AFCB-F6DDF371B9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53E541D-98B1-A541-BC3C-CC4685BC4978}"/>
              </a:ext>
            </a:extLst>
          </p:cNvPr>
          <p:cNvSpPr>
            <a:spLocks noGrp="1"/>
          </p:cNvSpPr>
          <p:nvPr>
            <p:ph type="dt" sz="half" idx="10"/>
          </p:nvPr>
        </p:nvSpPr>
        <p:spPr/>
        <p:txBody>
          <a:bodyPr/>
          <a:lstStyle/>
          <a:p>
            <a:fld id="{05B36226-2B54-4C47-AD56-60CD11536F29}" type="datetimeFigureOut">
              <a:rPr lang="en-US" smtClean="0"/>
              <a:t>5/15/20</a:t>
            </a:fld>
            <a:endParaRPr lang="en-US"/>
          </a:p>
        </p:txBody>
      </p:sp>
      <p:sp>
        <p:nvSpPr>
          <p:cNvPr id="6" name="Footer Placeholder 5">
            <a:extLst>
              <a:ext uri="{FF2B5EF4-FFF2-40B4-BE49-F238E27FC236}">
                <a16:creationId xmlns:a16="http://schemas.microsoft.com/office/drawing/2014/main" id="{924EFD9E-F671-DE4C-A39C-3AFB8149919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31FCCA-94C3-7F4E-9121-E61ED46703FB}"/>
              </a:ext>
            </a:extLst>
          </p:cNvPr>
          <p:cNvSpPr>
            <a:spLocks noGrp="1"/>
          </p:cNvSpPr>
          <p:nvPr>
            <p:ph type="sldNum" sz="quarter" idx="12"/>
          </p:nvPr>
        </p:nvSpPr>
        <p:spPr/>
        <p:txBody>
          <a:bodyPr/>
          <a:lstStyle/>
          <a:p>
            <a:fld id="{736BAB04-C451-114C-87A0-BE018D525D4E}" type="slidenum">
              <a:rPr lang="en-US" smtClean="0"/>
              <a:t>‹#›</a:t>
            </a:fld>
            <a:endParaRPr lang="en-US"/>
          </a:p>
        </p:txBody>
      </p:sp>
    </p:spTree>
    <p:extLst>
      <p:ext uri="{BB962C8B-B14F-4D97-AF65-F5344CB8AC3E}">
        <p14:creationId xmlns:p14="http://schemas.microsoft.com/office/powerpoint/2010/main" val="41227220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3B631-6DDE-BB4F-B378-0FDCBBCC479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683DB8B-38BB-0144-B5DD-3314CA229F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CF92194-54C9-2547-9122-8CE6A3323F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8E69F24-BFCD-8C47-A2E8-445D2A22A77B}"/>
              </a:ext>
            </a:extLst>
          </p:cNvPr>
          <p:cNvSpPr>
            <a:spLocks noGrp="1"/>
          </p:cNvSpPr>
          <p:nvPr>
            <p:ph type="dt" sz="half" idx="10"/>
          </p:nvPr>
        </p:nvSpPr>
        <p:spPr/>
        <p:txBody>
          <a:bodyPr/>
          <a:lstStyle/>
          <a:p>
            <a:fld id="{05B36226-2B54-4C47-AD56-60CD11536F29}" type="datetimeFigureOut">
              <a:rPr lang="en-US" smtClean="0"/>
              <a:t>5/15/20</a:t>
            </a:fld>
            <a:endParaRPr lang="en-US"/>
          </a:p>
        </p:txBody>
      </p:sp>
      <p:sp>
        <p:nvSpPr>
          <p:cNvPr id="6" name="Footer Placeholder 5">
            <a:extLst>
              <a:ext uri="{FF2B5EF4-FFF2-40B4-BE49-F238E27FC236}">
                <a16:creationId xmlns:a16="http://schemas.microsoft.com/office/drawing/2014/main" id="{D91B69EC-5F9F-D74A-A927-5EF30796E79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965A43-289B-D749-ADAC-5B2246269313}"/>
              </a:ext>
            </a:extLst>
          </p:cNvPr>
          <p:cNvSpPr>
            <a:spLocks noGrp="1"/>
          </p:cNvSpPr>
          <p:nvPr>
            <p:ph type="sldNum" sz="quarter" idx="12"/>
          </p:nvPr>
        </p:nvSpPr>
        <p:spPr/>
        <p:txBody>
          <a:bodyPr/>
          <a:lstStyle/>
          <a:p>
            <a:fld id="{736BAB04-C451-114C-87A0-BE018D525D4E}" type="slidenum">
              <a:rPr lang="en-US" smtClean="0"/>
              <a:t>‹#›</a:t>
            </a:fld>
            <a:endParaRPr lang="en-US"/>
          </a:p>
        </p:txBody>
      </p:sp>
    </p:spTree>
    <p:extLst>
      <p:ext uri="{BB962C8B-B14F-4D97-AF65-F5344CB8AC3E}">
        <p14:creationId xmlns:p14="http://schemas.microsoft.com/office/powerpoint/2010/main" val="1231619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D70D5-C697-1445-AB5E-E76316D6615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80B1412-F73F-C14A-B171-6DC4559C6E1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D2C96F6-97CA-9241-B11F-AE7556AFEA73}"/>
              </a:ext>
            </a:extLst>
          </p:cNvPr>
          <p:cNvSpPr>
            <a:spLocks noGrp="1"/>
          </p:cNvSpPr>
          <p:nvPr>
            <p:ph type="dt" sz="half" idx="10"/>
          </p:nvPr>
        </p:nvSpPr>
        <p:spPr/>
        <p:txBody>
          <a:bodyPr/>
          <a:lstStyle/>
          <a:p>
            <a:fld id="{05B36226-2B54-4C47-AD56-60CD11536F29}" type="datetimeFigureOut">
              <a:rPr lang="en-US" smtClean="0"/>
              <a:t>5/15/20</a:t>
            </a:fld>
            <a:endParaRPr lang="en-US"/>
          </a:p>
        </p:txBody>
      </p:sp>
      <p:sp>
        <p:nvSpPr>
          <p:cNvPr id="5" name="Footer Placeholder 4">
            <a:extLst>
              <a:ext uri="{FF2B5EF4-FFF2-40B4-BE49-F238E27FC236}">
                <a16:creationId xmlns:a16="http://schemas.microsoft.com/office/drawing/2014/main" id="{778D1655-9D79-2845-9A78-1A19F88CBB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9E67BF-8F47-9242-9959-58AB7ECAE197}"/>
              </a:ext>
            </a:extLst>
          </p:cNvPr>
          <p:cNvSpPr>
            <a:spLocks noGrp="1"/>
          </p:cNvSpPr>
          <p:nvPr>
            <p:ph type="sldNum" sz="quarter" idx="12"/>
          </p:nvPr>
        </p:nvSpPr>
        <p:spPr/>
        <p:txBody>
          <a:bodyPr/>
          <a:lstStyle/>
          <a:p>
            <a:fld id="{736BAB04-C451-114C-87A0-BE018D525D4E}" type="slidenum">
              <a:rPr lang="en-US" smtClean="0"/>
              <a:t>‹#›</a:t>
            </a:fld>
            <a:endParaRPr lang="en-US"/>
          </a:p>
        </p:txBody>
      </p:sp>
    </p:spTree>
    <p:extLst>
      <p:ext uri="{BB962C8B-B14F-4D97-AF65-F5344CB8AC3E}">
        <p14:creationId xmlns:p14="http://schemas.microsoft.com/office/powerpoint/2010/main" val="1863932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15CB465-A80C-6D48-B6C3-44708A7D8DC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E5CE32F-0DC7-F241-B522-1B7066B3109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9B83B8C-B9F5-2F4D-A41D-C9685D0B468E}"/>
              </a:ext>
            </a:extLst>
          </p:cNvPr>
          <p:cNvSpPr>
            <a:spLocks noGrp="1"/>
          </p:cNvSpPr>
          <p:nvPr>
            <p:ph type="dt" sz="half" idx="10"/>
          </p:nvPr>
        </p:nvSpPr>
        <p:spPr/>
        <p:txBody>
          <a:bodyPr/>
          <a:lstStyle/>
          <a:p>
            <a:fld id="{05B36226-2B54-4C47-AD56-60CD11536F29}" type="datetimeFigureOut">
              <a:rPr lang="en-US" smtClean="0"/>
              <a:t>5/15/20</a:t>
            </a:fld>
            <a:endParaRPr lang="en-US"/>
          </a:p>
        </p:txBody>
      </p:sp>
      <p:sp>
        <p:nvSpPr>
          <p:cNvPr id="5" name="Footer Placeholder 4">
            <a:extLst>
              <a:ext uri="{FF2B5EF4-FFF2-40B4-BE49-F238E27FC236}">
                <a16:creationId xmlns:a16="http://schemas.microsoft.com/office/drawing/2014/main" id="{4266F085-43F4-D845-95B9-A6D193DDF5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C580CA-A2CD-8741-BD19-7BBAC4DA3729}"/>
              </a:ext>
            </a:extLst>
          </p:cNvPr>
          <p:cNvSpPr>
            <a:spLocks noGrp="1"/>
          </p:cNvSpPr>
          <p:nvPr>
            <p:ph type="sldNum" sz="quarter" idx="12"/>
          </p:nvPr>
        </p:nvSpPr>
        <p:spPr/>
        <p:txBody>
          <a:bodyPr/>
          <a:lstStyle/>
          <a:p>
            <a:fld id="{736BAB04-C451-114C-87A0-BE018D525D4E}" type="slidenum">
              <a:rPr lang="en-US" smtClean="0"/>
              <a:t>‹#›</a:t>
            </a:fld>
            <a:endParaRPr lang="en-US"/>
          </a:p>
        </p:txBody>
      </p:sp>
    </p:spTree>
    <p:extLst>
      <p:ext uri="{BB962C8B-B14F-4D97-AF65-F5344CB8AC3E}">
        <p14:creationId xmlns:p14="http://schemas.microsoft.com/office/powerpoint/2010/main" val="3413954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AD1D6C-999D-124E-B6CF-5C0F2FA2D0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179F841-753B-7247-A0BC-9F9ECDD0C32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94B79C-9905-B54B-9A70-8E4F0885B6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5B36226-2B54-4C47-AD56-60CD11536F29}" type="datetimeFigureOut">
              <a:rPr lang="en-US" smtClean="0"/>
              <a:t>5/15/20</a:t>
            </a:fld>
            <a:endParaRPr lang="en-US"/>
          </a:p>
        </p:txBody>
      </p:sp>
      <p:sp>
        <p:nvSpPr>
          <p:cNvPr id="5" name="Footer Placeholder 4">
            <a:extLst>
              <a:ext uri="{FF2B5EF4-FFF2-40B4-BE49-F238E27FC236}">
                <a16:creationId xmlns:a16="http://schemas.microsoft.com/office/drawing/2014/main" id="{B0FBCA58-7971-054A-A8C0-9E45520DB7A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E4ADC27-A752-3044-88B7-11ACF3BABFD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6BAB04-C451-114C-87A0-BE018D525D4E}" type="slidenum">
              <a:rPr lang="en-US" smtClean="0"/>
              <a:t>‹#›</a:t>
            </a:fld>
            <a:endParaRPr lang="en-US"/>
          </a:p>
        </p:txBody>
      </p:sp>
    </p:spTree>
    <p:extLst>
      <p:ext uri="{BB962C8B-B14F-4D97-AF65-F5344CB8AC3E}">
        <p14:creationId xmlns:p14="http://schemas.microsoft.com/office/powerpoint/2010/main" val="26240871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3.tiff"/><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CFE09-6680-E440-B8B8-BC2EE5CA44F7}"/>
              </a:ext>
            </a:extLst>
          </p:cNvPr>
          <p:cNvSpPr>
            <a:spLocks noGrp="1"/>
          </p:cNvSpPr>
          <p:nvPr>
            <p:ph type="ctrTitle"/>
          </p:nvPr>
        </p:nvSpPr>
        <p:spPr>
          <a:xfrm>
            <a:off x="0" y="1122363"/>
            <a:ext cx="12192000" cy="2387600"/>
          </a:xfrm>
        </p:spPr>
        <p:txBody>
          <a:bodyPr/>
          <a:lstStyle/>
          <a:p>
            <a:pPr fontAlgn="base"/>
            <a:r>
              <a:rPr lang="en-GB" dirty="0"/>
              <a:t>Professional Promotion Module</a:t>
            </a:r>
            <a:r>
              <a:rPr lang="en-US" dirty="0"/>
              <a:t>​</a:t>
            </a:r>
          </a:p>
        </p:txBody>
      </p:sp>
      <p:sp>
        <p:nvSpPr>
          <p:cNvPr id="3" name="Subtitle 2">
            <a:extLst>
              <a:ext uri="{FF2B5EF4-FFF2-40B4-BE49-F238E27FC236}">
                <a16:creationId xmlns:a16="http://schemas.microsoft.com/office/drawing/2014/main" id="{BE16E8DB-1235-7A4A-976C-EE0D1AF70331}"/>
              </a:ext>
            </a:extLst>
          </p:cNvPr>
          <p:cNvSpPr>
            <a:spLocks noGrp="1"/>
          </p:cNvSpPr>
          <p:nvPr>
            <p:ph type="subTitle" idx="1"/>
          </p:nvPr>
        </p:nvSpPr>
        <p:spPr/>
        <p:txBody>
          <a:bodyPr/>
          <a:lstStyle/>
          <a:p>
            <a:pPr fontAlgn="base"/>
            <a:r>
              <a:rPr lang="en-GB" dirty="0"/>
              <a:t>Brand Identity</a:t>
            </a:r>
          </a:p>
          <a:p>
            <a:pPr fontAlgn="base"/>
            <a:endParaRPr lang="en-GB" dirty="0"/>
          </a:p>
          <a:p>
            <a:pPr fontAlgn="base"/>
            <a:r>
              <a:rPr lang="en-GB"/>
              <a:t>Hannah Morgan</a:t>
            </a:r>
            <a:endParaRPr lang="en-US" dirty="0"/>
          </a:p>
        </p:txBody>
      </p:sp>
    </p:spTree>
    <p:extLst>
      <p:ext uri="{BB962C8B-B14F-4D97-AF65-F5344CB8AC3E}">
        <p14:creationId xmlns:p14="http://schemas.microsoft.com/office/powerpoint/2010/main" val="3445013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200FD03-6297-2E47-8AE5-DD74FF0C6670}"/>
              </a:ext>
            </a:extLst>
          </p:cNvPr>
          <p:cNvSpPr/>
          <p:nvPr/>
        </p:nvSpPr>
        <p:spPr>
          <a:xfrm>
            <a:off x="0" y="2401864"/>
            <a:ext cx="12192000" cy="2054269"/>
          </a:xfrm>
          <a:prstGeom prst="rect">
            <a:avLst/>
          </a:prstGeom>
          <a:noFill/>
          <a:ln>
            <a:noFill/>
          </a:ln>
        </p:spPr>
        <p:style>
          <a:lnRef idx="0">
            <a:scrgbClr r="0" g="0" b="0"/>
          </a:lnRef>
          <a:fillRef idx="0">
            <a:scrgbClr r="0" g="0" b="0"/>
          </a:fillRef>
          <a:effectRef idx="0">
            <a:scrgbClr r="0" g="0" b="0"/>
          </a:effectRef>
          <a:fontRef idx="minor">
            <a:schemeClr val="accent3"/>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dirty="0">
                <a:ln w="0"/>
                <a:solidFill>
                  <a:schemeClr val="tx1"/>
                </a:solidFill>
                <a:effectLst>
                  <a:outerShdw blurRad="38100" dist="19050" dir="2700000" algn="tl" rotWithShape="0">
                    <a:schemeClr val="dk1">
                      <a:alpha val="40000"/>
                    </a:schemeClr>
                  </a:outerShdw>
                </a:effectLst>
              </a:rPr>
              <a:t>Logo</a:t>
            </a:r>
          </a:p>
        </p:txBody>
      </p:sp>
    </p:spTree>
    <p:extLst>
      <p:ext uri="{BB962C8B-B14F-4D97-AF65-F5344CB8AC3E}">
        <p14:creationId xmlns:p14="http://schemas.microsoft.com/office/powerpoint/2010/main" val="19762334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43B9D-9237-1D43-A374-CA8FEC93B825}"/>
              </a:ext>
            </a:extLst>
          </p:cNvPr>
          <p:cNvSpPr>
            <a:spLocks noGrp="1"/>
          </p:cNvSpPr>
          <p:nvPr>
            <p:ph idx="1"/>
          </p:nvPr>
        </p:nvSpPr>
        <p:spPr>
          <a:xfrm>
            <a:off x="942202" y="582181"/>
            <a:ext cx="10307595" cy="5693637"/>
          </a:xfrm>
        </p:spPr>
        <p:txBody>
          <a:bodyPr>
            <a:normAutofit/>
          </a:bodyPr>
          <a:lstStyle/>
          <a:p>
            <a:pPr marL="0" indent="0">
              <a:buNone/>
            </a:pPr>
            <a:r>
              <a:rPr lang="en-US" sz="1800" dirty="0"/>
              <a:t>In my final year of study I wanted to be able to create a Makers Mark for myself to help: </a:t>
            </a:r>
          </a:p>
          <a:p>
            <a:r>
              <a:rPr lang="en-US" sz="1800" dirty="0"/>
              <a:t>Record dates and sign my name on my ceramic work.</a:t>
            </a:r>
          </a:p>
          <a:p>
            <a:r>
              <a:rPr lang="en-US" sz="1800" dirty="0"/>
              <a:t>To be able to reflect on my work and see how it develops. </a:t>
            </a:r>
          </a:p>
          <a:p>
            <a:pPr marL="0" indent="0">
              <a:buNone/>
            </a:pPr>
            <a:r>
              <a:rPr lang="en-US" sz="1800" dirty="0"/>
              <a:t>As I am unable to do that in the way I wanted to, I thought I would move towards creating a logo in this way for myself in this module.</a:t>
            </a:r>
          </a:p>
        </p:txBody>
      </p:sp>
      <p:pic>
        <p:nvPicPr>
          <p:cNvPr id="4" name="Picture 3">
            <a:extLst>
              <a:ext uri="{FF2B5EF4-FFF2-40B4-BE49-F238E27FC236}">
                <a16:creationId xmlns:a16="http://schemas.microsoft.com/office/drawing/2014/main" id="{61DAE8EC-539C-A042-BF12-F4A7D248F0EC}"/>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a:stretch/>
        </p:blipFill>
        <p:spPr>
          <a:xfrm>
            <a:off x="2378029" y="2638340"/>
            <a:ext cx="2851412" cy="3538623"/>
          </a:xfrm>
          <a:prstGeom prst="rect">
            <a:avLst/>
          </a:prstGeom>
        </p:spPr>
      </p:pic>
      <p:pic>
        <p:nvPicPr>
          <p:cNvPr id="5" name="Picture 4">
            <a:extLst>
              <a:ext uri="{FF2B5EF4-FFF2-40B4-BE49-F238E27FC236}">
                <a16:creationId xmlns:a16="http://schemas.microsoft.com/office/drawing/2014/main" id="{7FD76C7C-7FF6-D640-8772-0B72D2A460D8}"/>
              </a:ext>
            </a:extLst>
          </p:cNvPr>
          <p:cNvPicPr>
            <a:picLocks noChangeAspect="1"/>
          </p:cNvPicPr>
          <p:nvPr/>
        </p:nvPicPr>
        <p:blipFill>
          <a:blip r:embed="rId3"/>
          <a:stretch>
            <a:fillRect/>
          </a:stretch>
        </p:blipFill>
        <p:spPr>
          <a:xfrm>
            <a:off x="5429678" y="2697419"/>
            <a:ext cx="3479544" cy="3479544"/>
          </a:xfrm>
          <a:prstGeom prst="rect">
            <a:avLst/>
          </a:prstGeom>
        </p:spPr>
      </p:pic>
    </p:spTree>
    <p:extLst>
      <p:ext uri="{BB962C8B-B14F-4D97-AF65-F5344CB8AC3E}">
        <p14:creationId xmlns:p14="http://schemas.microsoft.com/office/powerpoint/2010/main" val="39935014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3A74C88-B4AB-1446-BCEB-CA36D50EBBC4}"/>
              </a:ext>
            </a:extLst>
          </p:cNvPr>
          <p:cNvSpPr txBox="1"/>
          <p:nvPr/>
        </p:nvSpPr>
        <p:spPr>
          <a:xfrm>
            <a:off x="240632" y="6240381"/>
            <a:ext cx="4363452" cy="369332"/>
          </a:xfrm>
          <a:prstGeom prst="rect">
            <a:avLst/>
          </a:prstGeom>
          <a:noFill/>
        </p:spPr>
        <p:txBody>
          <a:bodyPr wrap="square" rtlCol="0">
            <a:spAutoFit/>
          </a:bodyPr>
          <a:lstStyle/>
          <a:p>
            <a:r>
              <a:rPr lang="en-US" dirty="0"/>
              <a:t>Digital drawings exploring </a:t>
            </a:r>
            <a:r>
              <a:rPr lang="en-GB" dirty="0"/>
              <a:t>handwritten font</a:t>
            </a:r>
            <a:endParaRPr lang="en-US" dirty="0"/>
          </a:p>
        </p:txBody>
      </p:sp>
      <p:pic>
        <p:nvPicPr>
          <p:cNvPr id="3" name="Picture 2" descr="A close up of a logo&#10;&#10;Description automatically generated">
            <a:extLst>
              <a:ext uri="{FF2B5EF4-FFF2-40B4-BE49-F238E27FC236}">
                <a16:creationId xmlns:a16="http://schemas.microsoft.com/office/drawing/2014/main" id="{4DB0A037-711E-F647-ABEF-6293DA323461}"/>
              </a:ext>
            </a:extLst>
          </p:cNvPr>
          <p:cNvPicPr>
            <a:picLocks noChangeAspect="1"/>
          </p:cNvPicPr>
          <p:nvPr/>
        </p:nvPicPr>
        <p:blipFill>
          <a:blip r:embed="rId3"/>
          <a:stretch>
            <a:fillRect/>
          </a:stretch>
        </p:blipFill>
        <p:spPr>
          <a:xfrm>
            <a:off x="2975810" y="0"/>
            <a:ext cx="6240380" cy="6240380"/>
          </a:xfrm>
          <a:prstGeom prst="rect">
            <a:avLst/>
          </a:prstGeom>
        </p:spPr>
      </p:pic>
    </p:spTree>
    <p:extLst>
      <p:ext uri="{BB962C8B-B14F-4D97-AF65-F5344CB8AC3E}">
        <p14:creationId xmlns:p14="http://schemas.microsoft.com/office/powerpoint/2010/main" val="34046850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9922D9-8D11-B34D-B440-C04CAEB8AAB1}"/>
              </a:ext>
            </a:extLst>
          </p:cNvPr>
          <p:cNvSpPr>
            <a:spLocks noGrp="1"/>
          </p:cNvSpPr>
          <p:nvPr>
            <p:ph idx="1"/>
          </p:nvPr>
        </p:nvSpPr>
        <p:spPr>
          <a:xfrm>
            <a:off x="384000" y="700100"/>
            <a:ext cx="11423999" cy="585004"/>
          </a:xfrm>
        </p:spPr>
        <p:txBody>
          <a:bodyPr>
            <a:normAutofit lnSpcReduction="10000"/>
          </a:bodyPr>
          <a:lstStyle/>
          <a:p>
            <a:pPr marL="0" indent="0">
              <a:buNone/>
            </a:pPr>
            <a:r>
              <a:rPr lang="en-US" sz="1800" dirty="0"/>
              <a:t>Within my logo I want to convey the element of mark making which I often use in my own designs. This would normally be communicated through laser cutting on hard surfaces as the use of line is key within my designs.</a:t>
            </a:r>
          </a:p>
        </p:txBody>
      </p:sp>
      <p:pic>
        <p:nvPicPr>
          <p:cNvPr id="5" name="Picture 4">
            <a:extLst>
              <a:ext uri="{FF2B5EF4-FFF2-40B4-BE49-F238E27FC236}">
                <a16:creationId xmlns:a16="http://schemas.microsoft.com/office/drawing/2014/main" id="{C0C369F5-81DF-454A-968F-6DE267D856DB}"/>
              </a:ext>
            </a:extLst>
          </p:cNvPr>
          <p:cNvPicPr>
            <a:picLocks noChangeAspect="1"/>
          </p:cNvPicPr>
          <p:nvPr/>
        </p:nvPicPr>
        <p:blipFill>
          <a:blip r:embed="rId2"/>
          <a:stretch>
            <a:fillRect/>
          </a:stretch>
        </p:blipFill>
        <p:spPr>
          <a:xfrm rot="16200000">
            <a:off x="3697126" y="810534"/>
            <a:ext cx="4797746" cy="6396995"/>
          </a:xfrm>
          <a:prstGeom prst="rect">
            <a:avLst/>
          </a:prstGeom>
        </p:spPr>
      </p:pic>
    </p:spTree>
    <p:extLst>
      <p:ext uri="{BB962C8B-B14F-4D97-AF65-F5344CB8AC3E}">
        <p14:creationId xmlns:p14="http://schemas.microsoft.com/office/powerpoint/2010/main" val="4511690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3680BA-0452-3640-9F99-1EB7DB0D4A71}"/>
              </a:ext>
            </a:extLst>
          </p:cNvPr>
          <p:cNvSpPr>
            <a:spLocks noGrp="1"/>
          </p:cNvSpPr>
          <p:nvPr>
            <p:ph idx="1"/>
          </p:nvPr>
        </p:nvSpPr>
        <p:spPr>
          <a:xfrm>
            <a:off x="973473" y="1450903"/>
            <a:ext cx="4031013" cy="5840079"/>
          </a:xfrm>
        </p:spPr>
        <p:txBody>
          <a:bodyPr>
            <a:normAutofit/>
          </a:bodyPr>
          <a:lstStyle/>
          <a:p>
            <a:pPr marL="0" indent="0">
              <a:buNone/>
            </a:pPr>
            <a:r>
              <a:rPr lang="en-US" sz="1800" dirty="0"/>
              <a:t>Using the correct font for my logo is a way to show off my brand identity to a potential client.</a:t>
            </a:r>
          </a:p>
          <a:p>
            <a:pPr marL="0" indent="0">
              <a:buNone/>
            </a:pPr>
            <a:r>
              <a:rPr lang="en-US" sz="1800" dirty="0"/>
              <a:t>My aim was to design something which worked well in a young demographic that would show the fun, experimental side of my work.</a:t>
            </a:r>
          </a:p>
          <a:p>
            <a:pPr marL="0" indent="0">
              <a:buNone/>
            </a:pPr>
            <a:r>
              <a:rPr lang="en-US" sz="1800" dirty="0"/>
              <a:t>So with the examples given you can see that the top examples would not always show this. Having uniform fonts show a way of order that does not allow this idea of pushing limits which my work tries to display. </a:t>
            </a:r>
          </a:p>
        </p:txBody>
      </p:sp>
      <p:pic>
        <p:nvPicPr>
          <p:cNvPr id="5" name="Picture 4" descr="A screenshot of a cell phone&#10;&#10;Description automatically generated">
            <a:extLst>
              <a:ext uri="{FF2B5EF4-FFF2-40B4-BE49-F238E27FC236}">
                <a16:creationId xmlns:a16="http://schemas.microsoft.com/office/drawing/2014/main" id="{B651958D-D514-4A45-8A7D-2738334035DB}"/>
              </a:ext>
            </a:extLst>
          </p:cNvPr>
          <p:cNvPicPr>
            <a:picLocks noChangeAspect="1"/>
          </p:cNvPicPr>
          <p:nvPr/>
        </p:nvPicPr>
        <p:blipFill>
          <a:blip r:embed="rId2"/>
          <a:stretch>
            <a:fillRect/>
          </a:stretch>
        </p:blipFill>
        <p:spPr>
          <a:xfrm>
            <a:off x="6096000" y="4459676"/>
            <a:ext cx="5400000" cy="734629"/>
          </a:xfrm>
          <a:prstGeom prst="rect">
            <a:avLst/>
          </a:prstGeom>
        </p:spPr>
      </p:pic>
      <p:pic>
        <p:nvPicPr>
          <p:cNvPr id="7" name="Picture 6" descr="A screenshot of a cell phone&#10;&#10;Description automatically generated">
            <a:extLst>
              <a:ext uri="{FF2B5EF4-FFF2-40B4-BE49-F238E27FC236}">
                <a16:creationId xmlns:a16="http://schemas.microsoft.com/office/drawing/2014/main" id="{EA7B4C21-48A3-6748-836C-4FF0EB776F7D}"/>
              </a:ext>
            </a:extLst>
          </p:cNvPr>
          <p:cNvPicPr>
            <a:picLocks noChangeAspect="1"/>
          </p:cNvPicPr>
          <p:nvPr/>
        </p:nvPicPr>
        <p:blipFill>
          <a:blip r:embed="rId3"/>
          <a:stretch>
            <a:fillRect/>
          </a:stretch>
        </p:blipFill>
        <p:spPr>
          <a:xfrm>
            <a:off x="6096000" y="3771479"/>
            <a:ext cx="5400000" cy="698318"/>
          </a:xfrm>
          <a:prstGeom prst="rect">
            <a:avLst/>
          </a:prstGeom>
        </p:spPr>
      </p:pic>
      <p:pic>
        <p:nvPicPr>
          <p:cNvPr id="9" name="Picture 8" descr="A picture containing knife, drawing&#10;&#10;Description automatically generated">
            <a:extLst>
              <a:ext uri="{FF2B5EF4-FFF2-40B4-BE49-F238E27FC236}">
                <a16:creationId xmlns:a16="http://schemas.microsoft.com/office/drawing/2014/main" id="{F71DAE98-063A-5D4E-A6FF-6D41466D78D3}"/>
              </a:ext>
            </a:extLst>
          </p:cNvPr>
          <p:cNvPicPr>
            <a:picLocks noChangeAspect="1"/>
          </p:cNvPicPr>
          <p:nvPr/>
        </p:nvPicPr>
        <p:blipFill>
          <a:blip r:embed="rId4"/>
          <a:stretch>
            <a:fillRect/>
          </a:stretch>
        </p:blipFill>
        <p:spPr>
          <a:xfrm>
            <a:off x="6096000" y="5206712"/>
            <a:ext cx="5400000" cy="709524"/>
          </a:xfrm>
          <a:prstGeom prst="rect">
            <a:avLst/>
          </a:prstGeom>
        </p:spPr>
      </p:pic>
      <p:pic>
        <p:nvPicPr>
          <p:cNvPr id="11" name="Picture 10" descr="A screenshot of a social media post&#10;&#10;Description automatically generated">
            <a:extLst>
              <a:ext uri="{FF2B5EF4-FFF2-40B4-BE49-F238E27FC236}">
                <a16:creationId xmlns:a16="http://schemas.microsoft.com/office/drawing/2014/main" id="{FE8D75EA-1348-534F-A686-98B4C2774A93}"/>
              </a:ext>
            </a:extLst>
          </p:cNvPr>
          <p:cNvPicPr>
            <a:picLocks noChangeAspect="1"/>
          </p:cNvPicPr>
          <p:nvPr/>
        </p:nvPicPr>
        <p:blipFill>
          <a:blip r:embed="rId5"/>
          <a:stretch>
            <a:fillRect/>
          </a:stretch>
        </p:blipFill>
        <p:spPr>
          <a:xfrm>
            <a:off x="6096000" y="978703"/>
            <a:ext cx="5400000" cy="2792776"/>
          </a:xfrm>
          <a:prstGeom prst="rect">
            <a:avLst/>
          </a:prstGeom>
        </p:spPr>
      </p:pic>
    </p:spTree>
    <p:extLst>
      <p:ext uri="{BB962C8B-B14F-4D97-AF65-F5344CB8AC3E}">
        <p14:creationId xmlns:p14="http://schemas.microsoft.com/office/powerpoint/2010/main" val="1226644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17148F-23C7-A648-B8C6-BD691C011549}"/>
              </a:ext>
            </a:extLst>
          </p:cNvPr>
          <p:cNvSpPr txBox="1"/>
          <p:nvPr/>
        </p:nvSpPr>
        <p:spPr>
          <a:xfrm>
            <a:off x="6366934" y="423332"/>
            <a:ext cx="5263881" cy="369332"/>
          </a:xfrm>
          <a:prstGeom prst="rect">
            <a:avLst/>
          </a:prstGeom>
          <a:noFill/>
        </p:spPr>
        <p:txBody>
          <a:bodyPr wrap="square" rtlCol="0">
            <a:spAutoFit/>
          </a:bodyPr>
          <a:lstStyle/>
          <a:p>
            <a:r>
              <a:rPr lang="en-US" dirty="0"/>
              <a:t>Creating a motif using initials</a:t>
            </a:r>
          </a:p>
        </p:txBody>
      </p:sp>
      <p:pic>
        <p:nvPicPr>
          <p:cNvPr id="3" name="Picture 2">
            <a:extLst>
              <a:ext uri="{FF2B5EF4-FFF2-40B4-BE49-F238E27FC236}">
                <a16:creationId xmlns:a16="http://schemas.microsoft.com/office/drawing/2014/main" id="{64AA389B-816E-834D-8BFA-4093B6C5BC5E}"/>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a:stretch/>
        </p:blipFill>
        <p:spPr>
          <a:xfrm>
            <a:off x="897467" y="414866"/>
            <a:ext cx="4699000" cy="6028267"/>
          </a:xfrm>
          <a:prstGeom prst="rect">
            <a:avLst/>
          </a:prstGeom>
        </p:spPr>
      </p:pic>
    </p:spTree>
    <p:extLst>
      <p:ext uri="{BB962C8B-B14F-4D97-AF65-F5344CB8AC3E}">
        <p14:creationId xmlns:p14="http://schemas.microsoft.com/office/powerpoint/2010/main" val="2616476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8862760-7E65-C24B-9AAB-C1F6A0CEA0AC}"/>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a:stretch/>
        </p:blipFill>
        <p:spPr>
          <a:xfrm>
            <a:off x="2667000" y="406553"/>
            <a:ext cx="6858000" cy="4781006"/>
          </a:xfrm>
          <a:prstGeom prst="rect">
            <a:avLst/>
          </a:prstGeom>
        </p:spPr>
      </p:pic>
      <p:sp>
        <p:nvSpPr>
          <p:cNvPr id="5" name="TextBox 4">
            <a:extLst>
              <a:ext uri="{FF2B5EF4-FFF2-40B4-BE49-F238E27FC236}">
                <a16:creationId xmlns:a16="http://schemas.microsoft.com/office/drawing/2014/main" id="{F88A93D6-77A4-4941-8A57-A3D1541287EE}"/>
              </a:ext>
            </a:extLst>
          </p:cNvPr>
          <p:cNvSpPr txBox="1"/>
          <p:nvPr/>
        </p:nvSpPr>
        <p:spPr>
          <a:xfrm>
            <a:off x="2759242" y="5919537"/>
            <a:ext cx="6208295" cy="369332"/>
          </a:xfrm>
          <a:prstGeom prst="rect">
            <a:avLst/>
          </a:prstGeom>
          <a:noFill/>
        </p:spPr>
        <p:txBody>
          <a:bodyPr wrap="square" rtlCol="0">
            <a:spAutoFit/>
          </a:bodyPr>
          <a:lstStyle/>
          <a:p>
            <a:r>
              <a:rPr lang="en-US" dirty="0"/>
              <a:t>Digital drawings connecting elements of mark making and fonts</a:t>
            </a:r>
          </a:p>
        </p:txBody>
      </p:sp>
    </p:spTree>
    <p:extLst>
      <p:ext uri="{BB962C8B-B14F-4D97-AF65-F5344CB8AC3E}">
        <p14:creationId xmlns:p14="http://schemas.microsoft.com/office/powerpoint/2010/main" val="2995755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logo&#10;&#10;Description automatically generated">
            <a:extLst>
              <a:ext uri="{FF2B5EF4-FFF2-40B4-BE49-F238E27FC236}">
                <a16:creationId xmlns:a16="http://schemas.microsoft.com/office/drawing/2014/main" id="{5FEFB8EA-E9FB-D946-86A8-67E2B3CD9DD7}"/>
              </a:ext>
            </a:extLst>
          </p:cNvPr>
          <p:cNvPicPr>
            <a:picLocks noGrp="1" noChangeAspect="1"/>
          </p:cNvPicPr>
          <p:nvPr>
            <p:ph idx="1"/>
          </p:nvPr>
        </p:nvPicPr>
        <p:blipFill rotWithShape="1">
          <a:blip r:embed="rId2" cstate="hqprint">
            <a:extLst>
              <a:ext uri="{28A0092B-C50C-407E-A947-70E740481C1C}">
                <a14:useLocalDpi xmlns:a14="http://schemas.microsoft.com/office/drawing/2010/main"/>
              </a:ext>
            </a:extLst>
          </a:blip>
          <a:srcRect/>
          <a:stretch/>
        </p:blipFill>
        <p:spPr>
          <a:xfrm>
            <a:off x="1776958" y="767210"/>
            <a:ext cx="8098562" cy="5749414"/>
          </a:xfrm>
        </p:spPr>
      </p:pic>
      <p:sp>
        <p:nvSpPr>
          <p:cNvPr id="6" name="TextBox 5">
            <a:extLst>
              <a:ext uri="{FF2B5EF4-FFF2-40B4-BE49-F238E27FC236}">
                <a16:creationId xmlns:a16="http://schemas.microsoft.com/office/drawing/2014/main" id="{1515055C-F137-8B49-AD86-C9E38D722B97}"/>
              </a:ext>
            </a:extLst>
          </p:cNvPr>
          <p:cNvSpPr txBox="1"/>
          <p:nvPr/>
        </p:nvSpPr>
        <p:spPr>
          <a:xfrm>
            <a:off x="2218944" y="767210"/>
            <a:ext cx="2377440" cy="378838"/>
          </a:xfrm>
          <a:prstGeom prst="rect">
            <a:avLst/>
          </a:prstGeom>
          <a:noFill/>
        </p:spPr>
        <p:txBody>
          <a:bodyPr wrap="square" rtlCol="0">
            <a:spAutoFit/>
          </a:bodyPr>
          <a:lstStyle/>
          <a:p>
            <a:r>
              <a:rPr lang="en-US" dirty="0"/>
              <a:t>Logo Development</a:t>
            </a:r>
          </a:p>
        </p:txBody>
      </p:sp>
    </p:spTree>
    <p:extLst>
      <p:ext uri="{BB962C8B-B14F-4D97-AF65-F5344CB8AC3E}">
        <p14:creationId xmlns:p14="http://schemas.microsoft.com/office/powerpoint/2010/main" val="41373190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424734-1862-5D4A-98F2-A7F8B01F088A}"/>
              </a:ext>
            </a:extLst>
          </p:cNvPr>
          <p:cNvSpPr>
            <a:spLocks noGrp="1"/>
          </p:cNvSpPr>
          <p:nvPr>
            <p:ph idx="1"/>
          </p:nvPr>
        </p:nvSpPr>
        <p:spPr>
          <a:xfrm>
            <a:off x="545431" y="569829"/>
            <a:ext cx="8560470" cy="1038057"/>
          </a:xfrm>
        </p:spPr>
        <p:txBody>
          <a:bodyPr>
            <a:normAutofit/>
          </a:bodyPr>
          <a:lstStyle/>
          <a:p>
            <a:pPr marL="0" indent="0">
              <a:buNone/>
            </a:pPr>
            <a:r>
              <a:rPr lang="en-US" sz="1800" dirty="0"/>
              <a:t>Connecting together colour palettes from my current major project.</a:t>
            </a:r>
          </a:p>
        </p:txBody>
      </p:sp>
      <p:pic>
        <p:nvPicPr>
          <p:cNvPr id="9" name="Picture 8" descr="A picture containing drawing, brick&#10;&#10;Description automatically generated">
            <a:extLst>
              <a:ext uri="{FF2B5EF4-FFF2-40B4-BE49-F238E27FC236}">
                <a16:creationId xmlns:a16="http://schemas.microsoft.com/office/drawing/2014/main" id="{39B2221E-2FB6-3248-96CA-E4398961BF04}"/>
              </a:ext>
            </a:extLst>
          </p:cNvPr>
          <p:cNvPicPr>
            <a:picLocks noChangeAspect="1"/>
          </p:cNvPicPr>
          <p:nvPr/>
        </p:nvPicPr>
        <p:blipFill>
          <a:blip r:embed="rId2"/>
          <a:stretch>
            <a:fillRect/>
          </a:stretch>
        </p:blipFill>
        <p:spPr>
          <a:xfrm flipH="1">
            <a:off x="376321" y="2044210"/>
            <a:ext cx="8729580" cy="3491832"/>
          </a:xfrm>
          <a:prstGeom prst="rect">
            <a:avLst/>
          </a:prstGeom>
        </p:spPr>
      </p:pic>
      <p:pic>
        <p:nvPicPr>
          <p:cNvPr id="11" name="Picture 10" descr="A picture containing drawing&#10;&#10;Description automatically generated">
            <a:extLst>
              <a:ext uri="{FF2B5EF4-FFF2-40B4-BE49-F238E27FC236}">
                <a16:creationId xmlns:a16="http://schemas.microsoft.com/office/drawing/2014/main" id="{329FFB1F-6ADF-C048-8D1B-B4B9F0D73B73}"/>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8907443" y="657383"/>
            <a:ext cx="2908236" cy="5820610"/>
          </a:xfrm>
          <a:prstGeom prst="rect">
            <a:avLst/>
          </a:prstGeom>
        </p:spPr>
      </p:pic>
      <p:sp>
        <p:nvSpPr>
          <p:cNvPr id="2" name="TextBox 1">
            <a:extLst>
              <a:ext uri="{FF2B5EF4-FFF2-40B4-BE49-F238E27FC236}">
                <a16:creationId xmlns:a16="http://schemas.microsoft.com/office/drawing/2014/main" id="{75535D4B-3949-5444-B081-0AA7A6F98F5C}"/>
              </a:ext>
            </a:extLst>
          </p:cNvPr>
          <p:cNvSpPr txBox="1"/>
          <p:nvPr/>
        </p:nvSpPr>
        <p:spPr>
          <a:xfrm>
            <a:off x="545431" y="1088857"/>
            <a:ext cx="8362012" cy="923330"/>
          </a:xfrm>
          <a:prstGeom prst="rect">
            <a:avLst/>
          </a:prstGeom>
          <a:noFill/>
        </p:spPr>
        <p:txBody>
          <a:bodyPr wrap="square" rtlCol="0">
            <a:spAutoFit/>
          </a:bodyPr>
          <a:lstStyle/>
          <a:p>
            <a:r>
              <a:rPr lang="en-US" dirty="0"/>
              <a:t>I used a colour pallet from my major product module for all my designs to work cohesively with the imagery it will sit next to. If they don’t have the same aesthetic it will struggle to create a strong sense of brand identity.</a:t>
            </a:r>
          </a:p>
        </p:txBody>
      </p:sp>
    </p:spTree>
    <p:extLst>
      <p:ext uri="{BB962C8B-B14F-4D97-AF65-F5344CB8AC3E}">
        <p14:creationId xmlns:p14="http://schemas.microsoft.com/office/powerpoint/2010/main" val="29110008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7369736-4FA0-B046-A998-3D905F544424}"/>
              </a:ext>
            </a:extLst>
          </p:cNvPr>
          <p:cNvSpPr/>
          <p:nvPr/>
        </p:nvSpPr>
        <p:spPr>
          <a:xfrm>
            <a:off x="850006" y="5013102"/>
            <a:ext cx="10271240" cy="1200329"/>
          </a:xfrm>
          <a:prstGeom prst="rect">
            <a:avLst/>
          </a:prstGeom>
        </p:spPr>
        <p:txBody>
          <a:bodyPr wrap="square">
            <a:spAutoFit/>
          </a:bodyPr>
          <a:lstStyle/>
          <a:p>
            <a:r>
              <a:rPr lang="en-GB" b="0" i="0" u="none" strike="noStrike" dirty="0">
                <a:solidFill>
                  <a:srgbClr val="000000"/>
                </a:solidFill>
                <a:effectLst/>
                <a:latin typeface="Calibri" panose="020F0502020204030204" pitchFamily="34" charset="0"/>
              </a:rPr>
              <a:t>These images showcase some of my first ideas and experiments in designing a logo. I’ve found that trying to get all that I want to communicate about myself as a designer across within one logo is difficult, as I feel that I’m capable of an array of processes when looking back at my previous university projects. I want to show versatility and professionalism alongside a love for materiality and natural design. </a:t>
            </a:r>
            <a:endParaRPr lang="en-US" dirty="0"/>
          </a:p>
        </p:txBody>
      </p:sp>
      <p:pic>
        <p:nvPicPr>
          <p:cNvPr id="7" name="Picture 6" descr="A screenshot of a cell phone&#10;&#10;Description automatically generated">
            <a:extLst>
              <a:ext uri="{FF2B5EF4-FFF2-40B4-BE49-F238E27FC236}">
                <a16:creationId xmlns:a16="http://schemas.microsoft.com/office/drawing/2014/main" id="{D496F735-11A0-564E-A4B7-85C95A8601E6}"/>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a:stretch/>
        </p:blipFill>
        <p:spPr>
          <a:xfrm>
            <a:off x="573447" y="273256"/>
            <a:ext cx="6386515" cy="4051551"/>
          </a:xfrm>
          <a:prstGeom prst="rect">
            <a:avLst/>
          </a:prstGeom>
        </p:spPr>
      </p:pic>
      <p:pic>
        <p:nvPicPr>
          <p:cNvPr id="5" name="Picture 4" descr="A screenshot of a cell phone&#10;&#10;Description automatically generated">
            <a:extLst>
              <a:ext uri="{FF2B5EF4-FFF2-40B4-BE49-F238E27FC236}">
                <a16:creationId xmlns:a16="http://schemas.microsoft.com/office/drawing/2014/main" id="{9C3383F0-9B39-3F48-857A-1671A1BF03AB}"/>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6690913" y="644569"/>
            <a:ext cx="4612706" cy="3592581"/>
          </a:xfrm>
          <a:prstGeom prst="rect">
            <a:avLst/>
          </a:prstGeom>
        </p:spPr>
      </p:pic>
    </p:spTree>
    <p:extLst>
      <p:ext uri="{BB962C8B-B14F-4D97-AF65-F5344CB8AC3E}">
        <p14:creationId xmlns:p14="http://schemas.microsoft.com/office/powerpoint/2010/main" val="9862660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6AC9E6-8A71-0749-B360-120AF03D717E}"/>
              </a:ext>
            </a:extLst>
          </p:cNvPr>
          <p:cNvSpPr txBox="1"/>
          <p:nvPr/>
        </p:nvSpPr>
        <p:spPr>
          <a:xfrm>
            <a:off x="0" y="470078"/>
            <a:ext cx="12192000" cy="369332"/>
          </a:xfrm>
          <a:prstGeom prst="rect">
            <a:avLst/>
          </a:prstGeom>
          <a:noFill/>
        </p:spPr>
        <p:txBody>
          <a:bodyPr wrap="square" rtlCol="0">
            <a:spAutoFit/>
          </a:bodyPr>
          <a:lstStyle/>
          <a:p>
            <a:pPr algn="ctr"/>
            <a:r>
              <a:rPr lang="en-US" dirty="0"/>
              <a:t>Developing Designs on Illustrator</a:t>
            </a:r>
          </a:p>
        </p:txBody>
      </p:sp>
      <p:pic>
        <p:nvPicPr>
          <p:cNvPr id="6" name="Picture 5" descr="A close up of a comb&#10;&#10;Description automatically generated">
            <a:extLst>
              <a:ext uri="{FF2B5EF4-FFF2-40B4-BE49-F238E27FC236}">
                <a16:creationId xmlns:a16="http://schemas.microsoft.com/office/drawing/2014/main" id="{2E6DE894-5CBE-EC48-8740-D595F4BE7D04}"/>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a:stretch/>
        </p:blipFill>
        <p:spPr>
          <a:xfrm>
            <a:off x="6000840" y="1622735"/>
            <a:ext cx="4971245" cy="3168203"/>
          </a:xfrm>
          <a:prstGeom prst="rect">
            <a:avLst/>
          </a:prstGeom>
        </p:spPr>
      </p:pic>
      <p:pic>
        <p:nvPicPr>
          <p:cNvPr id="7" name="Picture 6" descr="A close up of a comb&#10;&#10;Description automatically generated">
            <a:extLst>
              <a:ext uri="{FF2B5EF4-FFF2-40B4-BE49-F238E27FC236}">
                <a16:creationId xmlns:a16="http://schemas.microsoft.com/office/drawing/2014/main" id="{420D3EE7-46EA-B246-8D45-E0DBB31E6E92}"/>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814944" y="1622736"/>
            <a:ext cx="4971245" cy="3168203"/>
          </a:xfrm>
          <a:prstGeom prst="rect">
            <a:avLst/>
          </a:prstGeom>
        </p:spPr>
      </p:pic>
      <p:sp>
        <p:nvSpPr>
          <p:cNvPr id="3" name="TextBox 2">
            <a:extLst>
              <a:ext uri="{FF2B5EF4-FFF2-40B4-BE49-F238E27FC236}">
                <a16:creationId xmlns:a16="http://schemas.microsoft.com/office/drawing/2014/main" id="{CC38C6AB-0C60-B649-965C-349B80A303FC}"/>
              </a:ext>
            </a:extLst>
          </p:cNvPr>
          <p:cNvSpPr txBox="1"/>
          <p:nvPr/>
        </p:nvSpPr>
        <p:spPr>
          <a:xfrm>
            <a:off x="814944" y="5061397"/>
            <a:ext cx="10248008" cy="1477328"/>
          </a:xfrm>
          <a:prstGeom prst="rect">
            <a:avLst/>
          </a:prstGeom>
          <a:noFill/>
        </p:spPr>
        <p:txBody>
          <a:bodyPr wrap="square" rtlCol="0">
            <a:spAutoFit/>
          </a:bodyPr>
          <a:lstStyle/>
          <a:p>
            <a:r>
              <a:rPr lang="en-US" dirty="0"/>
              <a:t>Within the last examples of logo ideas on the previous pages I felt a few elements could be brought forward to develop. I found using the brush marks were very effective but, they didn’t represent my work and gave false accusations to what I may create as a designer. I decided to take this concept and see how it may work digitally. I feel it works a lot better than what I experimented with before as it take elements to my laser cutting designs.</a:t>
            </a:r>
          </a:p>
        </p:txBody>
      </p:sp>
    </p:spTree>
    <p:extLst>
      <p:ext uri="{BB962C8B-B14F-4D97-AF65-F5344CB8AC3E}">
        <p14:creationId xmlns:p14="http://schemas.microsoft.com/office/powerpoint/2010/main" val="128775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ell phone&#10;&#10;Description automatically generated">
            <a:extLst>
              <a:ext uri="{FF2B5EF4-FFF2-40B4-BE49-F238E27FC236}">
                <a16:creationId xmlns:a16="http://schemas.microsoft.com/office/drawing/2014/main" id="{A964F1ED-5798-4145-AAF0-BE01C57EB3E6}"/>
              </a:ext>
            </a:extLst>
          </p:cNvPr>
          <p:cNvPicPr>
            <a:picLocks noChangeAspect="1"/>
          </p:cNvPicPr>
          <p:nvPr/>
        </p:nvPicPr>
        <p:blipFill>
          <a:blip r:embed="rId2"/>
          <a:stretch>
            <a:fillRect/>
          </a:stretch>
        </p:blipFill>
        <p:spPr>
          <a:xfrm>
            <a:off x="4080423" y="0"/>
            <a:ext cx="4031154" cy="6858000"/>
          </a:xfrm>
          <a:prstGeom prst="rect">
            <a:avLst/>
          </a:prstGeom>
        </p:spPr>
      </p:pic>
    </p:spTree>
    <p:extLst>
      <p:ext uri="{BB962C8B-B14F-4D97-AF65-F5344CB8AC3E}">
        <p14:creationId xmlns:p14="http://schemas.microsoft.com/office/powerpoint/2010/main" val="42947006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1B7B12-A9BD-B149-B933-C0B06100DFFD}"/>
              </a:ext>
            </a:extLst>
          </p:cNvPr>
          <p:cNvSpPr txBox="1"/>
          <p:nvPr/>
        </p:nvSpPr>
        <p:spPr>
          <a:xfrm>
            <a:off x="219456" y="6254496"/>
            <a:ext cx="5352288" cy="369332"/>
          </a:xfrm>
          <a:prstGeom prst="rect">
            <a:avLst/>
          </a:prstGeom>
          <a:noFill/>
        </p:spPr>
        <p:txBody>
          <a:bodyPr wrap="square" rtlCol="0">
            <a:spAutoFit/>
          </a:bodyPr>
          <a:lstStyle/>
          <a:p>
            <a:r>
              <a:rPr lang="en-US" dirty="0"/>
              <a:t>Webpage: https://hanmorgan7.wixsite.com/website</a:t>
            </a:r>
          </a:p>
        </p:txBody>
      </p:sp>
      <p:sp>
        <p:nvSpPr>
          <p:cNvPr id="4" name="TextBox 3">
            <a:extLst>
              <a:ext uri="{FF2B5EF4-FFF2-40B4-BE49-F238E27FC236}">
                <a16:creationId xmlns:a16="http://schemas.microsoft.com/office/drawing/2014/main" id="{BDB1374D-E64D-4F41-A653-5E095EB5029B}"/>
              </a:ext>
            </a:extLst>
          </p:cNvPr>
          <p:cNvSpPr txBox="1"/>
          <p:nvPr/>
        </p:nvSpPr>
        <p:spPr>
          <a:xfrm>
            <a:off x="0" y="3244334"/>
            <a:ext cx="12192000" cy="369332"/>
          </a:xfrm>
          <a:prstGeom prst="rect">
            <a:avLst/>
          </a:prstGeom>
          <a:noFill/>
        </p:spPr>
        <p:txBody>
          <a:bodyPr wrap="square" rtlCol="0">
            <a:spAutoFit/>
          </a:bodyPr>
          <a:lstStyle/>
          <a:p>
            <a:pPr algn="ctr"/>
            <a:r>
              <a:rPr lang="en-US" dirty="0"/>
              <a:t>Webpage</a:t>
            </a:r>
          </a:p>
        </p:txBody>
      </p:sp>
    </p:spTree>
    <p:extLst>
      <p:ext uri="{BB962C8B-B14F-4D97-AF65-F5344CB8AC3E}">
        <p14:creationId xmlns:p14="http://schemas.microsoft.com/office/powerpoint/2010/main" val="1671240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screenshot of a cell phone&#10;&#10;Description automatically generated">
            <a:extLst>
              <a:ext uri="{FF2B5EF4-FFF2-40B4-BE49-F238E27FC236}">
                <a16:creationId xmlns:a16="http://schemas.microsoft.com/office/drawing/2014/main" id="{F9FA5BF2-892E-554D-9CE5-49C7CAD09B7B}"/>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a:stretch/>
        </p:blipFill>
        <p:spPr>
          <a:xfrm>
            <a:off x="633662" y="641684"/>
            <a:ext cx="7090611" cy="5574632"/>
          </a:xfrm>
          <a:prstGeom prst="rect">
            <a:avLst/>
          </a:prstGeom>
        </p:spPr>
      </p:pic>
      <p:sp>
        <p:nvSpPr>
          <p:cNvPr id="10" name="TextBox 9">
            <a:extLst>
              <a:ext uri="{FF2B5EF4-FFF2-40B4-BE49-F238E27FC236}">
                <a16:creationId xmlns:a16="http://schemas.microsoft.com/office/drawing/2014/main" id="{4ED63CF4-D71B-E24C-A5B6-A54B0F2E4ED6}"/>
              </a:ext>
            </a:extLst>
          </p:cNvPr>
          <p:cNvSpPr txBox="1"/>
          <p:nvPr/>
        </p:nvSpPr>
        <p:spPr>
          <a:xfrm>
            <a:off x="7724273" y="1042737"/>
            <a:ext cx="3970422" cy="4801314"/>
          </a:xfrm>
          <a:prstGeom prst="rect">
            <a:avLst/>
          </a:prstGeom>
          <a:noFill/>
        </p:spPr>
        <p:txBody>
          <a:bodyPr wrap="square" rtlCol="0">
            <a:spAutoFit/>
          </a:bodyPr>
          <a:lstStyle/>
          <a:p>
            <a:r>
              <a:rPr lang="en-US" dirty="0"/>
              <a:t>Analysis of Second year website</a:t>
            </a:r>
          </a:p>
          <a:p>
            <a:endParaRPr lang="en-US" dirty="0"/>
          </a:p>
          <a:p>
            <a:endParaRPr lang="en-US" dirty="0"/>
          </a:p>
          <a:p>
            <a:endParaRPr lang="en-US" dirty="0"/>
          </a:p>
          <a:p>
            <a:endParaRPr lang="en-US" dirty="0"/>
          </a:p>
          <a:p>
            <a:endParaRPr lang="en-US" dirty="0"/>
          </a:p>
          <a:p>
            <a:r>
              <a:rPr lang="en-US" dirty="0"/>
              <a:t>Looking back at my website from last year does not express me as a designer now. It contains imagery which has little sense of any style or theme, and it does not highlight my strengths as a practitioner.</a:t>
            </a:r>
          </a:p>
          <a:p>
            <a:endParaRPr lang="en-US" dirty="0"/>
          </a:p>
          <a:p>
            <a:r>
              <a:rPr lang="en-US" dirty="0"/>
              <a:t>Overall the page lacks professionalism as there are some little design faults with layout and functions.</a:t>
            </a:r>
          </a:p>
          <a:p>
            <a:endParaRPr lang="en-US" dirty="0"/>
          </a:p>
        </p:txBody>
      </p:sp>
    </p:spTree>
    <p:extLst>
      <p:ext uri="{BB962C8B-B14F-4D97-AF65-F5344CB8AC3E}">
        <p14:creationId xmlns:p14="http://schemas.microsoft.com/office/powerpoint/2010/main" val="32684002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social media post&#10;&#10;Description automatically generated">
            <a:extLst>
              <a:ext uri="{FF2B5EF4-FFF2-40B4-BE49-F238E27FC236}">
                <a16:creationId xmlns:a16="http://schemas.microsoft.com/office/drawing/2014/main" id="{C40E6A9B-4555-B349-B7AB-9D8FAD597E71}"/>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a:stretch/>
        </p:blipFill>
        <p:spPr>
          <a:xfrm>
            <a:off x="1187115" y="1809000"/>
            <a:ext cx="4121093" cy="3240000"/>
          </a:xfrm>
          <a:prstGeom prst="rect">
            <a:avLst/>
          </a:prstGeom>
        </p:spPr>
      </p:pic>
      <p:pic>
        <p:nvPicPr>
          <p:cNvPr id="4" name="Picture 3" descr="A screenshot of a cell phone&#10;&#10;Description automatically generated">
            <a:extLst>
              <a:ext uri="{FF2B5EF4-FFF2-40B4-BE49-F238E27FC236}">
                <a16:creationId xmlns:a16="http://schemas.microsoft.com/office/drawing/2014/main" id="{EA31D62C-D57F-3542-BB9A-E15812F61CAF}"/>
              </a:ext>
            </a:extLst>
          </p:cNvPr>
          <p:cNvPicPr>
            <a:picLocks noChangeAspect="1"/>
          </p:cNvPicPr>
          <p:nvPr/>
        </p:nvPicPr>
        <p:blipFill>
          <a:blip r:embed="rId3"/>
          <a:stretch>
            <a:fillRect/>
          </a:stretch>
        </p:blipFill>
        <p:spPr>
          <a:xfrm>
            <a:off x="6883794" y="1809000"/>
            <a:ext cx="4171437" cy="3240000"/>
          </a:xfrm>
          <a:prstGeom prst="rect">
            <a:avLst/>
          </a:prstGeom>
        </p:spPr>
      </p:pic>
      <p:sp>
        <p:nvSpPr>
          <p:cNvPr id="5" name="TextBox 4">
            <a:extLst>
              <a:ext uri="{FF2B5EF4-FFF2-40B4-BE49-F238E27FC236}">
                <a16:creationId xmlns:a16="http://schemas.microsoft.com/office/drawing/2014/main" id="{17B2AFC3-5D8F-494F-B865-411D6368A02D}"/>
              </a:ext>
            </a:extLst>
          </p:cNvPr>
          <p:cNvSpPr txBox="1"/>
          <p:nvPr/>
        </p:nvSpPr>
        <p:spPr>
          <a:xfrm>
            <a:off x="5423096" y="944626"/>
            <a:ext cx="2600552" cy="1200329"/>
          </a:xfrm>
          <a:prstGeom prst="rect">
            <a:avLst/>
          </a:prstGeom>
          <a:noFill/>
        </p:spPr>
        <p:txBody>
          <a:bodyPr wrap="square" rtlCol="0">
            <a:spAutoFit/>
          </a:bodyPr>
          <a:lstStyle/>
          <a:p>
            <a:r>
              <a:rPr lang="en-US" dirty="0"/>
              <a:t>The header of this website makes the page seem messy when scrolling</a:t>
            </a:r>
          </a:p>
        </p:txBody>
      </p:sp>
      <p:sp>
        <p:nvSpPr>
          <p:cNvPr id="6" name="TextBox 5">
            <a:extLst>
              <a:ext uri="{FF2B5EF4-FFF2-40B4-BE49-F238E27FC236}">
                <a16:creationId xmlns:a16="http://schemas.microsoft.com/office/drawing/2014/main" id="{5DCD7DA5-073C-4846-AF90-F45567A0EE20}"/>
              </a:ext>
            </a:extLst>
          </p:cNvPr>
          <p:cNvSpPr txBox="1"/>
          <p:nvPr/>
        </p:nvSpPr>
        <p:spPr>
          <a:xfrm>
            <a:off x="385010" y="5225463"/>
            <a:ext cx="3144253" cy="1477328"/>
          </a:xfrm>
          <a:prstGeom prst="rect">
            <a:avLst/>
          </a:prstGeom>
          <a:noFill/>
        </p:spPr>
        <p:txBody>
          <a:bodyPr wrap="square" rtlCol="0">
            <a:spAutoFit/>
          </a:bodyPr>
          <a:lstStyle/>
          <a:p>
            <a:r>
              <a:rPr lang="en-US" dirty="0"/>
              <a:t>Unnecessary use of text, icons and imagery for Instagram link – although at the time it was the only way I could get it to work </a:t>
            </a:r>
          </a:p>
        </p:txBody>
      </p:sp>
      <p:sp>
        <p:nvSpPr>
          <p:cNvPr id="7" name="TextBox 6">
            <a:extLst>
              <a:ext uri="{FF2B5EF4-FFF2-40B4-BE49-F238E27FC236}">
                <a16:creationId xmlns:a16="http://schemas.microsoft.com/office/drawing/2014/main" id="{29C547A9-0BED-FE4D-B073-1409C27A2192}"/>
              </a:ext>
            </a:extLst>
          </p:cNvPr>
          <p:cNvSpPr txBox="1"/>
          <p:nvPr/>
        </p:nvSpPr>
        <p:spPr>
          <a:xfrm>
            <a:off x="4371473" y="5325999"/>
            <a:ext cx="2103247" cy="923330"/>
          </a:xfrm>
          <a:prstGeom prst="rect">
            <a:avLst/>
          </a:prstGeom>
          <a:noFill/>
        </p:spPr>
        <p:txBody>
          <a:bodyPr wrap="square" rtlCol="0">
            <a:spAutoFit/>
          </a:bodyPr>
          <a:lstStyle/>
          <a:p>
            <a:r>
              <a:rPr lang="en-US" dirty="0"/>
              <a:t>Layout of home page is out of line between sections</a:t>
            </a:r>
          </a:p>
        </p:txBody>
      </p:sp>
      <p:sp>
        <p:nvSpPr>
          <p:cNvPr id="8" name="TextBox 7">
            <a:extLst>
              <a:ext uri="{FF2B5EF4-FFF2-40B4-BE49-F238E27FC236}">
                <a16:creationId xmlns:a16="http://schemas.microsoft.com/office/drawing/2014/main" id="{7C96DAD8-F447-1646-A7A9-E65A939ED3FF}"/>
              </a:ext>
            </a:extLst>
          </p:cNvPr>
          <p:cNvSpPr txBox="1"/>
          <p:nvPr/>
        </p:nvSpPr>
        <p:spPr>
          <a:xfrm>
            <a:off x="8149389" y="5566611"/>
            <a:ext cx="3384885" cy="923330"/>
          </a:xfrm>
          <a:prstGeom prst="rect">
            <a:avLst/>
          </a:prstGeom>
          <a:noFill/>
        </p:spPr>
        <p:txBody>
          <a:bodyPr wrap="square" rtlCol="0">
            <a:spAutoFit/>
          </a:bodyPr>
          <a:lstStyle/>
          <a:p>
            <a:r>
              <a:rPr lang="en-US" dirty="0"/>
              <a:t>Having no colour on contact page does not convey any sense of design identity. </a:t>
            </a:r>
          </a:p>
        </p:txBody>
      </p:sp>
      <p:sp>
        <p:nvSpPr>
          <p:cNvPr id="9" name="TextBox 8">
            <a:extLst>
              <a:ext uri="{FF2B5EF4-FFF2-40B4-BE49-F238E27FC236}">
                <a16:creationId xmlns:a16="http://schemas.microsoft.com/office/drawing/2014/main" id="{F4BB2764-EE05-A647-8083-078FBBA80CDA}"/>
              </a:ext>
            </a:extLst>
          </p:cNvPr>
          <p:cNvSpPr txBox="1"/>
          <p:nvPr/>
        </p:nvSpPr>
        <p:spPr>
          <a:xfrm>
            <a:off x="0" y="240632"/>
            <a:ext cx="12192000" cy="368039"/>
          </a:xfrm>
          <a:prstGeom prst="rect">
            <a:avLst/>
          </a:prstGeom>
          <a:noFill/>
        </p:spPr>
        <p:txBody>
          <a:bodyPr wrap="square" rtlCol="0">
            <a:spAutoFit/>
          </a:bodyPr>
          <a:lstStyle/>
          <a:p>
            <a:pPr algn="ctr"/>
            <a:r>
              <a:rPr lang="en-US" dirty="0"/>
              <a:t>Changes to be made on second year page</a:t>
            </a:r>
          </a:p>
        </p:txBody>
      </p:sp>
      <p:cxnSp>
        <p:nvCxnSpPr>
          <p:cNvPr id="11" name="Straight Connector 10">
            <a:extLst>
              <a:ext uri="{FF2B5EF4-FFF2-40B4-BE49-F238E27FC236}">
                <a16:creationId xmlns:a16="http://schemas.microsoft.com/office/drawing/2014/main" id="{5DF500E0-6387-054A-BF92-D71B02654846}"/>
              </a:ext>
            </a:extLst>
          </p:cNvPr>
          <p:cNvCxnSpPr>
            <a:endCxn id="5" idx="1"/>
          </p:cNvCxnSpPr>
          <p:nvPr/>
        </p:nvCxnSpPr>
        <p:spPr>
          <a:xfrm flipV="1">
            <a:off x="4186989" y="1544791"/>
            <a:ext cx="1236107" cy="600164"/>
          </a:xfrm>
          <a:prstGeom prst="line">
            <a:avLst/>
          </a:prstGeom>
        </p:spPr>
        <p:style>
          <a:lnRef idx="3">
            <a:schemeClr val="accent2"/>
          </a:lnRef>
          <a:fillRef idx="0">
            <a:schemeClr val="accent2"/>
          </a:fillRef>
          <a:effectRef idx="2">
            <a:schemeClr val="accent2"/>
          </a:effectRef>
          <a:fontRef idx="minor">
            <a:schemeClr val="tx1"/>
          </a:fontRef>
        </p:style>
      </p:cxnSp>
      <p:cxnSp>
        <p:nvCxnSpPr>
          <p:cNvPr id="13" name="Straight Connector 12">
            <a:extLst>
              <a:ext uri="{FF2B5EF4-FFF2-40B4-BE49-F238E27FC236}">
                <a16:creationId xmlns:a16="http://schemas.microsoft.com/office/drawing/2014/main" id="{F4FDB5B2-4AB2-F74D-ACD5-0C7026002F79}"/>
              </a:ext>
            </a:extLst>
          </p:cNvPr>
          <p:cNvCxnSpPr/>
          <p:nvPr/>
        </p:nvCxnSpPr>
        <p:spPr>
          <a:xfrm flipV="1">
            <a:off x="1540042" y="3737811"/>
            <a:ext cx="433137" cy="1487652"/>
          </a:xfrm>
          <a:prstGeom prst="line">
            <a:avLst/>
          </a:prstGeom>
        </p:spPr>
        <p:style>
          <a:lnRef idx="3">
            <a:schemeClr val="accent2"/>
          </a:lnRef>
          <a:fillRef idx="0">
            <a:schemeClr val="accent2"/>
          </a:fillRef>
          <a:effectRef idx="2">
            <a:schemeClr val="accent2"/>
          </a:effectRef>
          <a:fontRef idx="minor">
            <a:schemeClr val="tx1"/>
          </a:fontRef>
        </p:style>
      </p:cxnSp>
      <p:cxnSp>
        <p:nvCxnSpPr>
          <p:cNvPr id="16" name="Straight Connector 15">
            <a:extLst>
              <a:ext uri="{FF2B5EF4-FFF2-40B4-BE49-F238E27FC236}">
                <a16:creationId xmlns:a16="http://schemas.microsoft.com/office/drawing/2014/main" id="{27BA561E-14FD-9943-90D7-F620BA0F5EE9}"/>
              </a:ext>
            </a:extLst>
          </p:cNvPr>
          <p:cNvCxnSpPr/>
          <p:nvPr/>
        </p:nvCxnSpPr>
        <p:spPr>
          <a:xfrm flipV="1">
            <a:off x="5252789" y="2059709"/>
            <a:ext cx="0" cy="3165754"/>
          </a:xfrm>
          <a:prstGeom prst="line">
            <a:avLst/>
          </a:prstGeom>
          <a:ln w="9525" cap="flat" cmpd="sng" algn="ctr">
            <a:solidFill>
              <a:schemeClr val="accent2"/>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7" name="Straight Connector 16">
            <a:extLst>
              <a:ext uri="{FF2B5EF4-FFF2-40B4-BE49-F238E27FC236}">
                <a16:creationId xmlns:a16="http://schemas.microsoft.com/office/drawing/2014/main" id="{ED3299F8-1214-9549-81FF-0F3B6DBC06B0}"/>
              </a:ext>
            </a:extLst>
          </p:cNvPr>
          <p:cNvCxnSpPr>
            <a:cxnSpLocks/>
          </p:cNvCxnSpPr>
          <p:nvPr/>
        </p:nvCxnSpPr>
        <p:spPr>
          <a:xfrm flipH="1" flipV="1">
            <a:off x="9245600" y="4481637"/>
            <a:ext cx="312334" cy="965318"/>
          </a:xfrm>
          <a:prstGeom prst="line">
            <a:avLst/>
          </a:prstGeom>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31981510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BC4F1EE-563D-F740-8A0A-8242F6725640}"/>
              </a:ext>
            </a:extLst>
          </p:cNvPr>
          <p:cNvPicPr>
            <a:picLocks noChangeAspect="1"/>
          </p:cNvPicPr>
          <p:nvPr/>
        </p:nvPicPr>
        <p:blipFill>
          <a:blip r:embed="rId2"/>
          <a:stretch>
            <a:fillRect/>
          </a:stretch>
        </p:blipFill>
        <p:spPr>
          <a:xfrm>
            <a:off x="3524250" y="0"/>
            <a:ext cx="5143500" cy="6858000"/>
          </a:xfrm>
          <a:prstGeom prst="rect">
            <a:avLst/>
          </a:prstGeom>
        </p:spPr>
      </p:pic>
      <p:sp>
        <p:nvSpPr>
          <p:cNvPr id="3" name="TextBox 2">
            <a:extLst>
              <a:ext uri="{FF2B5EF4-FFF2-40B4-BE49-F238E27FC236}">
                <a16:creationId xmlns:a16="http://schemas.microsoft.com/office/drawing/2014/main" id="{A126182A-CC13-F844-9D98-870116E1ADD3}"/>
              </a:ext>
            </a:extLst>
          </p:cNvPr>
          <p:cNvSpPr txBox="1"/>
          <p:nvPr/>
        </p:nvSpPr>
        <p:spPr>
          <a:xfrm>
            <a:off x="209862" y="134911"/>
            <a:ext cx="2653259" cy="646331"/>
          </a:xfrm>
          <a:prstGeom prst="rect">
            <a:avLst/>
          </a:prstGeom>
          <a:noFill/>
        </p:spPr>
        <p:txBody>
          <a:bodyPr wrap="square" rtlCol="0">
            <a:spAutoFit/>
          </a:bodyPr>
          <a:lstStyle/>
          <a:p>
            <a:r>
              <a:rPr lang="en-US" dirty="0"/>
              <a:t>Researching other peoples websites</a:t>
            </a:r>
          </a:p>
        </p:txBody>
      </p:sp>
    </p:spTree>
    <p:extLst>
      <p:ext uri="{BB962C8B-B14F-4D97-AF65-F5344CB8AC3E}">
        <p14:creationId xmlns:p14="http://schemas.microsoft.com/office/powerpoint/2010/main" val="17935428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A50620A-6200-0241-9A24-CB381B032AD7}"/>
              </a:ext>
            </a:extLst>
          </p:cNvPr>
          <p:cNvPicPr>
            <a:picLocks noChangeAspect="1"/>
          </p:cNvPicPr>
          <p:nvPr/>
        </p:nvPicPr>
        <p:blipFill>
          <a:blip r:embed="rId2"/>
          <a:stretch>
            <a:fillRect/>
          </a:stretch>
        </p:blipFill>
        <p:spPr>
          <a:xfrm>
            <a:off x="6499270" y="0"/>
            <a:ext cx="5143500" cy="6858000"/>
          </a:xfrm>
          <a:prstGeom prst="rect">
            <a:avLst/>
          </a:prstGeom>
        </p:spPr>
      </p:pic>
      <p:pic>
        <p:nvPicPr>
          <p:cNvPr id="3" name="Picture 2">
            <a:extLst>
              <a:ext uri="{FF2B5EF4-FFF2-40B4-BE49-F238E27FC236}">
                <a16:creationId xmlns:a16="http://schemas.microsoft.com/office/drawing/2014/main" id="{4CDAAF10-93DD-1049-BB62-A01D74F10E9B}"/>
              </a:ext>
            </a:extLst>
          </p:cNvPr>
          <p:cNvPicPr>
            <a:picLocks noChangeAspect="1"/>
          </p:cNvPicPr>
          <p:nvPr/>
        </p:nvPicPr>
        <p:blipFill>
          <a:blip r:embed="rId3"/>
          <a:stretch>
            <a:fillRect/>
          </a:stretch>
        </p:blipFill>
        <p:spPr>
          <a:xfrm>
            <a:off x="549231" y="0"/>
            <a:ext cx="5143500" cy="6858000"/>
          </a:xfrm>
          <a:prstGeom prst="rect">
            <a:avLst/>
          </a:prstGeom>
        </p:spPr>
      </p:pic>
    </p:spTree>
    <p:extLst>
      <p:ext uri="{BB962C8B-B14F-4D97-AF65-F5344CB8AC3E}">
        <p14:creationId xmlns:p14="http://schemas.microsoft.com/office/powerpoint/2010/main" val="32310174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creenshot of a cell phone&#10;&#10;Description automatically generated">
            <a:extLst>
              <a:ext uri="{FF2B5EF4-FFF2-40B4-BE49-F238E27FC236}">
                <a16:creationId xmlns:a16="http://schemas.microsoft.com/office/drawing/2014/main" id="{AF164607-C0D5-B643-9664-7704BCAD242F}"/>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a:stretch/>
        </p:blipFill>
        <p:spPr>
          <a:xfrm>
            <a:off x="449178" y="394673"/>
            <a:ext cx="5400000" cy="3007895"/>
          </a:xfrm>
          <a:prstGeom prst="rect">
            <a:avLst/>
          </a:prstGeom>
        </p:spPr>
      </p:pic>
      <p:pic>
        <p:nvPicPr>
          <p:cNvPr id="8" name="Picture 7" descr="A screenshot of a social media post&#10;&#10;Description automatically generated">
            <a:extLst>
              <a:ext uri="{FF2B5EF4-FFF2-40B4-BE49-F238E27FC236}">
                <a16:creationId xmlns:a16="http://schemas.microsoft.com/office/drawing/2014/main" id="{0E6E81B3-0A2C-B74D-B38C-31A9A5DDA8EE}"/>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449178" y="3526485"/>
            <a:ext cx="5400000" cy="2936842"/>
          </a:xfrm>
          <a:prstGeom prst="rect">
            <a:avLst/>
          </a:prstGeom>
        </p:spPr>
      </p:pic>
      <p:sp>
        <p:nvSpPr>
          <p:cNvPr id="11" name="TextBox 10">
            <a:extLst>
              <a:ext uri="{FF2B5EF4-FFF2-40B4-BE49-F238E27FC236}">
                <a16:creationId xmlns:a16="http://schemas.microsoft.com/office/drawing/2014/main" id="{D04E0D06-6D86-D74C-824E-C990CA755399}"/>
              </a:ext>
            </a:extLst>
          </p:cNvPr>
          <p:cNvSpPr txBox="1"/>
          <p:nvPr/>
        </p:nvSpPr>
        <p:spPr>
          <a:xfrm>
            <a:off x="6551598" y="294831"/>
            <a:ext cx="5191224" cy="6463308"/>
          </a:xfrm>
          <a:prstGeom prst="rect">
            <a:avLst/>
          </a:prstGeom>
          <a:noFill/>
        </p:spPr>
        <p:txBody>
          <a:bodyPr wrap="square" rtlCol="0">
            <a:spAutoFit/>
          </a:bodyPr>
          <a:lstStyle/>
          <a:p>
            <a:r>
              <a:rPr lang="en-US" dirty="0"/>
              <a:t>Something that I wanted to try and stick to when recreating a website was using a </a:t>
            </a:r>
            <a:r>
              <a:rPr lang="en-US" dirty="0" err="1"/>
              <a:t>Wix</a:t>
            </a:r>
            <a:r>
              <a:rPr lang="en-US" dirty="0"/>
              <a:t> website template to make sure each of my pages had a uniform theme. </a:t>
            </a:r>
          </a:p>
          <a:p>
            <a:endParaRPr lang="en-US" dirty="0"/>
          </a:p>
          <a:p>
            <a:r>
              <a:rPr lang="en-US" dirty="0"/>
              <a:t>This would also resolve other issues I was having with my layout. It would make sure that all the corresponding sections would line up and make sure all the fonts were the same throughout.</a:t>
            </a:r>
          </a:p>
          <a:p>
            <a:endParaRPr lang="en-US" dirty="0"/>
          </a:p>
          <a:p>
            <a:r>
              <a:rPr lang="en-US" dirty="0"/>
              <a:t>I think a lot of these fault details just occurred the first time round because I wanted to change every part of the website template. I was interested to see what features were available by </a:t>
            </a:r>
            <a:r>
              <a:rPr lang="en-US" dirty="0" err="1"/>
              <a:t>Wix</a:t>
            </a:r>
            <a:r>
              <a:rPr lang="en-US" dirty="0"/>
              <a:t>, but in turn it made the page look busy. So in sticking to a simple template will make features a lot easier to navigate through the page.</a:t>
            </a:r>
          </a:p>
          <a:p>
            <a:endParaRPr lang="en-US" dirty="0"/>
          </a:p>
          <a:p>
            <a:r>
              <a:rPr lang="en-US" dirty="0"/>
              <a:t>When it came to choosing the template, I made sure to use one which was generated from a key word from my discipline, for example, designer, ceramics and artist. I then made my decision on which layout to use by what template would best show my work.</a:t>
            </a:r>
          </a:p>
        </p:txBody>
      </p:sp>
    </p:spTree>
    <p:extLst>
      <p:ext uri="{BB962C8B-B14F-4D97-AF65-F5344CB8AC3E}">
        <p14:creationId xmlns:p14="http://schemas.microsoft.com/office/powerpoint/2010/main" val="33159411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DDCFEAD4-97C9-064C-BF44-29CCE06E8039}"/>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a:stretch/>
        </p:blipFill>
        <p:spPr>
          <a:xfrm>
            <a:off x="3515769" y="409450"/>
            <a:ext cx="5439432" cy="2787075"/>
          </a:xfrm>
          <a:prstGeom prst="rect">
            <a:avLst/>
          </a:prstGeom>
        </p:spPr>
      </p:pic>
      <p:sp>
        <p:nvSpPr>
          <p:cNvPr id="5" name="TextBox 4">
            <a:extLst>
              <a:ext uri="{FF2B5EF4-FFF2-40B4-BE49-F238E27FC236}">
                <a16:creationId xmlns:a16="http://schemas.microsoft.com/office/drawing/2014/main" id="{1F3DCA45-7E99-E643-9AF3-939AE504F91D}"/>
              </a:ext>
            </a:extLst>
          </p:cNvPr>
          <p:cNvSpPr txBox="1"/>
          <p:nvPr/>
        </p:nvSpPr>
        <p:spPr>
          <a:xfrm>
            <a:off x="613776" y="152529"/>
            <a:ext cx="10719632" cy="5078313"/>
          </a:xfrm>
          <a:prstGeom prst="rect">
            <a:avLst/>
          </a:prstGeom>
          <a:noFill/>
        </p:spPr>
        <p:txBody>
          <a:bodyPr wrap="square" rtlCol="0">
            <a:spAutoFit/>
          </a:bodyPr>
          <a:lstStyle/>
          <a:p>
            <a:pPr algn="ctr"/>
            <a:r>
              <a:rPr lang="en-US" dirty="0"/>
              <a:t>New website design</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r>
              <a:rPr lang="en-US" dirty="0"/>
              <a:t>In my new web page I tried my best to resolve the issues I had previously; and I think using a basic structure and template has worked well. </a:t>
            </a:r>
          </a:p>
          <a:p>
            <a:endParaRPr lang="en-US" dirty="0"/>
          </a:p>
          <a:p>
            <a:pPr fontAlgn="base"/>
            <a:r>
              <a:rPr lang="en-US" dirty="0"/>
              <a:t>By recreating my webpage from the start I was a little clueless in what was the correct way forward. Using the </a:t>
            </a:r>
            <a:r>
              <a:rPr lang="en-US" dirty="0" err="1"/>
              <a:t>Wix</a:t>
            </a:r>
            <a:r>
              <a:rPr lang="en-US" dirty="0"/>
              <a:t> blog page really helped me to research a successful web page by looking at posts such as ‘</a:t>
            </a:r>
            <a:r>
              <a:rPr lang="en-GB" dirty="0"/>
              <a:t>Top 10 web design trends for 2020</a:t>
            </a:r>
            <a:r>
              <a:rPr lang="en-US" dirty="0"/>
              <a:t>’. I used many points from this post to help create an effective page. Points I experimented with were: </a:t>
            </a:r>
          </a:p>
        </p:txBody>
      </p:sp>
      <p:sp>
        <p:nvSpPr>
          <p:cNvPr id="4" name="TextBox 3">
            <a:extLst>
              <a:ext uri="{FF2B5EF4-FFF2-40B4-BE49-F238E27FC236}">
                <a16:creationId xmlns:a16="http://schemas.microsoft.com/office/drawing/2014/main" id="{7CB28FE4-D805-BB44-80E7-109FF8413F46}"/>
              </a:ext>
            </a:extLst>
          </p:cNvPr>
          <p:cNvSpPr txBox="1"/>
          <p:nvPr/>
        </p:nvSpPr>
        <p:spPr>
          <a:xfrm>
            <a:off x="858592" y="5103674"/>
            <a:ext cx="10940784" cy="923330"/>
          </a:xfrm>
          <a:prstGeom prst="rect">
            <a:avLst/>
          </a:prstGeom>
          <a:noFill/>
        </p:spPr>
        <p:txBody>
          <a:bodyPr wrap="square" numCol="2" rtlCol="0">
            <a:spAutoFit/>
          </a:bodyPr>
          <a:lstStyle/>
          <a:p>
            <a:pPr marL="285750" indent="-285750" fontAlgn="base">
              <a:buFont typeface="Arial" panose="020B0604020202020204" pitchFamily="34" charset="0"/>
              <a:buChar char="•"/>
            </a:pPr>
            <a:r>
              <a:rPr lang="en-GB" dirty="0"/>
              <a:t>Oversized type and element</a:t>
            </a:r>
          </a:p>
          <a:p>
            <a:pPr marL="285750" indent="-285750" fontAlgn="base">
              <a:buFont typeface="Arial" panose="020B0604020202020204" pitchFamily="34" charset="0"/>
              <a:buChar char="•"/>
            </a:pPr>
            <a:r>
              <a:rPr lang="en-GB" dirty="0"/>
              <a:t>Split screen content </a:t>
            </a:r>
          </a:p>
          <a:p>
            <a:pPr marL="285750" indent="-285750" fontAlgn="base">
              <a:buFont typeface="Arial" panose="020B0604020202020204" pitchFamily="34" charset="0"/>
              <a:buChar char="•"/>
            </a:pPr>
            <a:r>
              <a:rPr lang="en-GB" dirty="0"/>
              <a:t>Solid colour blocks </a:t>
            </a:r>
          </a:p>
          <a:p>
            <a:pPr marL="285750" indent="-285750" fontAlgn="base">
              <a:buFont typeface="Arial" panose="020B0604020202020204" pitchFamily="34" charset="0"/>
              <a:buChar char="•"/>
            </a:pPr>
            <a:r>
              <a:rPr lang="en-GB" dirty="0"/>
              <a:t>Overlapping layers</a:t>
            </a:r>
          </a:p>
          <a:p>
            <a:pPr marL="285750" indent="-285750" fontAlgn="base">
              <a:buFont typeface="Arial" panose="020B0604020202020204" pitchFamily="34" charset="0"/>
              <a:buChar char="•"/>
            </a:pPr>
            <a:r>
              <a:rPr lang="en-GB" dirty="0"/>
              <a:t>Fullscreen forms </a:t>
            </a:r>
          </a:p>
          <a:p>
            <a:pPr marL="285750" indent="-285750" fontAlgn="base">
              <a:buFont typeface="Arial" panose="020B0604020202020204" pitchFamily="34" charset="0"/>
              <a:buChar char="•"/>
            </a:pPr>
            <a:r>
              <a:rPr lang="en-GB" dirty="0"/>
              <a:t>Plenty of whitespace</a:t>
            </a:r>
          </a:p>
        </p:txBody>
      </p:sp>
      <p:sp>
        <p:nvSpPr>
          <p:cNvPr id="6" name="TextBox 5">
            <a:extLst>
              <a:ext uri="{FF2B5EF4-FFF2-40B4-BE49-F238E27FC236}">
                <a16:creationId xmlns:a16="http://schemas.microsoft.com/office/drawing/2014/main" id="{8486D6EB-30E4-0E46-943A-CC4942D53963}"/>
              </a:ext>
            </a:extLst>
          </p:cNvPr>
          <p:cNvSpPr txBox="1"/>
          <p:nvPr/>
        </p:nvSpPr>
        <p:spPr>
          <a:xfrm>
            <a:off x="613776" y="5848385"/>
            <a:ext cx="10802319" cy="923330"/>
          </a:xfrm>
          <a:prstGeom prst="rect">
            <a:avLst/>
          </a:prstGeom>
          <a:noFill/>
        </p:spPr>
        <p:txBody>
          <a:bodyPr wrap="square" rtlCol="0">
            <a:spAutoFit/>
          </a:bodyPr>
          <a:lstStyle/>
          <a:p>
            <a:pPr fontAlgn="base"/>
            <a:endParaRPr lang="en-GB" dirty="0"/>
          </a:p>
          <a:p>
            <a:pPr fontAlgn="base"/>
            <a:r>
              <a:rPr lang="en-GB" dirty="0"/>
              <a:t>To develop an effective web page though I did not use all these points as that would create a very messy theme.</a:t>
            </a:r>
          </a:p>
          <a:p>
            <a:endParaRPr lang="en-US" dirty="0"/>
          </a:p>
        </p:txBody>
      </p:sp>
    </p:spTree>
    <p:extLst>
      <p:ext uri="{BB962C8B-B14F-4D97-AF65-F5344CB8AC3E}">
        <p14:creationId xmlns:p14="http://schemas.microsoft.com/office/powerpoint/2010/main" val="8150298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4436783-44EB-3048-96FB-4C4E520D2111}"/>
              </a:ext>
            </a:extLst>
          </p:cNvPr>
          <p:cNvSpPr txBox="1"/>
          <p:nvPr/>
        </p:nvSpPr>
        <p:spPr>
          <a:xfrm>
            <a:off x="6812923" y="824248"/>
            <a:ext cx="4584879" cy="1754326"/>
          </a:xfrm>
          <a:prstGeom prst="rect">
            <a:avLst/>
          </a:prstGeom>
          <a:noFill/>
        </p:spPr>
        <p:txBody>
          <a:bodyPr wrap="square" rtlCol="0">
            <a:spAutoFit/>
          </a:bodyPr>
          <a:lstStyle/>
          <a:p>
            <a:pPr algn="ctr"/>
            <a:r>
              <a:rPr lang="en-US" dirty="0"/>
              <a:t>Website Fonts</a:t>
            </a:r>
          </a:p>
          <a:p>
            <a:endParaRPr lang="en-US" dirty="0"/>
          </a:p>
          <a:p>
            <a:r>
              <a:rPr lang="en-US" dirty="0"/>
              <a:t>The text on my website needed to appear eligible so in order to do this I chose the font Clean to make things simple and have a professional feel to my page.</a:t>
            </a:r>
          </a:p>
        </p:txBody>
      </p:sp>
      <p:pic>
        <p:nvPicPr>
          <p:cNvPr id="4" name="Picture 3" descr="A picture containing table&#10;&#10;Description automatically generated">
            <a:extLst>
              <a:ext uri="{FF2B5EF4-FFF2-40B4-BE49-F238E27FC236}">
                <a16:creationId xmlns:a16="http://schemas.microsoft.com/office/drawing/2014/main" id="{DE27F8AA-4D26-2342-ACE8-E58C61A13043}"/>
              </a:ext>
            </a:extLst>
          </p:cNvPr>
          <p:cNvPicPr>
            <a:picLocks noChangeAspect="1"/>
          </p:cNvPicPr>
          <p:nvPr/>
        </p:nvPicPr>
        <p:blipFill>
          <a:blip r:embed="rId2"/>
          <a:stretch>
            <a:fillRect/>
          </a:stretch>
        </p:blipFill>
        <p:spPr>
          <a:xfrm>
            <a:off x="1862666" y="713961"/>
            <a:ext cx="3289300" cy="2057400"/>
          </a:xfrm>
          <a:prstGeom prst="rect">
            <a:avLst/>
          </a:prstGeom>
        </p:spPr>
      </p:pic>
      <p:pic>
        <p:nvPicPr>
          <p:cNvPr id="5" name="Picture 4" descr="A picture containing food&#10;&#10;Description automatically generated">
            <a:extLst>
              <a:ext uri="{FF2B5EF4-FFF2-40B4-BE49-F238E27FC236}">
                <a16:creationId xmlns:a16="http://schemas.microsoft.com/office/drawing/2014/main" id="{94120062-7222-1141-8192-66945FC5B78F}"/>
              </a:ext>
            </a:extLst>
          </p:cNvPr>
          <p:cNvPicPr>
            <a:picLocks noChangeAspect="1"/>
          </p:cNvPicPr>
          <p:nvPr/>
        </p:nvPicPr>
        <p:blipFill>
          <a:blip r:embed="rId3"/>
          <a:stretch>
            <a:fillRect/>
          </a:stretch>
        </p:blipFill>
        <p:spPr>
          <a:xfrm>
            <a:off x="444500" y="3297767"/>
            <a:ext cx="6125633" cy="2959152"/>
          </a:xfrm>
          <a:prstGeom prst="rect">
            <a:avLst/>
          </a:prstGeom>
        </p:spPr>
      </p:pic>
    </p:spTree>
    <p:extLst>
      <p:ext uri="{BB962C8B-B14F-4D97-AF65-F5344CB8AC3E}">
        <p14:creationId xmlns:p14="http://schemas.microsoft.com/office/powerpoint/2010/main" val="37276552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drawing&#10;&#10;Description automatically generated">
            <a:extLst>
              <a:ext uri="{FF2B5EF4-FFF2-40B4-BE49-F238E27FC236}">
                <a16:creationId xmlns:a16="http://schemas.microsoft.com/office/drawing/2014/main" id="{A8A73C78-9E84-694D-B77A-680B026CAF0D}"/>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a:stretch/>
        </p:blipFill>
        <p:spPr>
          <a:xfrm rot="5400000">
            <a:off x="7559826" y="2269717"/>
            <a:ext cx="1309961" cy="2621785"/>
          </a:xfrm>
          <a:prstGeom prst="rect">
            <a:avLst/>
          </a:prstGeom>
        </p:spPr>
      </p:pic>
      <p:sp>
        <p:nvSpPr>
          <p:cNvPr id="4" name="TextBox 3">
            <a:extLst>
              <a:ext uri="{FF2B5EF4-FFF2-40B4-BE49-F238E27FC236}">
                <a16:creationId xmlns:a16="http://schemas.microsoft.com/office/drawing/2014/main" id="{C7F13A54-595C-B64E-B1DC-25A550E6A68A}"/>
              </a:ext>
            </a:extLst>
          </p:cNvPr>
          <p:cNvSpPr txBox="1"/>
          <p:nvPr/>
        </p:nvSpPr>
        <p:spPr>
          <a:xfrm>
            <a:off x="5044162" y="4428039"/>
            <a:ext cx="6341291" cy="1477328"/>
          </a:xfrm>
          <a:prstGeom prst="rect">
            <a:avLst/>
          </a:prstGeom>
          <a:noFill/>
        </p:spPr>
        <p:txBody>
          <a:bodyPr wrap="square" rtlCol="0">
            <a:spAutoFit/>
          </a:bodyPr>
          <a:lstStyle/>
          <a:p>
            <a:r>
              <a:rPr lang="en-US" dirty="0"/>
              <a:t>As seen in this image of my webpage I continued to use my colour palette which I established within my logo. Personally, I think it works well as it creates unity on the page. I did make one change the grey colour to blue as I felt it would work better with my imagery and that it helped my orange text stand out.</a:t>
            </a:r>
          </a:p>
        </p:txBody>
      </p:sp>
      <p:sp>
        <p:nvSpPr>
          <p:cNvPr id="5" name="TextBox 4">
            <a:extLst>
              <a:ext uri="{FF2B5EF4-FFF2-40B4-BE49-F238E27FC236}">
                <a16:creationId xmlns:a16="http://schemas.microsoft.com/office/drawing/2014/main" id="{91206757-8791-C84C-883C-5F7F5104A71F}"/>
              </a:ext>
            </a:extLst>
          </p:cNvPr>
          <p:cNvSpPr txBox="1"/>
          <p:nvPr/>
        </p:nvSpPr>
        <p:spPr>
          <a:xfrm>
            <a:off x="5044162" y="1390919"/>
            <a:ext cx="6838682" cy="369332"/>
          </a:xfrm>
          <a:prstGeom prst="rect">
            <a:avLst/>
          </a:prstGeom>
          <a:noFill/>
        </p:spPr>
        <p:txBody>
          <a:bodyPr wrap="square" rtlCol="0">
            <a:spAutoFit/>
          </a:bodyPr>
          <a:lstStyle/>
          <a:p>
            <a:pPr algn="ctr"/>
            <a:r>
              <a:rPr lang="en-US" dirty="0"/>
              <a:t>Final website Design (Homepage)</a:t>
            </a:r>
          </a:p>
        </p:txBody>
      </p:sp>
      <p:pic>
        <p:nvPicPr>
          <p:cNvPr id="7" name="Picture 6" descr="A screenshot of a cell phone&#10;&#10;Description automatically generated">
            <a:extLst>
              <a:ext uri="{FF2B5EF4-FFF2-40B4-BE49-F238E27FC236}">
                <a16:creationId xmlns:a16="http://schemas.microsoft.com/office/drawing/2014/main" id="{356B20BB-AD33-8541-A919-CED7ACCBF388}"/>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1364999" y="86260"/>
            <a:ext cx="2842872" cy="6771740"/>
          </a:xfrm>
          <a:prstGeom prst="rect">
            <a:avLst/>
          </a:prstGeom>
        </p:spPr>
      </p:pic>
    </p:spTree>
    <p:extLst>
      <p:ext uri="{BB962C8B-B14F-4D97-AF65-F5344CB8AC3E}">
        <p14:creationId xmlns:p14="http://schemas.microsoft.com/office/powerpoint/2010/main" val="42667628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074DB52-2681-5243-9C1B-8627CC0856E1}"/>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400396" y="140613"/>
            <a:ext cx="11391207" cy="6576773"/>
          </a:xfrm>
          <a:prstGeom prst="rect">
            <a:avLst/>
          </a:prstGeom>
        </p:spPr>
      </p:pic>
    </p:spTree>
    <p:extLst>
      <p:ext uri="{BB962C8B-B14F-4D97-AF65-F5344CB8AC3E}">
        <p14:creationId xmlns:p14="http://schemas.microsoft.com/office/powerpoint/2010/main" val="30510136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343E7AE-5589-7A44-AD35-3B4A298A93A8}"/>
              </a:ext>
            </a:extLst>
          </p:cNvPr>
          <p:cNvSpPr/>
          <p:nvPr/>
        </p:nvSpPr>
        <p:spPr>
          <a:xfrm>
            <a:off x="0" y="2401864"/>
            <a:ext cx="12192000" cy="2054269"/>
          </a:xfrm>
          <a:prstGeom prst="rect">
            <a:avLst/>
          </a:prstGeom>
          <a:noFill/>
          <a:ln>
            <a:noFill/>
          </a:ln>
        </p:spPr>
        <p:style>
          <a:lnRef idx="0">
            <a:scrgbClr r="0" g="0" b="0"/>
          </a:lnRef>
          <a:fillRef idx="0">
            <a:scrgbClr r="0" g="0" b="0"/>
          </a:fillRef>
          <a:effectRef idx="0">
            <a:scrgbClr r="0" g="0" b="0"/>
          </a:effectRef>
          <a:fontRef idx="minor">
            <a:schemeClr val="accent3"/>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dirty="0">
                <a:ln w="0"/>
                <a:solidFill>
                  <a:schemeClr val="tx1"/>
                </a:solidFill>
                <a:effectLst>
                  <a:outerShdw blurRad="38100" dist="19050" dir="2700000" algn="tl" rotWithShape="0">
                    <a:schemeClr val="dk1">
                      <a:alpha val="40000"/>
                    </a:schemeClr>
                  </a:outerShdw>
                </a:effectLst>
              </a:rPr>
              <a:t>Social Media</a:t>
            </a:r>
          </a:p>
        </p:txBody>
      </p:sp>
      <p:sp>
        <p:nvSpPr>
          <p:cNvPr id="2" name="TextBox 1">
            <a:extLst>
              <a:ext uri="{FF2B5EF4-FFF2-40B4-BE49-F238E27FC236}">
                <a16:creationId xmlns:a16="http://schemas.microsoft.com/office/drawing/2014/main" id="{E9A181CB-2773-024E-BB85-7EE2BA745C29}"/>
              </a:ext>
            </a:extLst>
          </p:cNvPr>
          <p:cNvSpPr txBox="1"/>
          <p:nvPr/>
        </p:nvSpPr>
        <p:spPr>
          <a:xfrm>
            <a:off x="231648" y="5974080"/>
            <a:ext cx="7388352" cy="646331"/>
          </a:xfrm>
          <a:prstGeom prst="rect">
            <a:avLst/>
          </a:prstGeom>
          <a:noFill/>
        </p:spPr>
        <p:txBody>
          <a:bodyPr wrap="square" rtlCol="0">
            <a:spAutoFit/>
          </a:bodyPr>
          <a:lstStyle/>
          <a:p>
            <a:r>
              <a:rPr lang="en-US" dirty="0"/>
              <a:t>Instagram: https://</a:t>
            </a:r>
            <a:r>
              <a:rPr lang="en-US" dirty="0" err="1"/>
              <a:t>www.instagram.com</a:t>
            </a:r>
            <a:r>
              <a:rPr lang="en-US" dirty="0"/>
              <a:t>/</a:t>
            </a:r>
            <a:r>
              <a:rPr lang="en-US" dirty="0" err="1"/>
              <a:t>hannahmdesign</a:t>
            </a:r>
            <a:r>
              <a:rPr lang="en-US" dirty="0"/>
              <a:t>/</a:t>
            </a:r>
          </a:p>
          <a:p>
            <a:r>
              <a:rPr lang="en-US" dirty="0"/>
              <a:t>Linked in: https://</a:t>
            </a:r>
            <a:r>
              <a:rPr lang="en-US" dirty="0" err="1"/>
              <a:t>www.linkedin.com</a:t>
            </a:r>
            <a:r>
              <a:rPr lang="en-US" dirty="0"/>
              <a:t>/in/hannah-morgan-97790b1a7/</a:t>
            </a:r>
          </a:p>
        </p:txBody>
      </p:sp>
    </p:spTree>
    <p:extLst>
      <p:ext uri="{BB962C8B-B14F-4D97-AF65-F5344CB8AC3E}">
        <p14:creationId xmlns:p14="http://schemas.microsoft.com/office/powerpoint/2010/main" val="25044138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CAA2482-7B15-7F47-99BC-13C121A1F61F}"/>
              </a:ext>
            </a:extLst>
          </p:cNvPr>
          <p:cNvSpPr txBox="1"/>
          <p:nvPr/>
        </p:nvSpPr>
        <p:spPr>
          <a:xfrm>
            <a:off x="1255776" y="889843"/>
            <a:ext cx="9680448" cy="5078313"/>
          </a:xfrm>
          <a:prstGeom prst="rect">
            <a:avLst/>
          </a:prstGeom>
          <a:noFill/>
        </p:spPr>
        <p:txBody>
          <a:bodyPr wrap="square" rtlCol="0">
            <a:spAutoFit/>
          </a:bodyPr>
          <a:lstStyle/>
          <a:p>
            <a:r>
              <a:rPr lang="en-US" dirty="0"/>
              <a:t>Media Presence </a:t>
            </a:r>
          </a:p>
          <a:p>
            <a:endParaRPr lang="en-US" dirty="0"/>
          </a:p>
          <a:p>
            <a:r>
              <a:rPr lang="en-US" dirty="0"/>
              <a:t>To make sure to have a strong media presence on other peoples feeds it is key to post on my accounts in a set plan. For this I will be posting on Instagram, </a:t>
            </a:r>
            <a:r>
              <a:rPr lang="en-US" dirty="0" err="1"/>
              <a:t>Linkedin</a:t>
            </a:r>
            <a:r>
              <a:rPr lang="en-US" dirty="0"/>
              <a:t> and updating my webpage. Because of this I will be checking my webpage and </a:t>
            </a:r>
            <a:r>
              <a:rPr lang="en-US" dirty="0" err="1"/>
              <a:t>Linkendin</a:t>
            </a:r>
            <a:r>
              <a:rPr lang="en-US" dirty="0"/>
              <a:t> once a week giving updates and posting key development and progress I have made. On Instagram though I aim to post more regularly updating my feed with development images and experimentation happening in my book. This will mean that I will post more than once a week on this platform. I want to begin recording some of my work like material experimentation or drawing so it will be nice to upload time-lapses of my work to “my stories”.</a:t>
            </a:r>
          </a:p>
          <a:p>
            <a:endParaRPr lang="en-US" dirty="0"/>
          </a:p>
          <a:p>
            <a:r>
              <a:rPr lang="en-US" dirty="0"/>
              <a:t>Having this structure to my media presence will help me to be able to continuously improve and adapt what I post in the future after university. Being in a routine to post more will help me feel more confident to post images of developing work and not make myself worry.  I aim to try and get my space to be more of an interactive platform for my followers to react and write about work. Exposing myself to more creative places and people will help me continue to work at this pace. By uploading what inspires me to my own stories once a week, I aim to keep followers up to date with what I am loving and be able to use it as a good reference for myself. </a:t>
            </a:r>
          </a:p>
        </p:txBody>
      </p:sp>
    </p:spTree>
    <p:extLst>
      <p:ext uri="{BB962C8B-B14F-4D97-AF65-F5344CB8AC3E}">
        <p14:creationId xmlns:p14="http://schemas.microsoft.com/office/powerpoint/2010/main" val="31208105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13EA7E4E-E79C-8949-BADD-D57D6E4DB7D7}"/>
              </a:ext>
            </a:extLst>
          </p:cNvPr>
          <p:cNvPicPr>
            <a:picLocks noChangeAspect="1"/>
          </p:cNvPicPr>
          <p:nvPr/>
        </p:nvPicPr>
        <p:blipFill>
          <a:blip r:embed="rId2"/>
          <a:stretch>
            <a:fillRect/>
          </a:stretch>
        </p:blipFill>
        <p:spPr>
          <a:xfrm>
            <a:off x="786487" y="0"/>
            <a:ext cx="4828784" cy="6858000"/>
          </a:xfrm>
          <a:prstGeom prst="rect">
            <a:avLst/>
          </a:prstGeom>
        </p:spPr>
      </p:pic>
      <p:sp>
        <p:nvSpPr>
          <p:cNvPr id="2" name="TextBox 1">
            <a:extLst>
              <a:ext uri="{FF2B5EF4-FFF2-40B4-BE49-F238E27FC236}">
                <a16:creationId xmlns:a16="http://schemas.microsoft.com/office/drawing/2014/main" id="{734B6FC4-1679-D845-B101-E95C00532D23}"/>
              </a:ext>
            </a:extLst>
          </p:cNvPr>
          <p:cNvSpPr txBox="1"/>
          <p:nvPr/>
        </p:nvSpPr>
        <p:spPr>
          <a:xfrm>
            <a:off x="7018986" y="656823"/>
            <a:ext cx="4636394" cy="4247317"/>
          </a:xfrm>
          <a:prstGeom prst="rect">
            <a:avLst/>
          </a:prstGeom>
          <a:noFill/>
        </p:spPr>
        <p:txBody>
          <a:bodyPr wrap="square" rtlCol="0">
            <a:spAutoFit/>
          </a:bodyPr>
          <a:lstStyle/>
          <a:p>
            <a:r>
              <a:rPr lang="en-US" dirty="0"/>
              <a:t>This screenshot of my Instagram page was taken on the 25</a:t>
            </a:r>
            <a:r>
              <a:rPr lang="en-US" baseline="30000" dirty="0"/>
              <a:t>th</a:t>
            </a:r>
            <a:r>
              <a:rPr lang="en-US" dirty="0"/>
              <a:t> February. This was to later track the progress of the page and see how it developed. The current things I feel could help improve the page are: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Have more interaction with followers to make people feel more engaged – to post more frequently to a schedule, use polls, stories and ask for feedback.</a:t>
            </a:r>
          </a:p>
          <a:p>
            <a:pPr marL="285750" indent="-285750">
              <a:buFont typeface="Arial" panose="020B0604020202020204" pitchFamily="34" charset="0"/>
              <a:buChar char="•"/>
            </a:pPr>
            <a:r>
              <a:rPr lang="en-US" dirty="0"/>
              <a:t>Include hashtags, locations and tag others in posts.</a:t>
            </a:r>
          </a:p>
          <a:p>
            <a:pPr marL="285750" indent="-285750">
              <a:buFont typeface="Arial" panose="020B0604020202020204" pitchFamily="34" charset="0"/>
              <a:buChar char="•"/>
            </a:pPr>
            <a:r>
              <a:rPr lang="en-US" dirty="0"/>
              <a:t>Create highlights of stories </a:t>
            </a:r>
          </a:p>
          <a:p>
            <a:pPr marL="285750" indent="-285750">
              <a:buFont typeface="Arial" panose="020B0604020202020204" pitchFamily="34" charset="0"/>
              <a:buChar char="•"/>
            </a:pPr>
            <a:r>
              <a:rPr lang="en-US" dirty="0"/>
              <a:t>Update profile image with more up to date logo / work.</a:t>
            </a:r>
          </a:p>
        </p:txBody>
      </p:sp>
    </p:spTree>
    <p:extLst>
      <p:ext uri="{BB962C8B-B14F-4D97-AF65-F5344CB8AC3E}">
        <p14:creationId xmlns:p14="http://schemas.microsoft.com/office/powerpoint/2010/main" val="29089216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C55A63F-6F3E-7040-9E11-6357239B17CE}"/>
              </a:ext>
            </a:extLst>
          </p:cNvPr>
          <p:cNvSpPr txBox="1"/>
          <p:nvPr/>
        </p:nvSpPr>
        <p:spPr>
          <a:xfrm>
            <a:off x="698500" y="566678"/>
            <a:ext cx="4216937" cy="4801314"/>
          </a:xfrm>
          <a:prstGeom prst="rect">
            <a:avLst/>
          </a:prstGeom>
          <a:noFill/>
        </p:spPr>
        <p:txBody>
          <a:bodyPr wrap="square" rtlCol="0">
            <a:spAutoFit/>
          </a:bodyPr>
          <a:lstStyle/>
          <a:p>
            <a:pPr algn="ctr"/>
            <a:r>
              <a:rPr lang="en-US" dirty="0"/>
              <a:t>Instagram Feed Inspiration</a:t>
            </a:r>
          </a:p>
          <a:p>
            <a:endParaRPr lang="en-US" dirty="0"/>
          </a:p>
          <a:p>
            <a:r>
              <a:rPr lang="en-US" dirty="0"/>
              <a:t>A lot of the designers I found within my research had a strong presence on Instagram. Their regular posting schedule meant that they were always relevant on my feed and I would always make sure to find their posts each day. With that in mind I highlighted what features of their pages I liked.</a:t>
            </a:r>
          </a:p>
          <a:p>
            <a:endParaRPr lang="en-US" dirty="0"/>
          </a:p>
          <a:p>
            <a:r>
              <a:rPr lang="en-US" dirty="0"/>
              <a:t>I've loved how Victoria has developed her work over the few years I've followed her. Being able to see the development of her experimentation through videos is unique to things I've seen on other accounts. </a:t>
            </a:r>
          </a:p>
          <a:p>
            <a:endParaRPr lang="en-US" dirty="0"/>
          </a:p>
        </p:txBody>
      </p:sp>
      <p:pic>
        <p:nvPicPr>
          <p:cNvPr id="9" name="Picture 8">
            <a:extLst>
              <a:ext uri="{FF2B5EF4-FFF2-40B4-BE49-F238E27FC236}">
                <a16:creationId xmlns:a16="http://schemas.microsoft.com/office/drawing/2014/main" id="{562E0B42-B0F3-034D-989E-C533DBA7B4F0}"/>
              </a:ext>
            </a:extLst>
          </p:cNvPr>
          <p:cNvPicPr>
            <a:picLocks noChangeAspect="1"/>
          </p:cNvPicPr>
          <p:nvPr/>
        </p:nvPicPr>
        <p:blipFill>
          <a:blip r:embed="rId2"/>
          <a:stretch>
            <a:fillRect/>
          </a:stretch>
        </p:blipFill>
        <p:spPr>
          <a:xfrm>
            <a:off x="6362164" y="218817"/>
            <a:ext cx="5131336" cy="6411244"/>
          </a:xfrm>
          <a:prstGeom prst="rect">
            <a:avLst/>
          </a:prstGeom>
        </p:spPr>
      </p:pic>
    </p:spTree>
    <p:extLst>
      <p:ext uri="{BB962C8B-B14F-4D97-AF65-F5344CB8AC3E}">
        <p14:creationId xmlns:p14="http://schemas.microsoft.com/office/powerpoint/2010/main" val="23893763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6B61F054-8B3C-E247-A8C5-790D651DD69E}"/>
              </a:ext>
            </a:extLst>
          </p:cNvPr>
          <p:cNvPicPr>
            <a:picLocks noChangeAspect="1"/>
          </p:cNvPicPr>
          <p:nvPr/>
        </p:nvPicPr>
        <p:blipFill>
          <a:blip r:embed="rId2"/>
          <a:stretch>
            <a:fillRect/>
          </a:stretch>
        </p:blipFill>
        <p:spPr>
          <a:xfrm>
            <a:off x="2562915" y="2206146"/>
            <a:ext cx="6439417" cy="4090482"/>
          </a:xfrm>
          <a:prstGeom prst="rect">
            <a:avLst/>
          </a:prstGeom>
        </p:spPr>
      </p:pic>
      <p:sp>
        <p:nvSpPr>
          <p:cNvPr id="2" name="TextBox 1">
            <a:extLst>
              <a:ext uri="{FF2B5EF4-FFF2-40B4-BE49-F238E27FC236}">
                <a16:creationId xmlns:a16="http://schemas.microsoft.com/office/drawing/2014/main" id="{12035E52-002A-D54C-93A5-2803FC6318AF}"/>
              </a:ext>
            </a:extLst>
          </p:cNvPr>
          <p:cNvSpPr txBox="1"/>
          <p:nvPr/>
        </p:nvSpPr>
        <p:spPr>
          <a:xfrm>
            <a:off x="824248" y="283335"/>
            <a:ext cx="10547797" cy="1754326"/>
          </a:xfrm>
          <a:prstGeom prst="rect">
            <a:avLst/>
          </a:prstGeom>
          <a:noFill/>
        </p:spPr>
        <p:txBody>
          <a:bodyPr wrap="square" rtlCol="0">
            <a:spAutoFit/>
          </a:bodyPr>
          <a:lstStyle/>
          <a:p>
            <a:pPr algn="ctr"/>
            <a:r>
              <a:rPr lang="en-US" dirty="0"/>
              <a:t>Linked-in</a:t>
            </a:r>
          </a:p>
          <a:p>
            <a:endParaRPr lang="en-US" dirty="0"/>
          </a:p>
          <a:p>
            <a:r>
              <a:rPr lang="en-US" dirty="0"/>
              <a:t>Linked-in has been a great platform to be able to connect with all different kinds of employers and to show case work to a different type of demographic. Since starting my account I have been able to find people and businesses working in my local area that I probably wouldn’t have known about. Having this platform available to fall back on has made me see my degree as a stepping-stone to an actual job in the arts.</a:t>
            </a:r>
          </a:p>
        </p:txBody>
      </p:sp>
    </p:spTree>
    <p:extLst>
      <p:ext uri="{BB962C8B-B14F-4D97-AF65-F5344CB8AC3E}">
        <p14:creationId xmlns:p14="http://schemas.microsoft.com/office/powerpoint/2010/main" val="27907941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ell phone&#10;&#10;Description automatically generated">
            <a:extLst>
              <a:ext uri="{FF2B5EF4-FFF2-40B4-BE49-F238E27FC236}">
                <a16:creationId xmlns:a16="http://schemas.microsoft.com/office/drawing/2014/main" id="{9424C34A-63CA-C14A-BC2F-D61D8289FAF4}"/>
              </a:ext>
            </a:extLst>
          </p:cNvPr>
          <p:cNvPicPr>
            <a:picLocks noChangeAspect="1"/>
          </p:cNvPicPr>
          <p:nvPr/>
        </p:nvPicPr>
        <p:blipFill>
          <a:blip r:embed="rId2"/>
          <a:stretch>
            <a:fillRect/>
          </a:stretch>
        </p:blipFill>
        <p:spPr>
          <a:xfrm>
            <a:off x="2635876" y="1747468"/>
            <a:ext cx="6877318" cy="4368648"/>
          </a:xfrm>
          <a:prstGeom prst="rect">
            <a:avLst/>
          </a:prstGeom>
        </p:spPr>
      </p:pic>
      <p:sp>
        <p:nvSpPr>
          <p:cNvPr id="3" name="TextBox 2">
            <a:extLst>
              <a:ext uri="{FF2B5EF4-FFF2-40B4-BE49-F238E27FC236}">
                <a16:creationId xmlns:a16="http://schemas.microsoft.com/office/drawing/2014/main" id="{B72BE75D-E951-734B-8CDD-9ED90A820F76}"/>
              </a:ext>
            </a:extLst>
          </p:cNvPr>
          <p:cNvSpPr txBox="1"/>
          <p:nvPr/>
        </p:nvSpPr>
        <p:spPr>
          <a:xfrm>
            <a:off x="0" y="309092"/>
            <a:ext cx="12192000" cy="369332"/>
          </a:xfrm>
          <a:prstGeom prst="rect">
            <a:avLst/>
          </a:prstGeom>
          <a:noFill/>
        </p:spPr>
        <p:txBody>
          <a:bodyPr wrap="square" rtlCol="0">
            <a:spAutoFit/>
          </a:bodyPr>
          <a:lstStyle/>
          <a:p>
            <a:pPr algn="ctr"/>
            <a:r>
              <a:rPr lang="en-US" dirty="0"/>
              <a:t>Developing my profile</a:t>
            </a:r>
          </a:p>
        </p:txBody>
      </p:sp>
      <p:sp>
        <p:nvSpPr>
          <p:cNvPr id="4" name="TextBox 3">
            <a:extLst>
              <a:ext uri="{FF2B5EF4-FFF2-40B4-BE49-F238E27FC236}">
                <a16:creationId xmlns:a16="http://schemas.microsoft.com/office/drawing/2014/main" id="{5FACEB37-22A7-1447-8EDF-AF4BE0898981}"/>
              </a:ext>
            </a:extLst>
          </p:cNvPr>
          <p:cNvSpPr txBox="1"/>
          <p:nvPr/>
        </p:nvSpPr>
        <p:spPr>
          <a:xfrm>
            <a:off x="9659153" y="2110161"/>
            <a:ext cx="2730321" cy="923330"/>
          </a:xfrm>
          <a:prstGeom prst="rect">
            <a:avLst/>
          </a:prstGeom>
          <a:noFill/>
        </p:spPr>
        <p:txBody>
          <a:bodyPr wrap="square" rtlCol="0">
            <a:spAutoFit/>
          </a:bodyPr>
          <a:lstStyle/>
          <a:p>
            <a:r>
              <a:rPr lang="en-US" dirty="0"/>
              <a:t>Use banner which gives viewers a sense of own identity. </a:t>
            </a:r>
          </a:p>
        </p:txBody>
      </p:sp>
      <p:sp>
        <p:nvSpPr>
          <p:cNvPr id="5" name="TextBox 4">
            <a:extLst>
              <a:ext uri="{FF2B5EF4-FFF2-40B4-BE49-F238E27FC236}">
                <a16:creationId xmlns:a16="http://schemas.microsoft.com/office/drawing/2014/main" id="{0BD356C1-5B39-C140-93A4-FB6F6BE8BBCB}"/>
              </a:ext>
            </a:extLst>
          </p:cNvPr>
          <p:cNvSpPr txBox="1"/>
          <p:nvPr/>
        </p:nvSpPr>
        <p:spPr>
          <a:xfrm>
            <a:off x="154546" y="1648496"/>
            <a:ext cx="1828800" cy="923330"/>
          </a:xfrm>
          <a:prstGeom prst="rect">
            <a:avLst/>
          </a:prstGeom>
          <a:noFill/>
        </p:spPr>
        <p:txBody>
          <a:bodyPr wrap="square" rtlCol="0">
            <a:spAutoFit/>
          </a:bodyPr>
          <a:lstStyle/>
          <a:p>
            <a:r>
              <a:rPr lang="en-US" dirty="0"/>
              <a:t>Happy profile picture showing work you love</a:t>
            </a:r>
          </a:p>
        </p:txBody>
      </p:sp>
      <p:sp>
        <p:nvSpPr>
          <p:cNvPr id="6" name="TextBox 5">
            <a:extLst>
              <a:ext uri="{FF2B5EF4-FFF2-40B4-BE49-F238E27FC236}">
                <a16:creationId xmlns:a16="http://schemas.microsoft.com/office/drawing/2014/main" id="{D4D91E61-0F29-474D-A3F7-D81A0BF95FEE}"/>
              </a:ext>
            </a:extLst>
          </p:cNvPr>
          <p:cNvSpPr txBox="1"/>
          <p:nvPr/>
        </p:nvSpPr>
        <p:spPr>
          <a:xfrm>
            <a:off x="6440" y="2941732"/>
            <a:ext cx="2157211" cy="1754326"/>
          </a:xfrm>
          <a:prstGeom prst="rect">
            <a:avLst/>
          </a:prstGeom>
          <a:noFill/>
        </p:spPr>
        <p:txBody>
          <a:bodyPr wrap="square" rtlCol="0">
            <a:spAutoFit/>
          </a:bodyPr>
          <a:lstStyle/>
          <a:p>
            <a:r>
              <a:rPr lang="en-US" dirty="0"/>
              <a:t>Bio needs to contain more relevant information. (university student needs to be highlighted first)</a:t>
            </a:r>
          </a:p>
        </p:txBody>
      </p:sp>
      <p:sp>
        <p:nvSpPr>
          <p:cNvPr id="7" name="TextBox 6">
            <a:extLst>
              <a:ext uri="{FF2B5EF4-FFF2-40B4-BE49-F238E27FC236}">
                <a16:creationId xmlns:a16="http://schemas.microsoft.com/office/drawing/2014/main" id="{B8F5D493-5D18-D646-9778-F902B06EA6E5}"/>
              </a:ext>
            </a:extLst>
          </p:cNvPr>
          <p:cNvSpPr txBox="1"/>
          <p:nvPr/>
        </p:nvSpPr>
        <p:spPr>
          <a:xfrm>
            <a:off x="9659153" y="4430332"/>
            <a:ext cx="2532847" cy="1477328"/>
          </a:xfrm>
          <a:prstGeom prst="rect">
            <a:avLst/>
          </a:prstGeom>
          <a:noFill/>
        </p:spPr>
        <p:txBody>
          <a:bodyPr wrap="square" rtlCol="0">
            <a:spAutoFit/>
          </a:bodyPr>
          <a:lstStyle/>
          <a:p>
            <a:r>
              <a:rPr lang="en-US" dirty="0"/>
              <a:t>About information is key. Make sure it contains skills, passions and information about myself as a person</a:t>
            </a:r>
          </a:p>
        </p:txBody>
      </p:sp>
      <p:cxnSp>
        <p:nvCxnSpPr>
          <p:cNvPr id="11" name="Straight Connector 10">
            <a:extLst>
              <a:ext uri="{FF2B5EF4-FFF2-40B4-BE49-F238E27FC236}">
                <a16:creationId xmlns:a16="http://schemas.microsoft.com/office/drawing/2014/main" id="{2B2B03DC-2974-304B-90A7-1BE08089BAA8}"/>
              </a:ext>
            </a:extLst>
          </p:cNvPr>
          <p:cNvCxnSpPr>
            <a:cxnSpLocks/>
          </p:cNvCxnSpPr>
          <p:nvPr/>
        </p:nvCxnSpPr>
        <p:spPr>
          <a:xfrm>
            <a:off x="1983346" y="3931793"/>
            <a:ext cx="695460" cy="32277"/>
          </a:xfrm>
          <a:prstGeom prst="line">
            <a:avLst/>
          </a:prstGeom>
        </p:spPr>
        <p:style>
          <a:lnRef idx="3">
            <a:schemeClr val="accent2"/>
          </a:lnRef>
          <a:fillRef idx="0">
            <a:schemeClr val="accent2"/>
          </a:fillRef>
          <a:effectRef idx="2">
            <a:schemeClr val="accent2"/>
          </a:effectRef>
          <a:fontRef idx="minor">
            <a:schemeClr val="tx1"/>
          </a:fontRef>
        </p:style>
      </p:cxnSp>
      <p:cxnSp>
        <p:nvCxnSpPr>
          <p:cNvPr id="12" name="Straight Connector 11">
            <a:extLst>
              <a:ext uri="{FF2B5EF4-FFF2-40B4-BE49-F238E27FC236}">
                <a16:creationId xmlns:a16="http://schemas.microsoft.com/office/drawing/2014/main" id="{8328C470-85BF-3C4E-B68F-B96FA7F18345}"/>
              </a:ext>
            </a:extLst>
          </p:cNvPr>
          <p:cNvCxnSpPr>
            <a:cxnSpLocks/>
          </p:cNvCxnSpPr>
          <p:nvPr/>
        </p:nvCxnSpPr>
        <p:spPr>
          <a:xfrm>
            <a:off x="1910365" y="2055313"/>
            <a:ext cx="1154807" cy="886419"/>
          </a:xfrm>
          <a:prstGeom prst="line">
            <a:avLst/>
          </a:prstGeom>
        </p:spPr>
        <p:style>
          <a:lnRef idx="3">
            <a:schemeClr val="accent2"/>
          </a:lnRef>
          <a:fillRef idx="0">
            <a:schemeClr val="accent2"/>
          </a:fillRef>
          <a:effectRef idx="2">
            <a:schemeClr val="accent2"/>
          </a:effectRef>
          <a:fontRef idx="minor">
            <a:schemeClr val="tx1"/>
          </a:fontRef>
        </p:style>
      </p:cxnSp>
      <p:cxnSp>
        <p:nvCxnSpPr>
          <p:cNvPr id="14" name="Straight Connector 13">
            <a:extLst>
              <a:ext uri="{FF2B5EF4-FFF2-40B4-BE49-F238E27FC236}">
                <a16:creationId xmlns:a16="http://schemas.microsoft.com/office/drawing/2014/main" id="{3544D6AB-65AF-334A-9B2B-25CBE1527F2A}"/>
              </a:ext>
            </a:extLst>
          </p:cNvPr>
          <p:cNvCxnSpPr>
            <a:cxnSpLocks/>
            <a:endCxn id="4" idx="1"/>
          </p:cNvCxnSpPr>
          <p:nvPr/>
        </p:nvCxnSpPr>
        <p:spPr>
          <a:xfrm flipV="1">
            <a:off x="6459827" y="2571826"/>
            <a:ext cx="3199326" cy="220036"/>
          </a:xfrm>
          <a:prstGeom prst="line">
            <a:avLst/>
          </a:prstGeom>
        </p:spPr>
        <p:style>
          <a:lnRef idx="3">
            <a:schemeClr val="accent2"/>
          </a:lnRef>
          <a:fillRef idx="0">
            <a:schemeClr val="accent2"/>
          </a:fillRef>
          <a:effectRef idx="2">
            <a:schemeClr val="accent2"/>
          </a:effectRef>
          <a:fontRef idx="minor">
            <a:schemeClr val="tx1"/>
          </a:fontRef>
        </p:style>
      </p:cxnSp>
      <p:cxnSp>
        <p:nvCxnSpPr>
          <p:cNvPr id="16" name="Straight Connector 15">
            <a:extLst>
              <a:ext uri="{FF2B5EF4-FFF2-40B4-BE49-F238E27FC236}">
                <a16:creationId xmlns:a16="http://schemas.microsoft.com/office/drawing/2014/main" id="{3676FEE1-46E0-B343-B2BC-1AB4E4EF5E88}"/>
              </a:ext>
            </a:extLst>
          </p:cNvPr>
          <p:cNvCxnSpPr>
            <a:cxnSpLocks/>
          </p:cNvCxnSpPr>
          <p:nvPr/>
        </p:nvCxnSpPr>
        <p:spPr>
          <a:xfrm flipV="1">
            <a:off x="3322749" y="4930018"/>
            <a:ext cx="6274157" cy="1071537"/>
          </a:xfrm>
          <a:prstGeom prst="line">
            <a:avLst/>
          </a:prstGeom>
        </p:spPr>
        <p:style>
          <a:lnRef idx="3">
            <a:schemeClr val="accent2"/>
          </a:lnRef>
          <a:fillRef idx="0">
            <a:schemeClr val="accent2"/>
          </a:fillRef>
          <a:effectRef idx="2">
            <a:schemeClr val="accent2"/>
          </a:effectRef>
          <a:fontRef idx="minor">
            <a:schemeClr val="tx1"/>
          </a:fontRef>
        </p:style>
      </p:cxnSp>
      <p:sp>
        <p:nvSpPr>
          <p:cNvPr id="25" name="TextBox 24">
            <a:extLst>
              <a:ext uri="{FF2B5EF4-FFF2-40B4-BE49-F238E27FC236}">
                <a16:creationId xmlns:a16="http://schemas.microsoft.com/office/drawing/2014/main" id="{D37A7803-FC6B-9D44-9987-366A7CA4D345}"/>
              </a:ext>
            </a:extLst>
          </p:cNvPr>
          <p:cNvSpPr txBox="1"/>
          <p:nvPr/>
        </p:nvSpPr>
        <p:spPr>
          <a:xfrm>
            <a:off x="8538693" y="309093"/>
            <a:ext cx="2871989" cy="923330"/>
          </a:xfrm>
          <a:prstGeom prst="rect">
            <a:avLst/>
          </a:prstGeom>
          <a:noFill/>
        </p:spPr>
        <p:txBody>
          <a:bodyPr wrap="square" rtlCol="0">
            <a:spAutoFit/>
          </a:bodyPr>
          <a:lstStyle/>
          <a:p>
            <a:r>
              <a:rPr lang="en-US" dirty="0"/>
              <a:t>Interact and visit new connections profiles in order to find new connections </a:t>
            </a:r>
          </a:p>
        </p:txBody>
      </p:sp>
      <p:cxnSp>
        <p:nvCxnSpPr>
          <p:cNvPr id="26" name="Straight Connector 25">
            <a:extLst>
              <a:ext uri="{FF2B5EF4-FFF2-40B4-BE49-F238E27FC236}">
                <a16:creationId xmlns:a16="http://schemas.microsoft.com/office/drawing/2014/main" id="{D75EBE11-E4EB-2F4B-807D-1FB636367B3D}"/>
              </a:ext>
            </a:extLst>
          </p:cNvPr>
          <p:cNvCxnSpPr>
            <a:cxnSpLocks/>
          </p:cNvCxnSpPr>
          <p:nvPr/>
        </p:nvCxnSpPr>
        <p:spPr>
          <a:xfrm flipV="1">
            <a:off x="7508383" y="724917"/>
            <a:ext cx="1026017" cy="907990"/>
          </a:xfrm>
          <a:prstGeom prst="line">
            <a:avLst/>
          </a:prstGeom>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20115596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1774</TotalTime>
  <Words>1693</Words>
  <Application>Microsoft Macintosh PowerPoint</Application>
  <PresentationFormat>Widescreen</PresentationFormat>
  <Paragraphs>102</Paragraphs>
  <Slides>29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Calibri Light</vt:lpstr>
      <vt:lpstr>Office Theme</vt:lpstr>
      <vt:lpstr>Professional Promotion Module​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70</cp:revision>
  <dcterms:created xsi:type="dcterms:W3CDTF">2020-04-27T22:46:50Z</dcterms:created>
  <dcterms:modified xsi:type="dcterms:W3CDTF">2020-05-15T09:57:08Z</dcterms:modified>
</cp:coreProperties>
</file>