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9511" autoAdjust="0"/>
  </p:normalViewPr>
  <p:slideViewPr>
    <p:cSldViewPr snapToGrid="0" snapToObjects="1">
      <p:cViewPr varScale="1">
        <p:scale>
          <a:sx n="62" d="100"/>
          <a:sy n="62" d="100"/>
        </p:scale>
        <p:origin x="-624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interSettings" Target="printerSettings/printerSettings1.bin"/><Relationship Id="rId1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49A6C-6F3E-334E-AC1F-3EB6B1CF81F9}" type="datetimeFigureOut">
              <a:rPr lang="en-US" smtClean="0"/>
              <a:t>28/02/2014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2ACC-B8C8-7742-B75E-E3A0849FB6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97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49A6C-6F3E-334E-AC1F-3EB6B1CF81F9}" type="datetimeFigureOut">
              <a:rPr lang="en-US" smtClean="0"/>
              <a:t>28/02/2014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2ACC-B8C8-7742-B75E-E3A0849FB6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792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49A6C-6F3E-334E-AC1F-3EB6B1CF81F9}" type="datetimeFigureOut">
              <a:rPr lang="en-US" smtClean="0"/>
              <a:t>28/02/2014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2ACC-B8C8-7742-B75E-E3A0849FB6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414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49A6C-6F3E-334E-AC1F-3EB6B1CF81F9}" type="datetimeFigureOut">
              <a:rPr lang="en-US" smtClean="0"/>
              <a:t>28/02/2014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2ACC-B8C8-7742-B75E-E3A0849FB6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304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49A6C-6F3E-334E-AC1F-3EB6B1CF81F9}" type="datetimeFigureOut">
              <a:rPr lang="en-US" smtClean="0"/>
              <a:t>28/02/2014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2ACC-B8C8-7742-B75E-E3A0849FB6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72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49A6C-6F3E-334E-AC1F-3EB6B1CF81F9}" type="datetimeFigureOut">
              <a:rPr lang="en-US" smtClean="0"/>
              <a:t>28/02/2014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2ACC-B8C8-7742-B75E-E3A0849FB6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004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49A6C-6F3E-334E-AC1F-3EB6B1CF81F9}" type="datetimeFigureOut">
              <a:rPr lang="en-US" smtClean="0"/>
              <a:t>28/02/2014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2ACC-B8C8-7742-B75E-E3A0849FB6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4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49A6C-6F3E-334E-AC1F-3EB6B1CF81F9}" type="datetimeFigureOut">
              <a:rPr lang="en-US" smtClean="0"/>
              <a:t>28/02/2014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2ACC-B8C8-7742-B75E-E3A0849FB6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591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49A6C-6F3E-334E-AC1F-3EB6B1CF81F9}" type="datetimeFigureOut">
              <a:rPr lang="en-US" smtClean="0"/>
              <a:t>28/02/2014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2ACC-B8C8-7742-B75E-E3A0849FB6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56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49A6C-6F3E-334E-AC1F-3EB6B1CF81F9}" type="datetimeFigureOut">
              <a:rPr lang="en-US" smtClean="0"/>
              <a:t>28/02/2014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2ACC-B8C8-7742-B75E-E3A0849FB6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248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49A6C-6F3E-334E-AC1F-3EB6B1CF81F9}" type="datetimeFigureOut">
              <a:rPr lang="en-US" smtClean="0"/>
              <a:t>28/02/2014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2ACC-B8C8-7742-B75E-E3A0849FB6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144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D49A6C-6F3E-334E-AC1F-3EB6B1CF81F9}" type="datetimeFigureOut">
              <a:rPr lang="en-US" smtClean="0"/>
              <a:t>28/02/2014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2C2ACC-B8C8-7742-B75E-E3A0849FB6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287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20461"/>
            <a:ext cx="7772400" cy="1470025"/>
          </a:xfrm>
        </p:spPr>
        <p:txBody>
          <a:bodyPr/>
          <a:lstStyle/>
          <a:p>
            <a:r>
              <a:rPr lang="en-US" dirty="0" smtClean="0"/>
              <a:t>MBA Marketing Management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976994"/>
            <a:ext cx="6400800" cy="3926207"/>
          </a:xfrm>
        </p:spPr>
        <p:txBody>
          <a:bodyPr>
            <a:noAutofit/>
          </a:bodyPr>
          <a:lstStyle/>
          <a:p>
            <a:r>
              <a:rPr lang="en-US" sz="4000" dirty="0" smtClean="0">
                <a:solidFill>
                  <a:schemeClr val="tx1"/>
                </a:solidFill>
              </a:rPr>
              <a:t>Week 1 - A</a:t>
            </a:r>
          </a:p>
          <a:p>
            <a:r>
              <a:rPr lang="en-US" sz="4000" dirty="0" smtClean="0">
                <a:solidFill>
                  <a:schemeClr val="tx1"/>
                </a:solidFill>
              </a:rPr>
              <a:t>Introduction </a:t>
            </a:r>
            <a:r>
              <a:rPr lang="en-US" sz="4000" smtClean="0">
                <a:solidFill>
                  <a:schemeClr val="tx1"/>
                </a:solidFill>
              </a:rPr>
              <a:t>to Module</a:t>
            </a:r>
            <a:endParaRPr lang="en-US" sz="4000" dirty="0" smtClean="0">
              <a:solidFill>
                <a:schemeClr val="tx1"/>
              </a:solidFill>
            </a:endParaRPr>
          </a:p>
          <a:p>
            <a:endParaRPr lang="en-US" sz="4000" dirty="0" smtClean="0">
              <a:solidFill>
                <a:schemeClr val="tx1"/>
              </a:solidFill>
            </a:endParaRPr>
          </a:p>
          <a:p>
            <a:r>
              <a:rPr lang="en-US" sz="4000" dirty="0" smtClean="0">
                <a:solidFill>
                  <a:schemeClr val="tx1"/>
                </a:solidFill>
              </a:rPr>
              <a:t>Tony </a:t>
            </a:r>
            <a:r>
              <a:rPr lang="en-US" sz="4000" dirty="0" err="1" smtClean="0">
                <a:solidFill>
                  <a:schemeClr val="tx1"/>
                </a:solidFill>
              </a:rPr>
              <a:t>Banham</a:t>
            </a:r>
            <a:endParaRPr 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8988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311"/>
            <a:ext cx="8229600" cy="1143000"/>
          </a:xfrm>
        </p:spPr>
        <p:txBody>
          <a:bodyPr/>
          <a:lstStyle/>
          <a:p>
            <a:r>
              <a:rPr lang="en-US" b="1" dirty="0" smtClean="0">
                <a:solidFill>
                  <a:schemeClr val="tx2">
                    <a:lumMod val="75000"/>
                  </a:schemeClr>
                </a:solidFill>
              </a:rPr>
              <a:t>Module Overview</a:t>
            </a:r>
            <a:endParaRPr lang="en-US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9311"/>
            <a:ext cx="8229600" cy="532632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Introduction to Marketing</a:t>
            </a:r>
          </a:p>
          <a:p>
            <a:r>
              <a:rPr lang="en-US" dirty="0" smtClean="0"/>
              <a:t>The Marketing Mix</a:t>
            </a:r>
          </a:p>
          <a:p>
            <a:r>
              <a:rPr lang="en-US" dirty="0" smtClean="0"/>
              <a:t>The Marketing Environment</a:t>
            </a:r>
          </a:p>
          <a:p>
            <a:r>
              <a:rPr lang="en-US" dirty="0" smtClean="0"/>
              <a:t>Segmentation, Targeting and Positioning</a:t>
            </a:r>
          </a:p>
          <a:p>
            <a:r>
              <a:rPr lang="en-US" dirty="0" smtClean="0"/>
              <a:t>Marketing Information Systems</a:t>
            </a:r>
          </a:p>
          <a:p>
            <a:r>
              <a:rPr lang="en-US" dirty="0" smtClean="0"/>
              <a:t>Marketing Research</a:t>
            </a:r>
          </a:p>
          <a:p>
            <a:r>
              <a:rPr lang="en-US" dirty="0" smtClean="0"/>
              <a:t>Competitive Intelligence</a:t>
            </a:r>
          </a:p>
          <a:p>
            <a:r>
              <a:rPr lang="en-US" dirty="0" smtClean="0"/>
              <a:t>Marketing Strategy</a:t>
            </a:r>
          </a:p>
          <a:p>
            <a:r>
              <a:rPr lang="en-US" dirty="0" smtClean="0"/>
              <a:t>Marketing Ethics &amp; Social Responsibility</a:t>
            </a:r>
          </a:p>
          <a:p>
            <a:r>
              <a:rPr lang="en-US" dirty="0" smtClean="0"/>
              <a:t>Consumers in the Market Place</a:t>
            </a:r>
          </a:p>
          <a:p>
            <a:r>
              <a:rPr lang="en-US" dirty="0" smtClean="0"/>
              <a:t>Individual and Consumer </a:t>
            </a:r>
            <a:r>
              <a:rPr lang="en-US" dirty="0" err="1" smtClean="0"/>
              <a:t>Behaviour</a:t>
            </a:r>
            <a:endParaRPr lang="en-US" dirty="0" smtClean="0"/>
          </a:p>
          <a:p>
            <a:pPr marL="3657600" lvl="8" indent="0">
              <a:buNone/>
            </a:pP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1312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6311"/>
            <a:ext cx="82296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smtClean="0">
                <a:solidFill>
                  <a:schemeClr val="tx2">
                    <a:lumMod val="75000"/>
                  </a:schemeClr>
                </a:solidFill>
              </a:rPr>
              <a:t>Module Overview </a:t>
            </a:r>
            <a:r>
              <a:rPr lang="en-US" b="1" dirty="0" smtClean="0">
                <a:solidFill>
                  <a:schemeClr val="accent1"/>
                </a:solidFill>
              </a:rPr>
              <a:t>continued</a:t>
            </a:r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149311"/>
            <a:ext cx="8229600" cy="532632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Branding</a:t>
            </a:r>
          </a:p>
          <a:p>
            <a:r>
              <a:rPr lang="en-US" dirty="0" smtClean="0"/>
              <a:t>Promotional Strategies</a:t>
            </a:r>
          </a:p>
          <a:p>
            <a:r>
              <a:rPr lang="en-US" dirty="0" smtClean="0"/>
              <a:t>Marketing Communications</a:t>
            </a:r>
          </a:p>
          <a:p>
            <a:r>
              <a:rPr lang="en-US" dirty="0" smtClean="0"/>
              <a:t>Marketing Communication Planning</a:t>
            </a:r>
          </a:p>
          <a:p>
            <a:r>
              <a:rPr lang="en-US" dirty="0" smtClean="0"/>
              <a:t>Advertising</a:t>
            </a:r>
          </a:p>
          <a:p>
            <a:r>
              <a:rPr lang="en-US" dirty="0" smtClean="0"/>
              <a:t>Direct Marketing &amp; Public Relations (PR)</a:t>
            </a:r>
          </a:p>
          <a:p>
            <a:r>
              <a:rPr lang="en-US" dirty="0" smtClean="0"/>
              <a:t>Customer Relationship Management (CRM)</a:t>
            </a:r>
          </a:p>
          <a:p>
            <a:r>
              <a:rPr lang="en-US" dirty="0" smtClean="0"/>
              <a:t>Developments in Marketing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597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36567" y="200000"/>
            <a:ext cx="8102165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500" b="1" dirty="0"/>
              <a:t>Reading List</a:t>
            </a:r>
          </a:p>
          <a:p>
            <a:r>
              <a:rPr lang="en-US" sz="1500" dirty="0"/>
              <a:t>Essential</a:t>
            </a:r>
          </a:p>
          <a:p>
            <a:r>
              <a:rPr lang="en-US" sz="1500" dirty="0"/>
              <a:t>Hooley, G.J., Saunders, J.A. &amp; Piercy N.F. (2009) Marketing Strategy and Competitive Positioning, Essex,</a:t>
            </a:r>
          </a:p>
          <a:p>
            <a:r>
              <a:rPr lang="en-US" sz="1500" dirty="0"/>
              <a:t>Prentice Hall International.</a:t>
            </a:r>
          </a:p>
          <a:p>
            <a:r>
              <a:rPr lang="en-US" sz="1500" dirty="0"/>
              <a:t>Recommended</a:t>
            </a:r>
          </a:p>
          <a:p>
            <a:r>
              <a:rPr lang="en-US" sz="1500" dirty="0"/>
              <a:t>Baker, M (2004) Marketing Theory, London, Thomson Learning.</a:t>
            </a:r>
          </a:p>
          <a:p>
            <a:r>
              <a:rPr lang="en-US" sz="1500" dirty="0" err="1"/>
              <a:t>Beller</a:t>
            </a:r>
            <a:r>
              <a:rPr lang="en-US" sz="1500" dirty="0"/>
              <a:t>, K., Weiss, S. &amp; </a:t>
            </a:r>
            <a:r>
              <a:rPr lang="en-US" sz="1500" dirty="0" err="1"/>
              <a:t>Patler</a:t>
            </a:r>
            <a:r>
              <a:rPr lang="en-US" sz="1500" dirty="0"/>
              <a:t>, L. (2007) The Consistent Consumer, Sedona AZ, LTS Press,</a:t>
            </a:r>
          </a:p>
          <a:p>
            <a:r>
              <a:rPr lang="en-US" sz="1500" dirty="0" err="1"/>
              <a:t>Brassington</a:t>
            </a:r>
            <a:r>
              <a:rPr lang="en-US" sz="1500" dirty="0"/>
              <a:t>, F. &amp; Pettit, S., (2010) Principles of Marketing, Harlow: FT Prentice Hall.</a:t>
            </a:r>
          </a:p>
          <a:p>
            <a:r>
              <a:rPr lang="en-US" sz="1500" dirty="0"/>
              <a:t>Chaffey, D., Ellis-</a:t>
            </a:r>
            <a:r>
              <a:rPr lang="en-US" sz="1500" dirty="0" err="1"/>
              <a:t>Chadwich</a:t>
            </a:r>
            <a:r>
              <a:rPr lang="en-US" sz="1500" dirty="0"/>
              <a:t>, F &amp; Johnson, K. &amp; Mayer, R. (2006) Internet Marketing, 3e, Essex, FT Prentice</a:t>
            </a:r>
          </a:p>
          <a:p>
            <a:r>
              <a:rPr lang="en-US" sz="1500" dirty="0"/>
              <a:t>Hall.</a:t>
            </a:r>
          </a:p>
          <a:p>
            <a:r>
              <a:rPr lang="en-US" sz="1500" dirty="0"/>
              <a:t>Christopher M., Payne, A &amp; </a:t>
            </a:r>
            <a:r>
              <a:rPr lang="en-US" sz="1500" dirty="0" err="1"/>
              <a:t>Ballantyne</a:t>
            </a:r>
            <a:r>
              <a:rPr lang="en-US" sz="1500" dirty="0"/>
              <a:t>, D. (2002) Relationship Marketing, Oxford, Butterworth-Heinemann.</a:t>
            </a:r>
          </a:p>
          <a:p>
            <a:r>
              <a:rPr lang="en-US" sz="1500" dirty="0"/>
              <a:t>de </a:t>
            </a:r>
            <a:r>
              <a:rPr lang="en-US" sz="1500" dirty="0" err="1"/>
              <a:t>Chernatony</a:t>
            </a:r>
            <a:r>
              <a:rPr lang="en-US" sz="1500" dirty="0"/>
              <a:t>, L &amp; McDonald, M. (2003) Creating Powerful Brands, 3e Oxford, Butterworth-Heinemann.</a:t>
            </a:r>
          </a:p>
          <a:p>
            <a:r>
              <a:rPr lang="en-US" sz="1500" dirty="0" err="1"/>
              <a:t>Dibb</a:t>
            </a:r>
            <a:r>
              <a:rPr lang="en-US" sz="1500" dirty="0"/>
              <a:t>, S., </a:t>
            </a:r>
            <a:r>
              <a:rPr lang="en-US" sz="1500" dirty="0" err="1"/>
              <a:t>Simkin</a:t>
            </a:r>
            <a:r>
              <a:rPr lang="en-US" sz="1500" dirty="0"/>
              <a:t>, L. M. and Ferrell, O. C., (2012) Marketing: Concepts and Strategies, 6e. </a:t>
            </a:r>
            <a:r>
              <a:rPr lang="en-US" sz="1500" dirty="0" err="1"/>
              <a:t>Cengage</a:t>
            </a:r>
            <a:r>
              <a:rPr lang="en-US" sz="1500" dirty="0"/>
              <a:t> Learning</a:t>
            </a:r>
          </a:p>
          <a:p>
            <a:r>
              <a:rPr lang="en-US" sz="1500" dirty="0"/>
              <a:t>EMEA</a:t>
            </a:r>
          </a:p>
          <a:p>
            <a:r>
              <a:rPr lang="en-US" sz="1500" dirty="0"/>
              <a:t>Evans, M, Jamal, A &amp; </a:t>
            </a:r>
            <a:r>
              <a:rPr lang="en-US" sz="1500" dirty="0" err="1"/>
              <a:t>Foxall</a:t>
            </a:r>
            <a:r>
              <a:rPr lang="en-US" sz="1500" dirty="0"/>
              <a:t>, G (2009) Consumer </a:t>
            </a:r>
            <a:r>
              <a:rPr lang="en-US" sz="1500" dirty="0" err="1"/>
              <a:t>Behaviour</a:t>
            </a:r>
            <a:r>
              <a:rPr lang="en-US" sz="1500" dirty="0"/>
              <a:t>, 2e, Oxford, Wiley.</a:t>
            </a:r>
          </a:p>
          <a:p>
            <a:r>
              <a:rPr lang="en-US" sz="1500" dirty="0" err="1"/>
              <a:t>Lodziak</a:t>
            </a:r>
            <a:r>
              <a:rPr lang="en-US" sz="1500" dirty="0"/>
              <a:t>, C. (2011) The Myth of Consumerism, London, Pluto Press,</a:t>
            </a:r>
          </a:p>
          <a:p>
            <a:r>
              <a:rPr lang="en-US" sz="1500" dirty="0"/>
              <a:t>McDonald, M (2007) Marketing Plans, 6e, Oxford, Butterworth-Heinemann</a:t>
            </a:r>
          </a:p>
          <a:p>
            <a:r>
              <a:rPr lang="en-US" sz="1500" dirty="0"/>
              <a:t>Parsons, E. &amp; </a:t>
            </a:r>
            <a:r>
              <a:rPr lang="en-US" sz="1500" dirty="0" err="1"/>
              <a:t>MacLaran</a:t>
            </a:r>
            <a:r>
              <a:rPr lang="en-US" sz="1500" dirty="0"/>
              <a:t>, P. (2009) Contemporary Issues in Marketing and Consumer </a:t>
            </a:r>
            <a:r>
              <a:rPr lang="en-US" sz="1500" dirty="0" err="1"/>
              <a:t>Behaviour</a:t>
            </a:r>
            <a:r>
              <a:rPr lang="en-US" sz="1500" dirty="0"/>
              <a:t>, London,</a:t>
            </a:r>
          </a:p>
          <a:p>
            <a:r>
              <a:rPr lang="en-US" sz="1500" dirty="0"/>
              <a:t>Butterworth Heinemann.</a:t>
            </a:r>
          </a:p>
          <a:p>
            <a:r>
              <a:rPr lang="en-US" sz="1500" dirty="0"/>
              <a:t>Smith, B. (2005) Making Marketing Happen, Oxford, Elsevier.</a:t>
            </a:r>
          </a:p>
          <a:p>
            <a:r>
              <a:rPr lang="en-US" sz="1500" dirty="0"/>
              <a:t>Solomon, </a:t>
            </a:r>
            <a:r>
              <a:rPr lang="en-US" sz="1500" dirty="0" err="1"/>
              <a:t>Bamossy</a:t>
            </a:r>
            <a:r>
              <a:rPr lang="en-US" sz="1500" dirty="0"/>
              <a:t>, </a:t>
            </a:r>
            <a:r>
              <a:rPr lang="en-US" sz="1500" dirty="0" err="1"/>
              <a:t>Askegaard</a:t>
            </a:r>
            <a:r>
              <a:rPr lang="en-US" sz="1500" dirty="0"/>
              <a:t> &amp; Hogg (2010), Consumer </a:t>
            </a:r>
            <a:r>
              <a:rPr lang="en-US" sz="1500" dirty="0" err="1"/>
              <a:t>Behaviour</a:t>
            </a:r>
            <a:r>
              <a:rPr lang="en-US" sz="1500" dirty="0"/>
              <a:t> – a European Perspective 4e FT</a:t>
            </a:r>
          </a:p>
          <a:p>
            <a:r>
              <a:rPr lang="en-US" sz="1500" dirty="0"/>
              <a:t>Prentice Hall</a:t>
            </a:r>
          </a:p>
        </p:txBody>
      </p:sp>
    </p:spTree>
    <p:extLst>
      <p:ext uri="{BB962C8B-B14F-4D97-AF65-F5344CB8AC3E}">
        <p14:creationId xmlns:p14="http://schemas.microsoft.com/office/powerpoint/2010/main" val="4245814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97537" y="197346"/>
            <a:ext cx="7923309" cy="5909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Journals</a:t>
            </a:r>
          </a:p>
          <a:p>
            <a:endParaRPr lang="en-US" b="1" dirty="0"/>
          </a:p>
          <a:p>
            <a:r>
              <a:rPr lang="en-US" dirty="0"/>
              <a:t>Journal of Strategic Marketing</a:t>
            </a:r>
          </a:p>
          <a:p>
            <a:r>
              <a:rPr lang="en-US" dirty="0"/>
              <a:t>Journal of Marketing Management</a:t>
            </a:r>
          </a:p>
          <a:p>
            <a:r>
              <a:rPr lang="en-US" dirty="0"/>
              <a:t>Journal of Marketing</a:t>
            </a:r>
          </a:p>
          <a:p>
            <a:r>
              <a:rPr lang="en-US" dirty="0"/>
              <a:t>Journal of Marketing Research</a:t>
            </a:r>
          </a:p>
          <a:p>
            <a:r>
              <a:rPr lang="en-US" dirty="0"/>
              <a:t>Marketing</a:t>
            </a:r>
          </a:p>
          <a:p>
            <a:r>
              <a:rPr lang="en-US" dirty="0"/>
              <a:t>Marketing </a:t>
            </a:r>
            <a:r>
              <a:rPr lang="en-US" dirty="0" smtClean="0"/>
              <a:t>week</a:t>
            </a:r>
          </a:p>
          <a:p>
            <a:endParaRPr lang="en-US" b="1" dirty="0"/>
          </a:p>
          <a:p>
            <a:r>
              <a:rPr lang="en-US" b="1" dirty="0" smtClean="0"/>
              <a:t>Websites</a:t>
            </a:r>
          </a:p>
          <a:p>
            <a:endParaRPr lang="en-US" b="1" dirty="0"/>
          </a:p>
          <a:p>
            <a:r>
              <a:rPr lang="en-US" dirty="0" smtClean="0"/>
              <a:t>CIM</a:t>
            </a:r>
            <a:r>
              <a:rPr lang="en-US" dirty="0"/>
              <a:t>, The Chartered Institute of marketing (online) Available from:</a:t>
            </a:r>
          </a:p>
          <a:p>
            <a:r>
              <a:rPr lang="en-US" dirty="0"/>
              <a:t>http://</a:t>
            </a:r>
            <a:r>
              <a:rPr lang="en-US" dirty="0" err="1"/>
              <a:t>www.cim.co.uk</a:t>
            </a:r>
            <a:r>
              <a:rPr lang="en-US" dirty="0"/>
              <a:t> (Accessed: 26-08-2012)</a:t>
            </a:r>
          </a:p>
          <a:p>
            <a:r>
              <a:rPr lang="en-US" dirty="0"/>
              <a:t>CIM, Papers and surveys (online) Available from:</a:t>
            </a:r>
          </a:p>
          <a:p>
            <a:r>
              <a:rPr lang="en-US" dirty="0"/>
              <a:t>http://</a:t>
            </a:r>
            <a:r>
              <a:rPr lang="en-US" dirty="0" err="1"/>
              <a:t>www.shapetheagenda.com</a:t>
            </a:r>
            <a:r>
              <a:rPr lang="en-US" dirty="0"/>
              <a:t> (Accessed: 26-08-2012)</a:t>
            </a:r>
          </a:p>
          <a:p>
            <a:r>
              <a:rPr lang="en-US" dirty="0"/>
              <a:t>MAD (online) Available from:</a:t>
            </a:r>
          </a:p>
          <a:p>
            <a:r>
              <a:rPr lang="en-US" dirty="0"/>
              <a:t>http://</a:t>
            </a:r>
            <a:r>
              <a:rPr lang="en-US" dirty="0" err="1"/>
              <a:t>www.mad.co.uk</a:t>
            </a:r>
            <a:r>
              <a:rPr lang="en-US" dirty="0"/>
              <a:t> (Accessed: 26-08-2012)</a:t>
            </a:r>
          </a:p>
          <a:p>
            <a:r>
              <a:rPr lang="en-US" dirty="0"/>
              <a:t>biz/</a:t>
            </a:r>
            <a:r>
              <a:rPr lang="en-US" dirty="0" err="1"/>
              <a:t>ed</a:t>
            </a:r>
            <a:r>
              <a:rPr lang="en-US" dirty="0"/>
              <a:t> (online) Available from:</a:t>
            </a:r>
          </a:p>
          <a:p>
            <a:r>
              <a:rPr lang="en-US" dirty="0"/>
              <a:t>http://</a:t>
            </a:r>
            <a:r>
              <a:rPr lang="en-US" dirty="0" err="1"/>
              <a:t>www.bized.co.uk</a:t>
            </a:r>
            <a:r>
              <a:rPr lang="en-US" dirty="0"/>
              <a:t> (Accessed: 10 August 2012)</a:t>
            </a:r>
          </a:p>
          <a:p>
            <a:r>
              <a:rPr lang="en-US" dirty="0"/>
              <a:t>The Economist (online) Available from:</a:t>
            </a:r>
          </a:p>
          <a:p>
            <a:r>
              <a:rPr lang="en-US" dirty="0"/>
              <a:t>http://</a:t>
            </a:r>
            <a:r>
              <a:rPr lang="en-US" dirty="0" err="1"/>
              <a:t>www.economist.com</a:t>
            </a:r>
            <a:r>
              <a:rPr lang="en-US" dirty="0"/>
              <a:t> (Accessed: 26-08-2012)</a:t>
            </a:r>
          </a:p>
        </p:txBody>
      </p:sp>
    </p:spTree>
    <p:extLst>
      <p:ext uri="{BB962C8B-B14F-4D97-AF65-F5344CB8AC3E}">
        <p14:creationId xmlns:p14="http://schemas.microsoft.com/office/powerpoint/2010/main" val="16763624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Lectures &amp; Workshops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Although lectures/workshops may vary weekly the module will generally have the following weekly </a:t>
            </a:r>
            <a:r>
              <a:rPr lang="en-US" dirty="0" err="1" smtClean="0"/>
              <a:t>programme</a:t>
            </a:r>
            <a:r>
              <a:rPr lang="en-US" dirty="0" smtClean="0"/>
              <a:t>:</a:t>
            </a:r>
          </a:p>
          <a:p>
            <a:r>
              <a:rPr lang="en-US" dirty="0"/>
              <a:t>	</a:t>
            </a:r>
            <a:r>
              <a:rPr lang="en-US" dirty="0" smtClean="0"/>
              <a:t>Catch-up and discussion of set reading/case  study</a:t>
            </a:r>
          </a:p>
          <a:p>
            <a:r>
              <a:rPr lang="en-US" dirty="0" smtClean="0"/>
              <a:t>Lecture/presentation</a:t>
            </a:r>
          </a:p>
          <a:p>
            <a:r>
              <a:rPr lang="en-US" dirty="0" smtClean="0"/>
              <a:t>Group Work</a:t>
            </a:r>
          </a:p>
          <a:p>
            <a:r>
              <a:rPr lang="en-US" dirty="0" smtClean="0"/>
              <a:t>Q&amp;A sessions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4536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Weekly Reading &amp; Case Study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Most weeks there will be set reading for the following week, and there may also be a Case Study (on Moodle) for you to read and study for discussion at the next lecture.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5345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605</Words>
  <Application>Microsoft Macintosh PowerPoint</Application>
  <PresentationFormat>On-screen Show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MBA Marketing Management</vt:lpstr>
      <vt:lpstr>Module Overview</vt:lpstr>
      <vt:lpstr>PowerPoint Presentation</vt:lpstr>
      <vt:lpstr>PowerPoint Presentation</vt:lpstr>
      <vt:lpstr>PowerPoint Presentation</vt:lpstr>
      <vt:lpstr>Lectures &amp; Workshops</vt:lpstr>
      <vt:lpstr>Weekly Reading &amp; Case Study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Marketing Management</dc:title>
  <dc:creator>IT Support</dc:creator>
  <cp:lastModifiedBy>IT Support</cp:lastModifiedBy>
  <cp:revision>14</cp:revision>
  <dcterms:created xsi:type="dcterms:W3CDTF">2014-02-01T20:00:37Z</dcterms:created>
  <dcterms:modified xsi:type="dcterms:W3CDTF">2014-03-01T01:35:57Z</dcterms:modified>
</cp:coreProperties>
</file>