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6" r:id="rId1"/>
  </p:sldMasterIdLst>
  <p:notesMasterIdLst>
    <p:notesMasterId r:id="rId29"/>
  </p:notesMasterIdLst>
  <p:sldIdLst>
    <p:sldId id="303" r:id="rId2"/>
    <p:sldId id="304" r:id="rId3"/>
    <p:sldId id="427" r:id="rId4"/>
    <p:sldId id="428" r:id="rId5"/>
    <p:sldId id="429" r:id="rId6"/>
    <p:sldId id="431" r:id="rId7"/>
    <p:sldId id="432" r:id="rId8"/>
    <p:sldId id="433" r:id="rId9"/>
    <p:sldId id="435" r:id="rId10"/>
    <p:sldId id="436" r:id="rId11"/>
    <p:sldId id="438" r:id="rId12"/>
    <p:sldId id="439" r:id="rId13"/>
    <p:sldId id="440" r:id="rId14"/>
    <p:sldId id="441" r:id="rId15"/>
    <p:sldId id="442" r:id="rId16"/>
    <p:sldId id="444" r:id="rId17"/>
    <p:sldId id="443" r:id="rId18"/>
    <p:sldId id="445" r:id="rId19"/>
    <p:sldId id="446" r:id="rId20"/>
    <p:sldId id="447" r:id="rId21"/>
    <p:sldId id="448" r:id="rId22"/>
    <p:sldId id="450" r:id="rId23"/>
    <p:sldId id="451" r:id="rId24"/>
    <p:sldId id="452" r:id="rId25"/>
    <p:sldId id="454" r:id="rId26"/>
    <p:sldId id="455" r:id="rId27"/>
    <p:sldId id="426" r:id="rId2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762" autoAdjust="0"/>
    <p:restoredTop sz="59181" autoAdjust="0"/>
  </p:normalViewPr>
  <p:slideViewPr>
    <p:cSldViewPr snapToGrid="0">
      <p:cViewPr varScale="1">
        <p:scale>
          <a:sx n="62" d="100"/>
          <a:sy n="62" d="100"/>
        </p:scale>
        <p:origin x="1656" y="27"/>
      </p:cViewPr>
      <p:guideLst>
        <p:guide orient="horz" pos="2160"/>
        <p:guide pos="2880"/>
      </p:guideLst>
    </p:cSldViewPr>
  </p:slideViewPr>
  <p:notesTextViewPr>
    <p:cViewPr>
      <p:scale>
        <a:sx n="3" d="2"/>
        <a:sy n="3" d="2"/>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hiannon Akers" userId="fb3c9d12-5c8c-42d7-8dc7-d872d7a3d202" providerId="ADAL" clId="{3731200F-1303-4866-A4B3-0D6C78541677}"/>
    <pc:docChg chg="modSld">
      <pc:chgData name="Rhiannon Akers" userId="fb3c9d12-5c8c-42d7-8dc7-d872d7a3d202" providerId="ADAL" clId="{3731200F-1303-4866-A4B3-0D6C78541677}" dt="2024-11-19T11:12:32.480" v="0" actId="6549"/>
      <pc:docMkLst>
        <pc:docMk/>
      </pc:docMkLst>
      <pc:sldChg chg="modNotesTx">
        <pc:chgData name="Rhiannon Akers" userId="fb3c9d12-5c8c-42d7-8dc7-d872d7a3d202" providerId="ADAL" clId="{3731200F-1303-4866-A4B3-0D6C78541677}" dt="2024-11-19T11:12:32.480" v="0" actId="6549"/>
        <pc:sldMkLst>
          <pc:docMk/>
          <pc:sldMk cId="3165252017" sldId="455"/>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175C69D-D747-4B1B-AC44-F46B697B24BE}" type="datetimeFigureOut">
              <a:rPr lang="en-GB" smtClean="0"/>
              <a:t>19/11/2024</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AFB50B6-F1B6-43E7-9F13-F7A06A05F4FC}" type="slidenum">
              <a:rPr lang="en-GB" smtClean="0"/>
              <a:t>‹#›</a:t>
            </a:fld>
            <a:endParaRPr lang="en-GB"/>
          </a:p>
        </p:txBody>
      </p:sp>
    </p:spTree>
    <p:extLst>
      <p:ext uri="{BB962C8B-B14F-4D97-AF65-F5344CB8AC3E}">
        <p14:creationId xmlns:p14="http://schemas.microsoft.com/office/powerpoint/2010/main" val="32671521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5E43DBC-073C-4AB9-9B7E-763DDAD352F9}" type="slidenum">
              <a:rPr lang="en-GB" smtClean="0"/>
              <a:t>1</a:t>
            </a:fld>
            <a:endParaRPr lang="en-GB"/>
          </a:p>
        </p:txBody>
      </p:sp>
    </p:spTree>
    <p:extLst>
      <p:ext uri="{BB962C8B-B14F-4D97-AF65-F5344CB8AC3E}">
        <p14:creationId xmlns:p14="http://schemas.microsoft.com/office/powerpoint/2010/main" val="133837837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Last week:</a:t>
            </a:r>
          </a:p>
          <a:p>
            <a:r>
              <a:rPr lang="en-GB" altLang="en-US" sz="1200" dirty="0">
                <a:latin typeface="Arial" panose="020B0604020202020204" pitchFamily="34" charset="0"/>
                <a:cs typeface="Arial" panose="020B0604020202020204" pitchFamily="34" charset="0"/>
              </a:rPr>
              <a:t>What is PESTLE analysis?</a:t>
            </a:r>
          </a:p>
          <a:p>
            <a:r>
              <a:rPr lang="en-GB" altLang="en-US" sz="1200" dirty="0">
                <a:latin typeface="Arial" panose="020B0604020202020204" pitchFamily="34" charset="0"/>
                <a:cs typeface="Arial" panose="020B0604020202020204" pitchFamily="34" charset="0"/>
              </a:rPr>
              <a:t>How can PESTLE analysis help in strategic decision-making?</a:t>
            </a:r>
          </a:p>
          <a:p>
            <a:r>
              <a:rPr lang="en-GB" altLang="en-US" sz="1200" dirty="0">
                <a:latin typeface="Arial" panose="020B0604020202020204" pitchFamily="34" charset="0"/>
                <a:cs typeface="Arial" panose="020B0604020202020204" pitchFamily="34" charset="0"/>
              </a:rPr>
              <a:t>Examples of PESTLE analysis in action.</a:t>
            </a:r>
          </a:p>
          <a:p>
            <a:r>
              <a:rPr lang="en-GB" altLang="en-US" sz="1200" dirty="0">
                <a:latin typeface="Arial" panose="020B0604020202020204" pitchFamily="34" charset="0"/>
                <a:cs typeface="Arial" panose="020B0604020202020204" pitchFamily="34" charset="0"/>
              </a:rPr>
              <a:t>How does PESTLE analysis differ from SWOT analysis?</a:t>
            </a:r>
          </a:p>
          <a:p>
            <a:endParaRPr lang="en-GB" dirty="0"/>
          </a:p>
        </p:txBody>
      </p:sp>
      <p:sp>
        <p:nvSpPr>
          <p:cNvPr id="4" name="Slide Number Placeholder 3"/>
          <p:cNvSpPr>
            <a:spLocks noGrp="1"/>
          </p:cNvSpPr>
          <p:nvPr>
            <p:ph type="sldNum" sz="quarter" idx="5"/>
          </p:nvPr>
        </p:nvSpPr>
        <p:spPr/>
        <p:txBody>
          <a:bodyPr/>
          <a:lstStyle/>
          <a:p>
            <a:fld id="{7AFB50B6-F1B6-43E7-9F13-F7A06A05F4FC}" type="slidenum">
              <a:rPr lang="en-GB" smtClean="0"/>
              <a:t>2</a:t>
            </a:fld>
            <a:endParaRPr lang="en-GB"/>
          </a:p>
        </p:txBody>
      </p:sp>
    </p:spTree>
    <p:extLst>
      <p:ext uri="{BB962C8B-B14F-4D97-AF65-F5344CB8AC3E}">
        <p14:creationId xmlns:p14="http://schemas.microsoft.com/office/powerpoint/2010/main" val="290956348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Edward Freeman’s stakeholder theory holds that a company’s stakeholders include just about anyone affected by the company and its workings.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That view is in opposition to the long-held shareholder theory proposed by economist Milton Friedman that in capitalism, the only stakeholders a company should care about are its shareholders - and thus, its bottom line. Friedman’s view is that companies are compelled to make a profit, to satisfy their shareholders, and to continue positive growth.</a:t>
            </a:r>
            <a:endParaRPr lang="en-GB" dirty="0"/>
          </a:p>
          <a:p>
            <a:endParaRPr lang="en-GB" dirty="0"/>
          </a:p>
        </p:txBody>
      </p:sp>
      <p:sp>
        <p:nvSpPr>
          <p:cNvPr id="4" name="Slide Number Placeholder 3"/>
          <p:cNvSpPr>
            <a:spLocks noGrp="1"/>
          </p:cNvSpPr>
          <p:nvPr>
            <p:ph type="sldNum" sz="quarter" idx="5"/>
          </p:nvPr>
        </p:nvSpPr>
        <p:spPr/>
        <p:txBody>
          <a:bodyPr/>
          <a:lstStyle/>
          <a:p>
            <a:fld id="{7AFB50B6-F1B6-43E7-9F13-F7A06A05F4FC}" type="slidenum">
              <a:rPr lang="en-GB" smtClean="0"/>
              <a:t>3</a:t>
            </a:fld>
            <a:endParaRPr lang="en-GB"/>
          </a:p>
        </p:txBody>
      </p:sp>
    </p:spTree>
    <p:extLst>
      <p:ext uri="{BB962C8B-B14F-4D97-AF65-F5344CB8AC3E}">
        <p14:creationId xmlns:p14="http://schemas.microsoft.com/office/powerpoint/2010/main" val="85699116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AFB50B6-F1B6-43E7-9F13-F7A06A05F4FC}" type="slidenum">
              <a:rPr lang="en-GB" smtClean="0"/>
              <a:t>4</a:t>
            </a:fld>
            <a:endParaRPr lang="en-GB"/>
          </a:p>
        </p:txBody>
      </p:sp>
    </p:spTree>
    <p:extLst>
      <p:ext uri="{BB962C8B-B14F-4D97-AF65-F5344CB8AC3E}">
        <p14:creationId xmlns:p14="http://schemas.microsoft.com/office/powerpoint/2010/main" val="330662653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effectLst/>
                <a:latin typeface="__fkGroteskNeue_598ab8"/>
              </a:rPr>
              <a:t>.</a:t>
            </a:r>
            <a:endParaRPr lang="en-GB" dirty="0"/>
          </a:p>
        </p:txBody>
      </p:sp>
      <p:sp>
        <p:nvSpPr>
          <p:cNvPr id="4" name="Slide Number Placeholder 3"/>
          <p:cNvSpPr>
            <a:spLocks noGrp="1"/>
          </p:cNvSpPr>
          <p:nvPr>
            <p:ph type="sldNum" sz="quarter" idx="5"/>
          </p:nvPr>
        </p:nvSpPr>
        <p:spPr/>
        <p:txBody>
          <a:bodyPr/>
          <a:lstStyle/>
          <a:p>
            <a:fld id="{7AFB50B6-F1B6-43E7-9F13-F7A06A05F4FC}" type="slidenum">
              <a:rPr lang="en-GB" smtClean="0"/>
              <a:t>5</a:t>
            </a:fld>
            <a:endParaRPr lang="en-GB"/>
          </a:p>
        </p:txBody>
      </p:sp>
    </p:spTree>
    <p:extLst>
      <p:ext uri="{BB962C8B-B14F-4D97-AF65-F5344CB8AC3E}">
        <p14:creationId xmlns:p14="http://schemas.microsoft.com/office/powerpoint/2010/main" val="168828226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AFB50B6-F1B6-43E7-9F13-F7A06A05F4FC}" type="slidenum">
              <a:rPr lang="en-GB" smtClean="0"/>
              <a:t>6</a:t>
            </a:fld>
            <a:endParaRPr lang="en-GB"/>
          </a:p>
        </p:txBody>
      </p:sp>
    </p:spTree>
    <p:extLst>
      <p:ext uri="{BB962C8B-B14F-4D97-AF65-F5344CB8AC3E}">
        <p14:creationId xmlns:p14="http://schemas.microsoft.com/office/powerpoint/2010/main" val="93280304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AFB50B6-F1B6-43E7-9F13-F7A06A05F4FC}" type="slidenum">
              <a:rPr lang="en-GB" smtClean="0"/>
              <a:t>7</a:t>
            </a:fld>
            <a:endParaRPr lang="en-GB"/>
          </a:p>
        </p:txBody>
      </p:sp>
    </p:spTree>
    <p:extLst>
      <p:ext uri="{BB962C8B-B14F-4D97-AF65-F5344CB8AC3E}">
        <p14:creationId xmlns:p14="http://schemas.microsoft.com/office/powerpoint/2010/main" val="417900878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AFB50B6-F1B6-43E7-9F13-F7A06A05F4FC}" type="slidenum">
              <a:rPr lang="en-GB" smtClean="0"/>
              <a:t>8</a:t>
            </a:fld>
            <a:endParaRPr lang="en-GB"/>
          </a:p>
        </p:txBody>
      </p:sp>
    </p:spTree>
    <p:extLst>
      <p:ext uri="{BB962C8B-B14F-4D97-AF65-F5344CB8AC3E}">
        <p14:creationId xmlns:p14="http://schemas.microsoft.com/office/powerpoint/2010/main" val="47988201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AFB50B6-F1B6-43E7-9F13-F7A06A05F4FC}" type="slidenum">
              <a:rPr lang="en-GB" smtClean="0"/>
              <a:t>9</a:t>
            </a:fld>
            <a:endParaRPr lang="en-GB"/>
          </a:p>
        </p:txBody>
      </p:sp>
    </p:spTree>
    <p:extLst>
      <p:ext uri="{BB962C8B-B14F-4D97-AF65-F5344CB8AC3E}">
        <p14:creationId xmlns:p14="http://schemas.microsoft.com/office/powerpoint/2010/main" val="230608379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AFB50B6-F1B6-43E7-9F13-F7A06A05F4FC}" type="slidenum">
              <a:rPr lang="en-GB" smtClean="0"/>
              <a:t>10</a:t>
            </a:fld>
            <a:endParaRPr lang="en-GB"/>
          </a:p>
        </p:txBody>
      </p:sp>
    </p:spTree>
    <p:extLst>
      <p:ext uri="{BB962C8B-B14F-4D97-AF65-F5344CB8AC3E}">
        <p14:creationId xmlns:p14="http://schemas.microsoft.com/office/powerpoint/2010/main" val="19509699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kern="1200" dirty="0">
                <a:solidFill>
                  <a:schemeClr val="tx1"/>
                </a:solidFill>
                <a:effectLst/>
                <a:latin typeface="+mn-lt"/>
                <a:ea typeface="+mn-ea"/>
                <a:cs typeface="+mn-cs"/>
              </a:rPr>
              <a:t>Internal Stakeholders</a:t>
            </a:r>
          </a:p>
          <a:p>
            <a:r>
              <a:rPr lang="en-GB" sz="1200" b="0" i="0" kern="1200" dirty="0">
                <a:solidFill>
                  <a:schemeClr val="tx1"/>
                </a:solidFill>
                <a:effectLst/>
                <a:latin typeface="+mn-lt"/>
                <a:ea typeface="+mn-ea"/>
                <a:cs typeface="+mn-cs"/>
              </a:rPr>
              <a:t>Internal stakeholders are intimately associated to the organisation and their objectives are likely to have a strong influence on how it is run.  </a:t>
            </a:r>
          </a:p>
          <a:p>
            <a:r>
              <a:rPr lang="en-GB" sz="1200" b="1" i="0" kern="1200" dirty="0">
                <a:solidFill>
                  <a:schemeClr val="tx1"/>
                </a:solidFill>
                <a:effectLst/>
                <a:latin typeface="+mn-lt"/>
                <a:ea typeface="+mn-ea"/>
                <a:cs typeface="+mn-cs"/>
              </a:rPr>
              <a:t>The main two examples of internal stakeholders are:</a:t>
            </a: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Employees</a:t>
            </a:r>
          </a:p>
          <a:p>
            <a:r>
              <a:rPr lang="en-GB" sz="1200" b="0" i="0" kern="1200" dirty="0">
                <a:solidFill>
                  <a:schemeClr val="tx1"/>
                </a:solidFill>
                <a:effectLst/>
                <a:latin typeface="+mn-lt"/>
                <a:ea typeface="+mn-ea"/>
                <a:cs typeface="+mn-cs"/>
              </a:rPr>
              <a:t>Management</a:t>
            </a:r>
          </a:p>
          <a:p>
            <a:endParaRPr lang="en-GB" sz="1200" b="1" i="0" kern="1200" dirty="0">
              <a:solidFill>
                <a:schemeClr val="tx1"/>
              </a:solidFill>
              <a:effectLst/>
              <a:latin typeface="+mn-lt"/>
              <a:ea typeface="+mn-ea"/>
              <a:cs typeface="+mn-cs"/>
            </a:endParaRPr>
          </a:p>
          <a:p>
            <a:endParaRPr lang="en-GB" sz="1200" b="1"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Connected Stakeholders</a:t>
            </a:r>
          </a:p>
          <a:p>
            <a:r>
              <a:rPr lang="en-GB" sz="1200" b="0" i="0" kern="1200" dirty="0">
                <a:solidFill>
                  <a:schemeClr val="tx1"/>
                </a:solidFill>
                <a:effectLst/>
                <a:latin typeface="+mn-lt"/>
                <a:ea typeface="+mn-ea"/>
                <a:cs typeface="+mn-cs"/>
              </a:rPr>
              <a:t>Connected stakeholders can be viewed as having a contractual relationship with the organisation.  </a:t>
            </a:r>
          </a:p>
          <a:p>
            <a:r>
              <a:rPr lang="en-GB" sz="1200" b="0" i="0" kern="1200" dirty="0">
                <a:solidFill>
                  <a:schemeClr val="tx1"/>
                </a:solidFill>
                <a:effectLst/>
                <a:latin typeface="+mn-lt"/>
                <a:ea typeface="+mn-ea"/>
                <a:cs typeface="+mn-cs"/>
              </a:rPr>
              <a:t>The objective of satisfying the shareholders needs to be fulfilled, however, customers and finance objectives must be met if the company is to succeed.  </a:t>
            </a:r>
          </a:p>
          <a:p>
            <a:r>
              <a:rPr lang="en-GB" sz="1200" b="1" i="0" kern="1200" dirty="0">
                <a:solidFill>
                  <a:schemeClr val="tx1"/>
                </a:solidFill>
                <a:effectLst/>
                <a:latin typeface="+mn-lt"/>
                <a:ea typeface="+mn-ea"/>
                <a:cs typeface="+mn-cs"/>
              </a:rPr>
              <a:t>Some examples of connected stakeholders may include:</a:t>
            </a:r>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Shareholders</a:t>
            </a:r>
            <a:r>
              <a:rPr lang="en-GB" sz="1200" b="0" i="0" kern="1200" dirty="0">
                <a:solidFill>
                  <a:schemeClr val="tx1"/>
                </a:solidFill>
                <a:effectLst/>
                <a:latin typeface="+mn-lt"/>
                <a:ea typeface="+mn-ea"/>
                <a:cs typeface="+mn-cs"/>
              </a:rPr>
              <a:t> – interested in shareholders’ wealth measured by profitability, P/E ratios, market capitalisation</a:t>
            </a:r>
          </a:p>
          <a:p>
            <a:r>
              <a:rPr lang="en-GB" sz="1200" b="1" i="0" kern="1200" dirty="0">
                <a:solidFill>
                  <a:schemeClr val="tx1"/>
                </a:solidFill>
                <a:effectLst/>
                <a:latin typeface="+mn-lt"/>
                <a:ea typeface="+mn-ea"/>
                <a:cs typeface="+mn-cs"/>
              </a:rPr>
              <a:t>Response risk if interests are not recognised</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Sell shares (e.g. to predator) or vote against management (e.g. at AGM)</a:t>
            </a:r>
          </a:p>
          <a:p>
            <a:r>
              <a:rPr lang="en-GB" sz="1200" b="1" i="0" kern="1200" dirty="0">
                <a:solidFill>
                  <a:schemeClr val="tx1"/>
                </a:solidFill>
                <a:effectLst/>
                <a:latin typeface="+mn-lt"/>
                <a:ea typeface="+mn-ea"/>
                <a:cs typeface="+mn-cs"/>
              </a:rPr>
              <a:t>Customers</a:t>
            </a:r>
            <a:r>
              <a:rPr lang="en-GB" sz="1200" b="0" i="0" kern="1200" dirty="0">
                <a:solidFill>
                  <a:schemeClr val="tx1"/>
                </a:solidFill>
                <a:effectLst/>
                <a:latin typeface="+mn-lt"/>
                <a:ea typeface="+mn-ea"/>
                <a:cs typeface="+mn-cs"/>
              </a:rPr>
              <a:t> – interested in the company’s products</a:t>
            </a:r>
          </a:p>
          <a:p>
            <a:r>
              <a:rPr lang="en-GB" sz="1200" b="1" i="0" kern="1200" dirty="0">
                <a:solidFill>
                  <a:schemeClr val="tx1"/>
                </a:solidFill>
                <a:effectLst/>
                <a:latin typeface="+mn-lt"/>
                <a:ea typeface="+mn-ea"/>
                <a:cs typeface="+mn-cs"/>
              </a:rPr>
              <a:t>Response risk if interests are not recognised</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Buy elsewhere</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Damage reputation (e.g. bad publicity)</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Legal action</a:t>
            </a:r>
          </a:p>
          <a:p>
            <a:r>
              <a:rPr lang="en-GB" sz="1200" b="1" i="0" kern="1200" dirty="0">
                <a:solidFill>
                  <a:schemeClr val="tx1"/>
                </a:solidFill>
                <a:effectLst/>
                <a:latin typeface="+mn-lt"/>
                <a:ea typeface="+mn-ea"/>
                <a:cs typeface="+mn-cs"/>
              </a:rPr>
              <a:t>Suppliers</a:t>
            </a:r>
            <a:r>
              <a:rPr lang="en-GB" sz="1200" b="0" i="0" kern="1200" dirty="0">
                <a:solidFill>
                  <a:schemeClr val="tx1"/>
                </a:solidFill>
                <a:effectLst/>
                <a:latin typeface="+mn-lt"/>
                <a:ea typeface="+mn-ea"/>
                <a:cs typeface="+mn-cs"/>
              </a:rPr>
              <a:t> – interested in building long term relationship, on time payment of goods and profitable sales</a:t>
            </a:r>
          </a:p>
          <a:p>
            <a:r>
              <a:rPr lang="en-GB" sz="1200" b="1" i="0" kern="1200" dirty="0">
                <a:solidFill>
                  <a:schemeClr val="tx1"/>
                </a:solidFill>
                <a:effectLst/>
                <a:latin typeface="+mn-lt"/>
                <a:ea typeface="+mn-ea"/>
                <a:cs typeface="+mn-cs"/>
              </a:rPr>
              <a:t>Response risk if interests are not recognised</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Refusal of credit</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Stop supplying</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Legal action (e.g. for unpaid debts)</a:t>
            </a:r>
          </a:p>
          <a:p>
            <a:r>
              <a:rPr lang="en-GB" sz="1200" b="1" i="0" kern="1200" dirty="0">
                <a:solidFill>
                  <a:schemeClr val="tx1"/>
                </a:solidFill>
                <a:effectLst/>
                <a:latin typeface="+mn-lt"/>
                <a:ea typeface="+mn-ea"/>
                <a:cs typeface="+mn-cs"/>
              </a:rPr>
              <a:t>Finance providers</a:t>
            </a:r>
            <a:r>
              <a:rPr lang="en-GB" sz="1200" b="0" i="0" kern="1200" dirty="0">
                <a:solidFill>
                  <a:schemeClr val="tx1"/>
                </a:solidFill>
                <a:effectLst/>
                <a:latin typeface="+mn-lt"/>
                <a:ea typeface="+mn-ea"/>
                <a:cs typeface="+mn-cs"/>
              </a:rPr>
              <a:t> - like banks interested in loan security</a:t>
            </a:r>
          </a:p>
          <a:p>
            <a:r>
              <a:rPr lang="en-GB" sz="1200" b="1" i="0" kern="1200" dirty="0">
                <a:solidFill>
                  <a:schemeClr val="tx1"/>
                </a:solidFill>
                <a:effectLst/>
                <a:latin typeface="+mn-lt"/>
                <a:ea typeface="+mn-ea"/>
                <a:cs typeface="+mn-cs"/>
              </a:rPr>
              <a:t>Response risk if interests are not recognised</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Denial of credit</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Higher interest charges</a:t>
            </a:r>
          </a:p>
          <a:p>
            <a:endParaRPr lang="en-GB" dirty="0"/>
          </a:p>
          <a:p>
            <a:r>
              <a:rPr lang="en-GB" sz="1200" b="1" i="0" kern="1200" dirty="0">
                <a:solidFill>
                  <a:schemeClr val="tx1"/>
                </a:solidFill>
                <a:effectLst/>
                <a:latin typeface="+mn-lt"/>
                <a:ea typeface="+mn-ea"/>
                <a:cs typeface="+mn-cs"/>
              </a:rPr>
              <a:t>External Stakeholders</a:t>
            </a:r>
          </a:p>
          <a:p>
            <a:r>
              <a:rPr lang="en-GB" sz="1200" b="0" i="0" kern="1200" dirty="0">
                <a:solidFill>
                  <a:schemeClr val="tx1"/>
                </a:solidFill>
                <a:effectLst/>
                <a:latin typeface="+mn-lt"/>
                <a:ea typeface="+mn-ea"/>
                <a:cs typeface="+mn-cs"/>
              </a:rPr>
              <a:t>External stakeholders have quite diverse objectives and have varying ability to ensure that the organisation meets its objectives.  </a:t>
            </a:r>
          </a:p>
          <a:p>
            <a:r>
              <a:rPr lang="en-GB" sz="1200" b="1" i="0" kern="1200" dirty="0">
                <a:solidFill>
                  <a:schemeClr val="tx1"/>
                </a:solidFill>
                <a:effectLst/>
                <a:latin typeface="+mn-lt"/>
                <a:ea typeface="+mn-ea"/>
                <a:cs typeface="+mn-cs"/>
              </a:rPr>
              <a:t>Some examples of external stakeholders may include:</a:t>
            </a: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Non-governmental organisations</a:t>
            </a:r>
          </a:p>
          <a:p>
            <a:r>
              <a:rPr lang="en-GB" sz="1200" b="1" i="0" kern="1200" dirty="0">
                <a:solidFill>
                  <a:schemeClr val="tx1"/>
                </a:solidFill>
                <a:effectLst/>
                <a:latin typeface="+mn-lt"/>
                <a:ea typeface="+mn-ea"/>
                <a:cs typeface="+mn-cs"/>
              </a:rPr>
              <a:t>Interests to defend</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Human rights</a:t>
            </a:r>
          </a:p>
          <a:p>
            <a:r>
              <a:rPr lang="en-GB" sz="1200" b="1" i="0" kern="1200" dirty="0">
                <a:solidFill>
                  <a:schemeClr val="tx1"/>
                </a:solidFill>
                <a:effectLst/>
                <a:latin typeface="+mn-lt"/>
                <a:ea typeface="+mn-ea"/>
                <a:cs typeface="+mn-cs"/>
              </a:rPr>
              <a:t>Response risk if interests are not recognised</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Legal action</a:t>
            </a:r>
          </a:p>
          <a:p>
            <a:r>
              <a:rPr lang="en-GB" sz="1200" b="0" i="0" kern="1200" dirty="0">
                <a:solidFill>
                  <a:schemeClr val="tx1"/>
                </a:solidFill>
                <a:effectLst/>
                <a:latin typeface="+mn-lt"/>
                <a:ea typeface="+mn-ea"/>
                <a:cs typeface="+mn-cs"/>
              </a:rPr>
              <a:t>Environmental pressure groups </a:t>
            </a:r>
          </a:p>
          <a:p>
            <a:r>
              <a:rPr lang="en-GB" sz="1200" b="1" i="0" kern="1200" dirty="0">
                <a:solidFill>
                  <a:schemeClr val="tx1"/>
                </a:solidFill>
                <a:effectLst/>
                <a:latin typeface="+mn-lt"/>
                <a:ea typeface="+mn-ea"/>
                <a:cs typeface="+mn-cs"/>
              </a:rPr>
              <a:t>Interests to defend</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Protecting the environment</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Human rights</a:t>
            </a:r>
          </a:p>
          <a:p>
            <a:r>
              <a:rPr lang="en-GB" sz="1200" b="1" i="0" kern="1200" dirty="0">
                <a:solidFill>
                  <a:schemeClr val="tx1"/>
                </a:solidFill>
                <a:effectLst/>
                <a:latin typeface="+mn-lt"/>
                <a:ea typeface="+mn-ea"/>
                <a:cs typeface="+mn-cs"/>
              </a:rPr>
              <a:t>Response risk if interests are not recognised</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Publicity</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Direct action</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Sabotage</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Pressure on government</a:t>
            </a:r>
          </a:p>
          <a:p>
            <a:r>
              <a:rPr lang="en-GB" sz="1200" b="0" i="0" kern="1200" dirty="0">
                <a:solidFill>
                  <a:schemeClr val="tx1"/>
                </a:solidFill>
                <a:effectLst/>
                <a:latin typeface="+mn-lt"/>
                <a:ea typeface="+mn-ea"/>
                <a:cs typeface="+mn-cs"/>
              </a:rPr>
              <a:t>Government and regulatory agencies – interested in tax, compliance with legislation and employment opportunities</a:t>
            </a:r>
          </a:p>
          <a:p>
            <a:r>
              <a:rPr lang="en-GB" sz="1200" b="1" i="0" kern="1200" dirty="0">
                <a:solidFill>
                  <a:schemeClr val="tx1"/>
                </a:solidFill>
                <a:effectLst/>
                <a:latin typeface="+mn-lt"/>
                <a:ea typeface="+mn-ea"/>
                <a:cs typeface="+mn-cs"/>
              </a:rPr>
              <a:t>Response risk if interests are not recognised</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Tax increases</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Regulation</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Legal action</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Tariffs</a:t>
            </a:r>
          </a:p>
          <a:p>
            <a:r>
              <a:rPr lang="en-GB" sz="1200" b="0" i="0" kern="1200" dirty="0">
                <a:solidFill>
                  <a:schemeClr val="tx1"/>
                </a:solidFill>
                <a:effectLst/>
                <a:latin typeface="+mn-lt"/>
                <a:ea typeface="+mn-ea"/>
                <a:cs typeface="+mn-cs"/>
              </a:rPr>
              <a:t>Trade unions – interested in protecting their members.</a:t>
            </a:r>
          </a:p>
          <a:p>
            <a:r>
              <a:rPr lang="en-GB" sz="1200" b="1" i="0" kern="1200" dirty="0">
                <a:solidFill>
                  <a:schemeClr val="tx1"/>
                </a:solidFill>
                <a:effectLst/>
                <a:latin typeface="+mn-lt"/>
                <a:ea typeface="+mn-ea"/>
                <a:cs typeface="+mn-cs"/>
              </a:rPr>
              <a:t>Response risk if interests are not recognised</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Legal action</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Direct action</a:t>
            </a:r>
          </a:p>
          <a:p>
            <a:endParaRPr lang="en-GB" dirty="0"/>
          </a:p>
          <a:p>
            <a:endParaRPr lang="en-GB" dirty="0"/>
          </a:p>
        </p:txBody>
      </p:sp>
      <p:sp>
        <p:nvSpPr>
          <p:cNvPr id="4" name="Slide Number Placeholder 3"/>
          <p:cNvSpPr>
            <a:spLocks noGrp="1"/>
          </p:cNvSpPr>
          <p:nvPr>
            <p:ph type="sldNum" sz="quarter" idx="5"/>
          </p:nvPr>
        </p:nvSpPr>
        <p:spPr/>
        <p:txBody>
          <a:bodyPr/>
          <a:lstStyle/>
          <a:p>
            <a:fld id="{7AFB50B6-F1B6-43E7-9F13-F7A06A05F4FC}" type="slidenum">
              <a:rPr lang="en-GB" smtClean="0"/>
              <a:t>11</a:t>
            </a:fld>
            <a:endParaRPr lang="en-GB"/>
          </a:p>
        </p:txBody>
      </p:sp>
    </p:spTree>
    <p:extLst>
      <p:ext uri="{BB962C8B-B14F-4D97-AF65-F5344CB8AC3E}">
        <p14:creationId xmlns:p14="http://schemas.microsoft.com/office/powerpoint/2010/main" val="375569888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AFB50B6-F1B6-43E7-9F13-F7A06A05F4FC}" type="slidenum">
              <a:rPr lang="en-GB" smtClean="0"/>
              <a:t>12</a:t>
            </a:fld>
            <a:endParaRPr lang="en-GB"/>
          </a:p>
        </p:txBody>
      </p:sp>
    </p:spTree>
    <p:extLst>
      <p:ext uri="{BB962C8B-B14F-4D97-AF65-F5344CB8AC3E}">
        <p14:creationId xmlns:p14="http://schemas.microsoft.com/office/powerpoint/2010/main" val="219123163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t>Employees can be of many kinds, some of which are: management and executives; laboratory, factory and warehouse workers; office staff; sales and servicing staff; and transport staff.  They may be concentrated in one building or scattered like ships’ crews, airline personnel, chain-store sales assistants or field-salesmen and servicemen.  They may represent many different salary, wage, social and ethnic groups.</a:t>
            </a:r>
          </a:p>
          <a:p>
            <a:endParaRPr lang="en-GB" dirty="0"/>
          </a:p>
        </p:txBody>
      </p:sp>
      <p:sp>
        <p:nvSpPr>
          <p:cNvPr id="4" name="Slide Number Placeholder 3"/>
          <p:cNvSpPr>
            <a:spLocks noGrp="1"/>
          </p:cNvSpPr>
          <p:nvPr>
            <p:ph type="sldNum" sz="quarter" idx="5"/>
          </p:nvPr>
        </p:nvSpPr>
        <p:spPr/>
        <p:txBody>
          <a:bodyPr/>
          <a:lstStyle/>
          <a:p>
            <a:fld id="{7AFB50B6-F1B6-43E7-9F13-F7A06A05F4FC}" type="slidenum">
              <a:rPr lang="en-GB" smtClean="0"/>
              <a:t>13</a:t>
            </a:fld>
            <a:endParaRPr lang="en-GB"/>
          </a:p>
        </p:txBody>
      </p:sp>
    </p:spTree>
    <p:extLst>
      <p:ext uri="{BB962C8B-B14F-4D97-AF65-F5344CB8AC3E}">
        <p14:creationId xmlns:p14="http://schemas.microsoft.com/office/powerpoint/2010/main" val="420194831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AFB50B6-F1B6-43E7-9F13-F7A06A05F4FC}" type="slidenum">
              <a:rPr lang="en-GB" smtClean="0"/>
              <a:t>14</a:t>
            </a:fld>
            <a:endParaRPr lang="en-GB"/>
          </a:p>
        </p:txBody>
      </p:sp>
    </p:spTree>
    <p:extLst>
      <p:ext uri="{BB962C8B-B14F-4D97-AF65-F5344CB8AC3E}">
        <p14:creationId xmlns:p14="http://schemas.microsoft.com/office/powerpoint/2010/main" val="72285331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AFB50B6-F1B6-43E7-9F13-F7A06A05F4FC}" type="slidenum">
              <a:rPr lang="en-GB" smtClean="0"/>
              <a:t>15</a:t>
            </a:fld>
            <a:endParaRPr lang="en-GB"/>
          </a:p>
        </p:txBody>
      </p:sp>
    </p:spTree>
    <p:extLst>
      <p:ext uri="{BB962C8B-B14F-4D97-AF65-F5344CB8AC3E}">
        <p14:creationId xmlns:p14="http://schemas.microsoft.com/office/powerpoint/2010/main" val="142076555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AFB50B6-F1B6-43E7-9F13-F7A06A05F4FC}" type="slidenum">
              <a:rPr lang="en-GB" smtClean="0"/>
              <a:t>16</a:t>
            </a:fld>
            <a:endParaRPr lang="en-GB"/>
          </a:p>
        </p:txBody>
      </p:sp>
    </p:spTree>
    <p:extLst>
      <p:ext uri="{BB962C8B-B14F-4D97-AF65-F5344CB8AC3E}">
        <p14:creationId xmlns:p14="http://schemas.microsoft.com/office/powerpoint/2010/main" val="421489049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AFB50B6-F1B6-43E7-9F13-F7A06A05F4FC}" type="slidenum">
              <a:rPr lang="en-GB" smtClean="0"/>
              <a:t>17</a:t>
            </a:fld>
            <a:endParaRPr lang="en-GB"/>
          </a:p>
        </p:txBody>
      </p:sp>
    </p:spTree>
    <p:extLst>
      <p:ext uri="{BB962C8B-B14F-4D97-AF65-F5344CB8AC3E}">
        <p14:creationId xmlns:p14="http://schemas.microsoft.com/office/powerpoint/2010/main" val="338087588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AFB50B6-F1B6-43E7-9F13-F7A06A05F4FC}" type="slidenum">
              <a:rPr lang="en-GB" smtClean="0"/>
              <a:t>18</a:t>
            </a:fld>
            <a:endParaRPr lang="en-GB"/>
          </a:p>
        </p:txBody>
      </p:sp>
    </p:spTree>
    <p:extLst>
      <p:ext uri="{BB962C8B-B14F-4D97-AF65-F5344CB8AC3E}">
        <p14:creationId xmlns:p14="http://schemas.microsoft.com/office/powerpoint/2010/main" val="261289151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Allow 20-30 minutes. </a:t>
            </a:r>
          </a:p>
        </p:txBody>
      </p:sp>
      <p:sp>
        <p:nvSpPr>
          <p:cNvPr id="4" name="Slide Number Placeholder 3"/>
          <p:cNvSpPr>
            <a:spLocks noGrp="1"/>
          </p:cNvSpPr>
          <p:nvPr>
            <p:ph type="sldNum" sz="quarter" idx="5"/>
          </p:nvPr>
        </p:nvSpPr>
        <p:spPr/>
        <p:txBody>
          <a:bodyPr/>
          <a:lstStyle/>
          <a:p>
            <a:fld id="{7AFB50B6-F1B6-43E7-9F13-F7A06A05F4FC}" type="slidenum">
              <a:rPr lang="en-GB" smtClean="0"/>
              <a:t>19</a:t>
            </a:fld>
            <a:endParaRPr lang="en-GB"/>
          </a:p>
        </p:txBody>
      </p:sp>
    </p:spTree>
    <p:extLst>
      <p:ext uri="{BB962C8B-B14F-4D97-AF65-F5344CB8AC3E}">
        <p14:creationId xmlns:p14="http://schemas.microsoft.com/office/powerpoint/2010/main" val="275609857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AFB50B6-F1B6-43E7-9F13-F7A06A05F4FC}" type="slidenum">
              <a:rPr lang="en-GB" smtClean="0"/>
              <a:t>20</a:t>
            </a:fld>
            <a:endParaRPr lang="en-GB"/>
          </a:p>
        </p:txBody>
      </p:sp>
    </p:spTree>
    <p:extLst>
      <p:ext uri="{BB962C8B-B14F-4D97-AF65-F5344CB8AC3E}">
        <p14:creationId xmlns:p14="http://schemas.microsoft.com/office/powerpoint/2010/main" val="81382154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AFB50B6-F1B6-43E7-9F13-F7A06A05F4FC}" type="slidenum">
              <a:rPr lang="en-GB" smtClean="0"/>
              <a:t>21</a:t>
            </a:fld>
            <a:endParaRPr lang="en-GB"/>
          </a:p>
        </p:txBody>
      </p:sp>
    </p:spTree>
    <p:extLst>
      <p:ext uri="{BB962C8B-B14F-4D97-AF65-F5344CB8AC3E}">
        <p14:creationId xmlns:p14="http://schemas.microsoft.com/office/powerpoint/2010/main" val="275891222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Arial" panose="020B0604020202020204" pitchFamily="34" charset="0"/>
              <a:buNone/>
            </a:pPr>
            <a:r>
              <a:rPr lang="en-GB" b="0" i="0" dirty="0">
                <a:solidFill>
                  <a:srgbClr val="2D2D2D"/>
                </a:solidFill>
                <a:effectLst/>
                <a:latin typeface="Indeed Sans"/>
              </a:rPr>
              <a:t>The stakeholder matrix is a simple graphical representation of a stakeholder analysis. It has two axes, with the chart divided into four areas. The position of each stakeholder on the matrix allows the project manager to identify high priority, important stakeholders for the project and those who might be less engaged and have less of an impact. The two axes of the matrix include:</a:t>
            </a:r>
          </a:p>
          <a:p>
            <a:pPr algn="l">
              <a:buFont typeface="Arial" panose="020B0604020202020204" pitchFamily="34" charset="0"/>
              <a:buChar char="•"/>
            </a:pPr>
            <a:r>
              <a:rPr lang="en-GB" b="1" i="0" dirty="0">
                <a:solidFill>
                  <a:srgbClr val="2D2D2D"/>
                </a:solidFill>
                <a:effectLst/>
                <a:latin typeface="Indeed Sans"/>
              </a:rPr>
              <a:t>Interest:</a:t>
            </a:r>
            <a:r>
              <a:rPr lang="en-GB" b="0" i="0" dirty="0">
                <a:solidFill>
                  <a:srgbClr val="2D2D2D"/>
                </a:solidFill>
                <a:effectLst/>
                <a:latin typeface="Indeed Sans"/>
              </a:rPr>
              <a:t> This is the x-axis (the horizontal axis) of the chart and identifies the level of interest each stakeholder is likely to have in the project. A stakeholder with a prime interest in the project is towards the right-hand end of the interest axis, while those with low interest would be towards the left-hand side of the chart.</a:t>
            </a:r>
          </a:p>
          <a:p>
            <a:pPr algn="l">
              <a:buFont typeface="Arial" panose="020B0604020202020204" pitchFamily="34" charset="0"/>
              <a:buChar char="•"/>
            </a:pPr>
            <a:r>
              <a:rPr lang="en-GB" b="1" i="0" dirty="0">
                <a:solidFill>
                  <a:srgbClr val="2D2D2D"/>
                </a:solidFill>
                <a:effectLst/>
                <a:latin typeface="Indeed Sans"/>
              </a:rPr>
              <a:t>Power:</a:t>
            </a:r>
            <a:r>
              <a:rPr lang="en-GB" b="0" i="0" dirty="0">
                <a:solidFill>
                  <a:srgbClr val="2D2D2D"/>
                </a:solidFill>
                <a:effectLst/>
                <a:latin typeface="Indeed Sans"/>
              </a:rPr>
              <a:t> This is the y-axis (the vertical axis) of the chart which illustrates how much power each stakeholder has to affect the project. The higher the power of the stakeholder, the higher their placement on the power axis, while stakeholders with little or no power to influence the project are towards the bottom of the axis.</a:t>
            </a:r>
          </a:p>
          <a:p>
            <a:r>
              <a:rPr lang="en-GB" b="0" i="0" dirty="0">
                <a:solidFill>
                  <a:srgbClr val="2D2D2D"/>
                </a:solidFill>
                <a:effectLst/>
                <a:latin typeface="Indeed Sans"/>
              </a:rPr>
              <a:t>Plotting the stakeholders on the chart creates four specific areas of the matrix, which help the project manager to organise and prioritise the roles of stakeholders in the project. </a:t>
            </a:r>
            <a:endParaRPr lang="en-GB" dirty="0"/>
          </a:p>
        </p:txBody>
      </p:sp>
      <p:sp>
        <p:nvSpPr>
          <p:cNvPr id="4" name="Slide Number Placeholder 3"/>
          <p:cNvSpPr>
            <a:spLocks noGrp="1"/>
          </p:cNvSpPr>
          <p:nvPr>
            <p:ph type="sldNum" sz="quarter" idx="5"/>
          </p:nvPr>
        </p:nvSpPr>
        <p:spPr/>
        <p:txBody>
          <a:bodyPr/>
          <a:lstStyle/>
          <a:p>
            <a:fld id="{7AFB50B6-F1B6-43E7-9F13-F7A06A05F4FC}" type="slidenum">
              <a:rPr lang="en-GB" smtClean="0"/>
              <a:t>22</a:t>
            </a:fld>
            <a:endParaRPr lang="en-GB"/>
          </a:p>
        </p:txBody>
      </p:sp>
    </p:spTree>
    <p:extLst>
      <p:ext uri="{BB962C8B-B14F-4D97-AF65-F5344CB8AC3E}">
        <p14:creationId xmlns:p14="http://schemas.microsoft.com/office/powerpoint/2010/main" val="128683412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i="0" dirty="0">
                <a:solidFill>
                  <a:srgbClr val="2D2D2D"/>
                </a:solidFill>
                <a:effectLst/>
                <a:latin typeface="Indeed Sans"/>
              </a:rPr>
              <a:t>Low power, low interest</a:t>
            </a:r>
          </a:p>
          <a:p>
            <a:pPr algn="l"/>
            <a:r>
              <a:rPr lang="en-GB" b="0" i="0" dirty="0">
                <a:solidFill>
                  <a:srgbClr val="2D2D2D"/>
                </a:solidFill>
                <a:effectLst/>
                <a:latin typeface="Indeed Sans"/>
              </a:rPr>
              <a:t>Low power, low-interest stakeholders are unlikely to be much of a priority for the project. They may need monitoring as the project progresses in case the situation changes. These stakeholders might be employees or outside consultants working on the project, including administrative staff or colleagues involved in manual work.</a:t>
            </a:r>
          </a:p>
          <a:p>
            <a:pPr algn="l"/>
            <a:r>
              <a:rPr lang="en-GB" b="1" i="0" dirty="0">
                <a:solidFill>
                  <a:srgbClr val="2D2D2D"/>
                </a:solidFill>
                <a:effectLst/>
                <a:latin typeface="Indeed Sans"/>
              </a:rPr>
              <a:t>Low power, high interest</a:t>
            </a:r>
          </a:p>
          <a:p>
            <a:r>
              <a:rPr lang="en-GB" b="0" i="0" dirty="0">
                <a:solidFill>
                  <a:srgbClr val="2D2D2D"/>
                </a:solidFill>
                <a:effectLst/>
                <a:latin typeface="Indeed Sans"/>
              </a:rPr>
              <a:t>Low power, high-interest stakeholders might have heavy involvement in the project. Alternatively, the project may affect them significantly, but they may have little power over the project's direction. Project teams would typically keep these stakeholders up-to-date on developments in the project, even if they're unable to influence the outcome of those developments.</a:t>
            </a:r>
          </a:p>
          <a:p>
            <a:pPr algn="l"/>
            <a:r>
              <a:rPr lang="en-GB" b="1" i="0" dirty="0">
                <a:solidFill>
                  <a:srgbClr val="2D2D2D"/>
                </a:solidFill>
                <a:effectLst/>
                <a:latin typeface="Indeed Sans"/>
              </a:rPr>
              <a:t>High power, low interest</a:t>
            </a:r>
          </a:p>
          <a:p>
            <a:pPr algn="l"/>
            <a:r>
              <a:rPr lang="en-GB" b="0" i="0" dirty="0">
                <a:solidFill>
                  <a:srgbClr val="2D2D2D"/>
                </a:solidFill>
                <a:effectLst/>
                <a:latin typeface="Indeed Sans"/>
              </a:rPr>
              <a:t>Stakeholders with high power but low interest might be less likely to have a direct role in the project. They would, though, be likely to have some power over its eventual success or failure. High power, low interest stakeholders may be important to keep happy and you might wish to update them on the project, even if they're not directly interested in it. An example of a high power, low interest stakeholder might be a company director or CEO, who doesn't take part in the daily work of the project but still has significant power over it.</a:t>
            </a:r>
            <a:r>
              <a:rPr lang="en-GB" b="1" i="0" dirty="0">
                <a:solidFill>
                  <a:srgbClr val="2D2D2D"/>
                </a:solidFill>
                <a:effectLst/>
                <a:latin typeface="Indeed Sans"/>
              </a:rPr>
              <a:t> </a:t>
            </a:r>
            <a:endParaRPr lang="en-GB" b="0" i="0" dirty="0">
              <a:solidFill>
                <a:srgbClr val="2D2D2D"/>
              </a:solidFill>
              <a:effectLst/>
              <a:latin typeface="Indeed Sans"/>
            </a:endParaRPr>
          </a:p>
          <a:p>
            <a:pPr algn="l"/>
            <a:r>
              <a:rPr lang="en-GB" b="1" i="0" dirty="0">
                <a:solidFill>
                  <a:srgbClr val="2D2D2D"/>
                </a:solidFill>
                <a:effectLst/>
                <a:latin typeface="Indeed Sans"/>
              </a:rPr>
              <a:t>High power, high interest</a:t>
            </a:r>
          </a:p>
          <a:p>
            <a:pPr algn="l"/>
            <a:r>
              <a:rPr lang="en-GB" b="0" i="0" dirty="0">
                <a:solidFill>
                  <a:srgbClr val="2D2D2D"/>
                </a:solidFill>
                <a:effectLst/>
                <a:latin typeface="Indeed Sans"/>
              </a:rPr>
              <a:t>These stakeholders are likely to play a key role in the project. Each stakeholder in this category probably requires close management and involvement in every stage of the project. High power, high interest stakeholders might be the head of the department running the project or a direct supervisor or manager of the project management team. These stakeholders oversee the direction of the project and have a vested interest in ensuring the project is a success. </a:t>
            </a:r>
          </a:p>
          <a:p>
            <a:endParaRPr lang="en-GB" dirty="0"/>
          </a:p>
        </p:txBody>
      </p:sp>
      <p:sp>
        <p:nvSpPr>
          <p:cNvPr id="4" name="Slide Number Placeholder 3"/>
          <p:cNvSpPr>
            <a:spLocks noGrp="1"/>
          </p:cNvSpPr>
          <p:nvPr>
            <p:ph type="sldNum" sz="quarter" idx="5"/>
          </p:nvPr>
        </p:nvSpPr>
        <p:spPr/>
        <p:txBody>
          <a:bodyPr/>
          <a:lstStyle/>
          <a:p>
            <a:fld id="{7AFB50B6-F1B6-43E7-9F13-F7A06A05F4FC}" type="slidenum">
              <a:rPr lang="en-GB" smtClean="0"/>
              <a:t>23</a:t>
            </a:fld>
            <a:endParaRPr lang="en-GB"/>
          </a:p>
        </p:txBody>
      </p:sp>
    </p:spTree>
    <p:extLst>
      <p:ext uri="{BB962C8B-B14F-4D97-AF65-F5344CB8AC3E}">
        <p14:creationId xmlns:p14="http://schemas.microsoft.com/office/powerpoint/2010/main" val="292374506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endParaRPr lang="en-GB" dirty="0"/>
          </a:p>
        </p:txBody>
      </p:sp>
      <p:sp>
        <p:nvSpPr>
          <p:cNvPr id="4" name="Slide Number Placeholder 3"/>
          <p:cNvSpPr>
            <a:spLocks noGrp="1"/>
          </p:cNvSpPr>
          <p:nvPr>
            <p:ph type="sldNum" sz="quarter" idx="5"/>
          </p:nvPr>
        </p:nvSpPr>
        <p:spPr/>
        <p:txBody>
          <a:bodyPr/>
          <a:lstStyle/>
          <a:p>
            <a:fld id="{7AFB50B6-F1B6-43E7-9F13-F7A06A05F4FC}" type="slidenum">
              <a:rPr lang="en-GB" smtClean="0"/>
              <a:t>24</a:t>
            </a:fld>
            <a:endParaRPr lang="en-GB"/>
          </a:p>
        </p:txBody>
      </p:sp>
    </p:spTree>
    <p:extLst>
      <p:ext uri="{BB962C8B-B14F-4D97-AF65-F5344CB8AC3E}">
        <p14:creationId xmlns:p14="http://schemas.microsoft.com/office/powerpoint/2010/main" val="312117458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Additional case study word document on Moodle.</a:t>
            </a:r>
          </a:p>
          <a:p>
            <a:r>
              <a:rPr lang="en-GB" dirty="0"/>
              <a:t>Allow 20-30 minutes. </a:t>
            </a:r>
          </a:p>
          <a:p>
            <a:endParaRPr lang="en-GB" dirty="0"/>
          </a:p>
        </p:txBody>
      </p:sp>
      <p:sp>
        <p:nvSpPr>
          <p:cNvPr id="4" name="Slide Number Placeholder 3"/>
          <p:cNvSpPr>
            <a:spLocks noGrp="1"/>
          </p:cNvSpPr>
          <p:nvPr>
            <p:ph type="sldNum" sz="quarter" idx="5"/>
          </p:nvPr>
        </p:nvSpPr>
        <p:spPr/>
        <p:txBody>
          <a:bodyPr/>
          <a:lstStyle/>
          <a:p>
            <a:fld id="{7AFB50B6-F1B6-43E7-9F13-F7A06A05F4FC}" type="slidenum">
              <a:rPr lang="en-GB" smtClean="0"/>
              <a:t>25</a:t>
            </a:fld>
            <a:endParaRPr lang="en-GB"/>
          </a:p>
        </p:txBody>
      </p:sp>
    </p:spTree>
    <p:extLst>
      <p:ext uri="{BB962C8B-B14F-4D97-AF65-F5344CB8AC3E}">
        <p14:creationId xmlns:p14="http://schemas.microsoft.com/office/powerpoint/2010/main" val="274579525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lgn="l">
              <a:buAutoNum type="arabicPeriod"/>
            </a:pPr>
            <a:endParaRPr lang="en-GB" dirty="0"/>
          </a:p>
          <a:p>
            <a:pPr marL="228600" indent="-228600" algn="l">
              <a:buAutoNum type="arabicPeriod"/>
            </a:pPr>
            <a:endParaRPr lang="en-GB" dirty="0"/>
          </a:p>
          <a:p>
            <a:pPr marL="228600" indent="-228600" algn="l">
              <a:buAutoNum type="arabicPeriod"/>
            </a:pPr>
            <a:endParaRPr lang="en-GB" dirty="0"/>
          </a:p>
        </p:txBody>
      </p:sp>
      <p:sp>
        <p:nvSpPr>
          <p:cNvPr id="4" name="Slide Number Placeholder 3"/>
          <p:cNvSpPr>
            <a:spLocks noGrp="1"/>
          </p:cNvSpPr>
          <p:nvPr>
            <p:ph type="sldNum" sz="quarter" idx="5"/>
          </p:nvPr>
        </p:nvSpPr>
        <p:spPr/>
        <p:txBody>
          <a:bodyPr/>
          <a:lstStyle/>
          <a:p>
            <a:fld id="{7AFB50B6-F1B6-43E7-9F13-F7A06A05F4FC}" type="slidenum">
              <a:rPr lang="en-GB" smtClean="0"/>
              <a:t>26</a:t>
            </a:fld>
            <a:endParaRPr lang="en-GB"/>
          </a:p>
        </p:txBody>
      </p:sp>
    </p:spTree>
    <p:extLst>
      <p:ext uri="{BB962C8B-B14F-4D97-AF65-F5344CB8AC3E}">
        <p14:creationId xmlns:p14="http://schemas.microsoft.com/office/powerpoint/2010/main" val="231187533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AFB50B6-F1B6-43E7-9F13-F7A06A05F4FC}" type="slidenum">
              <a:rPr lang="en-GB" smtClean="0"/>
              <a:t>27</a:t>
            </a:fld>
            <a:endParaRPr lang="en-GB"/>
          </a:p>
        </p:txBody>
      </p:sp>
    </p:spTree>
    <p:extLst>
      <p:ext uri="{BB962C8B-B14F-4D97-AF65-F5344CB8AC3E}">
        <p14:creationId xmlns:p14="http://schemas.microsoft.com/office/powerpoint/2010/main" val="241379475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19/11/2024</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19/11/2024</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19/11/2024</a:t>
            </a:fld>
            <a:endParaRPr lang="en-GB"/>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57" r:id="rId1"/>
    <p:sldLayoutId id="2147483649" r:id="rId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1.xml"/><Relationship Id="rId1" Type="http://schemas.openxmlformats.org/officeDocument/2006/relationships/video" Target="https://www.youtube.com/embed/bIRUaLcvPe8?feature=oembed" TargetMode="External"/><Relationship Id="rId4" Type="http://schemas.openxmlformats.org/officeDocument/2006/relationships/image" Target="../media/image4.jpeg"/></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1.xml"/><Relationship Id="rId1" Type="http://schemas.openxmlformats.org/officeDocument/2006/relationships/video" Target="https://www.youtube.com/embed/_sNKIEzYM7M?feature=oembed" TargetMode="External"/><Relationship Id="rId4" Type="http://schemas.openxmlformats.org/officeDocument/2006/relationships/image" Target="../media/image5.jpeg"/></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2.xml"/><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4.xml"/><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6120" y="1484784"/>
            <a:ext cx="9180512" cy="3846289"/>
          </a:xfrm>
        </p:spPr>
        <p:txBody>
          <a:bodyPr>
            <a:normAutofit fontScale="90000"/>
          </a:bodyPr>
          <a:lstStyle/>
          <a:p>
            <a:r>
              <a:rPr lang="en-GB" sz="3600" i="1" dirty="0">
                <a:solidFill>
                  <a:schemeClr val="bg1"/>
                </a:solidFill>
              </a:rPr>
              <a:t>Certificate of Higher Education in Employability Skills</a:t>
            </a:r>
            <a:br>
              <a:rPr lang="en-GB" i="1" dirty="0">
                <a:solidFill>
                  <a:schemeClr val="bg1"/>
                </a:solidFill>
              </a:rPr>
            </a:br>
            <a:br>
              <a:rPr lang="en-GB" i="1" dirty="0">
                <a:solidFill>
                  <a:schemeClr val="bg1"/>
                </a:solidFill>
              </a:rPr>
            </a:br>
            <a:r>
              <a:rPr lang="en-GB" i="1" dirty="0">
                <a:solidFill>
                  <a:schemeClr val="bg1"/>
                </a:solidFill>
              </a:rPr>
              <a:t>Problem Solving and Innovation (BMSW4014)</a:t>
            </a:r>
            <a:br>
              <a:rPr lang="en-GB" i="1" dirty="0">
                <a:solidFill>
                  <a:schemeClr val="bg1"/>
                </a:solidFill>
              </a:rPr>
            </a:br>
            <a:br>
              <a:rPr lang="en-GB" i="1" dirty="0">
                <a:solidFill>
                  <a:schemeClr val="bg1"/>
                </a:solidFill>
              </a:rPr>
            </a:br>
            <a:r>
              <a:rPr lang="en-GB" sz="3100" i="1" dirty="0">
                <a:solidFill>
                  <a:schemeClr val="bg1"/>
                </a:solidFill>
              </a:rPr>
              <a:t>Rhiannon Akers, Rebecca Francis-Davies and Chris Rogers, November 2024</a:t>
            </a:r>
            <a:endParaRPr lang="en-GB" sz="3100" dirty="0">
              <a:solidFill>
                <a:schemeClr val="bg1"/>
              </a:solidFill>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t>Agenda </a:t>
            </a:r>
          </a:p>
        </p:txBody>
      </p:sp>
      <p:sp>
        <p:nvSpPr>
          <p:cNvPr id="6" name="Rectangle 1027"/>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z="2400" dirty="0">
                <a:latin typeface="Arial" panose="020B0604020202020204" pitchFamily="34" charset="0"/>
                <a:cs typeface="Arial" panose="020B0604020202020204" pitchFamily="34" charset="0"/>
              </a:rPr>
              <a:t>Recap of last week - PESTLE</a:t>
            </a:r>
          </a:p>
          <a:p>
            <a:r>
              <a:rPr lang="en-GB" altLang="en-US" sz="2400" dirty="0">
                <a:latin typeface="Arial" panose="020B0604020202020204" pitchFamily="34" charset="0"/>
                <a:cs typeface="Arial" panose="020B0604020202020204" pitchFamily="34" charset="0"/>
              </a:rPr>
              <a:t>Friedman’s shareholder theory</a:t>
            </a:r>
          </a:p>
          <a:p>
            <a:r>
              <a:rPr lang="en-GB" altLang="en-US" sz="2400" dirty="0">
                <a:latin typeface="Arial" panose="020B0604020202020204" pitchFamily="34" charset="0"/>
                <a:cs typeface="Arial" panose="020B0604020202020204" pitchFamily="34" charset="0"/>
              </a:rPr>
              <a:t>Freeman’s stakeholder theory</a:t>
            </a:r>
          </a:p>
          <a:p>
            <a:r>
              <a:rPr lang="en-GB" altLang="en-US" sz="2400" dirty="0">
                <a:latin typeface="Arial" panose="020B0604020202020204" pitchFamily="34" charset="0"/>
                <a:cs typeface="Arial" panose="020B0604020202020204" pitchFamily="34" charset="0"/>
              </a:rPr>
              <a:t>Stakeholder characteristics</a:t>
            </a:r>
          </a:p>
          <a:p>
            <a:r>
              <a:rPr lang="en-GB" altLang="en-US" sz="2400" dirty="0">
                <a:latin typeface="Arial" panose="020B0604020202020204" pitchFamily="34" charset="0"/>
                <a:cs typeface="Arial" panose="020B0604020202020204" pitchFamily="34" charset="0"/>
              </a:rPr>
              <a:t>Effective stakeholder management</a:t>
            </a:r>
          </a:p>
          <a:p>
            <a:r>
              <a:rPr lang="en-GB" altLang="en-US" sz="2400" dirty="0">
                <a:latin typeface="Arial" panose="020B0604020202020204" pitchFamily="34" charset="0"/>
                <a:cs typeface="Arial" panose="020B0604020202020204" pitchFamily="34" charset="0"/>
              </a:rPr>
              <a:t>Mendelow’s power/interest matrix</a:t>
            </a:r>
          </a:p>
          <a:p>
            <a:r>
              <a:rPr lang="en-GB" altLang="en-US" sz="2400" dirty="0">
                <a:latin typeface="Arial" panose="020B0604020202020204" pitchFamily="34" charset="0"/>
                <a:cs typeface="Arial" panose="020B0604020202020204" pitchFamily="34" charset="0"/>
              </a:rPr>
              <a:t>Problem of the Week </a:t>
            </a:r>
          </a:p>
          <a:p>
            <a:r>
              <a:rPr lang="en-GB" altLang="en-US" sz="2400" dirty="0">
                <a:latin typeface="Arial" panose="020B0604020202020204" pitchFamily="34" charset="0"/>
                <a:cs typeface="Arial" panose="020B0604020202020204" pitchFamily="34" charset="0"/>
              </a:rPr>
              <a:t>Quiz</a:t>
            </a:r>
          </a:p>
          <a:p>
            <a:endParaRPr lang="en-GB" alt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344296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t>Stakeholder Theory</a:t>
            </a:r>
          </a:p>
        </p:txBody>
      </p:sp>
      <p:sp>
        <p:nvSpPr>
          <p:cNvPr id="6" name="Rectangle 1027"/>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z="2400" dirty="0">
                <a:latin typeface="Arial" panose="020B0604020202020204" pitchFamily="34" charset="0"/>
                <a:cs typeface="Arial" panose="020B0604020202020204" pitchFamily="34" charset="0"/>
              </a:rPr>
              <a:t>What is a Stakeholder?</a:t>
            </a:r>
          </a:p>
          <a:p>
            <a:r>
              <a:rPr lang="en-GB" altLang="en-US" sz="2400" dirty="0">
                <a:latin typeface="Arial" panose="020B0604020202020204" pitchFamily="34" charset="0"/>
                <a:cs typeface="Arial" panose="020B0604020202020204" pitchFamily="34" charset="0"/>
              </a:rPr>
              <a:t>“…any group or individual who can affect or is affected by the achievement of an organisation’s objectives” (Freeman, 1984).</a:t>
            </a:r>
          </a:p>
          <a:p>
            <a:r>
              <a:rPr lang="en-GB" altLang="en-US" sz="2400" dirty="0">
                <a:latin typeface="Arial" panose="020B0604020202020204" pitchFamily="34" charset="0"/>
                <a:cs typeface="Arial" panose="020B0604020202020204" pitchFamily="34" charset="0"/>
              </a:rPr>
              <a:t>There may be conflict between the expectations of different groups of stakeholders. </a:t>
            </a:r>
          </a:p>
          <a:p>
            <a:r>
              <a:rPr lang="en-GB" altLang="en-US" sz="2400" dirty="0">
                <a:latin typeface="Arial" panose="020B0604020202020204" pitchFamily="34" charset="0"/>
                <a:cs typeface="Arial" panose="020B0604020202020204" pitchFamily="34" charset="0"/>
              </a:rPr>
              <a:t>In contrast, Friedman’s Shareholder Theory (1970) proposes the only stakeholders a company should consider are its shareholders. </a:t>
            </a:r>
          </a:p>
          <a:p>
            <a:endParaRPr lang="en-GB" alt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6771991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t>Opposing Views</a:t>
            </a:r>
          </a:p>
        </p:txBody>
      </p:sp>
      <p:sp>
        <p:nvSpPr>
          <p:cNvPr id="6" name="Rectangle 1027"/>
          <p:cNvSpPr txBox="1">
            <a:spLocks noChangeArrowheads="1"/>
          </p:cNvSpPr>
          <p:nvPr/>
        </p:nvSpPr>
        <p:spPr>
          <a:xfrm>
            <a:off x="579474" y="1417638"/>
            <a:ext cx="7772400" cy="4114800"/>
          </a:xfrm>
          <a:prstGeom prst="rect">
            <a:avLst/>
          </a:prstGeom>
        </p:spPr>
        <p:txBody>
          <a:bodyPr vert="horz" lIns="91440" tIns="45720" rIns="91440" bIns="45720" rtlCol="0">
            <a:normAutofit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z="2400" dirty="0">
                <a:latin typeface="Arial" panose="020B0604020202020204" pitchFamily="34" charset="0"/>
                <a:cs typeface="Arial" panose="020B0604020202020204" pitchFamily="34" charset="0"/>
              </a:rPr>
              <a:t>Traditional view</a:t>
            </a:r>
          </a:p>
          <a:p>
            <a:pPr lvl="1"/>
            <a:r>
              <a:rPr lang="en-GB" altLang="en-US" sz="2000" dirty="0">
                <a:latin typeface="Arial" panose="020B0604020202020204" pitchFamily="34" charset="0"/>
                <a:cs typeface="Arial" panose="020B0604020202020204" pitchFamily="34" charset="0"/>
              </a:rPr>
              <a:t>Adam Smith’s The Wealth of Nations (1776) provided the basis for capitalism by focusing on specialisation and factors of production.</a:t>
            </a:r>
          </a:p>
          <a:p>
            <a:pPr lvl="1"/>
            <a:r>
              <a:rPr lang="en-GB" altLang="en-US" sz="2000" dirty="0">
                <a:latin typeface="Arial" panose="020B0604020202020204" pitchFamily="34" charset="0"/>
                <a:cs typeface="Arial" panose="020B0604020202020204" pitchFamily="34" charset="0"/>
              </a:rPr>
              <a:t>The general assumption is that organisations seek to maximise profit for their shareholders. </a:t>
            </a:r>
          </a:p>
          <a:p>
            <a:r>
              <a:rPr lang="en-GB" altLang="en-US" sz="2400" dirty="0">
                <a:latin typeface="Arial" panose="020B0604020202020204" pitchFamily="34" charset="0"/>
                <a:cs typeface="Arial" panose="020B0604020202020204" pitchFamily="34" charset="0"/>
              </a:rPr>
              <a:t>Alternative view</a:t>
            </a:r>
          </a:p>
          <a:p>
            <a:pPr lvl="1"/>
            <a:r>
              <a:rPr lang="en-GB" altLang="en-US" sz="2000" dirty="0">
                <a:latin typeface="Arial" panose="020B0604020202020204" pitchFamily="34" charset="0"/>
                <a:cs typeface="Arial" panose="020B0604020202020204" pitchFamily="34" charset="0"/>
              </a:rPr>
              <a:t>The alternative theory is that organisations seek to serve the interests of all its shareholders and owners.</a:t>
            </a:r>
          </a:p>
          <a:p>
            <a:pPr lvl="1"/>
            <a:r>
              <a:rPr lang="en-GB" altLang="en-US" sz="2000" dirty="0">
                <a:latin typeface="Arial" panose="020B0604020202020204" pitchFamily="34" charset="0"/>
                <a:cs typeface="Arial" panose="020B0604020202020204" pitchFamily="34" charset="0"/>
              </a:rPr>
              <a:t>Freeman (1984) defined stakeholder as being individuals or groups that affect or are affected by the achievement of an organisation’s objective. </a:t>
            </a:r>
          </a:p>
        </p:txBody>
      </p:sp>
    </p:spTree>
    <p:extLst>
      <p:ext uri="{BB962C8B-B14F-4D97-AF65-F5344CB8AC3E}">
        <p14:creationId xmlns:p14="http://schemas.microsoft.com/office/powerpoint/2010/main" val="20875380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t>Definitions</a:t>
            </a:r>
          </a:p>
        </p:txBody>
      </p:sp>
      <p:sp>
        <p:nvSpPr>
          <p:cNvPr id="6" name="Rectangle 1027"/>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z="2400" dirty="0">
                <a:latin typeface="Arial" panose="020B0604020202020204" pitchFamily="34" charset="0"/>
                <a:cs typeface="Arial" panose="020B0604020202020204" pitchFamily="34" charset="0"/>
              </a:rPr>
              <a:t>Stakeholders</a:t>
            </a:r>
          </a:p>
          <a:p>
            <a:pPr lvl="1"/>
            <a:r>
              <a:rPr lang="en-GB" altLang="en-US" sz="2000" dirty="0">
                <a:latin typeface="Arial" panose="020B0604020202020204" pitchFamily="34" charset="0"/>
                <a:cs typeface="Arial" panose="020B0604020202020204" pitchFamily="34" charset="0"/>
              </a:rPr>
              <a:t>Those who are affected by and affect the actions of a firm.</a:t>
            </a:r>
          </a:p>
          <a:p>
            <a:pPr lvl="1"/>
            <a:r>
              <a:rPr lang="en-GB" altLang="en-US" sz="2000" dirty="0">
                <a:latin typeface="Arial" panose="020B0604020202020204" pitchFamily="34" charset="0"/>
                <a:cs typeface="Arial" panose="020B0604020202020204" pitchFamily="34" charset="0"/>
              </a:rPr>
              <a:t>These can be identified as internal or external stakeholders</a:t>
            </a:r>
          </a:p>
          <a:p>
            <a:r>
              <a:rPr lang="en-GB" altLang="en-US" sz="2400" dirty="0">
                <a:latin typeface="Arial" panose="020B0604020202020204" pitchFamily="34" charset="0"/>
                <a:cs typeface="Arial" panose="020B0604020202020204" pitchFamily="34" charset="0"/>
              </a:rPr>
              <a:t>Primary Stakeholders </a:t>
            </a:r>
          </a:p>
          <a:p>
            <a:pPr lvl="1"/>
            <a:r>
              <a:rPr lang="en-GB" altLang="en-US" sz="2000" dirty="0">
                <a:latin typeface="Arial" panose="020B0604020202020204" pitchFamily="34" charset="0"/>
                <a:cs typeface="Arial" panose="020B0604020202020204" pitchFamily="34" charset="0"/>
              </a:rPr>
              <a:t>Those who have a formal, official or contractual relationship with a firm. For example, stockholders, strategic customers, employees, communities, governmental agencies. </a:t>
            </a:r>
          </a:p>
          <a:p>
            <a:r>
              <a:rPr lang="en-GB" altLang="en-US" sz="2400" dirty="0">
                <a:latin typeface="Arial" panose="020B0604020202020204" pitchFamily="34" charset="0"/>
                <a:cs typeface="Arial" panose="020B0604020202020204" pitchFamily="34" charset="0"/>
              </a:rPr>
              <a:t>Secondary Stakeholders</a:t>
            </a:r>
          </a:p>
          <a:p>
            <a:pPr lvl="1"/>
            <a:r>
              <a:rPr lang="en-GB" altLang="en-US" sz="2000" dirty="0">
                <a:latin typeface="Arial" panose="020B0604020202020204" pitchFamily="34" charset="0"/>
                <a:cs typeface="Arial" panose="020B0604020202020204" pitchFamily="34" charset="0"/>
              </a:rPr>
              <a:t>All other stakeholders. For example, environmentalists, media, trade associations. </a:t>
            </a:r>
            <a:endParaRPr lang="en-GB" altLang="en-US"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64255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endParaRPr lang="en-GB" sz="4000" b="1" dirty="0"/>
          </a:p>
        </p:txBody>
      </p:sp>
      <p:sp>
        <p:nvSpPr>
          <p:cNvPr id="6" name="Rectangle 1027"/>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endParaRPr lang="en-GB" altLang="en-US" sz="1600" dirty="0">
              <a:latin typeface="Arial" panose="020B0604020202020204" pitchFamily="34" charset="0"/>
              <a:cs typeface="Arial" panose="020B0604020202020204" pitchFamily="34" charset="0"/>
            </a:endParaRPr>
          </a:p>
        </p:txBody>
      </p:sp>
      <p:pic>
        <p:nvPicPr>
          <p:cNvPr id="1028" name="Picture 4" descr="Secondary Stakeholders">
            <a:extLst>
              <a:ext uri="{FF2B5EF4-FFF2-40B4-BE49-F238E27FC236}">
                <a16:creationId xmlns:a16="http://schemas.microsoft.com/office/drawing/2014/main" id="{3C5EB0EE-C3B3-A6D2-1912-17E446517FE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47888" y="370204"/>
            <a:ext cx="5098732" cy="507015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59317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4000" b="1" dirty="0"/>
              <a:t>What is Stakeholder Theory? - Video</a:t>
            </a:r>
          </a:p>
        </p:txBody>
      </p:sp>
      <p:sp>
        <p:nvSpPr>
          <p:cNvPr id="6" name="Rectangle 1027"/>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endParaRPr lang="en-GB" altLang="en-US" sz="1600" dirty="0">
              <a:latin typeface="Arial" panose="020B0604020202020204" pitchFamily="34" charset="0"/>
              <a:cs typeface="Arial" panose="020B0604020202020204" pitchFamily="34" charset="0"/>
            </a:endParaRPr>
          </a:p>
        </p:txBody>
      </p:sp>
      <p:pic>
        <p:nvPicPr>
          <p:cNvPr id="3" name="Online Media 2" title="What is Stakeholder Theory? - R. Edward Freeman">
            <a:hlinkClick r:id="" action="ppaction://media"/>
            <a:extLst>
              <a:ext uri="{FF2B5EF4-FFF2-40B4-BE49-F238E27FC236}">
                <a16:creationId xmlns:a16="http://schemas.microsoft.com/office/drawing/2014/main" id="{5D92D011-6EA7-A291-C307-04D839846C9F}"/>
              </a:ext>
            </a:extLst>
          </p:cNvPr>
          <p:cNvPicPr>
            <a:picLocks noRot="1" noChangeAspect="1"/>
          </p:cNvPicPr>
          <p:nvPr>
            <a:videoFile r:link="rId1"/>
          </p:nvPr>
        </p:nvPicPr>
        <p:blipFill>
          <a:blip r:embed="rId4"/>
          <a:stretch>
            <a:fillRect/>
          </a:stretch>
        </p:blipFill>
        <p:spPr>
          <a:xfrm>
            <a:off x="1805940" y="1181100"/>
            <a:ext cx="5532120" cy="4149090"/>
          </a:xfrm>
          <a:prstGeom prst="rect">
            <a:avLst/>
          </a:prstGeom>
        </p:spPr>
      </p:pic>
    </p:spTree>
    <p:extLst>
      <p:ext uri="{BB962C8B-B14F-4D97-AF65-F5344CB8AC3E}">
        <p14:creationId xmlns:p14="http://schemas.microsoft.com/office/powerpoint/2010/main" val="27268611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4000" b="1" dirty="0"/>
              <a:t>Shareholders V Stakeholders - Video</a:t>
            </a:r>
          </a:p>
        </p:txBody>
      </p:sp>
      <p:sp>
        <p:nvSpPr>
          <p:cNvPr id="6" name="Rectangle 1027"/>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endParaRPr lang="en-GB" altLang="en-US" sz="1600" dirty="0">
              <a:latin typeface="Arial" panose="020B0604020202020204" pitchFamily="34" charset="0"/>
              <a:cs typeface="Arial" panose="020B0604020202020204" pitchFamily="34" charset="0"/>
            </a:endParaRPr>
          </a:p>
        </p:txBody>
      </p:sp>
      <p:pic>
        <p:nvPicPr>
          <p:cNvPr id="3" name="Online Media 2" title="Shareholders vs. Stakeholders  -- Friedman vs. Freeman Debate - R. Edward Freeman">
            <a:hlinkClick r:id="" action="ppaction://media"/>
            <a:extLst>
              <a:ext uri="{FF2B5EF4-FFF2-40B4-BE49-F238E27FC236}">
                <a16:creationId xmlns:a16="http://schemas.microsoft.com/office/drawing/2014/main" id="{8293720D-FFB9-EBD8-974D-423DB91AE87D}"/>
              </a:ext>
            </a:extLst>
          </p:cNvPr>
          <p:cNvPicPr>
            <a:picLocks noRot="1" noChangeAspect="1"/>
          </p:cNvPicPr>
          <p:nvPr>
            <a:videoFile r:link="rId1"/>
          </p:nvPr>
        </p:nvPicPr>
        <p:blipFill>
          <a:blip r:embed="rId4"/>
          <a:stretch>
            <a:fillRect/>
          </a:stretch>
        </p:blipFill>
        <p:spPr>
          <a:xfrm>
            <a:off x="1718310" y="1159827"/>
            <a:ext cx="5707380" cy="4280535"/>
          </a:xfrm>
          <a:prstGeom prst="rect">
            <a:avLst/>
          </a:prstGeom>
        </p:spPr>
      </p:pic>
    </p:spTree>
    <p:extLst>
      <p:ext uri="{BB962C8B-B14F-4D97-AF65-F5344CB8AC3E}">
        <p14:creationId xmlns:p14="http://schemas.microsoft.com/office/powerpoint/2010/main" val="26330127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endParaRPr lang="en-GB" sz="4000" b="1" dirty="0"/>
          </a:p>
        </p:txBody>
      </p:sp>
      <p:sp>
        <p:nvSpPr>
          <p:cNvPr id="6" name="Rectangle 1027"/>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endParaRPr lang="en-GB" altLang="en-US" sz="1600" dirty="0">
              <a:latin typeface="Arial" panose="020B0604020202020204" pitchFamily="34" charset="0"/>
              <a:cs typeface="Arial" panose="020B0604020202020204" pitchFamily="34" charset="0"/>
            </a:endParaRPr>
          </a:p>
        </p:txBody>
      </p:sp>
      <p:pic>
        <p:nvPicPr>
          <p:cNvPr id="3" name="Picture 2">
            <a:extLst>
              <a:ext uri="{FF2B5EF4-FFF2-40B4-BE49-F238E27FC236}">
                <a16:creationId xmlns:a16="http://schemas.microsoft.com/office/drawing/2014/main" id="{B9EA2EAE-A9A9-313B-4944-435BB7D4193B}"/>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080221" y="187241"/>
            <a:ext cx="7393927" cy="538329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81792709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endParaRPr lang="en-GB" sz="4000" b="1" dirty="0"/>
          </a:p>
        </p:txBody>
      </p:sp>
      <p:sp>
        <p:nvSpPr>
          <p:cNvPr id="6" name="Rectangle 1027"/>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endParaRPr lang="en-GB" altLang="en-US" sz="1600" dirty="0">
              <a:latin typeface="Arial" panose="020B0604020202020204" pitchFamily="34" charset="0"/>
              <a:cs typeface="Arial" panose="020B0604020202020204" pitchFamily="34" charset="0"/>
            </a:endParaRPr>
          </a:p>
        </p:txBody>
      </p:sp>
      <p:pic>
        <p:nvPicPr>
          <p:cNvPr id="3" name="Content Placeholder 3">
            <a:extLst>
              <a:ext uri="{FF2B5EF4-FFF2-40B4-BE49-F238E27FC236}">
                <a16:creationId xmlns:a16="http://schemas.microsoft.com/office/drawing/2014/main" id="{65EC3847-8792-F72C-ADBA-E1A6E4B04C96}"/>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621398" y="386368"/>
            <a:ext cx="7943128" cy="4876800"/>
          </a:xfrm>
        </p:spPr>
      </p:pic>
    </p:spTree>
    <p:extLst>
      <p:ext uri="{BB962C8B-B14F-4D97-AF65-F5344CB8AC3E}">
        <p14:creationId xmlns:p14="http://schemas.microsoft.com/office/powerpoint/2010/main" val="207839166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endParaRPr lang="en-GB" sz="4000" b="1" dirty="0"/>
          </a:p>
        </p:txBody>
      </p:sp>
      <p:sp>
        <p:nvSpPr>
          <p:cNvPr id="6" name="Rectangle 1027"/>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endParaRPr lang="en-GB" altLang="en-US" sz="1600" dirty="0">
              <a:latin typeface="Arial" panose="020B0604020202020204" pitchFamily="34" charset="0"/>
              <a:cs typeface="Arial" panose="020B0604020202020204" pitchFamily="34" charset="0"/>
            </a:endParaRPr>
          </a:p>
        </p:txBody>
      </p:sp>
      <p:pic>
        <p:nvPicPr>
          <p:cNvPr id="4" name="Picture 2">
            <a:extLst>
              <a:ext uri="{FF2B5EF4-FFF2-40B4-BE49-F238E27FC236}">
                <a16:creationId xmlns:a16="http://schemas.microsoft.com/office/drawing/2014/main" id="{1704526C-0CA0-0322-9970-60651DA975FD}"/>
              </a:ext>
            </a:extLst>
          </p:cNvPr>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r="2289"/>
          <a:stretch/>
        </p:blipFill>
        <p:spPr bwMode="auto">
          <a:xfrm>
            <a:off x="2034374" y="338287"/>
            <a:ext cx="5075251" cy="519415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26934249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t>Stakeholder Characteristics (1)</a:t>
            </a:r>
          </a:p>
        </p:txBody>
      </p:sp>
      <p:sp>
        <p:nvSpPr>
          <p:cNvPr id="6" name="Rectangle 1027"/>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z="2400" dirty="0">
                <a:latin typeface="Arial" panose="020B0604020202020204" pitchFamily="34" charset="0"/>
                <a:cs typeface="Arial" panose="020B0604020202020204" pitchFamily="34" charset="0"/>
              </a:rPr>
              <a:t>Owners and Shareholders:</a:t>
            </a:r>
          </a:p>
          <a:p>
            <a:pPr lvl="1"/>
            <a:r>
              <a:rPr lang="en-US" altLang="en-US" sz="2000" dirty="0"/>
              <a:t>The number of owners and the roles they carry out differ according to the size of the firm</a:t>
            </a:r>
          </a:p>
          <a:p>
            <a:pPr lvl="1"/>
            <a:r>
              <a:rPr lang="en-US" altLang="en-US" sz="2000" dirty="0"/>
              <a:t>In small businesses there may be only one owner (sole trader) or perhaps a small number of partners (partnership)</a:t>
            </a:r>
          </a:p>
          <a:p>
            <a:pPr lvl="1"/>
            <a:r>
              <a:rPr lang="en-US" altLang="en-US" sz="2000" dirty="0"/>
              <a:t>In large firms there are often thousands of shareholders, who each own a small part of the business</a:t>
            </a: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4168522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t>Stakeholder Characteristics (2)</a:t>
            </a:r>
          </a:p>
        </p:txBody>
      </p:sp>
      <p:sp>
        <p:nvSpPr>
          <p:cNvPr id="6" name="Rectangle 1027"/>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z="2400" dirty="0">
                <a:latin typeface="Arial" panose="020B0604020202020204" pitchFamily="34" charset="0"/>
                <a:cs typeface="Arial" panose="020B0604020202020204" pitchFamily="34" charset="0"/>
              </a:rPr>
              <a:t>Employees:</a:t>
            </a:r>
          </a:p>
          <a:p>
            <a:pPr lvl="1">
              <a:lnSpc>
                <a:spcPct val="90000"/>
              </a:lnSpc>
            </a:pPr>
            <a:r>
              <a:rPr lang="en-US" altLang="en-US" sz="2000" dirty="0"/>
              <a:t>A business needs employees to carry out its activities</a:t>
            </a:r>
          </a:p>
          <a:p>
            <a:pPr lvl="1">
              <a:lnSpc>
                <a:spcPct val="90000"/>
              </a:lnSpc>
            </a:pPr>
            <a:r>
              <a:rPr lang="en-US" altLang="en-US" sz="2000" dirty="0"/>
              <a:t>Employees agree to work a certain number of hours in return for a wage or salary. </a:t>
            </a:r>
          </a:p>
          <a:p>
            <a:pPr lvl="1">
              <a:lnSpc>
                <a:spcPct val="90000"/>
              </a:lnSpc>
            </a:pPr>
            <a:r>
              <a:rPr lang="en-US" altLang="en-US" sz="2000" dirty="0"/>
              <a:t>Employees have invested their time and effort into the </a:t>
            </a:r>
            <a:r>
              <a:rPr lang="en-US" altLang="en-US" sz="2000" dirty="0" err="1"/>
              <a:t>organisation</a:t>
            </a:r>
            <a:r>
              <a:rPr lang="en-US" altLang="en-US" sz="2000" dirty="0"/>
              <a:t>.</a:t>
            </a:r>
          </a:p>
          <a:p>
            <a:pPr lvl="1">
              <a:lnSpc>
                <a:spcPct val="90000"/>
              </a:lnSpc>
            </a:pPr>
            <a:r>
              <a:rPr lang="en-US" altLang="en-US" sz="2000" dirty="0"/>
              <a:t>Employees want the </a:t>
            </a:r>
            <a:r>
              <a:rPr lang="en-US" altLang="en-US" sz="2000" dirty="0" err="1"/>
              <a:t>organisation</a:t>
            </a:r>
            <a:r>
              <a:rPr lang="en-US" altLang="en-US" sz="2000" dirty="0"/>
              <a:t> to survive and thrive.</a:t>
            </a:r>
            <a:endParaRPr lang="en-GB" altLang="en-US" sz="2000" dirty="0"/>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1481970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t>Stakeholder Characteristics (3)</a:t>
            </a:r>
          </a:p>
        </p:txBody>
      </p:sp>
      <p:sp>
        <p:nvSpPr>
          <p:cNvPr id="6" name="Rectangle 1027"/>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z="2400" dirty="0">
                <a:latin typeface="Arial" panose="020B0604020202020204" pitchFamily="34" charset="0"/>
                <a:cs typeface="Arial" panose="020B0604020202020204" pitchFamily="34" charset="0"/>
              </a:rPr>
              <a:t>Customers:</a:t>
            </a:r>
          </a:p>
          <a:p>
            <a:pPr lvl="1">
              <a:lnSpc>
                <a:spcPct val="90000"/>
              </a:lnSpc>
            </a:pPr>
            <a:r>
              <a:rPr lang="en-US" altLang="en-US" sz="2000" dirty="0"/>
              <a:t>Customers buy the goods or services produced by firms.</a:t>
            </a:r>
          </a:p>
          <a:p>
            <a:pPr lvl="1">
              <a:lnSpc>
                <a:spcPct val="90000"/>
              </a:lnSpc>
            </a:pPr>
            <a:r>
              <a:rPr lang="en-US" altLang="en-US" sz="2000" dirty="0"/>
              <a:t>They may be individuals (B2C) or other businesses (B2B).</a:t>
            </a:r>
          </a:p>
          <a:p>
            <a:pPr lvl="1">
              <a:lnSpc>
                <a:spcPct val="90000"/>
              </a:lnSpc>
            </a:pPr>
            <a:r>
              <a:rPr lang="en-US" altLang="en-US" sz="2000" dirty="0"/>
              <a:t>Firms must understand and meet the needs of their customers, otherwise they will fail to make a profit or, indeed, survive.</a:t>
            </a:r>
            <a:endParaRPr lang="en-GB" altLang="en-US" sz="2000" dirty="0"/>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3335375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t>Stakeholder Characteristics (4)</a:t>
            </a:r>
          </a:p>
        </p:txBody>
      </p:sp>
      <p:sp>
        <p:nvSpPr>
          <p:cNvPr id="6" name="Rectangle 1027"/>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z="2400" dirty="0">
                <a:latin typeface="Arial" panose="020B0604020202020204" pitchFamily="34" charset="0"/>
                <a:cs typeface="Arial" panose="020B0604020202020204" pitchFamily="34" charset="0"/>
              </a:rPr>
              <a:t>Suppliers:</a:t>
            </a:r>
          </a:p>
          <a:p>
            <a:pPr lvl="1"/>
            <a:r>
              <a:rPr lang="en-US" altLang="en-US" sz="2000" dirty="0"/>
              <a:t>Firms source the resources required to produce goods and services from suppliers.</a:t>
            </a:r>
          </a:p>
          <a:p>
            <a:pPr lvl="1"/>
            <a:r>
              <a:rPr lang="en-US" altLang="en-US" sz="2000" dirty="0"/>
              <a:t>Businesses attempt to have effective relationships with suppliers in order to get quality resources on time &amp; at reasonable prices.</a:t>
            </a:r>
          </a:p>
          <a:p>
            <a:pPr lvl="1"/>
            <a:r>
              <a:rPr lang="en-US" altLang="en-US" sz="2000" dirty="0"/>
              <a:t>This is a two-way process, as suppliers depend on the firms they supply</a:t>
            </a: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3629923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t>Stakeholder Characteristics (5)</a:t>
            </a:r>
          </a:p>
        </p:txBody>
      </p:sp>
      <p:sp>
        <p:nvSpPr>
          <p:cNvPr id="6" name="Rectangle 1027"/>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z="2400" dirty="0">
                <a:latin typeface="Arial" panose="020B0604020202020204" pitchFamily="34" charset="0"/>
                <a:cs typeface="Arial" panose="020B0604020202020204" pitchFamily="34" charset="0"/>
              </a:rPr>
              <a:t>Community:</a:t>
            </a:r>
          </a:p>
          <a:p>
            <a:pPr lvl="1">
              <a:lnSpc>
                <a:spcPct val="90000"/>
              </a:lnSpc>
            </a:pPr>
            <a:r>
              <a:rPr lang="en-US" altLang="en-US" sz="2000" dirty="0"/>
              <a:t>Companies and the communities they exist in are also in a two-way relationship</a:t>
            </a:r>
          </a:p>
          <a:p>
            <a:pPr lvl="1" eaLnBrk="1" hangingPunct="1">
              <a:lnSpc>
                <a:spcPct val="90000"/>
              </a:lnSpc>
            </a:pPr>
            <a:r>
              <a:rPr lang="en-US" altLang="en-US" sz="2000" dirty="0"/>
              <a:t>The local community may often provide many of the firm’s staff and customers</a:t>
            </a:r>
          </a:p>
          <a:p>
            <a:pPr lvl="1" eaLnBrk="1" hangingPunct="1">
              <a:lnSpc>
                <a:spcPct val="90000"/>
              </a:lnSpc>
            </a:pPr>
            <a:r>
              <a:rPr lang="en-US" altLang="en-US" sz="2000" dirty="0"/>
              <a:t>The business often supplies goods and services vital to the local area</a:t>
            </a:r>
          </a:p>
          <a:p>
            <a:pPr lvl="1" eaLnBrk="1" hangingPunct="1">
              <a:lnSpc>
                <a:spcPct val="90000"/>
              </a:lnSpc>
            </a:pPr>
            <a:r>
              <a:rPr lang="en-US" altLang="en-US" sz="2000" dirty="0"/>
              <a:t>But at times the community can feel aggrieved by some aspects of what a firm does</a:t>
            </a: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6582205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t>Stakeholder Characteristics (6)</a:t>
            </a:r>
          </a:p>
        </p:txBody>
      </p:sp>
      <p:sp>
        <p:nvSpPr>
          <p:cNvPr id="6" name="Rectangle 1027"/>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z="2400" dirty="0">
                <a:latin typeface="Arial" panose="020B0604020202020204" pitchFamily="34" charset="0"/>
                <a:cs typeface="Arial" panose="020B0604020202020204" pitchFamily="34" charset="0"/>
              </a:rPr>
              <a:t>The Central and Local Government and it’s Agencies:</a:t>
            </a:r>
          </a:p>
          <a:p>
            <a:pPr lvl="1">
              <a:lnSpc>
                <a:spcPct val="90000"/>
              </a:lnSpc>
            </a:pPr>
            <a:r>
              <a:rPr lang="en-US" altLang="en-US" sz="2000" dirty="0"/>
              <a:t>Economic policies affect firms’ costs (through taxation and interest rates)</a:t>
            </a:r>
          </a:p>
          <a:p>
            <a:pPr lvl="1">
              <a:lnSpc>
                <a:spcPct val="90000"/>
              </a:lnSpc>
            </a:pPr>
            <a:r>
              <a:rPr lang="en-US" altLang="en-US" sz="2000" dirty="0"/>
              <a:t>Legislation regulates what business can do in areas such as the environment and occupational safety and health.</a:t>
            </a:r>
          </a:p>
          <a:p>
            <a:pPr lvl="1">
              <a:lnSpc>
                <a:spcPct val="90000"/>
              </a:lnSpc>
            </a:pPr>
            <a:r>
              <a:rPr lang="en-US" altLang="en-US" sz="2000" dirty="0"/>
              <a:t>The Police, Licensing Authority, Environmental Agency, DHSS.</a:t>
            </a:r>
          </a:p>
          <a:p>
            <a:pPr lvl="1">
              <a:lnSpc>
                <a:spcPct val="90000"/>
              </a:lnSpc>
            </a:pPr>
            <a:r>
              <a:rPr lang="en-US" altLang="en-US" sz="2000" dirty="0"/>
              <a:t>Successful firms are good for governments as they create wealth and employment. </a:t>
            </a: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4605252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t>Stakeholder Characteristics (7)</a:t>
            </a:r>
          </a:p>
        </p:txBody>
      </p:sp>
      <p:sp>
        <p:nvSpPr>
          <p:cNvPr id="6" name="Rectangle 1027"/>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z="2400" dirty="0">
                <a:latin typeface="Arial" panose="020B0604020202020204" pitchFamily="34" charset="0"/>
                <a:cs typeface="Arial" panose="020B0604020202020204" pitchFamily="34" charset="0"/>
              </a:rPr>
              <a:t>Financial sector:</a:t>
            </a:r>
          </a:p>
          <a:p>
            <a:pPr lvl="1">
              <a:lnSpc>
                <a:spcPct val="80000"/>
              </a:lnSpc>
            </a:pPr>
            <a:r>
              <a:rPr lang="en-GB" altLang="en-US" sz="2000" dirty="0"/>
              <a:t>Local Bank. </a:t>
            </a:r>
          </a:p>
          <a:p>
            <a:pPr lvl="1">
              <a:lnSpc>
                <a:spcPct val="80000"/>
              </a:lnSpc>
            </a:pPr>
            <a:r>
              <a:rPr lang="en-GB" altLang="en-US" sz="2000" dirty="0"/>
              <a:t>Stock Exchange - investors will consist not only of personal buyers of securities but also of investment analysts (who advise on share buying) and big share buyers. </a:t>
            </a:r>
          </a:p>
          <a:p>
            <a:pPr lvl="1">
              <a:lnSpc>
                <a:spcPct val="80000"/>
              </a:lnSpc>
            </a:pPr>
            <a:r>
              <a:rPr lang="en-GB" altLang="en-US" sz="2000" dirty="0"/>
              <a:t>Willingness to buy shares, or invest in new issues, will depend on what is known about the company’s background, performance and prospects.  A fall in share price could invite a take-over bid.</a:t>
            </a:r>
          </a:p>
          <a:p>
            <a:endParaRPr lang="en-GB" alt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048876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t>Group Activity</a:t>
            </a:r>
          </a:p>
        </p:txBody>
      </p:sp>
      <p:sp>
        <p:nvSpPr>
          <p:cNvPr id="6" name="Rectangle 1027"/>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z="2400" dirty="0">
                <a:latin typeface="Arial" panose="020B0604020202020204" pitchFamily="34" charset="0"/>
                <a:cs typeface="Arial" panose="020B0604020202020204" pitchFamily="34" charset="0"/>
              </a:rPr>
              <a:t>Choose an organisation you are familiar with and identify their stakeholders applying Freeman’s Stakeholder Theory. </a:t>
            </a:r>
          </a:p>
          <a:p>
            <a:r>
              <a:rPr lang="en-GB" altLang="en-US" sz="2400" dirty="0">
                <a:latin typeface="Arial" panose="020B0604020202020204" pitchFamily="34" charset="0"/>
                <a:cs typeface="Arial" panose="020B0604020202020204" pitchFamily="34" charset="0"/>
              </a:rPr>
              <a:t>Consider both Primary and Secondary stakeholders. </a:t>
            </a:r>
          </a:p>
          <a:p>
            <a:r>
              <a:rPr lang="en-GB" altLang="en-US" sz="2400" dirty="0">
                <a:latin typeface="Arial" panose="020B0604020202020204" pitchFamily="34" charset="0"/>
                <a:cs typeface="Arial" panose="020B0604020202020204" pitchFamily="34" charset="0"/>
              </a:rPr>
              <a:t>How are they influenced by the organisation?</a:t>
            </a:r>
          </a:p>
          <a:p>
            <a:r>
              <a:rPr lang="en-GB" altLang="en-US" sz="2400" dirty="0">
                <a:latin typeface="Arial" panose="020B0604020202020204" pitchFamily="34" charset="0"/>
                <a:cs typeface="Arial" panose="020B0604020202020204" pitchFamily="34" charset="0"/>
              </a:rPr>
              <a:t>How do they influence the organisation?</a:t>
            </a:r>
          </a:p>
          <a:p>
            <a:pPr marL="0" indent="0">
              <a:buNone/>
            </a:pPr>
            <a:endParaRPr lang="en-GB" alt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3018059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4000" b="1" dirty="0"/>
              <a:t>Effective Stakeholder Management</a:t>
            </a:r>
          </a:p>
        </p:txBody>
      </p:sp>
      <p:sp>
        <p:nvSpPr>
          <p:cNvPr id="6" name="Rectangle 1027"/>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z="2400" dirty="0">
                <a:latin typeface="Arial" panose="020B0604020202020204" pitchFamily="34" charset="0"/>
                <a:cs typeface="Arial" panose="020B0604020202020204" pitchFamily="34" charset="0"/>
              </a:rPr>
              <a:t>Five core questions an organisation should consider:</a:t>
            </a:r>
          </a:p>
          <a:p>
            <a:pPr lvl="1"/>
            <a:r>
              <a:rPr lang="en-GB" altLang="en-US" sz="2000" dirty="0">
                <a:latin typeface="Arial" panose="020B0604020202020204" pitchFamily="34" charset="0"/>
                <a:cs typeface="Arial" panose="020B0604020202020204" pitchFamily="34" charset="0"/>
              </a:rPr>
              <a:t>Who are our stakeholders?</a:t>
            </a:r>
          </a:p>
          <a:p>
            <a:pPr lvl="1"/>
            <a:r>
              <a:rPr lang="en-GB" altLang="en-US" sz="2000" dirty="0">
                <a:latin typeface="Arial" panose="020B0604020202020204" pitchFamily="34" charset="0"/>
                <a:cs typeface="Arial" panose="020B0604020202020204" pitchFamily="34" charset="0"/>
              </a:rPr>
              <a:t>What impact do they/can they have on the organisation (increase profit, improve customer satisfaction, damage the brand/organisation name).</a:t>
            </a:r>
          </a:p>
          <a:p>
            <a:pPr lvl="1"/>
            <a:r>
              <a:rPr lang="en-GB" altLang="en-US" sz="2000" dirty="0">
                <a:latin typeface="Arial" panose="020B0604020202020204" pitchFamily="34" charset="0"/>
                <a:cs typeface="Arial" panose="020B0604020202020204" pitchFamily="34" charset="0"/>
              </a:rPr>
              <a:t>What opportunities or threats do stakeholders bring?</a:t>
            </a:r>
          </a:p>
          <a:p>
            <a:pPr lvl="1"/>
            <a:r>
              <a:rPr lang="en-GB" altLang="en-US" sz="2000" dirty="0">
                <a:latin typeface="Arial" panose="020B0604020202020204" pitchFamily="34" charset="0"/>
                <a:cs typeface="Arial" panose="020B0604020202020204" pitchFamily="34" charset="0"/>
              </a:rPr>
              <a:t>What responsibilities do they have to the stakeholder (economic, legal, ethical).</a:t>
            </a:r>
          </a:p>
          <a:p>
            <a:pPr lvl="1"/>
            <a:r>
              <a:rPr lang="en-GB" altLang="en-US" sz="2000" dirty="0">
                <a:latin typeface="Arial" panose="020B0604020202020204" pitchFamily="34" charset="0"/>
                <a:cs typeface="Arial" panose="020B0604020202020204" pitchFamily="34" charset="0"/>
              </a:rPr>
              <a:t>What strategies or actions should an organisation follow to ensure they manage stakeholders expectations?</a:t>
            </a:r>
          </a:p>
          <a:p>
            <a:pPr marL="0" indent="0">
              <a:buNone/>
            </a:pPr>
            <a:endParaRPr lang="en-GB" alt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0026343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t>Stakeholder Analysis Model</a:t>
            </a:r>
          </a:p>
        </p:txBody>
      </p:sp>
      <p:sp>
        <p:nvSpPr>
          <p:cNvPr id="6" name="Rectangle 1027"/>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z="2400" dirty="0" err="1">
                <a:latin typeface="Arial" panose="020B0604020202020204" pitchFamily="34" charset="0"/>
                <a:cs typeface="Arial" panose="020B0604020202020204" pitchFamily="34" charset="0"/>
              </a:rPr>
              <a:t>Mendelow</a:t>
            </a:r>
            <a:r>
              <a:rPr lang="en-GB" altLang="en-US" sz="2400" dirty="0">
                <a:latin typeface="Arial" panose="020B0604020202020204" pitchFamily="34" charset="0"/>
                <a:cs typeface="Arial" panose="020B0604020202020204" pitchFamily="34" charset="0"/>
              </a:rPr>
              <a:t> (1991) proposed a model that ranks stakeholder according to power and interest.</a:t>
            </a:r>
          </a:p>
          <a:p>
            <a:r>
              <a:rPr lang="en-GB" altLang="en-US" sz="2400" dirty="0">
                <a:latin typeface="Arial" panose="020B0604020202020204" pitchFamily="34" charset="0"/>
                <a:cs typeface="Arial" panose="020B0604020202020204" pitchFamily="34" charset="0"/>
              </a:rPr>
              <a:t>Benefits of stakeholder analysis:</a:t>
            </a:r>
          </a:p>
          <a:p>
            <a:pPr lvl="1"/>
            <a:r>
              <a:rPr lang="en-GB" altLang="en-US" sz="2400" dirty="0">
                <a:latin typeface="Arial" panose="020B0604020202020204" pitchFamily="34" charset="0"/>
                <a:cs typeface="Arial" panose="020B0604020202020204" pitchFamily="34" charset="0"/>
              </a:rPr>
              <a:t>Enables you to prioritise stakeholders</a:t>
            </a:r>
          </a:p>
          <a:p>
            <a:pPr lvl="1"/>
            <a:r>
              <a:rPr lang="en-GB" altLang="en-US" sz="2400" dirty="0">
                <a:latin typeface="Arial" panose="020B0604020202020204" pitchFamily="34" charset="0"/>
                <a:cs typeface="Arial" panose="020B0604020202020204" pitchFamily="34" charset="0"/>
              </a:rPr>
              <a:t>Helps to explain the project to others</a:t>
            </a:r>
          </a:p>
          <a:p>
            <a:pPr lvl="1"/>
            <a:r>
              <a:rPr lang="en-GB" altLang="en-US" sz="2400" dirty="0">
                <a:latin typeface="Arial" panose="020B0604020202020204" pitchFamily="34" charset="0"/>
                <a:cs typeface="Arial" panose="020B0604020202020204" pitchFamily="34" charset="0"/>
              </a:rPr>
              <a:t>Helps keep the project team and stakeholders engaged</a:t>
            </a:r>
          </a:p>
          <a:p>
            <a:pPr lvl="1"/>
            <a:r>
              <a:rPr lang="en-GB" altLang="en-US" sz="2400" dirty="0">
                <a:latin typeface="Arial" panose="020B0604020202020204" pitchFamily="34" charset="0"/>
                <a:cs typeface="Arial" panose="020B0604020202020204" pitchFamily="34" charset="0"/>
              </a:rPr>
              <a:t>Quick and easy to create</a:t>
            </a:r>
          </a:p>
          <a:p>
            <a:pPr lvl="1"/>
            <a:r>
              <a:rPr lang="en-GB" altLang="en-US" sz="2400" dirty="0">
                <a:latin typeface="Arial" panose="020B0604020202020204" pitchFamily="34" charset="0"/>
                <a:cs typeface="Arial" panose="020B0604020202020204" pitchFamily="34" charset="0"/>
              </a:rPr>
              <a:t>Can easily adapt it throughout the project</a:t>
            </a:r>
          </a:p>
          <a:p>
            <a:endParaRPr lang="en-GB" altLang="en-US" sz="2400" dirty="0">
              <a:latin typeface="Arial" panose="020B0604020202020204" pitchFamily="34" charset="0"/>
              <a:cs typeface="Arial" panose="020B0604020202020204" pitchFamily="34" charset="0"/>
            </a:endParaRPr>
          </a:p>
          <a:p>
            <a:pPr marL="0" indent="0">
              <a:buNone/>
            </a:pPr>
            <a:endParaRPr lang="en-GB" alt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9225774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err="1"/>
              <a:t>Mendelow</a:t>
            </a:r>
            <a:r>
              <a:rPr lang="en-GB" sz="4000" b="1" dirty="0"/>
              <a:t> Stakeholder Matrix</a:t>
            </a:r>
          </a:p>
        </p:txBody>
      </p:sp>
      <p:sp>
        <p:nvSpPr>
          <p:cNvPr id="6" name="Rectangle 1027"/>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endParaRPr lang="en-GB" altLang="en-US" sz="2400" dirty="0">
              <a:latin typeface="Arial" panose="020B0604020202020204" pitchFamily="34" charset="0"/>
              <a:cs typeface="Arial" panose="020B0604020202020204" pitchFamily="34" charset="0"/>
            </a:endParaRPr>
          </a:p>
          <a:p>
            <a:pPr marL="0" indent="0">
              <a:buNone/>
            </a:pPr>
            <a:endParaRPr lang="en-GB" altLang="en-US" sz="2400"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11EF4A74-34DF-D48A-E1EA-D06C6692A2B1}"/>
              </a:ext>
            </a:extLst>
          </p:cNvPr>
          <p:cNvPicPr>
            <a:picLocks noChangeAspect="1"/>
          </p:cNvPicPr>
          <p:nvPr/>
        </p:nvPicPr>
        <p:blipFill>
          <a:blip r:embed="rId3"/>
          <a:stretch>
            <a:fillRect/>
          </a:stretch>
        </p:blipFill>
        <p:spPr>
          <a:xfrm>
            <a:off x="1827937" y="1549227"/>
            <a:ext cx="5076137" cy="3759545"/>
          </a:xfrm>
          <a:prstGeom prst="rect">
            <a:avLst/>
          </a:prstGeom>
        </p:spPr>
      </p:pic>
    </p:spTree>
    <p:extLst>
      <p:ext uri="{BB962C8B-B14F-4D97-AF65-F5344CB8AC3E}">
        <p14:creationId xmlns:p14="http://schemas.microsoft.com/office/powerpoint/2010/main" val="157993428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t>Categories of the Matrix</a:t>
            </a:r>
          </a:p>
        </p:txBody>
      </p:sp>
      <p:sp>
        <p:nvSpPr>
          <p:cNvPr id="6" name="Rectangle 1027"/>
          <p:cNvSpPr txBox="1">
            <a:spLocks noChangeArrowheads="1"/>
          </p:cNvSpPr>
          <p:nvPr/>
        </p:nvSpPr>
        <p:spPr>
          <a:xfrm>
            <a:off x="579474" y="1417638"/>
            <a:ext cx="7772400" cy="4114800"/>
          </a:xfrm>
          <a:prstGeom prst="rect">
            <a:avLst/>
          </a:prstGeom>
        </p:spPr>
        <p:txBody>
          <a:bodyPr vert="horz" lIns="91440" tIns="45720" rIns="91440" bIns="45720" rtlCol="0">
            <a:normAutofit fontScale="92500"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z="3600" dirty="0">
                <a:latin typeface="+mj-lt"/>
                <a:cs typeface="Arial" panose="020B0604020202020204" pitchFamily="34" charset="0"/>
              </a:rPr>
              <a:t>A. Minimal effort – Low power, low interest</a:t>
            </a:r>
          </a:p>
          <a:p>
            <a:r>
              <a:rPr lang="en-GB" altLang="en-US" sz="3600" dirty="0">
                <a:latin typeface="+mj-lt"/>
                <a:cs typeface="Arial" panose="020B0604020202020204" pitchFamily="34" charset="0"/>
              </a:rPr>
              <a:t>B. Keep informed - Low power, high interest</a:t>
            </a:r>
          </a:p>
          <a:p>
            <a:r>
              <a:rPr lang="en-GB" altLang="en-US" sz="3600" dirty="0">
                <a:latin typeface="+mj-lt"/>
                <a:cs typeface="Arial" panose="020B0604020202020204" pitchFamily="34" charset="0"/>
              </a:rPr>
              <a:t>C. Keep satisfied - High power, low interest</a:t>
            </a:r>
          </a:p>
          <a:p>
            <a:r>
              <a:rPr lang="en-GB" altLang="en-US" sz="3600" dirty="0">
                <a:latin typeface="+mj-lt"/>
                <a:cs typeface="Arial" panose="020B0604020202020204" pitchFamily="34" charset="0"/>
              </a:rPr>
              <a:t>D. Key players – High power, high interest</a:t>
            </a:r>
          </a:p>
          <a:p>
            <a:endParaRPr lang="en-GB" altLang="en-US" sz="2400" dirty="0">
              <a:latin typeface="Arial" panose="020B0604020202020204" pitchFamily="34" charset="0"/>
              <a:cs typeface="Arial" panose="020B0604020202020204" pitchFamily="34" charset="0"/>
            </a:endParaRPr>
          </a:p>
          <a:p>
            <a:pPr marL="0" indent="0">
              <a:buNone/>
            </a:pPr>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pPr marL="0" indent="0">
              <a:buNone/>
            </a:pPr>
            <a:endParaRPr lang="en-GB" alt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8096578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4000" b="1" dirty="0"/>
              <a:t>Using SWOT as a Stakeholder Tool</a:t>
            </a:r>
          </a:p>
        </p:txBody>
      </p:sp>
      <p:sp>
        <p:nvSpPr>
          <p:cNvPr id="6" name="Rectangle 1027"/>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endParaRPr lang="en-GB" altLang="en-US" sz="3600" dirty="0">
              <a:latin typeface="+mj-lt"/>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pPr marL="0" indent="0">
              <a:buNone/>
            </a:pPr>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pPr marL="0" indent="0">
              <a:buNone/>
            </a:pPr>
            <a:endParaRPr lang="en-GB" altLang="en-US" sz="2400"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CDC6CC74-97FB-2BD6-91E6-EC6B7BAD8771}"/>
              </a:ext>
            </a:extLst>
          </p:cNvPr>
          <p:cNvPicPr>
            <a:picLocks noChangeAspect="1"/>
          </p:cNvPicPr>
          <p:nvPr/>
        </p:nvPicPr>
        <p:blipFill>
          <a:blip r:embed="rId3"/>
          <a:stretch>
            <a:fillRect/>
          </a:stretch>
        </p:blipFill>
        <p:spPr>
          <a:xfrm>
            <a:off x="914399" y="1417638"/>
            <a:ext cx="7315202" cy="3779521"/>
          </a:xfrm>
          <a:prstGeom prst="rect">
            <a:avLst/>
          </a:prstGeom>
        </p:spPr>
      </p:pic>
    </p:spTree>
    <p:extLst>
      <p:ext uri="{BB962C8B-B14F-4D97-AF65-F5344CB8AC3E}">
        <p14:creationId xmlns:p14="http://schemas.microsoft.com/office/powerpoint/2010/main" val="160865457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t>Problem of the Week</a:t>
            </a:r>
          </a:p>
        </p:txBody>
      </p:sp>
      <p:sp>
        <p:nvSpPr>
          <p:cNvPr id="6" name="Rectangle 1027"/>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endParaRPr lang="en-GB" altLang="en-US" sz="24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478A6A06-ABC7-2C45-A6EB-766DE22E1AF1}"/>
              </a:ext>
            </a:extLst>
          </p:cNvPr>
          <p:cNvSpPr txBox="1"/>
          <p:nvPr/>
        </p:nvSpPr>
        <p:spPr>
          <a:xfrm>
            <a:off x="792126" y="1305342"/>
            <a:ext cx="7376514" cy="3970318"/>
          </a:xfrm>
          <a:prstGeom prst="rect">
            <a:avLst/>
          </a:prstGeom>
          <a:noFill/>
        </p:spPr>
        <p:txBody>
          <a:bodyPr wrap="square">
            <a:spAutoFit/>
          </a:bodyPr>
          <a:lstStyle/>
          <a:p>
            <a:r>
              <a:rPr lang="en-GB" b="0" i="0" dirty="0">
                <a:solidFill>
                  <a:srgbClr val="13343B"/>
                </a:solidFill>
                <a:effectLst/>
                <a:highlight>
                  <a:srgbClr val="FCFCF9"/>
                </a:highlight>
                <a:latin typeface="__fkGroteskNeue_598ab8"/>
              </a:rPr>
              <a:t>Green University is a medium-sized institution with approximately 10,000 students and 1,500 faculty and staff members. The university prides itself on its commitment to sustainability and environmental responsibility. However, the current recycling program on campus is outdated and inefficient, resulting in a significant amount of recyclable materials ending up in landfill.</a:t>
            </a:r>
          </a:p>
          <a:p>
            <a:endParaRPr lang="en-GB" b="0" i="0" dirty="0">
              <a:solidFill>
                <a:srgbClr val="13343B"/>
              </a:solidFill>
              <a:effectLst/>
              <a:highlight>
                <a:srgbClr val="FCFCF9"/>
              </a:highlight>
              <a:latin typeface="__fkGroteskNeue_598ab8"/>
            </a:endParaRPr>
          </a:p>
          <a:p>
            <a:r>
              <a:rPr lang="en-GB" b="0" i="0" dirty="0">
                <a:solidFill>
                  <a:srgbClr val="13343B"/>
                </a:solidFill>
                <a:effectLst/>
                <a:highlight>
                  <a:srgbClr val="FCFCF9"/>
                </a:highlight>
                <a:latin typeface="__fkGroteskNeue_598ab8"/>
              </a:rPr>
              <a:t>The university's administration has decided to implement a comprehensive new recycling program to address this issue. The program aims to increase recycling rates, reduce waste, and promote a more sustainable campus environment.</a:t>
            </a:r>
          </a:p>
          <a:p>
            <a:endParaRPr lang="en-GB" dirty="0">
              <a:solidFill>
                <a:srgbClr val="13343B"/>
              </a:solidFill>
              <a:highlight>
                <a:srgbClr val="FCFCF9"/>
              </a:highlight>
              <a:latin typeface="__fkGroteskNeue_598ab8"/>
            </a:endParaRPr>
          </a:p>
          <a:p>
            <a:r>
              <a:rPr lang="en-GB" b="0" i="0" dirty="0">
                <a:solidFill>
                  <a:srgbClr val="13343B"/>
                </a:solidFill>
                <a:effectLst/>
                <a:highlight>
                  <a:srgbClr val="FCFCF9"/>
                </a:highlight>
                <a:latin typeface="__fkGroteskNeue_598ab8"/>
              </a:rPr>
              <a:t>Identify the potential stakeholders involved in implementing the new campus recycling program and assess their levels of interest and influence using </a:t>
            </a:r>
            <a:r>
              <a:rPr lang="en-GB" b="0" i="0" dirty="0" err="1">
                <a:solidFill>
                  <a:srgbClr val="13343B"/>
                </a:solidFill>
                <a:effectLst/>
                <a:highlight>
                  <a:srgbClr val="FCFCF9"/>
                </a:highlight>
                <a:latin typeface="__fkGroteskNeue_598ab8"/>
              </a:rPr>
              <a:t>Mendelow's</a:t>
            </a:r>
            <a:r>
              <a:rPr lang="en-GB" b="0" i="0" dirty="0">
                <a:solidFill>
                  <a:srgbClr val="13343B"/>
                </a:solidFill>
                <a:effectLst/>
                <a:highlight>
                  <a:srgbClr val="FCFCF9"/>
                </a:highlight>
                <a:latin typeface="__fkGroteskNeue_598ab8"/>
              </a:rPr>
              <a:t> Stakeholder Matrix.</a:t>
            </a:r>
            <a:endParaRPr lang="en-GB" dirty="0"/>
          </a:p>
        </p:txBody>
      </p:sp>
    </p:spTree>
    <p:extLst>
      <p:ext uri="{BB962C8B-B14F-4D97-AF65-F5344CB8AC3E}">
        <p14:creationId xmlns:p14="http://schemas.microsoft.com/office/powerpoint/2010/main" val="251035818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t>QUIZ</a:t>
            </a:r>
          </a:p>
        </p:txBody>
      </p:sp>
      <p:sp>
        <p:nvSpPr>
          <p:cNvPr id="6" name="Rectangle 1027"/>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742950" indent="-742950">
              <a:buAutoNum type="arabicPeriod"/>
            </a:pPr>
            <a:r>
              <a:rPr lang="en-GB" altLang="en-US" sz="3600" dirty="0">
                <a:latin typeface="+mj-lt"/>
                <a:cs typeface="Arial" panose="020B0604020202020204" pitchFamily="34" charset="0"/>
              </a:rPr>
              <a:t>What is Freeman’s approach to stakeholder theory?  </a:t>
            </a:r>
          </a:p>
          <a:p>
            <a:pPr marL="742950" indent="-742950">
              <a:buAutoNum type="arabicPeriod"/>
            </a:pPr>
            <a:r>
              <a:rPr lang="en-GB" altLang="en-US" sz="3600" dirty="0">
                <a:latin typeface="+mj-lt"/>
                <a:cs typeface="Arial" panose="020B0604020202020204" pitchFamily="34" charset="0"/>
              </a:rPr>
              <a:t>Name one internal stakeholder and one external stakeholder.</a:t>
            </a:r>
          </a:p>
          <a:p>
            <a:pPr marL="742950" indent="-742950">
              <a:buAutoNum type="arabicPeriod"/>
            </a:pPr>
            <a:r>
              <a:rPr lang="en-GB" altLang="en-US" sz="3600" dirty="0">
                <a:latin typeface="+mj-lt"/>
                <a:cs typeface="Arial" panose="020B0604020202020204" pitchFamily="34" charset="0"/>
              </a:rPr>
              <a:t>What are the axis of </a:t>
            </a:r>
            <a:r>
              <a:rPr lang="en-GB" altLang="en-US" sz="3600" dirty="0" err="1">
                <a:latin typeface="+mj-lt"/>
                <a:cs typeface="Arial" panose="020B0604020202020204" pitchFamily="34" charset="0"/>
              </a:rPr>
              <a:t>Mendelow’s</a:t>
            </a:r>
            <a:r>
              <a:rPr lang="en-GB" altLang="en-US" sz="3600" dirty="0">
                <a:latin typeface="+mj-lt"/>
                <a:cs typeface="Arial" panose="020B0604020202020204" pitchFamily="34" charset="0"/>
              </a:rPr>
              <a:t> Stakeholder Matrix?</a:t>
            </a:r>
          </a:p>
          <a:p>
            <a:endParaRPr lang="en-GB" altLang="en-US" sz="2400" dirty="0">
              <a:latin typeface="Arial" panose="020B0604020202020204" pitchFamily="34" charset="0"/>
              <a:cs typeface="Arial" panose="020B0604020202020204" pitchFamily="34" charset="0"/>
            </a:endParaRPr>
          </a:p>
          <a:p>
            <a:pPr marL="0" indent="0">
              <a:buNone/>
            </a:pPr>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pPr marL="0" indent="0">
              <a:buNone/>
            </a:pPr>
            <a:endParaRPr lang="en-GB" alt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6525201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A189D2-0643-5BBE-F18F-BCF744DB6BC8}"/>
              </a:ext>
            </a:extLst>
          </p:cNvPr>
          <p:cNvSpPr>
            <a:spLocks noGrp="1"/>
          </p:cNvSpPr>
          <p:nvPr>
            <p:ph type="ctrTitle"/>
          </p:nvPr>
        </p:nvSpPr>
        <p:spPr/>
        <p:txBody>
          <a:bodyPr/>
          <a:lstStyle/>
          <a:p>
            <a:r>
              <a:rPr lang="en-GB" dirty="0"/>
              <a:t>Any questions? </a:t>
            </a:r>
          </a:p>
        </p:txBody>
      </p:sp>
      <p:sp>
        <p:nvSpPr>
          <p:cNvPr id="3" name="Subtitle 2">
            <a:extLst>
              <a:ext uri="{FF2B5EF4-FFF2-40B4-BE49-F238E27FC236}">
                <a16:creationId xmlns:a16="http://schemas.microsoft.com/office/drawing/2014/main" id="{E49E5A57-69E4-6F9C-4ED8-18209E242790}"/>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3159722405"/>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Equity</Template>
  <TotalTime>0</TotalTime>
  <Words>2257</Words>
  <Application>Microsoft Office PowerPoint</Application>
  <PresentationFormat>On-screen Show (4:3)</PresentationFormat>
  <Paragraphs>201</Paragraphs>
  <Slides>27</Slides>
  <Notes>27</Notes>
  <HiddenSlides>0</HiddenSlides>
  <MMClips>2</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27</vt:i4>
      </vt:variant>
    </vt:vector>
  </HeadingPairs>
  <TitlesOfParts>
    <vt:vector size="33" baseType="lpstr">
      <vt:lpstr>__fkGroteskNeue_598ab8</vt:lpstr>
      <vt:lpstr>Indeed Sans</vt:lpstr>
      <vt:lpstr>Myriad Pro</vt:lpstr>
      <vt:lpstr>Arial</vt:lpstr>
      <vt:lpstr>Calibri</vt:lpstr>
      <vt:lpstr>20140311PresentationUWTSDTemplate</vt:lpstr>
      <vt:lpstr>Certificate of Higher Education in Employability Skills  Problem Solving and Innovation (BMSW4014)  Rhiannon Akers, Rebecca Francis-Davies and Chris Rogers, November 2024</vt:lpstr>
      <vt:lpstr>Agenda </vt:lpstr>
      <vt:lpstr>Stakeholder Theory</vt:lpstr>
      <vt:lpstr>Opposing Views</vt:lpstr>
      <vt:lpstr>Definitions</vt:lpstr>
      <vt:lpstr>PowerPoint Presentation</vt:lpstr>
      <vt:lpstr>What is Stakeholder Theory? - Video</vt:lpstr>
      <vt:lpstr>Shareholders V Stakeholders - Video</vt:lpstr>
      <vt:lpstr>PowerPoint Presentation</vt:lpstr>
      <vt:lpstr>PowerPoint Presentation</vt:lpstr>
      <vt:lpstr>PowerPoint Presentation</vt:lpstr>
      <vt:lpstr>Stakeholder Characteristics (1)</vt:lpstr>
      <vt:lpstr>Stakeholder Characteristics (2)</vt:lpstr>
      <vt:lpstr>Stakeholder Characteristics (3)</vt:lpstr>
      <vt:lpstr>Stakeholder Characteristics (4)</vt:lpstr>
      <vt:lpstr>Stakeholder Characteristics (5)</vt:lpstr>
      <vt:lpstr>Stakeholder Characteristics (6)</vt:lpstr>
      <vt:lpstr>Stakeholder Characteristics (7)</vt:lpstr>
      <vt:lpstr>Group Activity</vt:lpstr>
      <vt:lpstr>Effective Stakeholder Management</vt:lpstr>
      <vt:lpstr>Stakeholder Analysis Model</vt:lpstr>
      <vt:lpstr>Mendelow Stakeholder Matrix</vt:lpstr>
      <vt:lpstr>Categories of the Matrix</vt:lpstr>
      <vt:lpstr>Using SWOT as a Stakeholder Tool</vt:lpstr>
      <vt:lpstr>Problem of the Week</vt:lpstr>
      <vt:lpstr>QUIZ</vt:lpstr>
      <vt:lpstr>Any questions?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CertHE Skills for the Workplace Module: BMSK4004</dc:title>
  <dc:creator>Michaela Schriek</dc:creator>
  <cp:lastModifiedBy>Rhiannon Akers</cp:lastModifiedBy>
  <cp:revision>34</cp:revision>
  <dcterms:created xsi:type="dcterms:W3CDTF">2017-12-11T18:00:04Z</dcterms:created>
  <dcterms:modified xsi:type="dcterms:W3CDTF">2024-11-19T11:12:43Z</dcterms:modified>
</cp:coreProperties>
</file>