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5C16B6-DAC1-4C20-8B1B-98BC77AD9EDB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</dgm:pt>
    <dgm:pt modelId="{5ADEA464-3CAE-4D5B-B83B-7FAE5CA763CB}">
      <dgm:prSet phldrT="[Text]"/>
      <dgm:spPr/>
      <dgm:t>
        <a:bodyPr/>
        <a:lstStyle/>
        <a:p>
          <a:r>
            <a:rPr lang="en-GB" dirty="0">
              <a:effectLst/>
              <a:latin typeface="Times New Roman" panose="02020603050405020304" pitchFamily="18" charset="0"/>
            </a:rPr>
            <a:t>Focusing on providing exceptional services is a priority for Marriott.</a:t>
          </a:r>
          <a:endParaRPr lang="en-US" dirty="0"/>
        </a:p>
      </dgm:t>
    </dgm:pt>
    <dgm:pt modelId="{233145B4-B7F0-4FDE-AE27-A92376D428B5}" cxnId="{ECF06E1E-71B0-4272-9316-A1141A79D600}" type="parTrans">
      <dgm:prSet/>
      <dgm:spPr/>
      <dgm:t>
        <a:bodyPr/>
        <a:lstStyle/>
        <a:p>
          <a:endParaRPr lang="en-US"/>
        </a:p>
      </dgm:t>
    </dgm:pt>
    <dgm:pt modelId="{05BDFFC6-FDF4-4FC0-B67A-4E7D33EC306A}" cxnId="{ECF06E1E-71B0-4272-9316-A1141A79D600}" type="sibTrans">
      <dgm:prSet/>
      <dgm:spPr/>
      <dgm:t>
        <a:bodyPr/>
        <a:lstStyle/>
        <a:p>
          <a:endParaRPr lang="en-US"/>
        </a:p>
      </dgm:t>
    </dgm:pt>
    <dgm:pt modelId="{4E1F4CE2-E812-4662-8518-4A4B44B900CF}">
      <dgm:prSet phldrT="[Text]"/>
      <dgm:spPr/>
      <dgm:t>
        <a:bodyPr/>
        <a:lstStyle/>
        <a:p>
          <a:r>
            <a:rPr lang="en-GB" dirty="0">
              <a:latin typeface="Times New Roman" panose="02020603050405020304" pitchFamily="18" charset="0"/>
            </a:rPr>
            <a:t>Additionally, they emphasized the remarkable experiences and distinctive designs.</a:t>
          </a:r>
          <a:endParaRPr lang="en-US" dirty="0"/>
        </a:p>
      </dgm:t>
    </dgm:pt>
    <dgm:pt modelId="{F457D87E-8486-44AC-9DA0-93755A737D31}" cxnId="{501516C3-F2E4-4EC8-831E-2C0AFDDA42B9}" type="parTrans">
      <dgm:prSet/>
      <dgm:spPr/>
      <dgm:t>
        <a:bodyPr/>
        <a:lstStyle/>
        <a:p>
          <a:endParaRPr lang="en-US"/>
        </a:p>
      </dgm:t>
    </dgm:pt>
    <dgm:pt modelId="{98602BAF-3E20-487A-98C9-5E62F11E5E0F}" cxnId="{501516C3-F2E4-4EC8-831E-2C0AFDDA42B9}" type="sibTrans">
      <dgm:prSet/>
      <dgm:spPr/>
      <dgm:t>
        <a:bodyPr/>
        <a:lstStyle/>
        <a:p>
          <a:endParaRPr lang="en-US"/>
        </a:p>
      </dgm:t>
    </dgm:pt>
    <dgm:pt modelId="{4F1EDF84-2833-47F1-894B-990BF5F6267C}">
      <dgm:prSet phldrT="[Text]"/>
      <dgm:spPr/>
      <dgm:t>
        <a:bodyPr/>
        <a:lstStyle/>
        <a:p>
          <a:r>
            <a:rPr lang="en-GB">
              <a:latin typeface="Times New Roman" panose="02020603050405020304" pitchFamily="18" charset="0"/>
            </a:rPr>
            <a:t>While a customer is staying, they give them the best services.</a:t>
          </a:r>
          <a:endParaRPr lang="en-US" dirty="0"/>
        </a:p>
      </dgm:t>
    </dgm:pt>
    <dgm:pt modelId="{ABB34428-F80C-4C11-9933-B938D612D8EA}" cxnId="{C8DBC9DD-FB39-4111-ABB7-FE18BCF0F622}" type="parTrans">
      <dgm:prSet/>
      <dgm:spPr/>
      <dgm:t>
        <a:bodyPr/>
        <a:lstStyle/>
        <a:p>
          <a:endParaRPr lang="en-US"/>
        </a:p>
      </dgm:t>
    </dgm:pt>
    <dgm:pt modelId="{48367E94-198A-4239-B91C-337806A30CCF}" cxnId="{C8DBC9DD-FB39-4111-ABB7-FE18BCF0F622}" type="sibTrans">
      <dgm:prSet/>
      <dgm:spPr/>
      <dgm:t>
        <a:bodyPr/>
        <a:lstStyle/>
        <a:p>
          <a:endParaRPr lang="en-US"/>
        </a:p>
      </dgm:t>
    </dgm:pt>
    <dgm:pt modelId="{045C5C95-D8A8-46B4-A859-BBEFDEA8D72E}" type="pres">
      <dgm:prSet presAssocID="{DE5C16B6-DAC1-4C20-8B1B-98BC77AD9EDB}" presName="Name0" presStyleCnt="0">
        <dgm:presLayoutVars>
          <dgm:dir/>
          <dgm:resizeHandles val="exact"/>
        </dgm:presLayoutVars>
      </dgm:prSet>
      <dgm:spPr/>
    </dgm:pt>
    <dgm:pt modelId="{FCD16BFD-3A23-4420-A6B1-274B89AEDE02}" type="pres">
      <dgm:prSet presAssocID="{5ADEA464-3CAE-4D5B-B83B-7FAE5CA763CB}" presName="node" presStyleLbl="node1" presStyleIdx="0" presStyleCnt="3">
        <dgm:presLayoutVars>
          <dgm:bulletEnabled val="1"/>
        </dgm:presLayoutVars>
      </dgm:prSet>
      <dgm:spPr/>
    </dgm:pt>
    <dgm:pt modelId="{791BF200-7C1A-4D30-9CD1-B3D62CDC98A2}" type="pres">
      <dgm:prSet presAssocID="{05BDFFC6-FDF4-4FC0-B67A-4E7D33EC306A}" presName="sibTrans" presStyleLbl="sibTrans2D1" presStyleIdx="0" presStyleCnt="2"/>
      <dgm:spPr/>
    </dgm:pt>
    <dgm:pt modelId="{8C5EC56D-BAED-4B51-B88F-C412B84C83D0}" type="pres">
      <dgm:prSet presAssocID="{05BDFFC6-FDF4-4FC0-B67A-4E7D33EC306A}" presName="connectorText" presStyleLbl="sibTrans2D1" presStyleIdx="0" presStyleCnt="2"/>
      <dgm:spPr/>
    </dgm:pt>
    <dgm:pt modelId="{CA6496A4-CBBD-483E-82D5-4C904552C46A}" type="pres">
      <dgm:prSet presAssocID="{4E1F4CE2-E812-4662-8518-4A4B44B900CF}" presName="node" presStyleLbl="node1" presStyleIdx="1" presStyleCnt="3">
        <dgm:presLayoutVars>
          <dgm:bulletEnabled val="1"/>
        </dgm:presLayoutVars>
      </dgm:prSet>
      <dgm:spPr/>
    </dgm:pt>
    <dgm:pt modelId="{1F11F06C-D511-4E87-AEC5-BB8B72318899}" type="pres">
      <dgm:prSet presAssocID="{98602BAF-3E20-487A-98C9-5E62F11E5E0F}" presName="sibTrans" presStyleLbl="sibTrans2D1" presStyleIdx="1" presStyleCnt="2"/>
      <dgm:spPr/>
    </dgm:pt>
    <dgm:pt modelId="{3EE958FE-D58F-48E5-8333-F8A28800413F}" type="pres">
      <dgm:prSet presAssocID="{98602BAF-3E20-487A-98C9-5E62F11E5E0F}" presName="connectorText" presStyleLbl="sibTrans2D1" presStyleIdx="1" presStyleCnt="2"/>
      <dgm:spPr/>
    </dgm:pt>
    <dgm:pt modelId="{0E1B5590-720D-438C-9A4D-A6ABC308247B}" type="pres">
      <dgm:prSet presAssocID="{4F1EDF84-2833-47F1-894B-990BF5F6267C}" presName="node" presStyleLbl="node1" presStyleIdx="2" presStyleCnt="3">
        <dgm:presLayoutVars>
          <dgm:bulletEnabled val="1"/>
        </dgm:presLayoutVars>
      </dgm:prSet>
      <dgm:spPr/>
    </dgm:pt>
  </dgm:ptLst>
  <dgm:cxnLst>
    <dgm:cxn modelId="{64AEDB09-1B69-4BD8-96EC-7F0AE9BB5D55}" type="presOf" srcId="{98602BAF-3E20-487A-98C9-5E62F11E5E0F}" destId="{3EE958FE-D58F-48E5-8333-F8A28800413F}" srcOrd="1" destOrd="0" presId="urn:microsoft.com/office/officeart/2005/8/layout/process1"/>
    <dgm:cxn modelId="{ECF06E1E-71B0-4272-9316-A1141A79D600}" srcId="{DE5C16B6-DAC1-4C20-8B1B-98BC77AD9EDB}" destId="{5ADEA464-3CAE-4D5B-B83B-7FAE5CA763CB}" srcOrd="0" destOrd="0" parTransId="{233145B4-B7F0-4FDE-AE27-A92376D428B5}" sibTransId="{05BDFFC6-FDF4-4FC0-B67A-4E7D33EC306A}"/>
    <dgm:cxn modelId="{EDED975F-D098-4563-AD5C-CCB265BC11BF}" type="presOf" srcId="{98602BAF-3E20-487A-98C9-5E62F11E5E0F}" destId="{1F11F06C-D511-4E87-AEC5-BB8B72318899}" srcOrd="0" destOrd="0" presId="urn:microsoft.com/office/officeart/2005/8/layout/process1"/>
    <dgm:cxn modelId="{58B96763-2F71-4F81-81B0-C2DCCD12E4E5}" type="presOf" srcId="{4F1EDF84-2833-47F1-894B-990BF5F6267C}" destId="{0E1B5590-720D-438C-9A4D-A6ABC308247B}" srcOrd="0" destOrd="0" presId="urn:microsoft.com/office/officeart/2005/8/layout/process1"/>
    <dgm:cxn modelId="{F4DBA47B-20CC-4B97-A095-81620C86D958}" type="presOf" srcId="{4E1F4CE2-E812-4662-8518-4A4B44B900CF}" destId="{CA6496A4-CBBD-483E-82D5-4C904552C46A}" srcOrd="0" destOrd="0" presId="urn:microsoft.com/office/officeart/2005/8/layout/process1"/>
    <dgm:cxn modelId="{890B16BF-DBCE-4ED0-B0AA-C9F7785C02C5}" type="presOf" srcId="{05BDFFC6-FDF4-4FC0-B67A-4E7D33EC306A}" destId="{8C5EC56D-BAED-4B51-B88F-C412B84C83D0}" srcOrd="1" destOrd="0" presId="urn:microsoft.com/office/officeart/2005/8/layout/process1"/>
    <dgm:cxn modelId="{501516C3-F2E4-4EC8-831E-2C0AFDDA42B9}" srcId="{DE5C16B6-DAC1-4C20-8B1B-98BC77AD9EDB}" destId="{4E1F4CE2-E812-4662-8518-4A4B44B900CF}" srcOrd="1" destOrd="0" parTransId="{F457D87E-8486-44AC-9DA0-93755A737D31}" sibTransId="{98602BAF-3E20-487A-98C9-5E62F11E5E0F}"/>
    <dgm:cxn modelId="{E49267D4-FBD6-4171-9B81-745D9C54B2C4}" type="presOf" srcId="{05BDFFC6-FDF4-4FC0-B67A-4E7D33EC306A}" destId="{791BF200-7C1A-4D30-9CD1-B3D62CDC98A2}" srcOrd="0" destOrd="0" presId="urn:microsoft.com/office/officeart/2005/8/layout/process1"/>
    <dgm:cxn modelId="{D33BCADA-4C80-46BD-A80C-AD208A83F2EC}" type="presOf" srcId="{DE5C16B6-DAC1-4C20-8B1B-98BC77AD9EDB}" destId="{045C5C95-D8A8-46B4-A859-BBEFDEA8D72E}" srcOrd="0" destOrd="0" presId="urn:microsoft.com/office/officeart/2005/8/layout/process1"/>
    <dgm:cxn modelId="{C8DBC9DD-FB39-4111-ABB7-FE18BCF0F622}" srcId="{DE5C16B6-DAC1-4C20-8B1B-98BC77AD9EDB}" destId="{4F1EDF84-2833-47F1-894B-990BF5F6267C}" srcOrd="2" destOrd="0" parTransId="{ABB34428-F80C-4C11-9933-B938D612D8EA}" sibTransId="{48367E94-198A-4239-B91C-337806A30CCF}"/>
    <dgm:cxn modelId="{F6255BEA-4128-4730-A9F5-9467929EF385}" type="presOf" srcId="{5ADEA464-3CAE-4D5B-B83B-7FAE5CA763CB}" destId="{FCD16BFD-3A23-4420-A6B1-274B89AEDE02}" srcOrd="0" destOrd="0" presId="urn:microsoft.com/office/officeart/2005/8/layout/process1"/>
    <dgm:cxn modelId="{60A6D6D7-9ABA-47A0-8101-F209B6214AD3}" type="presParOf" srcId="{045C5C95-D8A8-46B4-A859-BBEFDEA8D72E}" destId="{FCD16BFD-3A23-4420-A6B1-274B89AEDE02}" srcOrd="0" destOrd="0" presId="urn:microsoft.com/office/officeart/2005/8/layout/process1"/>
    <dgm:cxn modelId="{962A25F2-65B8-4882-88BF-FF68316D69ED}" type="presParOf" srcId="{045C5C95-D8A8-46B4-A859-BBEFDEA8D72E}" destId="{791BF200-7C1A-4D30-9CD1-B3D62CDC98A2}" srcOrd="1" destOrd="0" presId="urn:microsoft.com/office/officeart/2005/8/layout/process1"/>
    <dgm:cxn modelId="{BBE52272-A4F1-4651-895B-CE2CC7F25629}" type="presParOf" srcId="{791BF200-7C1A-4D30-9CD1-B3D62CDC98A2}" destId="{8C5EC56D-BAED-4B51-B88F-C412B84C83D0}" srcOrd="0" destOrd="0" presId="urn:microsoft.com/office/officeart/2005/8/layout/process1"/>
    <dgm:cxn modelId="{14D5EE9E-98D7-4161-8A0A-FC630F9AAB4E}" type="presParOf" srcId="{045C5C95-D8A8-46B4-A859-BBEFDEA8D72E}" destId="{CA6496A4-CBBD-483E-82D5-4C904552C46A}" srcOrd="2" destOrd="0" presId="urn:microsoft.com/office/officeart/2005/8/layout/process1"/>
    <dgm:cxn modelId="{082B3F14-ADC5-4FE3-B81E-875BA3ED5DDB}" type="presParOf" srcId="{045C5C95-D8A8-46B4-A859-BBEFDEA8D72E}" destId="{1F11F06C-D511-4E87-AEC5-BB8B72318899}" srcOrd="3" destOrd="0" presId="urn:microsoft.com/office/officeart/2005/8/layout/process1"/>
    <dgm:cxn modelId="{138A5ED9-2E84-4AED-9386-92F8DD75BA1B}" type="presParOf" srcId="{1F11F06C-D511-4E87-AEC5-BB8B72318899}" destId="{3EE958FE-D58F-48E5-8333-F8A28800413F}" srcOrd="0" destOrd="0" presId="urn:microsoft.com/office/officeart/2005/8/layout/process1"/>
    <dgm:cxn modelId="{BC7D94DB-248C-4DD2-B38E-0022B036B2B7}" type="presParOf" srcId="{045C5C95-D8A8-46B4-A859-BBEFDEA8D72E}" destId="{0E1B5590-720D-438C-9A4D-A6ABC308247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138495" cy="4628272"/>
        <a:chOff x="0" y="0"/>
        <a:chExt cx="10138495" cy="4628272"/>
      </a:xfrm>
    </dsp:grpSpPr>
    <dsp:sp modelId="{FCD16BFD-3A23-4420-A6B1-274B89AEDE02}">
      <dsp:nvSpPr>
        <dsp:cNvPr id="3" name="Rounded Rectangle 2"/>
        <dsp:cNvSpPr/>
      </dsp:nvSpPr>
      <dsp:spPr bwMode="white">
        <a:xfrm>
          <a:off x="0" y="1513729"/>
          <a:ext cx="2668025" cy="160081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>
              <a:effectLst/>
              <a:latin typeface="Times New Roman" panose="02020603050405020304" pitchFamily="18" charset="0"/>
            </a:rPr>
            <a:t>Focusing on providing exceptional services is a priority for Marriott.</a:t>
          </a:r>
          <a:endParaRPr lang="en-US" dirty="0"/>
        </a:p>
      </dsp:txBody>
      <dsp:txXfrm>
        <a:off x="0" y="1513729"/>
        <a:ext cx="2668025" cy="1600815"/>
      </dsp:txXfrm>
    </dsp:sp>
    <dsp:sp modelId="{791BF200-7C1A-4D30-9CD1-B3D62CDC98A2}">
      <dsp:nvSpPr>
        <dsp:cNvPr id="4" name="Right Arrow 3"/>
        <dsp:cNvSpPr/>
      </dsp:nvSpPr>
      <dsp:spPr bwMode="white">
        <a:xfrm>
          <a:off x="2918819" y="1983301"/>
          <a:ext cx="565621" cy="661670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lt1">
            <a:hueOff val="0"/>
            <a:satOff val="0"/>
            <a:lumOff val="0"/>
            <a:alpha val="100000"/>
          </a:schemeClr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>
        <a:off x="2918819" y="1983301"/>
        <a:ext cx="565621" cy="661670"/>
      </dsp:txXfrm>
    </dsp:sp>
    <dsp:sp modelId="{CA6496A4-CBBD-483E-82D5-4C904552C46A}">
      <dsp:nvSpPr>
        <dsp:cNvPr id="5" name="Rounded Rectangle 4"/>
        <dsp:cNvSpPr/>
      </dsp:nvSpPr>
      <dsp:spPr bwMode="white">
        <a:xfrm>
          <a:off x="3735235" y="1513729"/>
          <a:ext cx="2668025" cy="160081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>
              <a:latin typeface="Times New Roman" panose="02020603050405020304" pitchFamily="18" charset="0"/>
            </a:rPr>
            <a:t>Additionally, they emphasized the remarkable experiences and distinctive designs.</a:t>
          </a:r>
          <a:endParaRPr lang="en-US" dirty="0"/>
        </a:p>
      </dsp:txBody>
      <dsp:txXfrm>
        <a:off x="3735235" y="1513729"/>
        <a:ext cx="2668025" cy="1600815"/>
      </dsp:txXfrm>
    </dsp:sp>
    <dsp:sp modelId="{1F11F06C-D511-4E87-AEC5-BB8B72318899}">
      <dsp:nvSpPr>
        <dsp:cNvPr id="6" name="Right Arrow 5"/>
        <dsp:cNvSpPr/>
      </dsp:nvSpPr>
      <dsp:spPr bwMode="white">
        <a:xfrm>
          <a:off x="6654054" y="1983301"/>
          <a:ext cx="565621" cy="661670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lt1">
            <a:hueOff val="0"/>
            <a:satOff val="0"/>
            <a:lumOff val="0"/>
            <a:alpha val="100000"/>
          </a:schemeClr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600"/>
          </a:lvl1pPr>
          <a:lvl2pPr marL="228600" indent="-228600" algn="ctr">
            <a:defRPr sz="2000"/>
          </a:lvl2pPr>
          <a:lvl3pPr marL="457200" indent="-228600" algn="ctr">
            <a:defRPr sz="2000"/>
          </a:lvl3pPr>
          <a:lvl4pPr marL="685800" indent="-228600" algn="ctr">
            <a:defRPr sz="2000"/>
          </a:lvl4pPr>
          <a:lvl5pPr marL="914400" indent="-228600" algn="ctr">
            <a:defRPr sz="2000"/>
          </a:lvl5pPr>
          <a:lvl6pPr marL="1143000" indent="-228600" algn="ctr">
            <a:defRPr sz="2000"/>
          </a:lvl6pPr>
          <a:lvl7pPr marL="1371600" indent="-228600" algn="ctr">
            <a:defRPr sz="2000"/>
          </a:lvl7pPr>
          <a:lvl8pPr marL="1600200" indent="-228600" algn="ctr">
            <a:defRPr sz="2000"/>
          </a:lvl8pPr>
          <a:lvl9pPr marL="1828800" indent="-228600" algn="ctr">
            <a:defRPr sz="2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>
        <a:off x="6654054" y="1983301"/>
        <a:ext cx="565621" cy="661670"/>
      </dsp:txXfrm>
    </dsp:sp>
    <dsp:sp modelId="{0E1B5590-720D-438C-9A4D-A6ABC308247B}">
      <dsp:nvSpPr>
        <dsp:cNvPr id="7" name="Rounded Rectangle 6"/>
        <dsp:cNvSpPr/>
      </dsp:nvSpPr>
      <dsp:spPr bwMode="white">
        <a:xfrm>
          <a:off x="7470470" y="1513729"/>
          <a:ext cx="2668025" cy="160081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4"/>
        </a:fillRef>
        <a:effectRef idx="0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Times New Roman" panose="02020603050405020304" pitchFamily="18" charset="0"/>
            </a:rPr>
            <a:t>While a customer is staying, they give them the best services.</a:t>
          </a:r>
          <a:endParaRPr lang="en-US" dirty="0"/>
        </a:p>
      </dsp:txBody>
      <dsp:txXfrm>
        <a:off x="7470470" y="1513729"/>
        <a:ext cx="2668025" cy="1600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2" Type="http://schemas.openxmlformats.org/officeDocument/2006/relationships/theme" Target="../theme/theme1.xml"/><Relationship Id="rId21" Type="http://schemas.openxmlformats.org/officeDocument/2006/relationships/image" Target="../media/image4.png"/><Relationship Id="rId20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9" Type="http://schemas.openxmlformats.org/officeDocument/2006/relationships/image" Target="../media/image2.png"/><Relationship Id="rId18" Type="http://schemas.openxmlformats.org/officeDocument/2006/relationships/image" Target="../media/image1.png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>
            <a:fillRect/>
          </a:stretch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>
            <a:fillRect/>
          </a:stretch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>
            <a:fillRect/>
          </a:stretch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>
            <a:fillRect/>
          </a:stretch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17D2036-D3D1-40A5-B070-F5B8074AFBB0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32988-B683-442F-A00C-F673D2DD8CD3}" type="slidenum">
              <a:rPr lang="en-US" smtClean="0"/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571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1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1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3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37705"/>
            <a:ext cx="9144000" cy="1767764"/>
          </a:xfrm>
        </p:spPr>
        <p:txBody>
          <a:bodyPr>
            <a:noAutofit/>
          </a:bodyPr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BMIH4003</a:t>
            </a:r>
            <a:br>
              <a:rPr lang="en-US" sz="2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and Guest Services</a:t>
            </a:r>
            <a:br>
              <a:rPr lang="en-US" sz="2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Presentation on AC Hotels by Marriott 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7391" y="503811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name:Ionut Alexandru Buchean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id:2214479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6745" y="497019"/>
            <a:ext cx="2588456" cy="141607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alpha val="0"/>
            </a:schemeClr>
          </a:solidFill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11591" y="1417787"/>
            <a:ext cx="10515601" cy="378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en-US" sz="2000" dirty="0"/>
              <a:t>Introduction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hotel brand’s main consumers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nature, scope and role of the guest services and facilities that are provided to these guests by the hotel brand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role and function of guest services in general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The importance of hospitality and how hotels meet/exceed guest expectations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Conclusion</a:t>
            </a:r>
            <a:endParaRPr lang="en-US" altLang="en-US" sz="2000" dirty="0"/>
          </a:p>
          <a:p>
            <a:pPr algn="just">
              <a:lnSpc>
                <a:spcPct val="150000"/>
              </a:lnSpc>
            </a:pPr>
            <a:r>
              <a:rPr lang="en-US" altLang="en-US" sz="2000" dirty="0"/>
              <a:t>References</a:t>
            </a:r>
            <a:endParaRPr lang="en-US" altLang="en-US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9582" y="5483983"/>
            <a:ext cx="1298082" cy="12252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8952" y="148786"/>
            <a:ext cx="1487288" cy="140053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506" y="1477108"/>
            <a:ext cx="7188590" cy="4699855"/>
          </a:xfrm>
        </p:spPr>
        <p:txBody>
          <a:bodyPr>
            <a:normAutofit fontScale="7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 chain of hotels by the name of AC Hotels by Marriott exists in Austria, the United States, North America, and numerous other nations.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offers a variety of amenities, such as lodging, corporate services, dining, conference and meeting rooms, and wedding-related facilities (Henry, 2022).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Both tourists and travellers on business are served.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 </a:t>
            </a:r>
            <a:r>
              <a:rPr lang="en-GB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Hoteles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S.A was the organization's name. as AC Hotels following Marriott's acquisition of the chain on June 8, 2011 (Jackson, 2018).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Spanish corporation is known as Belagua 2013.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Its headquarters  is in Bethesda, Maryland. 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It is operates as subsidiary of the Marriotts International. 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25736" y="1308295"/>
            <a:ext cx="3975531" cy="435133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AC Hotels main consumer</a:t>
            </a:r>
            <a:r>
              <a:rPr lang="en-US" sz="4000" b="1" dirty="0"/>
              <a:t>s</a:t>
            </a: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491175"/>
            <a:ext cx="7555354" cy="4715021"/>
          </a:xfrm>
        </p:spPr>
        <p:txBody>
          <a:bodyPr>
            <a:normAutofit fontScale="7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According to Walker (2019), AC Hotels are hip, urban hotels that fall into the "upper moderate" price range.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hotels draw younger visitors.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younger business travellers who take three or more trips for work each year.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Family trips.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8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</a:rPr>
              <a:t>The hotel categorised its customer into following category </a:t>
            </a:r>
            <a:endParaRPr lang="en-US" sz="1800" dirty="0">
              <a:latin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Segmentation According to Status</a:t>
            </a:r>
            <a:endParaRPr lang="en-US" sz="1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Geographic Segmentation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Demographic Segmentation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Psychographic Segmentation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42302" y="1491175"/>
            <a:ext cx="2857500" cy="160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2303" y="3158184"/>
            <a:ext cx="2857500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2303" y="4990636"/>
            <a:ext cx="2857500" cy="17430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8991" y="269837"/>
            <a:ext cx="9806184" cy="1798113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sz="32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nature, scope and role of the guest services and facilities that are provided to these guests by the hotel brand</a:t>
            </a:r>
            <a:r>
              <a:rPr lang="en-US" sz="3200" b="1" dirty="0">
                <a:solidFill>
                  <a:schemeClr val="accent1"/>
                </a:solidFill>
              </a:rPr>
              <a:t> </a:t>
            </a:r>
            <a:endParaRPr lang="en-US" sz="3200" b="1" dirty="0">
              <a:solidFill>
                <a:schemeClr val="accent1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171930" y="2067950"/>
          <a:ext cx="10138495" cy="462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32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388" y="41568"/>
            <a:ext cx="10767646" cy="1325563"/>
          </a:xfrm>
        </p:spPr>
        <p:txBody>
          <a:bodyPr>
            <a:noAutofit/>
          </a:bodyPr>
          <a:lstStyle/>
          <a:p>
            <a:pPr algn="just"/>
            <a:r>
              <a:rPr lang="en-US" sz="2800" b="1" dirty="0">
                <a:solidFill>
                  <a:schemeClr val="bg1"/>
                </a:solidFill>
              </a:rPr>
              <a:t>The nature, scope and role of the guest services and facilities that are provided to these guests by the hotel                 brand  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237" y="1367130"/>
            <a:ext cx="4549726" cy="5343159"/>
          </a:xfrm>
          <a:ln>
            <a:solidFill>
              <a:schemeClr val="bg2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The guest services</a:t>
            </a:r>
            <a:endParaRPr lang="en-GB" dirty="0">
              <a:solidFill>
                <a:schemeClr val="bg1"/>
              </a:solidFill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24-Hour room service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Free wireless internet access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Complimentary use of hotel bicycle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Laundry service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 &amp; excursions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 Hour concierge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Meeting facilities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E-Bike &amp; horse cart rental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Airport transfers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Babysitting on request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24-Hour doctor on call</a:t>
            </a:r>
            <a:endParaRPr lang="en-US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4" name="Content Placeholder 2"/>
          <p:cNvSpPr txBox="1"/>
          <p:nvPr/>
        </p:nvSpPr>
        <p:spPr>
          <a:xfrm>
            <a:off x="6264910" y="1296035"/>
            <a:ext cx="5257800" cy="5414645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The guest Facilities </a:t>
            </a:r>
            <a:endParaRPr lang="en-GB" sz="2000" dirty="0">
              <a:solidFill>
                <a:schemeClr val="bg1"/>
              </a:solidFill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Poolside bar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 parking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Swimming pool/ Jacuzzi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computer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Disable rooms &amp; Interconnecting rooms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 Hour security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100 Seating capacity restaurant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150 Capacity outdoor terrace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45 Seating conference room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35 Seating private air-conditioning dining 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Sunset boat trip</a:t>
            </a:r>
            <a:endParaRPr lang="en-US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7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2493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function of guest services </a:t>
            </a:r>
            <a:b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in general</a:t>
            </a:r>
            <a:endParaRPr lang="en-US" sz="4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968175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primary role and duties of guest services is to 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Attract customers 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Aid in check in and check out process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hotel service information's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Welcome and response in courteous and friendly manners.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good customers relationship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7689" y="5175778"/>
            <a:ext cx="1592222" cy="149934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11983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hospitality and how hotels meet/exceed guest expectations</a:t>
            </a:r>
            <a:br>
              <a:rPr lang="en-US" sz="2800" b="1" dirty="0"/>
            </a:b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392594" cy="4351338"/>
          </a:xfrm>
        </p:spPr>
        <p:txBody>
          <a:bodyPr>
            <a:normAutofit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create space for new one to flourish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is vital as it feeds the basic needs of Human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the key to customers satisfactions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ensure repeat business </a:t>
            </a:r>
            <a:r>
              <a:rPr lang="en-US" sz="2400" dirty="0"/>
              <a:t> 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9606" y="1864311"/>
            <a:ext cx="4792394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8314" y="174416"/>
            <a:ext cx="9404723" cy="140053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hospitality and how hotels meet/exceed guest expectations </a:t>
            </a:r>
            <a:br>
              <a:rPr lang="en-US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302" y="1631852"/>
            <a:ext cx="7962313" cy="4861023"/>
          </a:xfrm>
        </p:spPr>
        <p:txBody>
          <a:bodyPr>
            <a:normAutofit fontScale="6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Ways of meeting customers expectations </a:t>
            </a:r>
            <a:endParaRPr lang="en-US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link between visitor expectations and experience is essential for ensuring customer satisfaction.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reviews and repeat business will result from exceeding or meeting expectations (Jackson, 2018).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way of meeting guest expectation and a few of them are discussed below.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Improve the team's education and development of its skills.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Create a culture that is customer-focused.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Give the needs of the customers a lot of consideration.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Offering reductions.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Reward recurring visitors with a gift.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Make drinks available as a welcome.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0615" y="1574946"/>
            <a:ext cx="3587262" cy="423501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alphaModFix amt="39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66985"/>
            <a:ext cx="9806184" cy="419548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Tx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 Hotel is one of the best hotel.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provide accommodations and other related services to general people to stay at their hotel.</a:t>
            </a:r>
            <a:endPara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is crucial to retain customer.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should provide appropriate training and skill development to provide better customers services and hotel accommodation (Singh &amp; Dewan, 2020).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5003" y="5683712"/>
            <a:ext cx="1247032" cy="117428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132" y="1533378"/>
            <a:ext cx="9404722" cy="4715021"/>
          </a:xfrm>
        </p:spPr>
        <p:txBody>
          <a:bodyPr>
            <a:normAutofit fontScale="80000"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Gazija, M.S.A. (2021) “Importance of staff training in Hotel Industry Case Study: Hotel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dukagjini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,” ILIRIA International Review, 1(2), pp. 5–17. Available at: https://doi.org/10.21113/iir.v1i2.191.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Gibson, P. (2018) “Talent management in the hospitality and tourism context,” Talent Management in Hospitality and Tourism, 1(2), pp. 9–27. Available at: https://doi.org/10.23912/978-1-910158-66-1-3327.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Henry, T. (2022) Seamless Design Hotels, AC Hotels. Marriotts . Available at: https://ac-hotels.marriott.com/ (Accessed: January 24, 2023).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Jackson, E. (2018) Hotel Management. 2nd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York, NY, New York: Larsen &amp; Keller.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Singh, U.K. and Dewan, J.M. (2020) Hotel Management. 7th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Delhi, India: APH Pub. Corp., in association with Indian Institute of Management.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Walker, L. (2019) Tourism and hospitality management. 5th </a:t>
            </a:r>
            <a:r>
              <a:rPr lang="en-GB" sz="19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9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 City , New York: Larsen and Keller Education. </a:t>
            </a:r>
            <a:endParaRPr lang="en-GB" sz="19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548" y="1547550"/>
            <a:ext cx="6011114" cy="376290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4790</Words>
  <Application>WPS Presentation</Application>
  <PresentationFormat>Widescreen</PresentationFormat>
  <Paragraphs>121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32" baseType="lpstr">
      <vt:lpstr>Arial</vt:lpstr>
      <vt:lpstr>SimSun</vt:lpstr>
      <vt:lpstr>Wingdings</vt:lpstr>
      <vt:lpstr>Wingdings 3</vt:lpstr>
      <vt:lpstr>Symbol</vt:lpstr>
      <vt:lpstr>Arial</vt:lpstr>
      <vt:lpstr>Times New Roman</vt:lpstr>
      <vt:lpstr>Calibri</vt:lpstr>
      <vt:lpstr>Symbol</vt:lpstr>
      <vt:lpstr>Century Gothic</vt:lpstr>
      <vt:lpstr>Microsoft YaHei</vt:lpstr>
      <vt:lpstr>Arial Unicode MS</vt:lpstr>
      <vt:lpstr>Nirmala UI</vt:lpstr>
      <vt:lpstr>Nirmala UI Semilight</vt:lpstr>
      <vt:lpstr>Nueva Std</vt:lpstr>
      <vt:lpstr>Nueva Std Cond</vt:lpstr>
      <vt:lpstr>NSimSun</vt:lpstr>
      <vt:lpstr>Myriad Pro Cond</vt:lpstr>
      <vt:lpstr>OCR A Std</vt:lpstr>
      <vt:lpstr>Ion</vt:lpstr>
      <vt:lpstr>BMIH4003 Hospitality and Guest Services Task 1: Presentation on AC Hotels by Marriott </vt:lpstr>
      <vt:lpstr>Contents </vt:lpstr>
      <vt:lpstr>Introductions </vt:lpstr>
      <vt:lpstr>The AC Hotels main consumers</vt:lpstr>
      <vt:lpstr>The nature, scope and role of the guest services and facilities that are provided to these guests by the hotel brand </vt:lpstr>
      <vt:lpstr>The nature, scope and role of the guest services and facilities that are provided to these guests by the hotel brand  (cont’d)</vt:lpstr>
      <vt:lpstr>The role and function of guest services in general</vt:lpstr>
      <vt:lpstr>The importance of hospitality and how hotels meet/exceed guest expectations </vt:lpstr>
      <vt:lpstr>The importance of hospitality and how hotels meet/exceed guest expectations (cont’d) </vt:lpstr>
      <vt:lpstr>Conclusion </vt:lpstr>
      <vt:lpstr>References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BMIH4003 Hospitality and Guest Services Task 1: Presentation</dc:title>
  <dc:creator>None</dc:creator>
  <cp:lastModifiedBy>Alex</cp:lastModifiedBy>
  <cp:revision>19</cp:revision>
  <dcterms:created xsi:type="dcterms:W3CDTF">2023-01-24T09:20:00Z</dcterms:created>
  <dcterms:modified xsi:type="dcterms:W3CDTF">2023-05-26T11:36:35Z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A0EB6284B0CE444AA6877B678EE510A1</vt:lpwstr>
  </property>
  <property fmtid="{D5CDD505-2E9C-101B-9397-08002B2CF9AE}" pid="3" name="KSOProductBuildVer">
    <vt:lpwstr>2057-11.2.0.11388</vt:lpwstr>
  </property>
</Properties>
</file>