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26"/>
  </p:notesMasterIdLst>
  <p:sldIdLst>
    <p:sldId id="256" r:id="rId5"/>
    <p:sldId id="257" r:id="rId6"/>
    <p:sldId id="260" r:id="rId7"/>
    <p:sldId id="275" r:id="rId8"/>
    <p:sldId id="258" r:id="rId9"/>
    <p:sldId id="259" r:id="rId10"/>
    <p:sldId id="272" r:id="rId11"/>
    <p:sldId id="261" r:id="rId12"/>
    <p:sldId id="262" r:id="rId13"/>
    <p:sldId id="267" r:id="rId14"/>
    <p:sldId id="273" r:id="rId15"/>
    <p:sldId id="274" r:id="rId16"/>
    <p:sldId id="263" r:id="rId17"/>
    <p:sldId id="265" r:id="rId18"/>
    <p:sldId id="269" r:id="rId19"/>
    <p:sldId id="277" r:id="rId20"/>
    <p:sldId id="276" r:id="rId21"/>
    <p:sldId id="268" r:id="rId22"/>
    <p:sldId id="271" r:id="rId23"/>
    <p:sldId id="266" r:id="rId24"/>
    <p:sldId id="270"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84" d="100"/>
          <a:sy n="84" d="100"/>
        </p:scale>
        <p:origin x="129"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217996-562D-4C26-9ACA-86D0360DFB4B}" type="datetimeFigureOut">
              <a:rPr lang="en-GB" smtClean="0"/>
              <a:t>19/02/2021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C4C38A-603A-4DD3-8B05-7ED27BA17277}" type="slidenum">
              <a:rPr lang="en-GB" smtClean="0"/>
              <a:t>‹#›</a:t>
            </a:fld>
            <a:endParaRPr lang="en-GB"/>
          </a:p>
        </p:txBody>
      </p:sp>
    </p:spTree>
    <p:extLst>
      <p:ext uri="{BB962C8B-B14F-4D97-AF65-F5344CB8AC3E}">
        <p14:creationId xmlns:p14="http://schemas.microsoft.com/office/powerpoint/2010/main" val="15805266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www.britannica.com/topic/imperialism" TargetMode="External"/><Relationship Id="rId3" Type="http://schemas.openxmlformats.org/officeDocument/2006/relationships/hyperlink" Target="https://www.britannica.com/topic/religion" TargetMode="External"/><Relationship Id="rId7" Type="http://schemas.openxmlformats.org/officeDocument/2006/relationships/hyperlink" Target="https://www.britannica.com/topic/political-system"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s://www.britannica.com/topic/economic-system" TargetMode="External"/><Relationship Id="rId5" Type="http://schemas.openxmlformats.org/officeDocument/2006/relationships/hyperlink" Target="https://www.merriam-webster.com/dictionary/moral" TargetMode="External"/><Relationship Id="rId4" Type="http://schemas.openxmlformats.org/officeDocument/2006/relationships/hyperlink" Target="https://www.britannica.com/topic/language"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UN Definition</a:t>
            </a:r>
            <a:endParaRPr lang="en-GB" dirty="0"/>
          </a:p>
        </p:txBody>
      </p:sp>
      <p:sp>
        <p:nvSpPr>
          <p:cNvPr id="4" name="Slide Number Placeholder 3"/>
          <p:cNvSpPr>
            <a:spLocks noGrp="1"/>
          </p:cNvSpPr>
          <p:nvPr>
            <p:ph type="sldNum" sz="quarter" idx="10"/>
          </p:nvPr>
        </p:nvSpPr>
        <p:spPr/>
        <p:txBody>
          <a:bodyPr/>
          <a:lstStyle/>
          <a:p>
            <a:fld id="{B2C4C38A-603A-4DD3-8B05-7ED27BA17277}" type="slidenum">
              <a:rPr lang="en-GB" smtClean="0"/>
              <a:t>6</a:t>
            </a:fld>
            <a:endParaRPr lang="en-GB"/>
          </a:p>
        </p:txBody>
      </p:sp>
    </p:spTree>
    <p:extLst>
      <p:ext uri="{BB962C8B-B14F-4D97-AF65-F5344CB8AC3E}">
        <p14:creationId xmlns:p14="http://schemas.microsoft.com/office/powerpoint/2010/main" val="1838468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It is cultural in that the customs, traditions, </a:t>
            </a:r>
            <a:r>
              <a:rPr lang="en-GB" sz="1200" b="0" i="0" u="none" strike="noStrike" kern="1200" dirty="0" smtClean="0">
                <a:solidFill>
                  <a:schemeClr val="tx1"/>
                </a:solidFill>
                <a:effectLst/>
                <a:latin typeface="+mn-lt"/>
                <a:ea typeface="+mn-ea"/>
                <a:cs typeface="+mn-cs"/>
                <a:hlinkClick r:id="rId3"/>
              </a:rPr>
              <a:t>religion</a:t>
            </a:r>
            <a:r>
              <a:rPr lang="en-GB" sz="1200" b="0" i="0" kern="1200" dirty="0" smtClean="0">
                <a:solidFill>
                  <a:schemeClr val="tx1"/>
                </a:solidFill>
                <a:effectLst/>
                <a:latin typeface="+mn-lt"/>
                <a:ea typeface="+mn-ea"/>
                <a:cs typeface="+mn-cs"/>
              </a:rPr>
              <a:t>, </a:t>
            </a:r>
            <a:r>
              <a:rPr lang="en-GB" sz="1200" b="0" i="0" u="none" strike="noStrike" kern="1200" dirty="0" smtClean="0">
                <a:solidFill>
                  <a:schemeClr val="tx1"/>
                </a:solidFill>
                <a:effectLst/>
                <a:latin typeface="+mn-lt"/>
                <a:ea typeface="+mn-ea"/>
                <a:cs typeface="+mn-cs"/>
                <a:hlinkClick r:id="rId4"/>
              </a:rPr>
              <a:t>language</a:t>
            </a:r>
            <a:r>
              <a:rPr lang="en-GB" sz="1200" b="0" i="0" kern="1200" dirty="0" smtClean="0">
                <a:solidFill>
                  <a:schemeClr val="tx1"/>
                </a:solidFill>
                <a:effectLst/>
                <a:latin typeface="+mn-lt"/>
                <a:ea typeface="+mn-ea"/>
                <a:cs typeface="+mn-cs"/>
              </a:rPr>
              <a:t>, social and </a:t>
            </a:r>
            <a:r>
              <a:rPr lang="en-GB" sz="1200" b="0" i="0" u="none" strike="noStrike" kern="1200" dirty="0" smtClean="0">
                <a:solidFill>
                  <a:schemeClr val="tx1"/>
                </a:solidFill>
                <a:effectLst/>
                <a:latin typeface="+mn-lt"/>
                <a:ea typeface="+mn-ea"/>
                <a:cs typeface="+mn-cs"/>
                <a:hlinkClick r:id="rId5"/>
              </a:rPr>
              <a:t>moral</a:t>
            </a:r>
            <a:r>
              <a:rPr lang="en-GB" sz="1200" b="0" i="0" kern="1200" dirty="0" smtClean="0">
                <a:solidFill>
                  <a:schemeClr val="tx1"/>
                </a:solidFill>
                <a:effectLst/>
                <a:latin typeface="+mn-lt"/>
                <a:ea typeface="+mn-ea"/>
                <a:cs typeface="+mn-cs"/>
              </a:rPr>
              <a:t> norms, and other aspects of the imposing community are distinct from, though often closely related to, the </a:t>
            </a:r>
            <a:r>
              <a:rPr lang="en-GB" sz="1200" b="0" i="0" u="none" strike="noStrike" kern="1200" dirty="0" smtClean="0">
                <a:solidFill>
                  <a:schemeClr val="tx1"/>
                </a:solidFill>
                <a:effectLst/>
                <a:latin typeface="+mn-lt"/>
                <a:ea typeface="+mn-ea"/>
                <a:cs typeface="+mn-cs"/>
                <a:hlinkClick r:id="rId6"/>
              </a:rPr>
              <a:t>economic</a:t>
            </a:r>
            <a:r>
              <a:rPr lang="en-GB" sz="1200" b="0" i="0" kern="1200" dirty="0" smtClean="0">
                <a:solidFill>
                  <a:schemeClr val="tx1"/>
                </a:solidFill>
                <a:effectLst/>
                <a:latin typeface="+mn-lt"/>
                <a:ea typeface="+mn-ea"/>
                <a:cs typeface="+mn-cs"/>
              </a:rPr>
              <a:t> and </a:t>
            </a:r>
            <a:r>
              <a:rPr lang="en-GB" sz="1200" b="0" i="0" u="none" strike="noStrike" kern="1200" dirty="0" smtClean="0">
                <a:solidFill>
                  <a:schemeClr val="tx1"/>
                </a:solidFill>
                <a:effectLst/>
                <a:latin typeface="+mn-lt"/>
                <a:ea typeface="+mn-ea"/>
                <a:cs typeface="+mn-cs"/>
                <a:hlinkClick r:id="rId7"/>
              </a:rPr>
              <a:t>political systems</a:t>
            </a:r>
            <a:r>
              <a:rPr lang="en-GB" sz="1200" b="0" i="0" kern="1200" dirty="0" smtClean="0">
                <a:solidFill>
                  <a:schemeClr val="tx1"/>
                </a:solidFill>
                <a:effectLst/>
                <a:latin typeface="+mn-lt"/>
                <a:ea typeface="+mn-ea"/>
                <a:cs typeface="+mn-cs"/>
              </a:rPr>
              <a:t> that shape the other community. It is a form of </a:t>
            </a:r>
            <a:r>
              <a:rPr lang="en-GB" sz="1200" b="0" i="0" u="none" strike="noStrike" kern="1200" dirty="0" smtClean="0">
                <a:solidFill>
                  <a:schemeClr val="tx1"/>
                </a:solidFill>
                <a:effectLst/>
                <a:latin typeface="+mn-lt"/>
                <a:ea typeface="+mn-ea"/>
                <a:cs typeface="+mn-cs"/>
                <a:hlinkClick r:id="rId8"/>
              </a:rPr>
              <a:t>imperialism</a:t>
            </a:r>
            <a:r>
              <a:rPr lang="en-GB" sz="1200" b="0" i="0" kern="1200" dirty="0" smtClean="0">
                <a:solidFill>
                  <a:schemeClr val="tx1"/>
                </a:solidFill>
                <a:effectLst/>
                <a:latin typeface="+mn-lt"/>
                <a:ea typeface="+mn-ea"/>
                <a:cs typeface="+mn-cs"/>
              </a:rPr>
              <a:t> in that the imposing community forcefully extends the authority of its way of life over the other population by either transforming or replacing aspects of the </a:t>
            </a:r>
            <a:r>
              <a:rPr lang="en-GB" sz="1200" b="0" i="0" kern="1200" dirty="0" err="1" smtClean="0">
                <a:solidFill>
                  <a:schemeClr val="tx1"/>
                </a:solidFill>
                <a:effectLst/>
                <a:latin typeface="+mn-lt"/>
                <a:ea typeface="+mn-ea"/>
                <a:cs typeface="+mn-cs"/>
              </a:rPr>
              <a:t>nondominant</a:t>
            </a:r>
            <a:r>
              <a:rPr lang="en-GB" sz="1200" b="0" i="0" kern="1200" dirty="0" smtClean="0">
                <a:solidFill>
                  <a:schemeClr val="tx1"/>
                </a:solidFill>
                <a:effectLst/>
                <a:latin typeface="+mn-lt"/>
                <a:ea typeface="+mn-ea"/>
                <a:cs typeface="+mn-cs"/>
              </a:rPr>
              <a:t> community’s culture.</a:t>
            </a:r>
            <a:endParaRPr lang="en-GB" dirty="0"/>
          </a:p>
        </p:txBody>
      </p:sp>
      <p:sp>
        <p:nvSpPr>
          <p:cNvPr id="4" name="Slide Number Placeholder 3"/>
          <p:cNvSpPr>
            <a:spLocks noGrp="1"/>
          </p:cNvSpPr>
          <p:nvPr>
            <p:ph type="sldNum" sz="quarter" idx="10"/>
          </p:nvPr>
        </p:nvSpPr>
        <p:spPr/>
        <p:txBody>
          <a:bodyPr/>
          <a:lstStyle/>
          <a:p>
            <a:fld id="{B2C4C38A-603A-4DD3-8B05-7ED27BA17277}" type="slidenum">
              <a:rPr lang="en-GB" smtClean="0"/>
              <a:t>19</a:t>
            </a:fld>
            <a:endParaRPr lang="en-GB"/>
          </a:p>
        </p:txBody>
      </p:sp>
    </p:spTree>
    <p:extLst>
      <p:ext uri="{BB962C8B-B14F-4D97-AF65-F5344CB8AC3E}">
        <p14:creationId xmlns:p14="http://schemas.microsoft.com/office/powerpoint/2010/main" val="405950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White mans</a:t>
            </a:r>
            <a:r>
              <a:rPr lang="en-GB" sz="1200" b="0" i="0" kern="1200" baseline="0" dirty="0" smtClean="0">
                <a:solidFill>
                  <a:schemeClr val="tx1"/>
                </a:solidFill>
                <a:effectLst/>
                <a:latin typeface="+mn-lt"/>
                <a:ea typeface="+mn-ea"/>
                <a:cs typeface="+mn-cs"/>
              </a:rPr>
              <a:t> burden: </a:t>
            </a:r>
            <a:r>
              <a:rPr lang="en-GB" sz="1200" b="0" i="0" kern="1200" dirty="0" smtClean="0">
                <a:solidFill>
                  <a:schemeClr val="tx1"/>
                </a:solidFill>
                <a:effectLst/>
                <a:latin typeface="+mn-lt"/>
                <a:ea typeface="+mn-ea"/>
                <a:cs typeface="+mn-cs"/>
              </a:rPr>
              <a:t>the alleged duty of white colonizers to care for </a:t>
            </a:r>
            <a:r>
              <a:rPr lang="en-GB" sz="1200" b="0" i="0" kern="1200" dirty="0" err="1" smtClean="0">
                <a:solidFill>
                  <a:schemeClr val="tx1"/>
                </a:solidFill>
                <a:effectLst/>
                <a:latin typeface="+mn-lt"/>
                <a:ea typeface="+mn-ea"/>
                <a:cs typeface="+mn-cs"/>
              </a:rPr>
              <a:t>nonwhite</a:t>
            </a:r>
            <a:r>
              <a:rPr lang="en-GB" sz="1200" b="0" i="0" kern="1200" dirty="0" smtClean="0">
                <a:solidFill>
                  <a:schemeClr val="tx1"/>
                </a:solidFill>
                <a:effectLst/>
                <a:latin typeface="+mn-lt"/>
                <a:ea typeface="+mn-ea"/>
                <a:cs typeface="+mn-cs"/>
              </a:rPr>
              <a:t> Indigenous subjects in their colonial possessions.</a:t>
            </a:r>
            <a:endParaRPr lang="en-GB" dirty="0"/>
          </a:p>
        </p:txBody>
      </p:sp>
      <p:sp>
        <p:nvSpPr>
          <p:cNvPr id="4" name="Slide Number Placeholder 3"/>
          <p:cNvSpPr>
            <a:spLocks noGrp="1"/>
          </p:cNvSpPr>
          <p:nvPr>
            <p:ph type="sldNum" sz="quarter" idx="10"/>
          </p:nvPr>
        </p:nvSpPr>
        <p:spPr/>
        <p:txBody>
          <a:bodyPr/>
          <a:lstStyle/>
          <a:p>
            <a:fld id="{B2C4C38A-603A-4DD3-8B05-7ED27BA17277}" type="slidenum">
              <a:rPr lang="en-GB" smtClean="0"/>
              <a:t>20</a:t>
            </a:fld>
            <a:endParaRPr lang="en-GB"/>
          </a:p>
        </p:txBody>
      </p:sp>
    </p:spTree>
    <p:extLst>
      <p:ext uri="{BB962C8B-B14F-4D97-AF65-F5344CB8AC3E}">
        <p14:creationId xmlns:p14="http://schemas.microsoft.com/office/powerpoint/2010/main" val="59606788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DAB4D94A-E8BD-4055-B3F1-C00D4E962888}" type="datetimeFigureOut">
              <a:rPr lang="en-GB" smtClean="0"/>
              <a:t>19/02/2021</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13C3C1AB-EC90-4596-BED1-40C5F29B1E85}"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394842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AB4D94A-E8BD-4055-B3F1-C00D4E962888}"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C3C1AB-EC90-4596-BED1-40C5F29B1E85}" type="slidenum">
              <a:rPr lang="en-GB" smtClean="0"/>
              <a:t>‹#›</a:t>
            </a:fld>
            <a:endParaRPr lang="en-GB"/>
          </a:p>
        </p:txBody>
      </p:sp>
    </p:spTree>
    <p:extLst>
      <p:ext uri="{BB962C8B-B14F-4D97-AF65-F5344CB8AC3E}">
        <p14:creationId xmlns:p14="http://schemas.microsoft.com/office/powerpoint/2010/main" val="3531900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AB4D94A-E8BD-4055-B3F1-C00D4E962888}"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C3C1AB-EC90-4596-BED1-40C5F29B1E85}"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32508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AB4D94A-E8BD-4055-B3F1-C00D4E962888}" type="datetimeFigureOut">
              <a:rPr lang="en-GB" smtClean="0"/>
              <a:t>19/02/2021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C3C1AB-EC90-4596-BED1-40C5F29B1E85}" type="slidenum">
              <a:rPr lang="en-GB" smtClean="0"/>
              <a:t>‹#›</a:t>
            </a:fld>
            <a:endParaRPr lang="en-GB"/>
          </a:p>
        </p:txBody>
      </p:sp>
    </p:spTree>
    <p:extLst>
      <p:ext uri="{BB962C8B-B14F-4D97-AF65-F5344CB8AC3E}">
        <p14:creationId xmlns:p14="http://schemas.microsoft.com/office/powerpoint/2010/main" val="26731989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AB4D94A-E8BD-4055-B3F1-C00D4E962888}" type="datetimeFigureOut">
              <a:rPr lang="en-GB" smtClean="0"/>
              <a:t>19/02/2021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C3C1AB-EC90-4596-BED1-40C5F29B1E85}"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15045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AB4D94A-E8BD-4055-B3F1-C00D4E962888}" type="datetimeFigureOut">
              <a:rPr lang="en-GB" smtClean="0"/>
              <a:t>19/02/2021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C3C1AB-EC90-4596-BED1-40C5F29B1E85}"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93862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B4D94A-E8BD-4055-B3F1-C00D4E962888}" type="datetimeFigureOut">
              <a:rPr lang="en-GB" smtClean="0"/>
              <a:t>19/02/2021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C3C1AB-EC90-4596-BED1-40C5F29B1E85}" type="slidenum">
              <a:rPr lang="en-GB" smtClean="0"/>
              <a:t>‹#›</a:t>
            </a:fld>
            <a:endParaRPr lang="en-GB"/>
          </a:p>
        </p:txBody>
      </p:sp>
    </p:spTree>
    <p:extLst>
      <p:ext uri="{BB962C8B-B14F-4D97-AF65-F5344CB8AC3E}">
        <p14:creationId xmlns:p14="http://schemas.microsoft.com/office/powerpoint/2010/main" val="827638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AB4D94A-E8BD-4055-B3F1-C00D4E962888}" type="datetimeFigureOut">
              <a:rPr lang="en-GB" smtClean="0"/>
              <a:t>19/02/2021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C3C1AB-EC90-4596-BED1-40C5F29B1E85}"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81190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AB4D94A-E8BD-4055-B3F1-C00D4E962888}" type="datetimeFigureOut">
              <a:rPr lang="en-GB" smtClean="0"/>
              <a:t>19/02/2021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C3C1AB-EC90-4596-BED1-40C5F29B1E85}" type="slidenum">
              <a:rPr lang="en-GB" smtClean="0"/>
              <a:t>‹#›</a:t>
            </a:fld>
            <a:endParaRPr lang="en-GB"/>
          </a:p>
        </p:txBody>
      </p:sp>
    </p:spTree>
    <p:extLst>
      <p:ext uri="{BB962C8B-B14F-4D97-AF65-F5344CB8AC3E}">
        <p14:creationId xmlns:p14="http://schemas.microsoft.com/office/powerpoint/2010/main" val="1359375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AB4D94A-E8BD-4055-B3F1-C00D4E962888}" type="datetimeFigureOut">
              <a:rPr lang="en-GB" smtClean="0"/>
              <a:t>19/02/2021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C3C1AB-EC90-4596-BED1-40C5F29B1E85}" type="slidenum">
              <a:rPr lang="en-GB" smtClean="0"/>
              <a:t>‹#›</a:t>
            </a:fld>
            <a:endParaRPr lang="en-GB"/>
          </a:p>
        </p:txBody>
      </p:sp>
    </p:spTree>
    <p:extLst>
      <p:ext uri="{BB962C8B-B14F-4D97-AF65-F5344CB8AC3E}">
        <p14:creationId xmlns:p14="http://schemas.microsoft.com/office/powerpoint/2010/main" val="1534581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AB4D94A-E8BD-4055-B3F1-C00D4E962888}"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C3C1AB-EC90-4596-BED1-40C5F29B1E85}"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67112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AB4D94A-E8BD-4055-B3F1-C00D4E962888}"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C3C1AB-EC90-4596-BED1-40C5F29B1E85}"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151725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AB4D94A-E8BD-4055-B3F1-C00D4E962888}"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C3C1AB-EC90-4596-BED1-40C5F29B1E85}" type="slidenum">
              <a:rPr lang="en-GB" smtClean="0"/>
              <a:t>‹#›</a:t>
            </a:fld>
            <a:endParaRPr lang="en-GB"/>
          </a:p>
        </p:txBody>
      </p:sp>
    </p:spTree>
    <p:extLst>
      <p:ext uri="{BB962C8B-B14F-4D97-AF65-F5344CB8AC3E}">
        <p14:creationId xmlns:p14="http://schemas.microsoft.com/office/powerpoint/2010/main" val="2726335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AB4D94A-E8BD-4055-B3F1-C00D4E962888}"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C3C1AB-EC90-4596-BED1-40C5F29B1E85}"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743723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AB4D94A-E8BD-4055-B3F1-C00D4E962888}"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C3C1AB-EC90-4596-BED1-40C5F29B1E85}"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455713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AB4D94A-E8BD-4055-B3F1-C00D4E962888}"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C3C1AB-EC90-4596-BED1-40C5F29B1E85}"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383117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AB4D94A-E8BD-4055-B3F1-C00D4E962888}"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C3C1AB-EC90-4596-BED1-40C5F29B1E85}"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22723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AB4D94A-E8BD-4055-B3F1-C00D4E962888}" type="datetimeFigureOut">
              <a:rPr lang="en-GB" smtClean="0"/>
              <a:t>19/02/2021</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3C3C1AB-EC90-4596-BED1-40C5F29B1E85}" type="slidenum">
              <a:rPr lang="en-GB" smtClean="0"/>
              <a:t>‹#›</a:t>
            </a:fld>
            <a:endParaRPr lang="en-GB"/>
          </a:p>
        </p:txBody>
      </p:sp>
    </p:spTree>
    <p:extLst>
      <p:ext uri="{BB962C8B-B14F-4D97-AF65-F5344CB8AC3E}">
        <p14:creationId xmlns:p14="http://schemas.microsoft.com/office/powerpoint/2010/main" val="421446346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ideo" Target="https://www.youtube.com/embed/4WRVZ2E8Ayk"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Fz1rw6Uvnhk" TargetMode="External"/><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Poverty and the Aid Debate</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8709570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Asynchronous Learning Recap</a:t>
            </a:r>
            <a:endParaRPr lang="en-GB" dirty="0"/>
          </a:p>
        </p:txBody>
      </p:sp>
      <p:sp>
        <p:nvSpPr>
          <p:cNvPr id="3" name="Content Placeholder 2"/>
          <p:cNvSpPr>
            <a:spLocks noGrp="1"/>
          </p:cNvSpPr>
          <p:nvPr>
            <p:ph idx="1"/>
          </p:nvPr>
        </p:nvSpPr>
        <p:spPr/>
        <p:txBody>
          <a:bodyPr/>
          <a:lstStyle/>
          <a:p>
            <a:r>
              <a:rPr lang="en-GB" dirty="0" smtClean="0"/>
              <a:t>What did you find interesting, surprising or controversial in the asynchronous learning.</a:t>
            </a:r>
            <a:endParaRPr lang="en-GB" dirty="0"/>
          </a:p>
        </p:txBody>
      </p:sp>
    </p:spTree>
    <p:extLst>
      <p:ext uri="{BB962C8B-B14F-4D97-AF65-F5344CB8AC3E}">
        <p14:creationId xmlns:p14="http://schemas.microsoft.com/office/powerpoint/2010/main" val="30426166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By the end of this session you will be able to:</a:t>
            </a:r>
          </a:p>
          <a:p>
            <a:pPr lvl="1"/>
            <a:r>
              <a:rPr lang="en-GB" dirty="0" smtClean="0"/>
              <a:t>Describe various definitions of poverty</a:t>
            </a:r>
          </a:p>
          <a:p>
            <a:pPr lvl="1"/>
            <a:r>
              <a:rPr lang="en-GB" dirty="0" smtClean="0"/>
              <a:t>Critically evaluate the value of global aid</a:t>
            </a:r>
            <a:endParaRPr lang="en-GB" dirty="0"/>
          </a:p>
        </p:txBody>
      </p:sp>
    </p:spTree>
    <p:extLst>
      <p:ext uri="{BB962C8B-B14F-4D97-AF65-F5344CB8AC3E}">
        <p14:creationId xmlns:p14="http://schemas.microsoft.com/office/powerpoint/2010/main" val="813593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Poverty</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16622634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Poverty</a:t>
            </a:r>
            <a:endParaRPr lang="en-GB" dirty="0"/>
          </a:p>
        </p:txBody>
      </p:sp>
      <p:sp>
        <p:nvSpPr>
          <p:cNvPr id="3" name="Content Placeholder 2"/>
          <p:cNvSpPr>
            <a:spLocks noGrp="1"/>
          </p:cNvSpPr>
          <p:nvPr>
            <p:ph idx="1"/>
          </p:nvPr>
        </p:nvSpPr>
        <p:spPr/>
        <p:txBody>
          <a:bodyPr/>
          <a:lstStyle/>
          <a:p>
            <a:r>
              <a:rPr lang="en-GB" dirty="0" smtClean="0"/>
              <a:t>Define these terms:</a:t>
            </a:r>
          </a:p>
          <a:p>
            <a:endParaRPr lang="en-GB" dirty="0"/>
          </a:p>
          <a:p>
            <a:pPr lvl="1"/>
            <a:r>
              <a:rPr lang="en-GB" dirty="0" smtClean="0"/>
              <a:t>Absolute Poverty</a:t>
            </a:r>
          </a:p>
          <a:p>
            <a:pPr lvl="1"/>
            <a:r>
              <a:rPr lang="en-GB" dirty="0" smtClean="0"/>
              <a:t>Overall Poverty</a:t>
            </a:r>
            <a:endParaRPr lang="en-GB" dirty="0"/>
          </a:p>
        </p:txBody>
      </p:sp>
      <p:pic>
        <p:nvPicPr>
          <p:cNvPr id="7" name="Picture 6"/>
          <p:cNvPicPr>
            <a:picLocks noChangeAspect="1"/>
          </p:cNvPicPr>
          <p:nvPr/>
        </p:nvPicPr>
        <p:blipFill>
          <a:blip r:embed="rId2"/>
          <a:stretch>
            <a:fillRect/>
          </a:stretch>
        </p:blipFill>
        <p:spPr>
          <a:xfrm>
            <a:off x="6052052" y="2608970"/>
            <a:ext cx="4909278" cy="3266898"/>
          </a:xfrm>
          <a:prstGeom prst="rect">
            <a:avLst/>
          </a:prstGeom>
        </p:spPr>
      </p:pic>
    </p:spTree>
    <p:extLst>
      <p:ext uri="{BB962C8B-B14F-4D97-AF65-F5344CB8AC3E}">
        <p14:creationId xmlns:p14="http://schemas.microsoft.com/office/powerpoint/2010/main" val="29875392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Absolute Poverty</a:t>
            </a:r>
            <a:endParaRPr lang="en-GB" dirty="0"/>
          </a:p>
        </p:txBody>
      </p:sp>
      <p:sp>
        <p:nvSpPr>
          <p:cNvPr id="3" name="Content Placeholder 2"/>
          <p:cNvSpPr>
            <a:spLocks noGrp="1"/>
          </p:cNvSpPr>
          <p:nvPr>
            <p:ph idx="1"/>
          </p:nvPr>
        </p:nvSpPr>
        <p:spPr/>
        <p:txBody>
          <a:bodyPr/>
          <a:lstStyle/>
          <a:p>
            <a:r>
              <a:rPr lang="en-GB" dirty="0"/>
              <a:t>A</a:t>
            </a:r>
            <a:r>
              <a:rPr lang="en-GB" dirty="0" smtClean="0"/>
              <a:t> </a:t>
            </a:r>
            <a:r>
              <a:rPr lang="en-GB" dirty="0"/>
              <a:t>condition characterised by severe deprivation of basic human needs, including food, safe drinking water, sanitation facilities, health, shelter, education and information. It depends not only on income but also on access to services</a:t>
            </a:r>
            <a:r>
              <a:rPr lang="en-GB" dirty="0" smtClean="0"/>
              <a:t>.</a:t>
            </a:r>
          </a:p>
          <a:p>
            <a:pPr algn="r"/>
            <a:endParaRPr lang="en-GB" dirty="0"/>
          </a:p>
          <a:p>
            <a:pPr algn="r"/>
            <a:endParaRPr lang="en-GB" dirty="0" smtClean="0"/>
          </a:p>
          <a:p>
            <a:pPr algn="r"/>
            <a:r>
              <a:rPr lang="en-GB" dirty="0"/>
              <a:t>(Mack, 2016)</a:t>
            </a:r>
          </a:p>
          <a:p>
            <a:pPr algn="r"/>
            <a:endParaRPr lang="en-GB" dirty="0" smtClean="0"/>
          </a:p>
          <a:p>
            <a:pPr algn="r"/>
            <a:endParaRPr lang="en-GB" dirty="0" smtClean="0"/>
          </a:p>
        </p:txBody>
      </p:sp>
    </p:spTree>
    <p:extLst>
      <p:ext uri="{BB962C8B-B14F-4D97-AF65-F5344CB8AC3E}">
        <p14:creationId xmlns:p14="http://schemas.microsoft.com/office/powerpoint/2010/main" val="4064887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Overall Poverty</a:t>
            </a:r>
            <a:endParaRPr lang="en-GB" dirty="0"/>
          </a:p>
        </p:txBody>
      </p:sp>
      <p:sp>
        <p:nvSpPr>
          <p:cNvPr id="3" name="Content Placeholder 2"/>
          <p:cNvSpPr>
            <a:spLocks noGrp="1"/>
          </p:cNvSpPr>
          <p:nvPr>
            <p:ph idx="1"/>
          </p:nvPr>
        </p:nvSpPr>
        <p:spPr/>
        <p:txBody>
          <a:bodyPr>
            <a:normAutofit fontScale="92500" lnSpcReduction="20000"/>
          </a:bodyPr>
          <a:lstStyle/>
          <a:p>
            <a:r>
              <a:rPr lang="en-GB" dirty="0"/>
              <a:t>L</a:t>
            </a:r>
            <a:r>
              <a:rPr lang="en-GB" dirty="0" smtClean="0"/>
              <a:t>ack </a:t>
            </a:r>
            <a:r>
              <a:rPr lang="en-GB" dirty="0"/>
              <a:t>of income and productive resources to ensure sustainable livelihoods; hunger and malnutrition; ill health; limited or lack of access to education and other basic services; increased morbidity and mortality from illness; homelessness and inadequate housing; unsafe environments and social discrimination and exclusion. It is also characterised by lack of participation in decision making and in civil, social and cultural life. It occurs in all countries: as mass poverty in many developing countries, pockets of poverty amid wealth in developed countries, loss of livelihoods as a result of economic recession, sudden poverty as a result of disaster or conflict, the poverty of low-wage workers, and the utter destitution of people who fall outside family support systems, social institutions and safety nets</a:t>
            </a:r>
            <a:r>
              <a:rPr lang="en-GB" dirty="0" smtClean="0"/>
              <a:t>.</a:t>
            </a:r>
          </a:p>
          <a:p>
            <a:pPr algn="r"/>
            <a:r>
              <a:rPr lang="en-GB" dirty="0"/>
              <a:t>(Mack, 2016)</a:t>
            </a:r>
          </a:p>
          <a:p>
            <a:pPr algn="r"/>
            <a:endParaRPr lang="en-GB" dirty="0"/>
          </a:p>
        </p:txBody>
      </p:sp>
    </p:spTree>
    <p:extLst>
      <p:ext uri="{BB962C8B-B14F-4D97-AF65-F5344CB8AC3E}">
        <p14:creationId xmlns:p14="http://schemas.microsoft.com/office/powerpoint/2010/main" val="31407362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Relative Poverty</a:t>
            </a:r>
            <a:endParaRPr lang="en-GB" dirty="0"/>
          </a:p>
        </p:txBody>
      </p:sp>
      <p:sp>
        <p:nvSpPr>
          <p:cNvPr id="3" name="Content Placeholder 2"/>
          <p:cNvSpPr>
            <a:spLocks noGrp="1"/>
          </p:cNvSpPr>
          <p:nvPr>
            <p:ph idx="1"/>
          </p:nvPr>
        </p:nvSpPr>
        <p:spPr/>
        <p:txBody>
          <a:bodyPr/>
          <a:lstStyle/>
          <a:p>
            <a:r>
              <a:rPr lang="en-GB" dirty="0"/>
              <a:t>I</a:t>
            </a:r>
            <a:r>
              <a:rPr lang="en-GB" dirty="0" smtClean="0"/>
              <a:t>s </a:t>
            </a:r>
            <a:r>
              <a:rPr lang="en-GB" dirty="0"/>
              <a:t>when households receive 50% less than average household incomes, so they do have some money but still not enough money to afford anything above the basics. </a:t>
            </a:r>
            <a:endParaRPr lang="en-GB" dirty="0" smtClean="0"/>
          </a:p>
          <a:p>
            <a:endParaRPr lang="en-GB" dirty="0"/>
          </a:p>
          <a:p>
            <a:r>
              <a:rPr lang="en-GB" dirty="0" smtClean="0"/>
              <a:t>This</a:t>
            </a:r>
            <a:r>
              <a:rPr lang="en-GB" dirty="0"/>
              <a:t> type of poverty is, on the other hand, changeable depending on the economic growth of the country</a:t>
            </a:r>
            <a:r>
              <a:rPr lang="en-GB" dirty="0" smtClean="0"/>
              <a:t>.</a:t>
            </a:r>
          </a:p>
          <a:p>
            <a:pPr algn="r"/>
            <a:r>
              <a:rPr lang="en-GB" dirty="0"/>
              <a:t>(Habitat for humanity, </a:t>
            </a:r>
            <a:r>
              <a:rPr lang="en-GB" dirty="0" err="1" smtClean="0"/>
              <a:t>N.d.</a:t>
            </a:r>
            <a:r>
              <a:rPr lang="en-GB" dirty="0" smtClean="0"/>
              <a:t>)</a:t>
            </a:r>
          </a:p>
          <a:p>
            <a:pPr algn="r"/>
            <a:endParaRPr lang="en-GB" dirty="0"/>
          </a:p>
        </p:txBody>
      </p:sp>
    </p:spTree>
    <p:extLst>
      <p:ext uri="{BB962C8B-B14F-4D97-AF65-F5344CB8AC3E}">
        <p14:creationId xmlns:p14="http://schemas.microsoft.com/office/powerpoint/2010/main" val="318370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Persistent Poverty</a:t>
            </a:r>
            <a:endParaRPr lang="en-GB" dirty="0"/>
          </a:p>
        </p:txBody>
      </p:sp>
      <p:sp>
        <p:nvSpPr>
          <p:cNvPr id="3" name="Content Placeholder 2"/>
          <p:cNvSpPr>
            <a:spLocks noGrp="1"/>
          </p:cNvSpPr>
          <p:nvPr>
            <p:ph idx="1"/>
          </p:nvPr>
        </p:nvSpPr>
        <p:spPr/>
        <p:txBody>
          <a:bodyPr>
            <a:normAutofit/>
          </a:bodyPr>
          <a:lstStyle/>
          <a:p>
            <a:r>
              <a:rPr lang="en-GB" dirty="0"/>
              <a:t>Persistent poverty is defined as a situation where households find income is less than 60% of median incomes for 2 out of 3 years. This is important as long-term poverty has greater consequences than short-term</a:t>
            </a:r>
            <a:r>
              <a:rPr lang="en-GB" dirty="0" smtClean="0"/>
              <a:t>.</a:t>
            </a:r>
          </a:p>
          <a:p>
            <a:pPr algn="r"/>
            <a:endParaRPr lang="en-GB" dirty="0" smtClean="0"/>
          </a:p>
          <a:p>
            <a:pPr algn="r"/>
            <a:endParaRPr lang="en-GB" dirty="0"/>
          </a:p>
          <a:p>
            <a:pPr algn="r"/>
            <a:r>
              <a:rPr lang="en-GB" dirty="0" smtClean="0"/>
              <a:t> </a:t>
            </a:r>
            <a:r>
              <a:rPr lang="en-GB" dirty="0"/>
              <a:t>(</a:t>
            </a:r>
            <a:r>
              <a:rPr lang="en-GB" dirty="0" err="1"/>
              <a:t>Pettinger</a:t>
            </a:r>
            <a:r>
              <a:rPr lang="en-GB" dirty="0"/>
              <a:t>, 2019)</a:t>
            </a:r>
          </a:p>
          <a:p>
            <a:pPr algn="r"/>
            <a:endParaRPr lang="en-GB" dirty="0"/>
          </a:p>
        </p:txBody>
      </p:sp>
    </p:spTree>
    <p:extLst>
      <p:ext uri="{BB962C8B-B14F-4D97-AF65-F5344CB8AC3E}">
        <p14:creationId xmlns:p14="http://schemas.microsoft.com/office/powerpoint/2010/main" val="27307604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4WRVZ2E8Ayk"/>
          <p:cNvPicPr>
            <a:picLocks noGrp="1" noRot="1" noChangeAspect="1"/>
          </p:cNvPicPr>
          <p:nvPr>
            <p:ph idx="4294967295"/>
            <a:videoFile r:link="rId1"/>
          </p:nvPr>
        </p:nvPicPr>
        <p:blipFill>
          <a:blip r:embed="rId3"/>
          <a:stretch>
            <a:fillRect/>
          </a:stretch>
        </p:blipFill>
        <p:spPr>
          <a:xfrm>
            <a:off x="1023274" y="638028"/>
            <a:ext cx="10004944" cy="5627202"/>
          </a:xfrm>
          <a:prstGeom prst="rect">
            <a:avLst/>
          </a:prstGeom>
        </p:spPr>
      </p:pic>
    </p:spTree>
    <p:extLst>
      <p:ext uri="{BB962C8B-B14F-4D97-AF65-F5344CB8AC3E}">
        <p14:creationId xmlns:p14="http://schemas.microsoft.com/office/powerpoint/2010/main" val="26374929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 Poverty</a:t>
            </a:r>
            <a:endParaRPr lang="en-GB" dirty="0"/>
          </a:p>
        </p:txBody>
      </p:sp>
      <p:sp>
        <p:nvSpPr>
          <p:cNvPr id="3" name="Content Placeholder 2"/>
          <p:cNvSpPr>
            <a:spLocks noGrp="1"/>
          </p:cNvSpPr>
          <p:nvPr>
            <p:ph idx="1"/>
          </p:nvPr>
        </p:nvSpPr>
        <p:spPr/>
        <p:txBody>
          <a:bodyPr>
            <a:normAutofit fontScale="92500" lnSpcReduction="20000"/>
          </a:bodyPr>
          <a:lstStyle/>
          <a:p>
            <a:r>
              <a:rPr lang="en-GB" dirty="0"/>
              <a:t>736 million people lived below the international poverty line of US$ 1.90 a day in 2015.</a:t>
            </a:r>
          </a:p>
          <a:p>
            <a:r>
              <a:rPr lang="en-GB" dirty="0"/>
              <a:t>In 2018, almost 8 per cent of the world’s workers and their families lived on less than US$1.90 per person per day.</a:t>
            </a:r>
          </a:p>
          <a:p>
            <a:r>
              <a:rPr lang="en-GB" dirty="0"/>
              <a:t>Most people living below the poverty line belong to two regions: Southern Asia and sub-Saharan Africa.</a:t>
            </a:r>
          </a:p>
          <a:p>
            <a:r>
              <a:rPr lang="en-GB" dirty="0"/>
              <a:t>High poverty rates are often found in small, fragile and conflict-affected countries.</a:t>
            </a:r>
          </a:p>
          <a:p>
            <a:r>
              <a:rPr lang="en-GB" dirty="0"/>
              <a:t>As of 2018, 55 per cent of the world’s population have no access to at least one social protection cash benefit.</a:t>
            </a:r>
          </a:p>
        </p:txBody>
      </p:sp>
    </p:spTree>
    <p:extLst>
      <p:ext uri="{BB962C8B-B14F-4D97-AF65-F5344CB8AC3E}">
        <p14:creationId xmlns:p14="http://schemas.microsoft.com/office/powerpoint/2010/main" val="37506553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Global Poverty</a:t>
            </a:r>
            <a:endParaRPr lang="en-GB" dirty="0"/>
          </a:p>
        </p:txBody>
      </p:sp>
      <p:sp>
        <p:nvSpPr>
          <p:cNvPr id="5" name="Content Placeholder 4"/>
          <p:cNvSpPr>
            <a:spLocks noGrp="1"/>
          </p:cNvSpPr>
          <p:nvPr>
            <p:ph sz="half" idx="1"/>
          </p:nvPr>
        </p:nvSpPr>
        <p:spPr/>
        <p:txBody>
          <a:bodyPr>
            <a:normAutofit fontScale="40000" lnSpcReduction="20000"/>
          </a:bodyPr>
          <a:lstStyle/>
          <a:p>
            <a:r>
              <a:rPr lang="en-GB" sz="2900" dirty="0"/>
              <a:t>1. Almost a quarter (24%) of the world’s population is absolutely poor (over 1.4 billion people). </a:t>
            </a:r>
            <a:endParaRPr lang="en-GB" sz="2900" dirty="0" smtClean="0"/>
          </a:p>
          <a:p>
            <a:r>
              <a:rPr lang="en-GB" sz="2900" dirty="0" smtClean="0"/>
              <a:t>2</a:t>
            </a:r>
            <a:r>
              <a:rPr lang="en-GB" sz="2900" dirty="0"/>
              <a:t>. Over 1.3 billion people (22%) have no toilet facilities whatsoever. </a:t>
            </a:r>
            <a:endParaRPr lang="en-GB" sz="2900" dirty="0" smtClean="0"/>
          </a:p>
          <a:p>
            <a:r>
              <a:rPr lang="en-GB" sz="2900" dirty="0" smtClean="0"/>
              <a:t>3</a:t>
            </a:r>
            <a:r>
              <a:rPr lang="en-GB" sz="2900" dirty="0"/>
              <a:t>. Over 900 million people (15%) are severely educationally deprived – they have never been to school and are illiterate </a:t>
            </a:r>
            <a:endParaRPr lang="en-GB" sz="2900" dirty="0" smtClean="0"/>
          </a:p>
          <a:p>
            <a:r>
              <a:rPr lang="en-GB" sz="2900" dirty="0" smtClean="0"/>
              <a:t>4</a:t>
            </a:r>
            <a:r>
              <a:rPr lang="en-GB" sz="2900" dirty="0"/>
              <a:t>. In the developing world, two out of every five people living in rural areas are absolutely poor compared with less than one in ten living in urban areas. </a:t>
            </a:r>
            <a:endParaRPr lang="en-GB" sz="2900" dirty="0" smtClean="0"/>
          </a:p>
          <a:p>
            <a:r>
              <a:rPr lang="en-GB" sz="2900" dirty="0" smtClean="0"/>
              <a:t>5</a:t>
            </a:r>
            <a:r>
              <a:rPr lang="en-GB" sz="2900" dirty="0"/>
              <a:t>. Absolute poverty rates are more than ten times larger in the remote countryside (57%) than in the large cities (5%). </a:t>
            </a:r>
            <a:endParaRPr lang="en-GB" sz="2900" dirty="0" smtClean="0"/>
          </a:p>
          <a:p>
            <a:r>
              <a:rPr lang="en-GB" sz="2900" dirty="0" smtClean="0"/>
              <a:t>6</a:t>
            </a:r>
            <a:r>
              <a:rPr lang="en-GB" sz="2900" dirty="0"/>
              <a:t>. Anti-poverty programmes need to address the problem of severe housing and sanitation deprivation in rural areas of Africa and South Asia. </a:t>
            </a:r>
            <a:endParaRPr lang="en-GB" sz="2900" dirty="0" smtClean="0"/>
          </a:p>
          <a:p>
            <a:r>
              <a:rPr lang="en-GB" sz="2900" dirty="0"/>
              <a:t>7. Children suffer from the highest rates of poverty and 200 million children less than 5 years old suffer from absolute poverty.</a:t>
            </a:r>
          </a:p>
          <a:p>
            <a:endParaRPr lang="en-GB" dirty="0"/>
          </a:p>
        </p:txBody>
      </p:sp>
      <p:sp>
        <p:nvSpPr>
          <p:cNvPr id="6" name="Content Placeholder 5"/>
          <p:cNvSpPr>
            <a:spLocks noGrp="1"/>
          </p:cNvSpPr>
          <p:nvPr>
            <p:ph sz="half" idx="2"/>
          </p:nvPr>
        </p:nvSpPr>
        <p:spPr/>
        <p:txBody>
          <a:bodyPr>
            <a:noAutofit/>
          </a:bodyPr>
          <a:lstStyle/>
          <a:p>
            <a:r>
              <a:rPr lang="en-GB" sz="1200" dirty="0" smtClean="0"/>
              <a:t>8</a:t>
            </a:r>
            <a:r>
              <a:rPr lang="en-GB" sz="1200" dirty="0"/>
              <a:t>. Significantly more girls and women are absolutely poor that boys and men. </a:t>
            </a:r>
            <a:endParaRPr lang="en-GB" sz="1200" dirty="0" smtClean="0"/>
          </a:p>
          <a:p>
            <a:r>
              <a:rPr lang="en-GB" sz="1200" dirty="0" smtClean="0"/>
              <a:t>9</a:t>
            </a:r>
            <a:r>
              <a:rPr lang="en-GB" sz="1200" dirty="0"/>
              <a:t>. Irrespective of the number of adults in a household the absolute poverty rate increases linearly with increasing numbers of children. </a:t>
            </a:r>
            <a:endParaRPr lang="en-GB" sz="1200" dirty="0" smtClean="0"/>
          </a:p>
          <a:p>
            <a:r>
              <a:rPr lang="en-GB" sz="1200" dirty="0" smtClean="0"/>
              <a:t>10</a:t>
            </a:r>
            <a:r>
              <a:rPr lang="en-GB" sz="1200" dirty="0"/>
              <a:t>. In developing countries there are five religious groups where over half the followers suffer from absolute poverty (Animist/Shamanism, African Traditional religions, Hinduism, Zoroastrianism and </a:t>
            </a:r>
            <a:r>
              <a:rPr lang="en-GB" sz="1200" dirty="0" err="1"/>
              <a:t>Vodoun</a:t>
            </a:r>
            <a:r>
              <a:rPr lang="en-GB" sz="1200" dirty="0"/>
              <a:t>) by contrast fewer than one in ten followers of Jainism, Judaism and Confucianism are absolutely poor. Just over a third of Muslims (37%) and just under a third of Christians (27%) are absolutely poor. </a:t>
            </a:r>
            <a:endParaRPr lang="en-GB" sz="1200" dirty="0" smtClean="0"/>
          </a:p>
          <a:p>
            <a:r>
              <a:rPr lang="en-GB" sz="1200" dirty="0" smtClean="0"/>
              <a:t>11</a:t>
            </a:r>
            <a:r>
              <a:rPr lang="en-GB" sz="1200" dirty="0"/>
              <a:t>. Two thirds of adults who are self employed and work in farming or fishing are absolutely poor compared with only one in a hundred of those employed to do clerical work. Anti-poverty policies in developing countries need to encourage the creation of high quality jobs. </a:t>
            </a:r>
            <a:endParaRPr lang="en-GB" sz="1200" dirty="0" smtClean="0"/>
          </a:p>
          <a:p>
            <a:r>
              <a:rPr lang="en-GB" sz="1200" dirty="0" smtClean="0"/>
              <a:t>12</a:t>
            </a:r>
            <a:r>
              <a:rPr lang="en-GB" sz="1200" dirty="0"/>
              <a:t>. Two thirds of adults in developing countries who had no education are absolutely poor.</a:t>
            </a:r>
          </a:p>
        </p:txBody>
      </p:sp>
    </p:spTree>
    <p:extLst>
      <p:ext uri="{BB962C8B-B14F-4D97-AF65-F5344CB8AC3E}">
        <p14:creationId xmlns:p14="http://schemas.microsoft.com/office/powerpoint/2010/main" val="38149529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Poverty and Education - Globally</a:t>
            </a:r>
            <a:endParaRPr lang="en-GB" dirty="0"/>
          </a:p>
        </p:txBody>
      </p:sp>
      <p:sp>
        <p:nvSpPr>
          <p:cNvPr id="3" name="Content Placeholder 2"/>
          <p:cNvSpPr>
            <a:spLocks noGrp="1"/>
          </p:cNvSpPr>
          <p:nvPr>
            <p:ph idx="1"/>
          </p:nvPr>
        </p:nvSpPr>
        <p:spPr/>
        <p:txBody>
          <a:bodyPr/>
          <a:lstStyle/>
          <a:p>
            <a:r>
              <a:rPr lang="en-GB" dirty="0" smtClean="0"/>
              <a:t>How does poverty impact education?</a:t>
            </a:r>
          </a:p>
          <a:p>
            <a:endParaRPr lang="en-GB" dirty="0" smtClean="0"/>
          </a:p>
          <a:p>
            <a:r>
              <a:rPr lang="en-GB" dirty="0" smtClean="0"/>
              <a:t>Can you think of specific examples that are relevant today?</a:t>
            </a:r>
            <a:endParaRPr lang="en-GB" dirty="0"/>
          </a:p>
        </p:txBody>
      </p:sp>
    </p:spTree>
    <p:extLst>
      <p:ext uri="{BB962C8B-B14F-4D97-AF65-F5344CB8AC3E}">
        <p14:creationId xmlns:p14="http://schemas.microsoft.com/office/powerpoint/2010/main" val="18277683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Aid Debate</a:t>
            </a:r>
            <a:endParaRPr lang="en-GB" dirty="0"/>
          </a:p>
        </p:txBody>
      </p:sp>
      <p:sp>
        <p:nvSpPr>
          <p:cNvPr id="4" name="Text Placeholder 3"/>
          <p:cNvSpPr>
            <a:spLocks noGrp="1"/>
          </p:cNvSpPr>
          <p:nvPr>
            <p:ph type="body" idx="1"/>
          </p:nvPr>
        </p:nvSpPr>
        <p:spPr/>
        <p:txBody>
          <a:bodyPr/>
          <a:lstStyle/>
          <a:p>
            <a:endParaRPr lang="en-GB"/>
          </a:p>
        </p:txBody>
      </p:sp>
    </p:spTree>
    <p:extLst>
      <p:ext uri="{BB962C8B-B14F-4D97-AF65-F5344CB8AC3E}">
        <p14:creationId xmlns:p14="http://schemas.microsoft.com/office/powerpoint/2010/main" val="10447132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Foreign Aid</a:t>
            </a:r>
            <a:endParaRPr lang="en-GB" dirty="0"/>
          </a:p>
        </p:txBody>
      </p:sp>
      <p:sp>
        <p:nvSpPr>
          <p:cNvPr id="3" name="Content Placeholder 2"/>
          <p:cNvSpPr>
            <a:spLocks noGrp="1"/>
          </p:cNvSpPr>
          <p:nvPr>
            <p:ph idx="1"/>
          </p:nvPr>
        </p:nvSpPr>
        <p:spPr/>
        <p:txBody>
          <a:bodyPr/>
          <a:lstStyle/>
          <a:p>
            <a:r>
              <a:rPr lang="en-GB" b="1" dirty="0"/>
              <a:t>Foreign aid</a:t>
            </a:r>
            <a:r>
              <a:rPr lang="en-GB" dirty="0"/>
              <a:t>, the international transfer of capital, goods, or services from a country or international organization for the benefit of the recipient country or its population. </a:t>
            </a:r>
            <a:endParaRPr lang="en-GB" dirty="0" smtClean="0"/>
          </a:p>
          <a:p>
            <a:r>
              <a:rPr lang="en-GB" dirty="0" smtClean="0"/>
              <a:t>Aid </a:t>
            </a:r>
            <a:r>
              <a:rPr lang="en-GB" dirty="0"/>
              <a:t>can be </a:t>
            </a:r>
            <a:endParaRPr lang="en-GB" dirty="0" smtClean="0"/>
          </a:p>
          <a:p>
            <a:pPr lvl="1"/>
            <a:r>
              <a:rPr lang="en-GB" dirty="0" smtClean="0"/>
              <a:t>economic</a:t>
            </a:r>
            <a:r>
              <a:rPr lang="en-GB" dirty="0"/>
              <a:t>, </a:t>
            </a:r>
            <a:endParaRPr lang="en-GB" dirty="0" smtClean="0"/>
          </a:p>
          <a:p>
            <a:pPr lvl="1"/>
            <a:r>
              <a:rPr lang="en-GB" dirty="0" smtClean="0"/>
              <a:t>military, </a:t>
            </a:r>
          </a:p>
          <a:p>
            <a:pPr lvl="1"/>
            <a:r>
              <a:rPr lang="en-GB" dirty="0" smtClean="0"/>
              <a:t>emergency </a:t>
            </a:r>
            <a:r>
              <a:rPr lang="en-GB" dirty="0"/>
              <a:t>humanitarian</a:t>
            </a:r>
            <a:endParaRPr lang="en-GB" dirty="0"/>
          </a:p>
        </p:txBody>
      </p:sp>
    </p:spTree>
    <p:extLst>
      <p:ext uri="{BB962C8B-B14F-4D97-AF65-F5344CB8AC3E}">
        <p14:creationId xmlns:p14="http://schemas.microsoft.com/office/powerpoint/2010/main" val="36018575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Numbers</a:t>
            </a:r>
            <a:endParaRPr lang="en-GB" dirty="0"/>
          </a:p>
        </p:txBody>
      </p:sp>
      <p:pic>
        <p:nvPicPr>
          <p:cNvPr id="2050" name="Picture 2" descr=" Foreign aid: These countries are most generous "/>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51329" y="2394066"/>
            <a:ext cx="7289342" cy="3644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41401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Percentages</a:t>
            </a:r>
            <a:endParaRPr lang="en-GB" dirty="0"/>
          </a:p>
        </p:txBody>
      </p:sp>
      <p:pic>
        <p:nvPicPr>
          <p:cNvPr id="3074" name="Picture 2" descr=" Foreign aid: These countries are most generous "/>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78125" y="2557463"/>
            <a:ext cx="6635750" cy="3317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93197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is aid spent?</a:t>
            </a:r>
            <a:endParaRPr lang="en-GB" dirty="0"/>
          </a:p>
        </p:txBody>
      </p:sp>
      <p:sp>
        <p:nvSpPr>
          <p:cNvPr id="3" name="Content Placeholder 2"/>
          <p:cNvSpPr>
            <a:spLocks noGrp="1"/>
          </p:cNvSpPr>
          <p:nvPr>
            <p:ph idx="1"/>
          </p:nvPr>
        </p:nvSpPr>
        <p:spPr>
          <a:xfrm>
            <a:off x="1295401" y="2556932"/>
            <a:ext cx="3786446" cy="3318936"/>
          </a:xfrm>
        </p:spPr>
        <p:txBody>
          <a:bodyPr/>
          <a:lstStyle/>
          <a:p>
            <a:r>
              <a:rPr lang="en-GB" dirty="0"/>
              <a:t>Sectoral breakdown of UK bilateral ODA spend in 2015</a:t>
            </a:r>
          </a:p>
        </p:txBody>
      </p:sp>
      <p:pic>
        <p:nvPicPr>
          <p:cNvPr id="4100" name="Picture 4" descr="https://www.ifs.org.uk/uploads/images/election2017_images/bns/bn204_fig5.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87052" y="2080336"/>
            <a:ext cx="5743575" cy="41624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99238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Imperialism</a:t>
            </a:r>
            <a:endParaRPr lang="en-GB" dirty="0"/>
          </a:p>
        </p:txBody>
      </p:sp>
      <p:sp>
        <p:nvSpPr>
          <p:cNvPr id="3" name="Content Placeholder 2"/>
          <p:cNvSpPr>
            <a:spLocks noGrp="1"/>
          </p:cNvSpPr>
          <p:nvPr>
            <p:ph idx="1"/>
          </p:nvPr>
        </p:nvSpPr>
        <p:spPr/>
        <p:txBody>
          <a:bodyPr/>
          <a:lstStyle/>
          <a:p>
            <a:r>
              <a:rPr lang="en-GB" dirty="0" smtClean="0"/>
              <a:t>In</a:t>
            </a:r>
            <a:r>
              <a:rPr lang="en-GB" dirty="0"/>
              <a:t> anthropology, sociology, and ethics, the imposition by one usually politically or economically dominant community of various aspects of its own culture onto another </a:t>
            </a:r>
            <a:r>
              <a:rPr lang="en-GB" dirty="0" smtClean="0"/>
              <a:t>non-dominant </a:t>
            </a:r>
            <a:r>
              <a:rPr lang="en-GB" dirty="0"/>
              <a:t>community. </a:t>
            </a:r>
            <a:endParaRPr lang="en-GB" dirty="0"/>
          </a:p>
        </p:txBody>
      </p:sp>
    </p:spTree>
    <p:extLst>
      <p:ext uri="{BB962C8B-B14F-4D97-AF65-F5344CB8AC3E}">
        <p14:creationId xmlns:p14="http://schemas.microsoft.com/office/powerpoint/2010/main" val="11588949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White Saviour Perspective</a:t>
            </a:r>
            <a:endParaRPr lang="en-GB" dirty="0"/>
          </a:p>
        </p:txBody>
      </p:sp>
      <p:pic>
        <p:nvPicPr>
          <p:cNvPr id="4" name="Fz1rw6Uvnhk"/>
          <p:cNvPicPr>
            <a:picLocks noGrp="1" noRot="1" noChangeAspect="1"/>
          </p:cNvPicPr>
          <p:nvPr>
            <p:ph idx="1"/>
            <a:videoFile r:link="rId1"/>
          </p:nvPr>
        </p:nvPicPr>
        <p:blipFill>
          <a:blip r:embed="rId4"/>
          <a:stretch>
            <a:fillRect/>
          </a:stretch>
        </p:blipFill>
        <p:spPr>
          <a:xfrm>
            <a:off x="2920538" y="2430204"/>
            <a:ext cx="6350924" cy="3572392"/>
          </a:xfrm>
          <a:prstGeom prst="rect">
            <a:avLst/>
          </a:prstGeom>
        </p:spPr>
      </p:pic>
    </p:spTree>
    <p:extLst>
      <p:ext uri="{BB962C8B-B14F-4D97-AF65-F5344CB8AC3E}">
        <p14:creationId xmlns:p14="http://schemas.microsoft.com/office/powerpoint/2010/main" val="11643716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4" name="Rectangle 1"/>
          <p:cNvSpPr>
            <a:spLocks noGrp="1" noChangeArrowheads="1"/>
          </p:cNvSpPr>
          <p:nvPr>
            <p:ph idx="1"/>
          </p:nvPr>
        </p:nvSpPr>
        <p:spPr bwMode="auto">
          <a:xfrm>
            <a:off x="1295400" y="3031484"/>
            <a:ext cx="9813707" cy="23698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smtClean="0">
                <a:ln>
                  <a:noFill/>
                </a:ln>
                <a:solidFill>
                  <a:srgbClr val="2E74B5"/>
                </a:solidFill>
                <a:effectLst/>
                <a:latin typeface="Calibri Light" panose="020F0302020204030204" pitchFamily="34" charset="0"/>
                <a:ea typeface="DengXian Light"/>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t>Habitat for humanity, No Date. </a:t>
            </a:r>
            <a:r>
              <a:rPr kumimoji="0" lang="en-US" altLang="en-US" sz="1100" b="0" i="1" u="none"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t>Relative vs Absolute Poverty. </a:t>
            </a:r>
            <a:r>
              <a:rPr kumimoji="0" lang="en-US" altLang="en-US" sz="1100" b="0" i="0" u="none"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t>[Online] </a:t>
            </a:r>
            <a:br>
              <a:rPr kumimoji="0" lang="en-US" altLang="en-US" sz="1100" b="0" i="0" u="none"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br>
            <a:r>
              <a:rPr kumimoji="0" lang="en-US" altLang="en-US" sz="1100" b="0" i="0" u="none"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t>Available at: </a:t>
            </a:r>
            <a:r>
              <a:rPr kumimoji="0" lang="en-US" altLang="en-US" sz="1100" b="0" i="0" u="sng"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t>https://www.habitatforhumanity.org.uk/blog/2018/09/relative-absolute-poverty/</a:t>
            </a:r>
            <a:r>
              <a:rPr kumimoji="0" lang="en-US" altLang="en-US" sz="1100" b="0" i="0" u="none"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t/>
            </a:r>
            <a:br>
              <a:rPr kumimoji="0" lang="en-US" altLang="en-US" sz="1100" b="0" i="0" u="none"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br>
            <a:r>
              <a:rPr kumimoji="0" lang="en-US" altLang="en-US" sz="1100" b="0" i="0" u="none"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t>[Accessed 19 February 2021].</a:t>
            </a:r>
            <a:endParaRPr kumimoji="0" lang="en-GB" altLang="en-US" sz="500" b="0" i="0" u="none" strike="noStrike" cap="none" normalizeH="0" baseline="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t>Mack, J., 2016. </a:t>
            </a:r>
            <a:r>
              <a:rPr kumimoji="0" lang="en-US" altLang="en-US" sz="1100" b="0" i="1" u="none"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t>Absolute and overall poverty. </a:t>
            </a:r>
            <a:r>
              <a:rPr kumimoji="0" lang="en-US" altLang="en-US" sz="1100" b="0" i="0" u="none"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t>[Online] </a:t>
            </a:r>
            <a:br>
              <a:rPr kumimoji="0" lang="en-US" altLang="en-US" sz="1100" b="0" i="0" u="none"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br>
            <a:r>
              <a:rPr kumimoji="0" lang="en-US" altLang="en-US" sz="1100" b="0" i="0" u="none"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t>Available at: </a:t>
            </a:r>
            <a:r>
              <a:rPr kumimoji="0" lang="en-US" altLang="en-US" sz="1100" b="0" i="0" u="sng"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t>https://www.poverty.ac.uk/definitions-poverty/absolute-and-overall-poverty#:~:text=As%20such%2C%20in%201995%20the,%2C%20shelter%2C%20education%20and%20information.</a:t>
            </a:r>
            <a:r>
              <a:rPr kumimoji="0" lang="en-US" altLang="en-US" sz="1100" b="0" i="0" u="none"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t/>
            </a:r>
            <a:br>
              <a:rPr kumimoji="0" lang="en-US" altLang="en-US" sz="1100" b="0" i="0" u="none"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br>
            <a:r>
              <a:rPr kumimoji="0" lang="en-US" altLang="en-US" sz="1100" b="0" i="0" u="none"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t>[Accessed 19 February 2021].</a:t>
            </a:r>
            <a:endParaRPr kumimoji="0" lang="en-GB" altLang="en-US" sz="500" b="0" i="0" u="none" strike="noStrike" cap="none" normalizeH="0" baseline="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t>Pettinger, T., 2019. </a:t>
            </a:r>
            <a:r>
              <a:rPr kumimoji="0" lang="en-US" altLang="en-US" sz="1100" b="0" i="1" u="none"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t>Definition of absolute and relative poverty. </a:t>
            </a:r>
            <a:r>
              <a:rPr kumimoji="0" lang="en-US" altLang="en-US" sz="1100" b="0" i="0" u="none"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t>[Online] </a:t>
            </a:r>
            <a:br>
              <a:rPr kumimoji="0" lang="en-US" altLang="en-US" sz="1100" b="0" i="0" u="none"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br>
            <a:r>
              <a:rPr kumimoji="0" lang="en-US" altLang="en-US" sz="1100" b="0" i="0" u="none"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t>Available at: </a:t>
            </a:r>
            <a:r>
              <a:rPr kumimoji="0" lang="en-US" altLang="en-US" sz="1100" b="0" i="0" u="sng"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t>https://www.economicshelp.org/blog/glossary/definition-of-absolute-and-relative-poverty/</a:t>
            </a:r>
            <a:r>
              <a:rPr kumimoji="0" lang="en-US" altLang="en-US" sz="1100" b="0" i="0" u="none"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t/>
            </a:r>
            <a:br>
              <a:rPr kumimoji="0" lang="en-US" altLang="en-US" sz="1100" b="0" i="0" u="none"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br>
            <a:r>
              <a:rPr kumimoji="0" lang="en-US" altLang="en-US" sz="1100" b="0" i="0" u="none" strike="noStrike" cap="none" normalizeH="0" baseline="0" smtClean="0">
                <a:ln>
                  <a:noFill/>
                </a:ln>
                <a:solidFill>
                  <a:schemeClr val="tx1"/>
                </a:solidFill>
                <a:effectLst/>
                <a:latin typeface="Calibri" panose="020F0502020204030204" pitchFamily="34" charset="0"/>
                <a:ea typeface="DengXian"/>
                <a:cs typeface="Times New Roman" panose="02020603050405020304" pitchFamily="18" charset="0"/>
              </a:rPr>
              <a:t>[Accessed 19 February 2021].</a:t>
            </a:r>
            <a:endParaRPr kumimoji="0" lang="en-GB" altLang="en-US" sz="500" b="0" i="0" u="none" strike="noStrike" cap="none" normalizeH="0" baseline="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4190323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8" ma:contentTypeDescription="Create a new document." ma:contentTypeScope="" ma:versionID="ac34d2014a6e290f639fbefb4cf572c3">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422ee9468e56f3bb1e33b24e227d18c5"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719DA25-1196-41B7-8C8F-C5B45670DD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807d6d-212c-47c2-9ccb-06e47adbafa4"/>
    <ds:schemaRef ds:uri="b0eec7eb-90c5-4dfa-b4c7-29fb51310a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E7BB0F8-76A1-4508-BE1A-AC51BCC20D89}">
  <ds:schemaRefs>
    <ds:schemaRef ds:uri="http://schemas.microsoft.com/sharepoint/v3/contenttype/forms"/>
  </ds:schemaRefs>
</ds:datastoreItem>
</file>

<file path=customXml/itemProps3.xml><?xml version="1.0" encoding="utf-8"?>
<ds:datastoreItem xmlns:ds="http://schemas.openxmlformats.org/officeDocument/2006/customXml" ds:itemID="{FDC9CC91-51C2-4A5F-A5BD-34CA68E844F8}">
  <ds:schemaRefs>
    <ds:schemaRef ds:uri="http://purl.org/dc/elements/1.1/"/>
    <ds:schemaRef ds:uri="http://schemas.microsoft.com/office/2006/metadata/properties"/>
    <ds:schemaRef ds:uri="86807d6d-212c-47c2-9ccb-06e47adbafa4"/>
    <ds:schemaRef ds:uri="b0eec7eb-90c5-4dfa-b4c7-29fb51310a23"/>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Organic</Template>
  <TotalTime>256</TotalTime>
  <Words>1146</Words>
  <Application>Microsoft Office PowerPoint</Application>
  <PresentationFormat>Widescreen</PresentationFormat>
  <Paragraphs>79</Paragraphs>
  <Slides>21</Slides>
  <Notes>3</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DengXian</vt:lpstr>
      <vt:lpstr>DengXian Light</vt:lpstr>
      <vt:lpstr>Arial</vt:lpstr>
      <vt:lpstr>Calibri</vt:lpstr>
      <vt:lpstr>Calibri Light</vt:lpstr>
      <vt:lpstr>Garamond</vt:lpstr>
      <vt:lpstr>Times New Roman</vt:lpstr>
      <vt:lpstr>Organic</vt:lpstr>
      <vt:lpstr>Poverty and the Aid Debate</vt:lpstr>
      <vt:lpstr>Asynchronous Learning Recap</vt:lpstr>
      <vt:lpstr>Objectives</vt:lpstr>
      <vt:lpstr>Poverty</vt:lpstr>
      <vt:lpstr>Poverty</vt:lpstr>
      <vt:lpstr>Absolute Poverty</vt:lpstr>
      <vt:lpstr>Overall Poverty</vt:lpstr>
      <vt:lpstr>Relative Poverty</vt:lpstr>
      <vt:lpstr>Persistent Poverty</vt:lpstr>
      <vt:lpstr>PowerPoint Presentation</vt:lpstr>
      <vt:lpstr>Global Poverty</vt:lpstr>
      <vt:lpstr>Global Poverty</vt:lpstr>
      <vt:lpstr>Poverty and Education - Globally</vt:lpstr>
      <vt:lpstr>Aid Debate</vt:lpstr>
      <vt:lpstr>Foreign Aid</vt:lpstr>
      <vt:lpstr>The Numbers</vt:lpstr>
      <vt:lpstr>The Percentages</vt:lpstr>
      <vt:lpstr>How is aid spent?</vt:lpstr>
      <vt:lpstr>Cultural Imperialism</vt:lpstr>
      <vt:lpstr>White Saviour Perspective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Poverty and the Aid Debate</dc:title>
  <dc:creator>Ross Phillips</dc:creator>
  <cp:lastModifiedBy>Ross Phillips</cp:lastModifiedBy>
  <cp:revision>13</cp:revision>
  <dcterms:created xsi:type="dcterms:W3CDTF">2021-02-19T09:59:27Z</dcterms:created>
  <dcterms:modified xsi:type="dcterms:W3CDTF">2021-02-19T14:15:43Z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ies>
</file>