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88" r:id="rId2"/>
    <p:sldId id="274" r:id="rId3"/>
    <p:sldId id="263" r:id="rId4"/>
    <p:sldId id="262" r:id="rId5"/>
    <p:sldId id="264" r:id="rId6"/>
    <p:sldId id="282" r:id="rId7"/>
    <p:sldId id="265" r:id="rId8"/>
    <p:sldId id="266" r:id="rId9"/>
    <p:sldId id="267" r:id="rId10"/>
    <p:sldId id="268" r:id="rId11"/>
    <p:sldId id="269" r:id="rId12"/>
    <p:sldId id="270" r:id="rId13"/>
    <p:sldId id="271" r:id="rId14"/>
    <p:sldId id="272" r:id="rId15"/>
    <p:sldId id="275" r:id="rId16"/>
    <p:sldId id="273" r:id="rId17"/>
    <p:sldId id="277" r:id="rId18"/>
    <p:sldId id="278" r:id="rId19"/>
    <p:sldId id="279" r:id="rId20"/>
    <p:sldId id="280" r:id="rId21"/>
    <p:sldId id="281" r:id="rId22"/>
    <p:sldId id="283" r:id="rId23"/>
    <p:sldId id="284" r:id="rId24"/>
    <p:sldId id="285" r:id="rId25"/>
    <p:sldId id="286" r:id="rId26"/>
    <p:sldId id="28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54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0F4E80-8079-4A74-BAE7-6967CA6E326F}" v="22" dt="2025-10-28T10:16:24.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965" autoAdjust="0"/>
  </p:normalViewPr>
  <p:slideViewPr>
    <p:cSldViewPr snapToGrid="0">
      <p:cViewPr varScale="1">
        <p:scale>
          <a:sx n="52" d="100"/>
          <a:sy n="52" d="100"/>
        </p:scale>
        <p:origin x="1228" y="56"/>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Chiparus" userId="cc3dc5b3d68ed0c6" providerId="LiveId" clId="{1DF6D708-F7FC-45E2-8DF1-60E13B79056D}"/>
    <pc:docChg chg="custSel addSld modSld sldOrd">
      <pc:chgData name="Ovidiu Chiparus" userId="cc3dc5b3d68ed0c6" providerId="LiveId" clId="{1DF6D708-F7FC-45E2-8DF1-60E13B79056D}" dt="2025-10-28T18:50:26.026" v="444" actId="14100"/>
      <pc:docMkLst>
        <pc:docMk/>
      </pc:docMkLst>
      <pc:sldChg chg="modSp mod modNotesTx">
        <pc:chgData name="Ovidiu Chiparus" userId="cc3dc5b3d68ed0c6" providerId="LiveId" clId="{1DF6D708-F7FC-45E2-8DF1-60E13B79056D}" dt="2025-10-24T08:50:30.878" v="162" actId="20577"/>
        <pc:sldMkLst>
          <pc:docMk/>
          <pc:sldMk cId="3320209068" sldId="262"/>
        </pc:sldMkLst>
        <pc:spChg chg="mod">
          <ac:chgData name="Ovidiu Chiparus" userId="cc3dc5b3d68ed0c6" providerId="LiveId" clId="{1DF6D708-F7FC-45E2-8DF1-60E13B79056D}" dt="2025-10-24T08:50:30.878" v="162" actId="20577"/>
          <ac:spMkLst>
            <pc:docMk/>
            <pc:sldMk cId="3320209068" sldId="262"/>
            <ac:spMk id="7" creationId="{587DF97C-70B1-76A9-5C66-F7E25ADC4ED8}"/>
          </ac:spMkLst>
        </pc:spChg>
      </pc:sldChg>
      <pc:sldChg chg="modSp mod modNotesTx">
        <pc:chgData name="Ovidiu Chiparus" userId="cc3dc5b3d68ed0c6" providerId="LiveId" clId="{1DF6D708-F7FC-45E2-8DF1-60E13B79056D}" dt="2025-10-28T10:16:26.814" v="438" actId="20577"/>
        <pc:sldMkLst>
          <pc:docMk/>
          <pc:sldMk cId="1042020027" sldId="263"/>
        </pc:sldMkLst>
        <pc:spChg chg="mod">
          <ac:chgData name="Ovidiu Chiparus" userId="cc3dc5b3d68ed0c6" providerId="LiveId" clId="{1DF6D708-F7FC-45E2-8DF1-60E13B79056D}" dt="2025-10-24T10:38:33.935" v="405" actId="1076"/>
          <ac:spMkLst>
            <pc:docMk/>
            <pc:sldMk cId="1042020027" sldId="263"/>
            <ac:spMk id="2" creationId="{137F5707-660F-861E-16ED-6E9FEC2679BA}"/>
          </ac:spMkLst>
        </pc:spChg>
      </pc:sldChg>
      <pc:sldChg chg="modSp mod modNotesTx">
        <pc:chgData name="Ovidiu Chiparus" userId="cc3dc5b3d68ed0c6" providerId="LiveId" clId="{1DF6D708-F7FC-45E2-8DF1-60E13B79056D}" dt="2025-10-24T09:02:17.085" v="212" actId="255"/>
        <pc:sldMkLst>
          <pc:docMk/>
          <pc:sldMk cId="873884769" sldId="264"/>
        </pc:sldMkLst>
        <pc:spChg chg="mod">
          <ac:chgData name="Ovidiu Chiparus" userId="cc3dc5b3d68ed0c6" providerId="LiveId" clId="{1DF6D708-F7FC-45E2-8DF1-60E13B79056D}" dt="2025-10-24T09:01:57.856" v="210" actId="1076"/>
          <ac:spMkLst>
            <pc:docMk/>
            <pc:sldMk cId="873884769" sldId="264"/>
            <ac:spMk id="2" creationId="{137F5707-660F-861E-16ED-6E9FEC2679BA}"/>
          </ac:spMkLst>
        </pc:spChg>
        <pc:spChg chg="mod">
          <ac:chgData name="Ovidiu Chiparus" userId="cc3dc5b3d68ed0c6" providerId="LiveId" clId="{1DF6D708-F7FC-45E2-8DF1-60E13B79056D}" dt="2025-10-24T09:02:17.085" v="212" actId="255"/>
          <ac:spMkLst>
            <pc:docMk/>
            <pc:sldMk cId="873884769" sldId="264"/>
            <ac:spMk id="5" creationId="{1603959E-5069-B2D5-AF5A-836BBCA5C51B}"/>
          </ac:spMkLst>
        </pc:spChg>
      </pc:sldChg>
      <pc:sldChg chg="modSp mod modNotesTx">
        <pc:chgData name="Ovidiu Chiparus" userId="cc3dc5b3d68ed0c6" providerId="LiveId" clId="{1DF6D708-F7FC-45E2-8DF1-60E13B79056D}" dt="2025-10-24T09:06:38.104" v="278" actId="20577"/>
        <pc:sldMkLst>
          <pc:docMk/>
          <pc:sldMk cId="3052811946" sldId="265"/>
        </pc:sldMkLst>
        <pc:spChg chg="mod">
          <ac:chgData name="Ovidiu Chiparus" userId="cc3dc5b3d68ed0c6" providerId="LiveId" clId="{1DF6D708-F7FC-45E2-8DF1-60E13B79056D}" dt="2025-10-24T09:04:07.140" v="223" actId="20577"/>
          <ac:spMkLst>
            <pc:docMk/>
            <pc:sldMk cId="3052811946" sldId="265"/>
            <ac:spMk id="22" creationId="{78D21213-0E65-E269-088D-217B8D681A8A}"/>
          </ac:spMkLst>
        </pc:spChg>
      </pc:sldChg>
      <pc:sldChg chg="modSp mod">
        <pc:chgData name="Ovidiu Chiparus" userId="cc3dc5b3d68ed0c6" providerId="LiveId" clId="{1DF6D708-F7FC-45E2-8DF1-60E13B79056D}" dt="2025-10-24T09:06:59.974" v="279" actId="20577"/>
        <pc:sldMkLst>
          <pc:docMk/>
          <pc:sldMk cId="408915720" sldId="266"/>
        </pc:sldMkLst>
        <pc:spChg chg="mod">
          <ac:chgData name="Ovidiu Chiparus" userId="cc3dc5b3d68ed0c6" providerId="LiveId" clId="{1DF6D708-F7FC-45E2-8DF1-60E13B79056D}" dt="2025-10-24T09:06:59.974" v="279" actId="20577"/>
          <ac:spMkLst>
            <pc:docMk/>
            <pc:sldMk cId="408915720" sldId="266"/>
            <ac:spMk id="11" creationId="{2AB8A4D4-8873-6B69-A41D-73C40673810D}"/>
          </ac:spMkLst>
        </pc:spChg>
      </pc:sldChg>
      <pc:sldChg chg="modSp mod">
        <pc:chgData name="Ovidiu Chiparus" userId="cc3dc5b3d68ed0c6" providerId="LiveId" clId="{1DF6D708-F7FC-45E2-8DF1-60E13B79056D}" dt="2025-10-24T09:08:19.907" v="281" actId="20577"/>
        <pc:sldMkLst>
          <pc:docMk/>
          <pc:sldMk cId="668853048" sldId="267"/>
        </pc:sldMkLst>
        <pc:spChg chg="mod">
          <ac:chgData name="Ovidiu Chiparus" userId="cc3dc5b3d68ed0c6" providerId="LiveId" clId="{1DF6D708-F7FC-45E2-8DF1-60E13B79056D}" dt="2025-10-24T09:08:19.907" v="281" actId="20577"/>
          <ac:spMkLst>
            <pc:docMk/>
            <pc:sldMk cId="668853048" sldId="267"/>
            <ac:spMk id="11" creationId="{2AB8A4D4-8873-6B69-A41D-73C40673810D}"/>
          </ac:spMkLst>
        </pc:spChg>
      </pc:sldChg>
      <pc:sldChg chg="modSp mod modNotesTx">
        <pc:chgData name="Ovidiu Chiparus" userId="cc3dc5b3d68ed0c6" providerId="LiveId" clId="{1DF6D708-F7FC-45E2-8DF1-60E13B79056D}" dt="2025-10-24T09:11:44.361" v="293" actId="20577"/>
        <pc:sldMkLst>
          <pc:docMk/>
          <pc:sldMk cId="1041924360" sldId="268"/>
        </pc:sldMkLst>
        <pc:spChg chg="mod">
          <ac:chgData name="Ovidiu Chiparus" userId="cc3dc5b3d68ed0c6" providerId="LiveId" clId="{1DF6D708-F7FC-45E2-8DF1-60E13B79056D}" dt="2025-10-24T09:11:11.585" v="292" actId="20577"/>
          <ac:spMkLst>
            <pc:docMk/>
            <pc:sldMk cId="1041924360" sldId="268"/>
            <ac:spMk id="7" creationId="{545E3445-2140-0A1D-98BA-AAF20543EF6D}"/>
          </ac:spMkLst>
        </pc:spChg>
      </pc:sldChg>
      <pc:sldChg chg="modSp mod">
        <pc:chgData name="Ovidiu Chiparus" userId="cc3dc5b3d68ed0c6" providerId="LiveId" clId="{1DF6D708-F7FC-45E2-8DF1-60E13B79056D}" dt="2025-10-24T09:12:19.216" v="298" actId="20577"/>
        <pc:sldMkLst>
          <pc:docMk/>
          <pc:sldMk cId="3536374837" sldId="269"/>
        </pc:sldMkLst>
        <pc:spChg chg="mod">
          <ac:chgData name="Ovidiu Chiparus" userId="cc3dc5b3d68ed0c6" providerId="LiveId" clId="{1DF6D708-F7FC-45E2-8DF1-60E13B79056D}" dt="2025-10-24T09:12:19.216" v="298" actId="20577"/>
          <ac:spMkLst>
            <pc:docMk/>
            <pc:sldMk cId="3536374837" sldId="269"/>
            <ac:spMk id="13" creationId="{70B8B519-9C78-ADF3-9588-41AE27FA257D}"/>
          </ac:spMkLst>
        </pc:spChg>
      </pc:sldChg>
      <pc:sldChg chg="modNotesTx">
        <pc:chgData name="Ovidiu Chiparus" userId="cc3dc5b3d68ed0c6" providerId="LiveId" clId="{1DF6D708-F7FC-45E2-8DF1-60E13B79056D}" dt="2025-10-24T09:16:20.050" v="313" actId="20577"/>
        <pc:sldMkLst>
          <pc:docMk/>
          <pc:sldMk cId="75722384" sldId="271"/>
        </pc:sldMkLst>
      </pc:sldChg>
      <pc:sldChg chg="modSp mod modNotesTx">
        <pc:chgData name="Ovidiu Chiparus" userId="cc3dc5b3d68ed0c6" providerId="LiveId" clId="{1DF6D708-F7FC-45E2-8DF1-60E13B79056D}" dt="2025-10-24T09:23:33.298" v="376" actId="20577"/>
        <pc:sldMkLst>
          <pc:docMk/>
          <pc:sldMk cId="3856019538" sldId="273"/>
        </pc:sldMkLst>
        <pc:spChg chg="mod">
          <ac:chgData name="Ovidiu Chiparus" userId="cc3dc5b3d68ed0c6" providerId="LiveId" clId="{1DF6D708-F7FC-45E2-8DF1-60E13B79056D}" dt="2025-10-24T09:22:52.566" v="338" actId="255"/>
          <ac:spMkLst>
            <pc:docMk/>
            <pc:sldMk cId="3856019538" sldId="273"/>
            <ac:spMk id="8" creationId="{6DEE75B4-BC53-9126-F64D-7536DC54557C}"/>
          </ac:spMkLst>
        </pc:spChg>
      </pc:sldChg>
      <pc:sldChg chg="modSp mod ord modNotesTx">
        <pc:chgData name="Ovidiu Chiparus" userId="cc3dc5b3d68ed0c6" providerId="LiveId" clId="{1DF6D708-F7FC-45E2-8DF1-60E13B79056D}" dt="2025-10-28T18:49:43.608" v="441"/>
        <pc:sldMkLst>
          <pc:docMk/>
          <pc:sldMk cId="1678765982" sldId="274"/>
        </pc:sldMkLst>
        <pc:spChg chg="mod">
          <ac:chgData name="Ovidiu Chiparus" userId="cc3dc5b3d68ed0c6" providerId="LiveId" clId="{1DF6D708-F7FC-45E2-8DF1-60E13B79056D}" dt="2025-10-24T10:38:11.285" v="404" actId="20577"/>
          <ac:spMkLst>
            <pc:docMk/>
            <pc:sldMk cId="1678765982" sldId="274"/>
            <ac:spMk id="12" creationId="{3D24D365-C27E-DE57-142A-1AD47B238CB9}"/>
          </ac:spMkLst>
        </pc:spChg>
      </pc:sldChg>
      <pc:sldChg chg="modSp mod">
        <pc:chgData name="Ovidiu Chiparus" userId="cc3dc5b3d68ed0c6" providerId="LiveId" clId="{1DF6D708-F7FC-45E2-8DF1-60E13B79056D}" dt="2025-10-24T09:21:32.059" v="333" actId="20577"/>
        <pc:sldMkLst>
          <pc:docMk/>
          <pc:sldMk cId="462614701" sldId="275"/>
        </pc:sldMkLst>
        <pc:spChg chg="mod">
          <ac:chgData name="Ovidiu Chiparus" userId="cc3dc5b3d68ed0c6" providerId="LiveId" clId="{1DF6D708-F7FC-45E2-8DF1-60E13B79056D}" dt="2025-10-24T09:21:32.059" v="333" actId="20577"/>
          <ac:spMkLst>
            <pc:docMk/>
            <pc:sldMk cId="462614701" sldId="275"/>
            <ac:spMk id="8" creationId="{A9A28229-A751-AE8B-E79C-7C45B0DCA934}"/>
          </ac:spMkLst>
        </pc:spChg>
      </pc:sldChg>
      <pc:sldChg chg="modSp mod modNotesTx">
        <pc:chgData name="Ovidiu Chiparus" userId="cc3dc5b3d68ed0c6" providerId="LiveId" clId="{1DF6D708-F7FC-45E2-8DF1-60E13B79056D}" dt="2025-10-24T09:25:05.642" v="386" actId="20577"/>
        <pc:sldMkLst>
          <pc:docMk/>
          <pc:sldMk cId="1753736917" sldId="277"/>
        </pc:sldMkLst>
        <pc:spChg chg="mod">
          <ac:chgData name="Ovidiu Chiparus" userId="cc3dc5b3d68ed0c6" providerId="LiveId" clId="{1DF6D708-F7FC-45E2-8DF1-60E13B79056D}" dt="2025-10-22T13:53:16.094" v="44" actId="20577"/>
          <ac:spMkLst>
            <pc:docMk/>
            <pc:sldMk cId="1753736917" sldId="277"/>
            <ac:spMk id="7" creationId="{80215131-F626-AAAE-FC74-D2C7AF28998B}"/>
          </ac:spMkLst>
        </pc:spChg>
      </pc:sldChg>
      <pc:sldChg chg="modSp mod">
        <pc:chgData name="Ovidiu Chiparus" userId="cc3dc5b3d68ed0c6" providerId="LiveId" clId="{1DF6D708-F7FC-45E2-8DF1-60E13B79056D}" dt="2025-10-24T09:25:41.030" v="393" actId="20577"/>
        <pc:sldMkLst>
          <pc:docMk/>
          <pc:sldMk cId="916426432" sldId="279"/>
        </pc:sldMkLst>
        <pc:graphicFrameChg chg="modGraphic">
          <ac:chgData name="Ovidiu Chiparus" userId="cc3dc5b3d68ed0c6" providerId="LiveId" clId="{1DF6D708-F7FC-45E2-8DF1-60E13B79056D}" dt="2025-10-24T09:25:41.030" v="393" actId="20577"/>
          <ac:graphicFrameMkLst>
            <pc:docMk/>
            <pc:sldMk cId="916426432" sldId="279"/>
            <ac:graphicFrameMk id="2" creationId="{4037D4C0-257D-82C6-B218-0C1F2876F020}"/>
          </ac:graphicFrameMkLst>
        </pc:graphicFrameChg>
      </pc:sldChg>
      <pc:sldChg chg="modSp mod">
        <pc:chgData name="Ovidiu Chiparus" userId="cc3dc5b3d68ed0c6" providerId="LiveId" clId="{1DF6D708-F7FC-45E2-8DF1-60E13B79056D}" dt="2025-10-24T09:27:06.171" v="403" actId="20577"/>
        <pc:sldMkLst>
          <pc:docMk/>
          <pc:sldMk cId="1895078603" sldId="284"/>
        </pc:sldMkLst>
        <pc:spChg chg="mod">
          <ac:chgData name="Ovidiu Chiparus" userId="cc3dc5b3d68ed0c6" providerId="LiveId" clId="{1DF6D708-F7FC-45E2-8DF1-60E13B79056D}" dt="2025-10-24T09:27:06.171" v="403" actId="20577"/>
          <ac:spMkLst>
            <pc:docMk/>
            <pc:sldMk cId="1895078603" sldId="284"/>
            <ac:spMk id="9" creationId="{5B9B4CFC-BC2E-D2AD-474F-12E8386E938D}"/>
          </ac:spMkLst>
        </pc:spChg>
      </pc:sldChg>
      <pc:sldChg chg="addSp modSp new mod">
        <pc:chgData name="Ovidiu Chiparus" userId="cc3dc5b3d68ed0c6" providerId="LiveId" clId="{1DF6D708-F7FC-45E2-8DF1-60E13B79056D}" dt="2025-10-28T18:50:26.026" v="444" actId="14100"/>
        <pc:sldMkLst>
          <pc:docMk/>
          <pc:sldMk cId="3989116796" sldId="288"/>
        </pc:sldMkLst>
        <pc:spChg chg="add mod">
          <ac:chgData name="Ovidiu Chiparus" userId="cc3dc5b3d68ed0c6" providerId="LiveId" clId="{1DF6D708-F7FC-45E2-8DF1-60E13B79056D}" dt="2025-10-28T18:50:26.026" v="444" actId="14100"/>
          <ac:spMkLst>
            <pc:docMk/>
            <pc:sldMk cId="3989116796" sldId="288"/>
            <ac:spMk id="3" creationId="{60B5BC88-7ACB-36EA-1E7F-87F69263639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1CA050-DF37-4E4D-B6EB-2BBFA3CF3DB5}" type="doc">
      <dgm:prSet loTypeId="urn:microsoft.com/office/officeart/2008/layout/IncreasingCircleProcess" loCatId="list" qsTypeId="urn:microsoft.com/office/officeart/2005/8/quickstyle/simple1" qsCatId="simple" csTypeId="urn:microsoft.com/office/officeart/2005/8/colors/accent1_2" csCatId="accent1" phldr="1"/>
      <dgm:spPr/>
      <dgm:t>
        <a:bodyPr/>
        <a:lstStyle/>
        <a:p>
          <a:endParaRPr lang="en-US"/>
        </a:p>
      </dgm:t>
    </dgm:pt>
    <dgm:pt modelId="{EEC2BD44-A32D-4A39-BDB4-130E44565206}">
      <dgm:prSet phldrT="[Text]"/>
      <dgm:spPr/>
      <dgm:t>
        <a:bodyPr/>
        <a:lstStyle/>
        <a:p>
          <a:r>
            <a:rPr lang="en-US" b="1" dirty="0">
              <a:solidFill>
                <a:schemeClr val="accent6">
                  <a:lumMod val="75000"/>
                </a:schemeClr>
              </a:solidFill>
            </a:rPr>
            <a:t>1</a:t>
          </a:r>
        </a:p>
      </dgm:t>
    </dgm:pt>
    <dgm:pt modelId="{951ED2A2-BE76-4A3A-BEF6-97C86CCE8B99}" type="parTrans" cxnId="{8254A21A-8AF8-4A30-9722-D69BC9E2B43C}">
      <dgm:prSet/>
      <dgm:spPr/>
      <dgm:t>
        <a:bodyPr/>
        <a:lstStyle/>
        <a:p>
          <a:endParaRPr lang="en-US"/>
        </a:p>
      </dgm:t>
    </dgm:pt>
    <dgm:pt modelId="{66CD1BE0-00F6-4E0D-95B3-4EF7E1D649DC}" type="sibTrans" cxnId="{8254A21A-8AF8-4A30-9722-D69BC9E2B43C}">
      <dgm:prSet/>
      <dgm:spPr/>
      <dgm:t>
        <a:bodyPr/>
        <a:lstStyle/>
        <a:p>
          <a:endParaRPr lang="en-US"/>
        </a:p>
      </dgm:t>
    </dgm:pt>
    <dgm:pt modelId="{C32592F3-9B16-4F87-B651-9EB5C5EDF2C3}">
      <dgm:prSet phldrT="[Text]"/>
      <dgm:spPr/>
      <dgm:t>
        <a:bodyPr/>
        <a:lstStyle/>
        <a:p>
          <a:r>
            <a:rPr lang="en-US" dirty="0">
              <a:solidFill>
                <a:srgbClr val="1154B8"/>
              </a:solidFill>
            </a:rPr>
            <a:t>Improve customer communication among Odyssey waiters</a:t>
          </a:r>
        </a:p>
      </dgm:t>
    </dgm:pt>
    <dgm:pt modelId="{AE99C6CF-20D2-4B13-83F8-80F8F10B14A4}" type="parTrans" cxnId="{AD709649-1341-4AE9-9F7D-5792E0A324A5}">
      <dgm:prSet/>
      <dgm:spPr/>
      <dgm:t>
        <a:bodyPr/>
        <a:lstStyle/>
        <a:p>
          <a:endParaRPr lang="en-US"/>
        </a:p>
      </dgm:t>
    </dgm:pt>
    <dgm:pt modelId="{D9B46701-451A-446B-B827-FD830E59E633}" type="sibTrans" cxnId="{AD709649-1341-4AE9-9F7D-5792E0A324A5}">
      <dgm:prSet/>
      <dgm:spPr/>
      <dgm:t>
        <a:bodyPr/>
        <a:lstStyle/>
        <a:p>
          <a:endParaRPr lang="en-US"/>
        </a:p>
      </dgm:t>
    </dgm:pt>
    <dgm:pt modelId="{49938CE0-89AB-4E7D-879C-AAE12BE04E65}">
      <dgm:prSet phldrT="[Text]"/>
      <dgm:spPr/>
      <dgm:t>
        <a:bodyPr/>
        <a:lstStyle/>
        <a:p>
          <a:r>
            <a:rPr lang="en-US" b="1" dirty="0">
              <a:solidFill>
                <a:schemeClr val="accent6">
                  <a:lumMod val="75000"/>
                </a:schemeClr>
              </a:solidFill>
            </a:rPr>
            <a:t>2</a:t>
          </a:r>
        </a:p>
      </dgm:t>
    </dgm:pt>
    <dgm:pt modelId="{77B84460-6022-4CBC-AB2D-C54555ED3747}" type="parTrans" cxnId="{C409109A-78E5-458D-B6C9-6EADB3DF3B75}">
      <dgm:prSet/>
      <dgm:spPr/>
      <dgm:t>
        <a:bodyPr/>
        <a:lstStyle/>
        <a:p>
          <a:endParaRPr lang="en-US"/>
        </a:p>
      </dgm:t>
    </dgm:pt>
    <dgm:pt modelId="{A6369E5E-AD97-4227-8A10-AE5C31744F56}" type="sibTrans" cxnId="{C409109A-78E5-458D-B6C9-6EADB3DF3B75}">
      <dgm:prSet/>
      <dgm:spPr/>
      <dgm:t>
        <a:bodyPr/>
        <a:lstStyle/>
        <a:p>
          <a:endParaRPr lang="en-US"/>
        </a:p>
      </dgm:t>
    </dgm:pt>
    <dgm:pt modelId="{5B8B59AA-2C59-48D5-8CC4-C6308871ACF8}">
      <dgm:prSet/>
      <dgm:spPr/>
      <dgm:t>
        <a:bodyPr/>
        <a:lstStyle/>
        <a:p>
          <a:r>
            <a:rPr lang="en-US" dirty="0">
              <a:solidFill>
                <a:srgbClr val="1154B8"/>
              </a:solidFill>
            </a:rPr>
            <a:t>Enhance professional etiquette among servers</a:t>
          </a:r>
        </a:p>
      </dgm:t>
    </dgm:pt>
    <dgm:pt modelId="{937BF28A-BFB7-4FF0-8692-8C45ACBD6B63}" type="parTrans" cxnId="{7EB62718-45D1-464E-A0B3-47578B8C75D8}">
      <dgm:prSet/>
      <dgm:spPr/>
      <dgm:t>
        <a:bodyPr/>
        <a:lstStyle/>
        <a:p>
          <a:endParaRPr lang="en-US"/>
        </a:p>
      </dgm:t>
    </dgm:pt>
    <dgm:pt modelId="{B5026050-8A4D-458D-AD09-C16BD2291C6D}" type="sibTrans" cxnId="{7EB62718-45D1-464E-A0B3-47578B8C75D8}">
      <dgm:prSet/>
      <dgm:spPr/>
      <dgm:t>
        <a:bodyPr/>
        <a:lstStyle/>
        <a:p>
          <a:endParaRPr lang="en-US"/>
        </a:p>
      </dgm:t>
    </dgm:pt>
    <dgm:pt modelId="{3F4B9592-12A4-4E76-960A-6B781B35F741}">
      <dgm:prSet phldrT="[Text]"/>
      <dgm:spPr/>
      <dgm:t>
        <a:bodyPr/>
        <a:lstStyle/>
        <a:p>
          <a:r>
            <a:rPr lang="en-US" b="1" dirty="0">
              <a:solidFill>
                <a:schemeClr val="accent6">
                  <a:lumMod val="75000"/>
                </a:schemeClr>
              </a:solidFill>
            </a:rPr>
            <a:t>3</a:t>
          </a:r>
        </a:p>
      </dgm:t>
    </dgm:pt>
    <dgm:pt modelId="{C1AF24E7-81F8-4271-82FE-8DCA15EFE589}" type="parTrans" cxnId="{1517ED95-0C9E-4731-A949-293A22C63978}">
      <dgm:prSet/>
      <dgm:spPr/>
      <dgm:t>
        <a:bodyPr/>
        <a:lstStyle/>
        <a:p>
          <a:endParaRPr lang="en-US"/>
        </a:p>
      </dgm:t>
    </dgm:pt>
    <dgm:pt modelId="{54F11BD4-4AC0-4B14-AA80-B3FD62313F8B}" type="sibTrans" cxnId="{1517ED95-0C9E-4731-A949-293A22C63978}">
      <dgm:prSet/>
      <dgm:spPr/>
      <dgm:t>
        <a:bodyPr/>
        <a:lstStyle/>
        <a:p>
          <a:endParaRPr lang="en-US"/>
        </a:p>
      </dgm:t>
    </dgm:pt>
    <dgm:pt modelId="{261A0DC1-DCB9-41B1-9B6C-1B4643460FEC}">
      <dgm:prSet/>
      <dgm:spPr/>
      <dgm:t>
        <a:bodyPr/>
        <a:lstStyle/>
        <a:p>
          <a:r>
            <a:rPr lang="en-US" dirty="0">
              <a:solidFill>
                <a:srgbClr val="1154B8"/>
              </a:solidFill>
            </a:rPr>
            <a:t>Improve servers’ ability to provide </a:t>
          </a:r>
          <a:r>
            <a:rPr lang="en-US" dirty="0" err="1">
              <a:solidFill>
                <a:srgbClr val="1154B8"/>
              </a:solidFill>
            </a:rPr>
            <a:t>personalised</a:t>
          </a:r>
          <a:r>
            <a:rPr lang="en-US" dirty="0">
              <a:solidFill>
                <a:srgbClr val="1154B8"/>
              </a:solidFill>
            </a:rPr>
            <a:t> services.</a:t>
          </a:r>
        </a:p>
      </dgm:t>
    </dgm:pt>
    <dgm:pt modelId="{CB17827F-04D6-43CB-9766-574B0D1011CD}" type="parTrans" cxnId="{DED91A6B-33EE-4541-91C6-1534E84E73CC}">
      <dgm:prSet/>
      <dgm:spPr/>
      <dgm:t>
        <a:bodyPr/>
        <a:lstStyle/>
        <a:p>
          <a:endParaRPr lang="en-US"/>
        </a:p>
      </dgm:t>
    </dgm:pt>
    <dgm:pt modelId="{92B72468-D13B-4A54-AE04-093EBB5E9E3B}" type="sibTrans" cxnId="{DED91A6B-33EE-4541-91C6-1534E84E73CC}">
      <dgm:prSet/>
      <dgm:spPr/>
      <dgm:t>
        <a:bodyPr/>
        <a:lstStyle/>
        <a:p>
          <a:endParaRPr lang="en-US"/>
        </a:p>
      </dgm:t>
    </dgm:pt>
    <dgm:pt modelId="{71DD7FFA-5E08-494F-B78F-40DAF1E9F4B7}">
      <dgm:prSet/>
      <dgm:spPr/>
      <dgm:t>
        <a:bodyPr/>
        <a:lstStyle/>
        <a:p>
          <a:r>
            <a:rPr lang="en-US" dirty="0">
              <a:solidFill>
                <a:schemeClr val="accent6">
                  <a:lumMod val="75000"/>
                </a:schemeClr>
              </a:solidFill>
            </a:rPr>
            <a:t>4</a:t>
          </a:r>
        </a:p>
      </dgm:t>
    </dgm:pt>
    <dgm:pt modelId="{CEB35E03-633B-4A9E-BEEA-216B9E350CAE}" type="parTrans" cxnId="{0232F4E3-E93E-4D0C-BFCC-52EB4608A6D0}">
      <dgm:prSet/>
      <dgm:spPr/>
      <dgm:t>
        <a:bodyPr/>
        <a:lstStyle/>
        <a:p>
          <a:endParaRPr lang="en-US"/>
        </a:p>
      </dgm:t>
    </dgm:pt>
    <dgm:pt modelId="{CBDE422D-E64C-48B2-8124-C01CD1B8B4C2}" type="sibTrans" cxnId="{0232F4E3-E93E-4D0C-BFCC-52EB4608A6D0}">
      <dgm:prSet/>
      <dgm:spPr/>
      <dgm:t>
        <a:bodyPr/>
        <a:lstStyle/>
        <a:p>
          <a:endParaRPr lang="en-US"/>
        </a:p>
      </dgm:t>
    </dgm:pt>
    <dgm:pt modelId="{7BB42163-6291-4D91-983E-FAD605B4DA5E}">
      <dgm:prSet/>
      <dgm:spPr/>
      <dgm:t>
        <a:bodyPr/>
        <a:lstStyle/>
        <a:p>
          <a:r>
            <a:rPr lang="en-US" dirty="0">
              <a:solidFill>
                <a:srgbClr val="1154B8"/>
              </a:solidFill>
            </a:rPr>
            <a:t>Improve communication in upselling of Food-Wine pairings</a:t>
          </a:r>
        </a:p>
      </dgm:t>
    </dgm:pt>
    <dgm:pt modelId="{7D2DD415-36A8-48DD-BCA8-DB940EFA6384}" type="parTrans" cxnId="{2EE0D8AE-86C6-4381-A345-5F8301DAEEEF}">
      <dgm:prSet/>
      <dgm:spPr/>
      <dgm:t>
        <a:bodyPr/>
        <a:lstStyle/>
        <a:p>
          <a:endParaRPr lang="en-US"/>
        </a:p>
      </dgm:t>
    </dgm:pt>
    <dgm:pt modelId="{B7D95058-81F8-4CFF-9C82-4031E8A1E46C}" type="sibTrans" cxnId="{2EE0D8AE-86C6-4381-A345-5F8301DAEEEF}">
      <dgm:prSet/>
      <dgm:spPr/>
      <dgm:t>
        <a:bodyPr/>
        <a:lstStyle/>
        <a:p>
          <a:endParaRPr lang="en-US"/>
        </a:p>
      </dgm:t>
    </dgm:pt>
    <dgm:pt modelId="{33D54F13-30FE-4E23-BCE1-524A0F198EFD}" type="pres">
      <dgm:prSet presAssocID="{801CA050-DF37-4E4D-B6EB-2BBFA3CF3DB5}" presName="Name0" presStyleCnt="0">
        <dgm:presLayoutVars>
          <dgm:chMax val="7"/>
          <dgm:chPref val="7"/>
          <dgm:dir/>
          <dgm:animOne val="branch"/>
          <dgm:animLvl val="lvl"/>
        </dgm:presLayoutVars>
      </dgm:prSet>
      <dgm:spPr/>
    </dgm:pt>
    <dgm:pt modelId="{CA4A3852-0088-4BA9-BF69-50E8C0F4580D}" type="pres">
      <dgm:prSet presAssocID="{EEC2BD44-A32D-4A39-BDB4-130E44565206}" presName="composite" presStyleCnt="0"/>
      <dgm:spPr/>
    </dgm:pt>
    <dgm:pt modelId="{C64F3722-A175-4DA8-A39B-9399D4D4E794}" type="pres">
      <dgm:prSet presAssocID="{EEC2BD44-A32D-4A39-BDB4-130E44565206}" presName="BackAccent" presStyleLbl="bgShp" presStyleIdx="0" presStyleCnt="4"/>
      <dgm:spPr/>
    </dgm:pt>
    <dgm:pt modelId="{2B40DE47-223E-4D7D-A671-678C925FC36E}" type="pres">
      <dgm:prSet presAssocID="{EEC2BD44-A32D-4A39-BDB4-130E44565206}" presName="Accent" presStyleLbl="alignNode1" presStyleIdx="0" presStyleCnt="4"/>
      <dgm:spPr/>
    </dgm:pt>
    <dgm:pt modelId="{968CA706-119D-457B-A2C9-5541322BBD2F}" type="pres">
      <dgm:prSet presAssocID="{EEC2BD44-A32D-4A39-BDB4-130E44565206}" presName="Child" presStyleLbl="revTx" presStyleIdx="0" presStyleCnt="8" custScaleX="149282" custLinFactNeighborX="-28672" custLinFactNeighborY="2340">
        <dgm:presLayoutVars>
          <dgm:chMax val="0"/>
          <dgm:chPref val="0"/>
          <dgm:bulletEnabled val="1"/>
        </dgm:presLayoutVars>
      </dgm:prSet>
      <dgm:spPr/>
    </dgm:pt>
    <dgm:pt modelId="{CF78E6FE-1FBB-40F9-A5FB-B27BE9EB89B1}" type="pres">
      <dgm:prSet presAssocID="{EEC2BD44-A32D-4A39-BDB4-130E44565206}" presName="Parent" presStyleLbl="revTx" presStyleIdx="1" presStyleCnt="8" custLinFactNeighborX="-4060" custLinFactNeighborY="683">
        <dgm:presLayoutVars>
          <dgm:chMax val="1"/>
          <dgm:chPref val="1"/>
          <dgm:bulletEnabled val="1"/>
        </dgm:presLayoutVars>
      </dgm:prSet>
      <dgm:spPr/>
    </dgm:pt>
    <dgm:pt modelId="{E6516278-F261-42C8-94F3-2DE362C41698}" type="pres">
      <dgm:prSet presAssocID="{66CD1BE0-00F6-4E0D-95B3-4EF7E1D649DC}" presName="sibTrans" presStyleCnt="0"/>
      <dgm:spPr/>
    </dgm:pt>
    <dgm:pt modelId="{EB14526C-6E2A-44EE-AB3E-DA87752C2960}" type="pres">
      <dgm:prSet presAssocID="{49938CE0-89AB-4E7D-879C-AAE12BE04E65}" presName="composite" presStyleCnt="0"/>
      <dgm:spPr/>
    </dgm:pt>
    <dgm:pt modelId="{C24D1941-8E9A-44C2-9921-5F205E65E10B}" type="pres">
      <dgm:prSet presAssocID="{49938CE0-89AB-4E7D-879C-AAE12BE04E65}" presName="BackAccent" presStyleLbl="bgShp" presStyleIdx="1" presStyleCnt="4"/>
      <dgm:spPr/>
    </dgm:pt>
    <dgm:pt modelId="{98A91EDC-9663-456D-916F-F1147757B8A3}" type="pres">
      <dgm:prSet presAssocID="{49938CE0-89AB-4E7D-879C-AAE12BE04E65}" presName="Accent" presStyleLbl="alignNode1" presStyleIdx="1" presStyleCnt="4"/>
      <dgm:spPr/>
    </dgm:pt>
    <dgm:pt modelId="{13F87161-66A1-4C12-BFA8-3AC8DC9340DA}" type="pres">
      <dgm:prSet presAssocID="{49938CE0-89AB-4E7D-879C-AAE12BE04E65}" presName="Child" presStyleLbl="revTx" presStyleIdx="2" presStyleCnt="8" custScaleX="166235">
        <dgm:presLayoutVars>
          <dgm:chMax val="0"/>
          <dgm:chPref val="0"/>
          <dgm:bulletEnabled val="1"/>
        </dgm:presLayoutVars>
      </dgm:prSet>
      <dgm:spPr/>
    </dgm:pt>
    <dgm:pt modelId="{5CFAB83E-35A6-4D79-A768-788308CE76DF}" type="pres">
      <dgm:prSet presAssocID="{49938CE0-89AB-4E7D-879C-AAE12BE04E65}" presName="Parent" presStyleLbl="revTx" presStyleIdx="3" presStyleCnt="8" custLinFactNeighborX="-4060" custLinFactNeighborY="683">
        <dgm:presLayoutVars>
          <dgm:chMax val="1"/>
          <dgm:chPref val="1"/>
          <dgm:bulletEnabled val="1"/>
        </dgm:presLayoutVars>
      </dgm:prSet>
      <dgm:spPr/>
    </dgm:pt>
    <dgm:pt modelId="{A1CD967A-B25A-4FE6-80C1-CD1CC1B68550}" type="pres">
      <dgm:prSet presAssocID="{A6369E5E-AD97-4227-8A10-AE5C31744F56}" presName="sibTrans" presStyleCnt="0"/>
      <dgm:spPr/>
    </dgm:pt>
    <dgm:pt modelId="{9A4A5E51-DDC2-45E2-AE3C-8A118D98DD35}" type="pres">
      <dgm:prSet presAssocID="{3F4B9592-12A4-4E76-960A-6B781B35F741}" presName="composite" presStyleCnt="0"/>
      <dgm:spPr/>
    </dgm:pt>
    <dgm:pt modelId="{60475AAC-9D9B-4EBF-B3BF-236B4D560FFB}" type="pres">
      <dgm:prSet presAssocID="{3F4B9592-12A4-4E76-960A-6B781B35F741}" presName="BackAccent" presStyleLbl="bgShp" presStyleIdx="2" presStyleCnt="4"/>
      <dgm:spPr/>
    </dgm:pt>
    <dgm:pt modelId="{1AA00AB6-E595-4303-9E04-A2C42B40D95F}" type="pres">
      <dgm:prSet presAssocID="{3F4B9592-12A4-4E76-960A-6B781B35F741}" presName="Accent" presStyleLbl="alignNode1" presStyleIdx="2" presStyleCnt="4"/>
      <dgm:spPr/>
    </dgm:pt>
    <dgm:pt modelId="{56526CA0-E8CD-4CAF-9A42-B105CC436D99}" type="pres">
      <dgm:prSet presAssocID="{3F4B9592-12A4-4E76-960A-6B781B35F741}" presName="Child" presStyleLbl="revTx" presStyleIdx="4" presStyleCnt="8" custScaleX="157697">
        <dgm:presLayoutVars>
          <dgm:chMax val="0"/>
          <dgm:chPref val="0"/>
          <dgm:bulletEnabled val="1"/>
        </dgm:presLayoutVars>
      </dgm:prSet>
      <dgm:spPr/>
    </dgm:pt>
    <dgm:pt modelId="{785B83CB-5E83-462C-94D5-275D957AEE1C}" type="pres">
      <dgm:prSet presAssocID="{3F4B9592-12A4-4E76-960A-6B781B35F741}" presName="Parent" presStyleLbl="revTx" presStyleIdx="5" presStyleCnt="8" custLinFactNeighborX="-4060" custLinFactNeighborY="683">
        <dgm:presLayoutVars>
          <dgm:chMax val="1"/>
          <dgm:chPref val="1"/>
          <dgm:bulletEnabled val="1"/>
        </dgm:presLayoutVars>
      </dgm:prSet>
      <dgm:spPr/>
    </dgm:pt>
    <dgm:pt modelId="{4609A0B0-5B4D-4091-B831-CB575FD28BCC}" type="pres">
      <dgm:prSet presAssocID="{54F11BD4-4AC0-4B14-AA80-B3FD62313F8B}" presName="sibTrans" presStyleCnt="0"/>
      <dgm:spPr/>
    </dgm:pt>
    <dgm:pt modelId="{18D509D9-72C6-4B50-AFF2-59FEE9C4E12C}" type="pres">
      <dgm:prSet presAssocID="{71DD7FFA-5E08-494F-B78F-40DAF1E9F4B7}" presName="composite" presStyleCnt="0"/>
      <dgm:spPr/>
    </dgm:pt>
    <dgm:pt modelId="{8CB5CAB4-8C08-4D9F-B399-F9E9BFA7F046}" type="pres">
      <dgm:prSet presAssocID="{71DD7FFA-5E08-494F-B78F-40DAF1E9F4B7}" presName="BackAccent" presStyleLbl="bgShp" presStyleIdx="3" presStyleCnt="4"/>
      <dgm:spPr/>
    </dgm:pt>
    <dgm:pt modelId="{07A3BC67-CA8F-479A-8D87-1AA6CADDA470}" type="pres">
      <dgm:prSet presAssocID="{71DD7FFA-5E08-494F-B78F-40DAF1E9F4B7}" presName="Accent" presStyleLbl="alignNode1" presStyleIdx="3" presStyleCnt="4"/>
      <dgm:spPr/>
    </dgm:pt>
    <dgm:pt modelId="{43BED0FC-9D39-43AB-B756-DD095A1FDEAB}" type="pres">
      <dgm:prSet presAssocID="{71DD7FFA-5E08-494F-B78F-40DAF1E9F4B7}" presName="Child" presStyleLbl="revTx" presStyleIdx="6" presStyleCnt="8" custScaleX="133449">
        <dgm:presLayoutVars>
          <dgm:chMax val="0"/>
          <dgm:chPref val="0"/>
          <dgm:bulletEnabled val="1"/>
        </dgm:presLayoutVars>
      </dgm:prSet>
      <dgm:spPr/>
    </dgm:pt>
    <dgm:pt modelId="{6F26E081-ED50-41B2-A303-5E0A3FD885E1}" type="pres">
      <dgm:prSet presAssocID="{71DD7FFA-5E08-494F-B78F-40DAF1E9F4B7}" presName="Parent" presStyleLbl="revTx" presStyleIdx="7" presStyleCnt="8">
        <dgm:presLayoutVars>
          <dgm:chMax val="1"/>
          <dgm:chPref val="1"/>
          <dgm:bulletEnabled val="1"/>
        </dgm:presLayoutVars>
      </dgm:prSet>
      <dgm:spPr/>
    </dgm:pt>
  </dgm:ptLst>
  <dgm:cxnLst>
    <dgm:cxn modelId="{7EB62718-45D1-464E-A0B3-47578B8C75D8}" srcId="{49938CE0-89AB-4E7D-879C-AAE12BE04E65}" destId="{5B8B59AA-2C59-48D5-8CC4-C6308871ACF8}" srcOrd="0" destOrd="0" parTransId="{937BF28A-BFB7-4FF0-8692-8C45ACBD6B63}" sibTransId="{B5026050-8A4D-458D-AD09-C16BD2291C6D}"/>
    <dgm:cxn modelId="{8254A21A-8AF8-4A30-9722-D69BC9E2B43C}" srcId="{801CA050-DF37-4E4D-B6EB-2BBFA3CF3DB5}" destId="{EEC2BD44-A32D-4A39-BDB4-130E44565206}" srcOrd="0" destOrd="0" parTransId="{951ED2A2-BE76-4A3A-BEF6-97C86CCE8B99}" sibTransId="{66CD1BE0-00F6-4E0D-95B3-4EF7E1D649DC}"/>
    <dgm:cxn modelId="{F5185F43-3AF3-4DC5-BBAB-6B36F3409231}" type="presOf" srcId="{EEC2BD44-A32D-4A39-BDB4-130E44565206}" destId="{CF78E6FE-1FBB-40F9-A5FB-B27BE9EB89B1}" srcOrd="0" destOrd="0" presId="urn:microsoft.com/office/officeart/2008/layout/IncreasingCircleProcess"/>
    <dgm:cxn modelId="{95870F64-06B0-4E5B-889B-94824E1F8259}" type="presOf" srcId="{49938CE0-89AB-4E7D-879C-AAE12BE04E65}" destId="{5CFAB83E-35A6-4D79-A768-788308CE76DF}" srcOrd="0" destOrd="0" presId="urn:microsoft.com/office/officeart/2008/layout/IncreasingCircleProcess"/>
    <dgm:cxn modelId="{AD709649-1341-4AE9-9F7D-5792E0A324A5}" srcId="{EEC2BD44-A32D-4A39-BDB4-130E44565206}" destId="{C32592F3-9B16-4F87-B651-9EB5C5EDF2C3}" srcOrd="0" destOrd="0" parTransId="{AE99C6CF-20D2-4B13-83F8-80F8F10B14A4}" sibTransId="{D9B46701-451A-446B-B827-FD830E59E633}"/>
    <dgm:cxn modelId="{DED91A6B-33EE-4541-91C6-1534E84E73CC}" srcId="{3F4B9592-12A4-4E76-960A-6B781B35F741}" destId="{261A0DC1-DCB9-41B1-9B6C-1B4643460FEC}" srcOrd="0" destOrd="0" parTransId="{CB17827F-04D6-43CB-9766-574B0D1011CD}" sibTransId="{92B72468-D13B-4A54-AE04-093EBB5E9E3B}"/>
    <dgm:cxn modelId="{CFDBD16C-B757-4C48-A2CD-F51B804E93EB}" type="presOf" srcId="{5B8B59AA-2C59-48D5-8CC4-C6308871ACF8}" destId="{13F87161-66A1-4C12-BFA8-3AC8DC9340DA}" srcOrd="0" destOrd="0" presId="urn:microsoft.com/office/officeart/2008/layout/IncreasingCircleProcess"/>
    <dgm:cxn modelId="{B13DB151-5C51-4127-BF2A-00D4168236E3}" type="presOf" srcId="{261A0DC1-DCB9-41B1-9B6C-1B4643460FEC}" destId="{56526CA0-E8CD-4CAF-9A42-B105CC436D99}" srcOrd="0" destOrd="0" presId="urn:microsoft.com/office/officeart/2008/layout/IncreasingCircleProcess"/>
    <dgm:cxn modelId="{41C96477-4018-41B4-89BE-D516A8B0E192}" type="presOf" srcId="{801CA050-DF37-4E4D-B6EB-2BBFA3CF3DB5}" destId="{33D54F13-30FE-4E23-BCE1-524A0F198EFD}" srcOrd="0" destOrd="0" presId="urn:microsoft.com/office/officeart/2008/layout/IncreasingCircleProcess"/>
    <dgm:cxn modelId="{530AD88B-8160-4E70-A28F-FC5FF36298CD}" type="presOf" srcId="{7BB42163-6291-4D91-983E-FAD605B4DA5E}" destId="{43BED0FC-9D39-43AB-B756-DD095A1FDEAB}" srcOrd="0" destOrd="0" presId="urn:microsoft.com/office/officeart/2008/layout/IncreasingCircleProcess"/>
    <dgm:cxn modelId="{1517ED95-0C9E-4731-A949-293A22C63978}" srcId="{801CA050-DF37-4E4D-B6EB-2BBFA3CF3DB5}" destId="{3F4B9592-12A4-4E76-960A-6B781B35F741}" srcOrd="2" destOrd="0" parTransId="{C1AF24E7-81F8-4271-82FE-8DCA15EFE589}" sibTransId="{54F11BD4-4AC0-4B14-AA80-B3FD62313F8B}"/>
    <dgm:cxn modelId="{C409109A-78E5-458D-B6C9-6EADB3DF3B75}" srcId="{801CA050-DF37-4E4D-B6EB-2BBFA3CF3DB5}" destId="{49938CE0-89AB-4E7D-879C-AAE12BE04E65}" srcOrd="1" destOrd="0" parTransId="{77B84460-6022-4CBC-AB2D-C54555ED3747}" sibTransId="{A6369E5E-AD97-4227-8A10-AE5C31744F56}"/>
    <dgm:cxn modelId="{CDF511A1-97BA-4A53-A8B8-101FB8E3B00C}" type="presOf" srcId="{3F4B9592-12A4-4E76-960A-6B781B35F741}" destId="{785B83CB-5E83-462C-94D5-275D957AEE1C}" srcOrd="0" destOrd="0" presId="urn:microsoft.com/office/officeart/2008/layout/IncreasingCircleProcess"/>
    <dgm:cxn modelId="{EC6869A1-723C-420D-87E9-6E68D7CF6013}" type="presOf" srcId="{71DD7FFA-5E08-494F-B78F-40DAF1E9F4B7}" destId="{6F26E081-ED50-41B2-A303-5E0A3FD885E1}" srcOrd="0" destOrd="0" presId="urn:microsoft.com/office/officeart/2008/layout/IncreasingCircleProcess"/>
    <dgm:cxn modelId="{2EE0D8AE-86C6-4381-A345-5F8301DAEEEF}" srcId="{71DD7FFA-5E08-494F-B78F-40DAF1E9F4B7}" destId="{7BB42163-6291-4D91-983E-FAD605B4DA5E}" srcOrd="0" destOrd="0" parTransId="{7D2DD415-36A8-48DD-BCA8-DB940EFA6384}" sibTransId="{B7D95058-81F8-4CFF-9C82-4031E8A1E46C}"/>
    <dgm:cxn modelId="{8D609AD8-776A-4E84-98CF-F2A14B12E7E9}" type="presOf" srcId="{C32592F3-9B16-4F87-B651-9EB5C5EDF2C3}" destId="{968CA706-119D-457B-A2C9-5541322BBD2F}" srcOrd="0" destOrd="0" presId="urn:microsoft.com/office/officeart/2008/layout/IncreasingCircleProcess"/>
    <dgm:cxn modelId="{0232F4E3-E93E-4D0C-BFCC-52EB4608A6D0}" srcId="{801CA050-DF37-4E4D-B6EB-2BBFA3CF3DB5}" destId="{71DD7FFA-5E08-494F-B78F-40DAF1E9F4B7}" srcOrd="3" destOrd="0" parTransId="{CEB35E03-633B-4A9E-BEEA-216B9E350CAE}" sibTransId="{CBDE422D-E64C-48B2-8124-C01CD1B8B4C2}"/>
    <dgm:cxn modelId="{654F3322-F5E1-4A18-82D9-E90E43AAD150}" type="presParOf" srcId="{33D54F13-30FE-4E23-BCE1-524A0F198EFD}" destId="{CA4A3852-0088-4BA9-BF69-50E8C0F4580D}" srcOrd="0" destOrd="0" presId="urn:microsoft.com/office/officeart/2008/layout/IncreasingCircleProcess"/>
    <dgm:cxn modelId="{F3CBE98C-5EE6-4963-B127-91D63D7B60D5}" type="presParOf" srcId="{CA4A3852-0088-4BA9-BF69-50E8C0F4580D}" destId="{C64F3722-A175-4DA8-A39B-9399D4D4E794}" srcOrd="0" destOrd="0" presId="urn:microsoft.com/office/officeart/2008/layout/IncreasingCircleProcess"/>
    <dgm:cxn modelId="{8F5ACDD5-A57C-4D72-AE25-EEE0B4A0882E}" type="presParOf" srcId="{CA4A3852-0088-4BA9-BF69-50E8C0F4580D}" destId="{2B40DE47-223E-4D7D-A671-678C925FC36E}" srcOrd="1" destOrd="0" presId="urn:microsoft.com/office/officeart/2008/layout/IncreasingCircleProcess"/>
    <dgm:cxn modelId="{4F9C7BC1-C35B-467A-BF3A-DA0C5F4BBE52}" type="presParOf" srcId="{CA4A3852-0088-4BA9-BF69-50E8C0F4580D}" destId="{968CA706-119D-457B-A2C9-5541322BBD2F}" srcOrd="2" destOrd="0" presId="urn:microsoft.com/office/officeart/2008/layout/IncreasingCircleProcess"/>
    <dgm:cxn modelId="{4D293842-BB72-458D-8CEC-C1293C9222CA}" type="presParOf" srcId="{CA4A3852-0088-4BA9-BF69-50E8C0F4580D}" destId="{CF78E6FE-1FBB-40F9-A5FB-B27BE9EB89B1}" srcOrd="3" destOrd="0" presId="urn:microsoft.com/office/officeart/2008/layout/IncreasingCircleProcess"/>
    <dgm:cxn modelId="{C9C27C6E-13B3-4A1F-B7FE-D7BCA8E078A0}" type="presParOf" srcId="{33D54F13-30FE-4E23-BCE1-524A0F198EFD}" destId="{E6516278-F261-42C8-94F3-2DE362C41698}" srcOrd="1" destOrd="0" presId="urn:microsoft.com/office/officeart/2008/layout/IncreasingCircleProcess"/>
    <dgm:cxn modelId="{D3C608B9-1036-4167-AC92-47E82AA36290}" type="presParOf" srcId="{33D54F13-30FE-4E23-BCE1-524A0F198EFD}" destId="{EB14526C-6E2A-44EE-AB3E-DA87752C2960}" srcOrd="2" destOrd="0" presId="urn:microsoft.com/office/officeart/2008/layout/IncreasingCircleProcess"/>
    <dgm:cxn modelId="{903716F8-86BA-4880-8425-B8A45DD4B317}" type="presParOf" srcId="{EB14526C-6E2A-44EE-AB3E-DA87752C2960}" destId="{C24D1941-8E9A-44C2-9921-5F205E65E10B}" srcOrd="0" destOrd="0" presId="urn:microsoft.com/office/officeart/2008/layout/IncreasingCircleProcess"/>
    <dgm:cxn modelId="{CB7827AB-C371-4C7D-9A9F-74FCA7CD6A77}" type="presParOf" srcId="{EB14526C-6E2A-44EE-AB3E-DA87752C2960}" destId="{98A91EDC-9663-456D-916F-F1147757B8A3}" srcOrd="1" destOrd="0" presId="urn:microsoft.com/office/officeart/2008/layout/IncreasingCircleProcess"/>
    <dgm:cxn modelId="{DBB59370-A23A-42AE-9060-DF5C56F2C5DA}" type="presParOf" srcId="{EB14526C-6E2A-44EE-AB3E-DA87752C2960}" destId="{13F87161-66A1-4C12-BFA8-3AC8DC9340DA}" srcOrd="2" destOrd="0" presId="urn:microsoft.com/office/officeart/2008/layout/IncreasingCircleProcess"/>
    <dgm:cxn modelId="{CC1B521F-2E72-4F79-AD2F-5761AC16160E}" type="presParOf" srcId="{EB14526C-6E2A-44EE-AB3E-DA87752C2960}" destId="{5CFAB83E-35A6-4D79-A768-788308CE76DF}" srcOrd="3" destOrd="0" presId="urn:microsoft.com/office/officeart/2008/layout/IncreasingCircleProcess"/>
    <dgm:cxn modelId="{8D755333-BF34-43C1-ADC5-1BEDEC1588CF}" type="presParOf" srcId="{33D54F13-30FE-4E23-BCE1-524A0F198EFD}" destId="{A1CD967A-B25A-4FE6-80C1-CD1CC1B68550}" srcOrd="3" destOrd="0" presId="urn:microsoft.com/office/officeart/2008/layout/IncreasingCircleProcess"/>
    <dgm:cxn modelId="{2643127F-45CC-4D75-BB1D-94295B943701}" type="presParOf" srcId="{33D54F13-30FE-4E23-BCE1-524A0F198EFD}" destId="{9A4A5E51-DDC2-45E2-AE3C-8A118D98DD35}" srcOrd="4" destOrd="0" presId="urn:microsoft.com/office/officeart/2008/layout/IncreasingCircleProcess"/>
    <dgm:cxn modelId="{B862E188-E3EC-473A-A4B6-0440B642913D}" type="presParOf" srcId="{9A4A5E51-DDC2-45E2-AE3C-8A118D98DD35}" destId="{60475AAC-9D9B-4EBF-B3BF-236B4D560FFB}" srcOrd="0" destOrd="0" presId="urn:microsoft.com/office/officeart/2008/layout/IncreasingCircleProcess"/>
    <dgm:cxn modelId="{ACD78385-6C79-474B-9ADE-8F041C20A2D5}" type="presParOf" srcId="{9A4A5E51-DDC2-45E2-AE3C-8A118D98DD35}" destId="{1AA00AB6-E595-4303-9E04-A2C42B40D95F}" srcOrd="1" destOrd="0" presId="urn:microsoft.com/office/officeart/2008/layout/IncreasingCircleProcess"/>
    <dgm:cxn modelId="{B91CC690-7CC2-47AD-BD2F-60B920D78F90}" type="presParOf" srcId="{9A4A5E51-DDC2-45E2-AE3C-8A118D98DD35}" destId="{56526CA0-E8CD-4CAF-9A42-B105CC436D99}" srcOrd="2" destOrd="0" presId="urn:microsoft.com/office/officeart/2008/layout/IncreasingCircleProcess"/>
    <dgm:cxn modelId="{38994A90-E1B7-4B01-9054-21F177A86E4A}" type="presParOf" srcId="{9A4A5E51-DDC2-45E2-AE3C-8A118D98DD35}" destId="{785B83CB-5E83-462C-94D5-275D957AEE1C}" srcOrd="3" destOrd="0" presId="urn:microsoft.com/office/officeart/2008/layout/IncreasingCircleProcess"/>
    <dgm:cxn modelId="{D997719C-BA5A-4BDC-B1B6-1A5D6D6DC1DE}" type="presParOf" srcId="{33D54F13-30FE-4E23-BCE1-524A0F198EFD}" destId="{4609A0B0-5B4D-4091-B831-CB575FD28BCC}" srcOrd="5" destOrd="0" presId="urn:microsoft.com/office/officeart/2008/layout/IncreasingCircleProcess"/>
    <dgm:cxn modelId="{447DDE70-E082-40E4-8E2D-9BFCF4A592C4}" type="presParOf" srcId="{33D54F13-30FE-4E23-BCE1-524A0F198EFD}" destId="{18D509D9-72C6-4B50-AFF2-59FEE9C4E12C}" srcOrd="6" destOrd="0" presId="urn:microsoft.com/office/officeart/2008/layout/IncreasingCircleProcess"/>
    <dgm:cxn modelId="{DE178492-FD5A-4201-886D-2D406DA30A33}" type="presParOf" srcId="{18D509D9-72C6-4B50-AFF2-59FEE9C4E12C}" destId="{8CB5CAB4-8C08-4D9F-B399-F9E9BFA7F046}" srcOrd="0" destOrd="0" presId="urn:microsoft.com/office/officeart/2008/layout/IncreasingCircleProcess"/>
    <dgm:cxn modelId="{C27C449B-9C46-40E6-B249-2905C90E763B}" type="presParOf" srcId="{18D509D9-72C6-4B50-AFF2-59FEE9C4E12C}" destId="{07A3BC67-CA8F-479A-8D87-1AA6CADDA470}" srcOrd="1" destOrd="0" presId="urn:microsoft.com/office/officeart/2008/layout/IncreasingCircleProcess"/>
    <dgm:cxn modelId="{4518D649-CE07-43BD-9E74-2B429E7F3DCC}" type="presParOf" srcId="{18D509D9-72C6-4B50-AFF2-59FEE9C4E12C}" destId="{43BED0FC-9D39-43AB-B756-DD095A1FDEAB}" srcOrd="2" destOrd="0" presId="urn:microsoft.com/office/officeart/2008/layout/IncreasingCircleProcess"/>
    <dgm:cxn modelId="{61F69C23-7818-4277-8AF4-257C291F16AF}" type="presParOf" srcId="{18D509D9-72C6-4B50-AFF2-59FEE9C4E12C}" destId="{6F26E081-ED50-41B2-A303-5E0A3FD885E1}" srcOrd="3" destOrd="0" presId="urn:microsoft.com/office/officeart/2008/layout/Increasing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EB95FF-632E-4F7E-AE59-49AF5E816CDB}" type="doc">
      <dgm:prSet loTypeId="urn:microsoft.com/office/officeart/2005/8/layout/cycle6" loCatId="cycle" qsTypeId="urn:microsoft.com/office/officeart/2005/8/quickstyle/simple1" qsCatId="simple" csTypeId="urn:microsoft.com/office/officeart/2005/8/colors/accent0_1" csCatId="mainScheme" phldr="1"/>
      <dgm:spPr/>
      <dgm:t>
        <a:bodyPr/>
        <a:lstStyle/>
        <a:p>
          <a:endParaRPr lang="en-US"/>
        </a:p>
      </dgm:t>
    </dgm:pt>
    <dgm:pt modelId="{29BA8338-738E-4F20-9025-F122CA22037B}">
      <dgm:prSet phldrT="[Text]"/>
      <dgm:spPr/>
      <dgm:t>
        <a:bodyPr/>
        <a:lstStyle/>
        <a:p>
          <a:r>
            <a:rPr lang="en-US" b="0" i="0" dirty="0">
              <a:solidFill>
                <a:srgbClr val="1154B8"/>
              </a:solidFill>
            </a:rPr>
            <a:t>Tangibility</a:t>
          </a:r>
          <a:endParaRPr lang="en-US" dirty="0">
            <a:solidFill>
              <a:srgbClr val="1154B8"/>
            </a:solidFill>
          </a:endParaRPr>
        </a:p>
      </dgm:t>
    </dgm:pt>
    <dgm:pt modelId="{D76841DB-AEA5-461E-A4A9-A83AB5FB4489}" type="parTrans" cxnId="{16BE8B36-E087-4F74-8452-FFC86B342FA6}">
      <dgm:prSet/>
      <dgm:spPr/>
      <dgm:t>
        <a:bodyPr/>
        <a:lstStyle/>
        <a:p>
          <a:endParaRPr lang="en-US"/>
        </a:p>
      </dgm:t>
    </dgm:pt>
    <dgm:pt modelId="{BC1952F1-88A1-41B6-8FB8-6934287554E5}" type="sibTrans" cxnId="{16BE8B36-E087-4F74-8452-FFC86B342FA6}">
      <dgm:prSet/>
      <dgm:spPr/>
      <dgm:t>
        <a:bodyPr/>
        <a:lstStyle/>
        <a:p>
          <a:endParaRPr lang="en-US" dirty="0">
            <a:solidFill>
              <a:srgbClr val="1154B8"/>
            </a:solidFill>
          </a:endParaRPr>
        </a:p>
      </dgm:t>
    </dgm:pt>
    <dgm:pt modelId="{ECDD3E80-C1F8-4A7C-A3BD-3A70085B396B}">
      <dgm:prSet phldrT="[Text]"/>
      <dgm:spPr/>
      <dgm:t>
        <a:bodyPr/>
        <a:lstStyle/>
        <a:p>
          <a:r>
            <a:rPr lang="en-US" b="0" i="0" dirty="0">
              <a:solidFill>
                <a:srgbClr val="1154B8"/>
              </a:solidFill>
            </a:rPr>
            <a:t>Reliability</a:t>
          </a:r>
          <a:endParaRPr lang="en-US" dirty="0">
            <a:solidFill>
              <a:srgbClr val="1154B8"/>
            </a:solidFill>
          </a:endParaRPr>
        </a:p>
      </dgm:t>
    </dgm:pt>
    <dgm:pt modelId="{DE7F8A97-BA72-456C-8B35-E2BD2D448CB3}" type="parTrans" cxnId="{9EE26D40-7727-490D-BE24-D1666BF225BD}">
      <dgm:prSet/>
      <dgm:spPr/>
      <dgm:t>
        <a:bodyPr/>
        <a:lstStyle/>
        <a:p>
          <a:endParaRPr lang="en-US"/>
        </a:p>
      </dgm:t>
    </dgm:pt>
    <dgm:pt modelId="{A69831C1-FA58-4EB3-8352-8E6B45CFB9A9}" type="sibTrans" cxnId="{9EE26D40-7727-490D-BE24-D1666BF225BD}">
      <dgm:prSet/>
      <dgm:spPr/>
      <dgm:t>
        <a:bodyPr/>
        <a:lstStyle/>
        <a:p>
          <a:endParaRPr lang="en-US" dirty="0">
            <a:solidFill>
              <a:srgbClr val="1154B8"/>
            </a:solidFill>
          </a:endParaRPr>
        </a:p>
      </dgm:t>
    </dgm:pt>
    <dgm:pt modelId="{7A05D368-E0F3-4403-89B1-E08E4BD5E0E0}">
      <dgm:prSet phldrT="[Text]"/>
      <dgm:spPr/>
      <dgm:t>
        <a:bodyPr/>
        <a:lstStyle/>
        <a:p>
          <a:r>
            <a:rPr lang="en-US" b="0" i="0" dirty="0">
              <a:solidFill>
                <a:srgbClr val="1154B8"/>
              </a:solidFill>
            </a:rPr>
            <a:t>Assurance</a:t>
          </a:r>
          <a:endParaRPr lang="en-US" dirty="0">
            <a:solidFill>
              <a:srgbClr val="1154B8"/>
            </a:solidFill>
          </a:endParaRPr>
        </a:p>
      </dgm:t>
    </dgm:pt>
    <dgm:pt modelId="{2F3D8B66-8670-4376-8933-170031E22323}" type="parTrans" cxnId="{47E80250-274A-46D5-A429-7DFFAA7FE227}">
      <dgm:prSet/>
      <dgm:spPr/>
      <dgm:t>
        <a:bodyPr/>
        <a:lstStyle/>
        <a:p>
          <a:endParaRPr lang="en-US"/>
        </a:p>
      </dgm:t>
    </dgm:pt>
    <dgm:pt modelId="{DA61232F-1E06-42FC-8CEC-5AC2C25E0FC6}" type="sibTrans" cxnId="{47E80250-274A-46D5-A429-7DFFAA7FE227}">
      <dgm:prSet/>
      <dgm:spPr/>
      <dgm:t>
        <a:bodyPr/>
        <a:lstStyle/>
        <a:p>
          <a:endParaRPr lang="en-US" dirty="0">
            <a:solidFill>
              <a:srgbClr val="1154B8"/>
            </a:solidFill>
          </a:endParaRPr>
        </a:p>
      </dgm:t>
    </dgm:pt>
    <dgm:pt modelId="{0E9F557D-2D77-4E09-B54F-42F5AF3A5B0D}">
      <dgm:prSet phldrT="[Text]"/>
      <dgm:spPr/>
      <dgm:t>
        <a:bodyPr/>
        <a:lstStyle/>
        <a:p>
          <a:r>
            <a:rPr lang="en-US" b="0" i="0" dirty="0">
              <a:solidFill>
                <a:srgbClr val="1154B8"/>
              </a:solidFill>
            </a:rPr>
            <a:t>Empathy</a:t>
          </a:r>
          <a:endParaRPr lang="en-US" dirty="0">
            <a:solidFill>
              <a:srgbClr val="1154B8"/>
            </a:solidFill>
          </a:endParaRPr>
        </a:p>
      </dgm:t>
    </dgm:pt>
    <dgm:pt modelId="{A4C2B62F-4CDA-44E2-BF78-5BDDD07A4570}" type="parTrans" cxnId="{789357BE-0DDA-41C9-B721-A7DC36AC827D}">
      <dgm:prSet/>
      <dgm:spPr/>
      <dgm:t>
        <a:bodyPr/>
        <a:lstStyle/>
        <a:p>
          <a:endParaRPr lang="en-US"/>
        </a:p>
      </dgm:t>
    </dgm:pt>
    <dgm:pt modelId="{18028A57-5223-4123-8166-0A11490557AF}" type="sibTrans" cxnId="{789357BE-0DDA-41C9-B721-A7DC36AC827D}">
      <dgm:prSet/>
      <dgm:spPr/>
      <dgm:t>
        <a:bodyPr/>
        <a:lstStyle/>
        <a:p>
          <a:endParaRPr lang="en-US" dirty="0">
            <a:solidFill>
              <a:srgbClr val="1154B8"/>
            </a:solidFill>
          </a:endParaRPr>
        </a:p>
      </dgm:t>
    </dgm:pt>
    <dgm:pt modelId="{FBF3ACF7-B37D-40DA-91AC-09AA03251600}">
      <dgm:prSet phldrT="[Text]"/>
      <dgm:spPr/>
      <dgm:t>
        <a:bodyPr/>
        <a:lstStyle/>
        <a:p>
          <a:r>
            <a:rPr lang="en-US" b="0" i="0" dirty="0">
              <a:solidFill>
                <a:srgbClr val="1154B8"/>
              </a:solidFill>
            </a:rPr>
            <a:t>Responsiveness</a:t>
          </a:r>
          <a:endParaRPr lang="en-US" dirty="0">
            <a:solidFill>
              <a:srgbClr val="1154B8"/>
            </a:solidFill>
          </a:endParaRPr>
        </a:p>
      </dgm:t>
    </dgm:pt>
    <dgm:pt modelId="{0DA54589-0FA1-4625-AF77-7B43981863DC}" type="parTrans" cxnId="{6DC06D26-D7C0-4C95-BB36-7CCE50EBD851}">
      <dgm:prSet/>
      <dgm:spPr/>
      <dgm:t>
        <a:bodyPr/>
        <a:lstStyle/>
        <a:p>
          <a:endParaRPr lang="en-US"/>
        </a:p>
      </dgm:t>
    </dgm:pt>
    <dgm:pt modelId="{8499B374-8CDE-46C1-813B-F0DF648AA729}" type="sibTrans" cxnId="{6DC06D26-D7C0-4C95-BB36-7CCE50EBD851}">
      <dgm:prSet/>
      <dgm:spPr/>
      <dgm:t>
        <a:bodyPr/>
        <a:lstStyle/>
        <a:p>
          <a:endParaRPr lang="en-US" dirty="0">
            <a:solidFill>
              <a:srgbClr val="1154B8"/>
            </a:solidFill>
          </a:endParaRPr>
        </a:p>
      </dgm:t>
    </dgm:pt>
    <dgm:pt modelId="{56512DFE-7BC2-49E6-AF91-441703C4826C}" type="pres">
      <dgm:prSet presAssocID="{6BEB95FF-632E-4F7E-AE59-49AF5E816CDB}" presName="cycle" presStyleCnt="0">
        <dgm:presLayoutVars>
          <dgm:dir/>
          <dgm:resizeHandles val="exact"/>
        </dgm:presLayoutVars>
      </dgm:prSet>
      <dgm:spPr/>
    </dgm:pt>
    <dgm:pt modelId="{799149C6-08D1-4DD6-84E4-14FA3735C143}" type="pres">
      <dgm:prSet presAssocID="{29BA8338-738E-4F20-9025-F122CA22037B}" presName="node" presStyleLbl="node1" presStyleIdx="0" presStyleCnt="5">
        <dgm:presLayoutVars>
          <dgm:bulletEnabled val="1"/>
        </dgm:presLayoutVars>
      </dgm:prSet>
      <dgm:spPr/>
    </dgm:pt>
    <dgm:pt modelId="{9AE6DCAA-2D3F-4576-9A3B-4C8358B9F0DA}" type="pres">
      <dgm:prSet presAssocID="{29BA8338-738E-4F20-9025-F122CA22037B}" presName="spNode" presStyleCnt="0"/>
      <dgm:spPr/>
    </dgm:pt>
    <dgm:pt modelId="{C3D53F7B-69FF-41D9-8D81-6CDC766FEEF6}" type="pres">
      <dgm:prSet presAssocID="{BC1952F1-88A1-41B6-8FB8-6934287554E5}" presName="sibTrans" presStyleLbl="sibTrans1D1" presStyleIdx="0" presStyleCnt="5"/>
      <dgm:spPr/>
    </dgm:pt>
    <dgm:pt modelId="{7EED14F9-72E1-4EFC-BB6D-DA20C0968825}" type="pres">
      <dgm:prSet presAssocID="{ECDD3E80-C1F8-4A7C-A3BD-3A70085B396B}" presName="node" presStyleLbl="node1" presStyleIdx="1" presStyleCnt="5">
        <dgm:presLayoutVars>
          <dgm:bulletEnabled val="1"/>
        </dgm:presLayoutVars>
      </dgm:prSet>
      <dgm:spPr/>
    </dgm:pt>
    <dgm:pt modelId="{0122A720-8C76-43E1-9E48-A1EC38C7B90F}" type="pres">
      <dgm:prSet presAssocID="{ECDD3E80-C1F8-4A7C-A3BD-3A70085B396B}" presName="spNode" presStyleCnt="0"/>
      <dgm:spPr/>
    </dgm:pt>
    <dgm:pt modelId="{6652E7F2-D0E6-4AFD-AB17-4794FC545CFB}" type="pres">
      <dgm:prSet presAssocID="{A69831C1-FA58-4EB3-8352-8E6B45CFB9A9}" presName="sibTrans" presStyleLbl="sibTrans1D1" presStyleIdx="1" presStyleCnt="5"/>
      <dgm:spPr/>
    </dgm:pt>
    <dgm:pt modelId="{5CB3C378-21EF-437B-89F7-87A0149119C6}" type="pres">
      <dgm:prSet presAssocID="{7A05D368-E0F3-4403-89B1-E08E4BD5E0E0}" presName="node" presStyleLbl="node1" presStyleIdx="2" presStyleCnt="5">
        <dgm:presLayoutVars>
          <dgm:bulletEnabled val="1"/>
        </dgm:presLayoutVars>
      </dgm:prSet>
      <dgm:spPr/>
    </dgm:pt>
    <dgm:pt modelId="{93133DBA-60F8-4904-B501-5F422A70906E}" type="pres">
      <dgm:prSet presAssocID="{7A05D368-E0F3-4403-89B1-E08E4BD5E0E0}" presName="spNode" presStyleCnt="0"/>
      <dgm:spPr/>
    </dgm:pt>
    <dgm:pt modelId="{E209D39B-73F7-4E0F-87FC-FE22974626E0}" type="pres">
      <dgm:prSet presAssocID="{DA61232F-1E06-42FC-8CEC-5AC2C25E0FC6}" presName="sibTrans" presStyleLbl="sibTrans1D1" presStyleIdx="2" presStyleCnt="5"/>
      <dgm:spPr/>
    </dgm:pt>
    <dgm:pt modelId="{EE1F4229-34A6-4DC3-9C3C-036D66CA6358}" type="pres">
      <dgm:prSet presAssocID="{0E9F557D-2D77-4E09-B54F-42F5AF3A5B0D}" presName="node" presStyleLbl="node1" presStyleIdx="3" presStyleCnt="5">
        <dgm:presLayoutVars>
          <dgm:bulletEnabled val="1"/>
        </dgm:presLayoutVars>
      </dgm:prSet>
      <dgm:spPr/>
    </dgm:pt>
    <dgm:pt modelId="{AF02DFF5-F144-4583-B0D9-14CDEC7FF39D}" type="pres">
      <dgm:prSet presAssocID="{0E9F557D-2D77-4E09-B54F-42F5AF3A5B0D}" presName="spNode" presStyleCnt="0"/>
      <dgm:spPr/>
    </dgm:pt>
    <dgm:pt modelId="{10B5DB30-5F87-4EC4-87E3-21254AF3A2D1}" type="pres">
      <dgm:prSet presAssocID="{18028A57-5223-4123-8166-0A11490557AF}" presName="sibTrans" presStyleLbl="sibTrans1D1" presStyleIdx="3" presStyleCnt="5"/>
      <dgm:spPr/>
    </dgm:pt>
    <dgm:pt modelId="{5E41BB5A-D0E4-4C1B-954D-9B487225660E}" type="pres">
      <dgm:prSet presAssocID="{FBF3ACF7-B37D-40DA-91AC-09AA03251600}" presName="node" presStyleLbl="node1" presStyleIdx="4" presStyleCnt="5">
        <dgm:presLayoutVars>
          <dgm:bulletEnabled val="1"/>
        </dgm:presLayoutVars>
      </dgm:prSet>
      <dgm:spPr/>
    </dgm:pt>
    <dgm:pt modelId="{A6DEA64C-CC8C-48F3-AE3C-5E997FA5A861}" type="pres">
      <dgm:prSet presAssocID="{FBF3ACF7-B37D-40DA-91AC-09AA03251600}" presName="spNode" presStyleCnt="0"/>
      <dgm:spPr/>
    </dgm:pt>
    <dgm:pt modelId="{A21116B9-7760-4D8F-B365-972B6A8D4BC7}" type="pres">
      <dgm:prSet presAssocID="{8499B374-8CDE-46C1-813B-F0DF648AA729}" presName="sibTrans" presStyleLbl="sibTrans1D1" presStyleIdx="4" presStyleCnt="5"/>
      <dgm:spPr/>
    </dgm:pt>
  </dgm:ptLst>
  <dgm:cxnLst>
    <dgm:cxn modelId="{E57E271C-3FC4-4927-9AB3-8940D2138CE9}" type="presOf" srcId="{DA61232F-1E06-42FC-8CEC-5AC2C25E0FC6}" destId="{E209D39B-73F7-4E0F-87FC-FE22974626E0}" srcOrd="0" destOrd="0" presId="urn:microsoft.com/office/officeart/2005/8/layout/cycle6"/>
    <dgm:cxn modelId="{FFFAC31C-F8FE-4727-B2CD-A46DBD6D63F2}" type="presOf" srcId="{0E9F557D-2D77-4E09-B54F-42F5AF3A5B0D}" destId="{EE1F4229-34A6-4DC3-9C3C-036D66CA6358}" srcOrd="0" destOrd="0" presId="urn:microsoft.com/office/officeart/2005/8/layout/cycle6"/>
    <dgm:cxn modelId="{6DC06D26-D7C0-4C95-BB36-7CCE50EBD851}" srcId="{6BEB95FF-632E-4F7E-AE59-49AF5E816CDB}" destId="{FBF3ACF7-B37D-40DA-91AC-09AA03251600}" srcOrd="4" destOrd="0" parTransId="{0DA54589-0FA1-4625-AF77-7B43981863DC}" sibTransId="{8499B374-8CDE-46C1-813B-F0DF648AA729}"/>
    <dgm:cxn modelId="{16BE8B36-E087-4F74-8452-FFC86B342FA6}" srcId="{6BEB95FF-632E-4F7E-AE59-49AF5E816CDB}" destId="{29BA8338-738E-4F20-9025-F122CA22037B}" srcOrd="0" destOrd="0" parTransId="{D76841DB-AEA5-461E-A4A9-A83AB5FB4489}" sibTransId="{BC1952F1-88A1-41B6-8FB8-6934287554E5}"/>
    <dgm:cxn modelId="{9EE26D40-7727-490D-BE24-D1666BF225BD}" srcId="{6BEB95FF-632E-4F7E-AE59-49AF5E816CDB}" destId="{ECDD3E80-C1F8-4A7C-A3BD-3A70085B396B}" srcOrd="1" destOrd="0" parTransId="{DE7F8A97-BA72-456C-8B35-E2BD2D448CB3}" sibTransId="{A69831C1-FA58-4EB3-8352-8E6B45CFB9A9}"/>
    <dgm:cxn modelId="{CF9EAC4D-0509-407A-8F97-B2E1756C4243}" type="presOf" srcId="{8499B374-8CDE-46C1-813B-F0DF648AA729}" destId="{A21116B9-7760-4D8F-B365-972B6A8D4BC7}" srcOrd="0" destOrd="0" presId="urn:microsoft.com/office/officeart/2005/8/layout/cycle6"/>
    <dgm:cxn modelId="{47E80250-274A-46D5-A429-7DFFAA7FE227}" srcId="{6BEB95FF-632E-4F7E-AE59-49AF5E816CDB}" destId="{7A05D368-E0F3-4403-89B1-E08E4BD5E0E0}" srcOrd="2" destOrd="0" parTransId="{2F3D8B66-8670-4376-8933-170031E22323}" sibTransId="{DA61232F-1E06-42FC-8CEC-5AC2C25E0FC6}"/>
    <dgm:cxn modelId="{61168674-9A5B-464A-907D-2C5057EEA69B}" type="presOf" srcId="{6BEB95FF-632E-4F7E-AE59-49AF5E816CDB}" destId="{56512DFE-7BC2-49E6-AF91-441703C4826C}" srcOrd="0" destOrd="0" presId="urn:microsoft.com/office/officeart/2005/8/layout/cycle6"/>
    <dgm:cxn modelId="{00A26B83-0B07-491A-AC37-658E8B10C748}" type="presOf" srcId="{29BA8338-738E-4F20-9025-F122CA22037B}" destId="{799149C6-08D1-4DD6-84E4-14FA3735C143}" srcOrd="0" destOrd="0" presId="urn:microsoft.com/office/officeart/2005/8/layout/cycle6"/>
    <dgm:cxn modelId="{1BE9FD91-5262-461A-9FD1-96980352532D}" type="presOf" srcId="{ECDD3E80-C1F8-4A7C-A3BD-3A70085B396B}" destId="{7EED14F9-72E1-4EFC-BB6D-DA20C0968825}" srcOrd="0" destOrd="0" presId="urn:microsoft.com/office/officeart/2005/8/layout/cycle6"/>
    <dgm:cxn modelId="{E2F2409F-954F-4B6C-9721-DD800893E87C}" type="presOf" srcId="{FBF3ACF7-B37D-40DA-91AC-09AA03251600}" destId="{5E41BB5A-D0E4-4C1B-954D-9B487225660E}" srcOrd="0" destOrd="0" presId="urn:microsoft.com/office/officeart/2005/8/layout/cycle6"/>
    <dgm:cxn modelId="{A64D69AC-5982-4625-9F71-CE1A5BF92D11}" type="presOf" srcId="{7A05D368-E0F3-4403-89B1-E08E4BD5E0E0}" destId="{5CB3C378-21EF-437B-89F7-87A0149119C6}" srcOrd="0" destOrd="0" presId="urn:microsoft.com/office/officeart/2005/8/layout/cycle6"/>
    <dgm:cxn modelId="{789357BE-0DDA-41C9-B721-A7DC36AC827D}" srcId="{6BEB95FF-632E-4F7E-AE59-49AF5E816CDB}" destId="{0E9F557D-2D77-4E09-B54F-42F5AF3A5B0D}" srcOrd="3" destOrd="0" parTransId="{A4C2B62F-4CDA-44E2-BF78-5BDDD07A4570}" sibTransId="{18028A57-5223-4123-8166-0A11490557AF}"/>
    <dgm:cxn modelId="{E9E7FFCF-DFF8-4775-8376-A45A61D57BFC}" type="presOf" srcId="{BC1952F1-88A1-41B6-8FB8-6934287554E5}" destId="{C3D53F7B-69FF-41D9-8D81-6CDC766FEEF6}" srcOrd="0" destOrd="0" presId="urn:microsoft.com/office/officeart/2005/8/layout/cycle6"/>
    <dgm:cxn modelId="{773160DC-FCE1-4063-939C-609923BF01A9}" type="presOf" srcId="{A69831C1-FA58-4EB3-8352-8E6B45CFB9A9}" destId="{6652E7F2-D0E6-4AFD-AB17-4794FC545CFB}" srcOrd="0" destOrd="0" presId="urn:microsoft.com/office/officeart/2005/8/layout/cycle6"/>
    <dgm:cxn modelId="{A4C750E3-2691-4BAF-BA3B-7FB9AC4A7CF0}" type="presOf" srcId="{18028A57-5223-4123-8166-0A11490557AF}" destId="{10B5DB30-5F87-4EC4-87E3-21254AF3A2D1}" srcOrd="0" destOrd="0" presId="urn:microsoft.com/office/officeart/2005/8/layout/cycle6"/>
    <dgm:cxn modelId="{56EF337A-E459-40E8-BC46-182CE4741C6F}" type="presParOf" srcId="{56512DFE-7BC2-49E6-AF91-441703C4826C}" destId="{799149C6-08D1-4DD6-84E4-14FA3735C143}" srcOrd="0" destOrd="0" presId="urn:microsoft.com/office/officeart/2005/8/layout/cycle6"/>
    <dgm:cxn modelId="{4E95B0C3-358E-44BA-AC2F-51EF038DF917}" type="presParOf" srcId="{56512DFE-7BC2-49E6-AF91-441703C4826C}" destId="{9AE6DCAA-2D3F-4576-9A3B-4C8358B9F0DA}" srcOrd="1" destOrd="0" presId="urn:microsoft.com/office/officeart/2005/8/layout/cycle6"/>
    <dgm:cxn modelId="{E0391504-328C-48BA-AA77-A1F138BB9179}" type="presParOf" srcId="{56512DFE-7BC2-49E6-AF91-441703C4826C}" destId="{C3D53F7B-69FF-41D9-8D81-6CDC766FEEF6}" srcOrd="2" destOrd="0" presId="urn:microsoft.com/office/officeart/2005/8/layout/cycle6"/>
    <dgm:cxn modelId="{1E629E0B-4BF1-483E-A0D8-CCFE6AF48A5D}" type="presParOf" srcId="{56512DFE-7BC2-49E6-AF91-441703C4826C}" destId="{7EED14F9-72E1-4EFC-BB6D-DA20C0968825}" srcOrd="3" destOrd="0" presId="urn:microsoft.com/office/officeart/2005/8/layout/cycle6"/>
    <dgm:cxn modelId="{6E790A39-DCEC-4429-A9C0-56B8F3A8AE10}" type="presParOf" srcId="{56512DFE-7BC2-49E6-AF91-441703C4826C}" destId="{0122A720-8C76-43E1-9E48-A1EC38C7B90F}" srcOrd="4" destOrd="0" presId="urn:microsoft.com/office/officeart/2005/8/layout/cycle6"/>
    <dgm:cxn modelId="{3BD9A817-5A7D-48CA-BD8A-E4FFCEECC65F}" type="presParOf" srcId="{56512DFE-7BC2-49E6-AF91-441703C4826C}" destId="{6652E7F2-D0E6-4AFD-AB17-4794FC545CFB}" srcOrd="5" destOrd="0" presId="urn:microsoft.com/office/officeart/2005/8/layout/cycle6"/>
    <dgm:cxn modelId="{7FDF7041-FC3D-412E-A9B7-68D2FAF9F762}" type="presParOf" srcId="{56512DFE-7BC2-49E6-AF91-441703C4826C}" destId="{5CB3C378-21EF-437B-89F7-87A0149119C6}" srcOrd="6" destOrd="0" presId="urn:microsoft.com/office/officeart/2005/8/layout/cycle6"/>
    <dgm:cxn modelId="{22A1C7D0-75C5-480F-9319-6CCB80F44E0B}" type="presParOf" srcId="{56512DFE-7BC2-49E6-AF91-441703C4826C}" destId="{93133DBA-60F8-4904-B501-5F422A70906E}" srcOrd="7" destOrd="0" presId="urn:microsoft.com/office/officeart/2005/8/layout/cycle6"/>
    <dgm:cxn modelId="{6BA2E018-C11E-48A6-ACE3-ACF0BACC9E70}" type="presParOf" srcId="{56512DFE-7BC2-49E6-AF91-441703C4826C}" destId="{E209D39B-73F7-4E0F-87FC-FE22974626E0}" srcOrd="8" destOrd="0" presId="urn:microsoft.com/office/officeart/2005/8/layout/cycle6"/>
    <dgm:cxn modelId="{7438A99C-BC9F-43BA-8A5A-9A462EAE750F}" type="presParOf" srcId="{56512DFE-7BC2-49E6-AF91-441703C4826C}" destId="{EE1F4229-34A6-4DC3-9C3C-036D66CA6358}" srcOrd="9" destOrd="0" presId="urn:microsoft.com/office/officeart/2005/8/layout/cycle6"/>
    <dgm:cxn modelId="{F8823459-B0DE-42A7-ADA4-1E00B28A553A}" type="presParOf" srcId="{56512DFE-7BC2-49E6-AF91-441703C4826C}" destId="{AF02DFF5-F144-4583-B0D9-14CDEC7FF39D}" srcOrd="10" destOrd="0" presId="urn:microsoft.com/office/officeart/2005/8/layout/cycle6"/>
    <dgm:cxn modelId="{3D4BF05B-1B17-4154-BBA9-7BBC0877C9AD}" type="presParOf" srcId="{56512DFE-7BC2-49E6-AF91-441703C4826C}" destId="{10B5DB30-5F87-4EC4-87E3-21254AF3A2D1}" srcOrd="11" destOrd="0" presId="urn:microsoft.com/office/officeart/2005/8/layout/cycle6"/>
    <dgm:cxn modelId="{C30E255D-73CC-4049-AEF0-D36D1AEC69ED}" type="presParOf" srcId="{56512DFE-7BC2-49E6-AF91-441703C4826C}" destId="{5E41BB5A-D0E4-4C1B-954D-9B487225660E}" srcOrd="12" destOrd="0" presId="urn:microsoft.com/office/officeart/2005/8/layout/cycle6"/>
    <dgm:cxn modelId="{65522F72-34A6-4E43-91C9-019E63C4FFB5}" type="presParOf" srcId="{56512DFE-7BC2-49E6-AF91-441703C4826C}" destId="{A6DEA64C-CC8C-48F3-AE3C-5E997FA5A861}" srcOrd="13" destOrd="0" presId="urn:microsoft.com/office/officeart/2005/8/layout/cycle6"/>
    <dgm:cxn modelId="{50BEC8F9-7FA2-4829-86A9-30CB5CB6C8FC}" type="presParOf" srcId="{56512DFE-7BC2-49E6-AF91-441703C4826C}" destId="{A21116B9-7760-4D8F-B365-972B6A8D4BC7}" srcOrd="14" destOrd="0" presId="urn:microsoft.com/office/officeart/2005/8/layout/cycle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8EA67D-2D89-42D4-88DF-7A2F0B4A93B9}" type="doc">
      <dgm:prSet loTypeId="urn:microsoft.com/office/officeart/2005/8/layout/cycle6" loCatId="cycle" qsTypeId="urn:microsoft.com/office/officeart/2005/8/quickstyle/simple1" qsCatId="simple" csTypeId="urn:microsoft.com/office/officeart/2005/8/colors/accent0_1" csCatId="mainScheme" phldr="1"/>
      <dgm:spPr/>
      <dgm:t>
        <a:bodyPr/>
        <a:lstStyle/>
        <a:p>
          <a:endParaRPr lang="en-US"/>
        </a:p>
      </dgm:t>
    </dgm:pt>
    <dgm:pt modelId="{72D702AC-1AD6-47FE-B12A-DDEAD89C1811}">
      <dgm:prSet phldrT="[Text]"/>
      <dgm:spPr/>
      <dgm:t>
        <a:bodyPr/>
        <a:lstStyle/>
        <a:p>
          <a:r>
            <a:rPr lang="en-US" dirty="0"/>
            <a:t>Kinetics</a:t>
          </a:r>
        </a:p>
      </dgm:t>
    </dgm:pt>
    <dgm:pt modelId="{FB746311-807B-4F13-BEBB-246218B80624}" type="parTrans" cxnId="{923657D3-A1CB-4ADB-A7A3-90748FA0D3F9}">
      <dgm:prSet/>
      <dgm:spPr/>
      <dgm:t>
        <a:bodyPr/>
        <a:lstStyle/>
        <a:p>
          <a:endParaRPr lang="en-US"/>
        </a:p>
      </dgm:t>
    </dgm:pt>
    <dgm:pt modelId="{823B3D16-1D57-445A-B243-794F1994C5FE}" type="sibTrans" cxnId="{923657D3-A1CB-4ADB-A7A3-90748FA0D3F9}">
      <dgm:prSet/>
      <dgm:spPr/>
      <dgm:t>
        <a:bodyPr/>
        <a:lstStyle/>
        <a:p>
          <a:endParaRPr lang="en-US"/>
        </a:p>
      </dgm:t>
    </dgm:pt>
    <dgm:pt modelId="{1BAA1D37-C7E1-4876-A211-A3C075F22ADE}">
      <dgm:prSet phldrT="[Text]"/>
      <dgm:spPr/>
      <dgm:t>
        <a:bodyPr/>
        <a:lstStyle/>
        <a:p>
          <a:r>
            <a:rPr lang="en-US" dirty="0"/>
            <a:t>Proxemics</a:t>
          </a:r>
        </a:p>
      </dgm:t>
    </dgm:pt>
    <dgm:pt modelId="{AEFD9042-58F4-42D0-8716-7107FED09DDB}" type="parTrans" cxnId="{909834F8-34AB-4505-9B79-2DD23DD400E5}">
      <dgm:prSet/>
      <dgm:spPr/>
      <dgm:t>
        <a:bodyPr/>
        <a:lstStyle/>
        <a:p>
          <a:endParaRPr lang="en-US"/>
        </a:p>
      </dgm:t>
    </dgm:pt>
    <dgm:pt modelId="{BB0642B0-E1F7-4D20-8990-44D3E6002DAA}" type="sibTrans" cxnId="{909834F8-34AB-4505-9B79-2DD23DD400E5}">
      <dgm:prSet/>
      <dgm:spPr/>
      <dgm:t>
        <a:bodyPr/>
        <a:lstStyle/>
        <a:p>
          <a:endParaRPr lang="en-US"/>
        </a:p>
      </dgm:t>
    </dgm:pt>
    <dgm:pt modelId="{2AD932CB-BEAD-482C-B63E-BAA92A0A4246}">
      <dgm:prSet phldrT="[Text]"/>
      <dgm:spPr/>
      <dgm:t>
        <a:bodyPr/>
        <a:lstStyle/>
        <a:p>
          <a:r>
            <a:rPr lang="en-US" dirty="0"/>
            <a:t>Paralanguage</a:t>
          </a:r>
        </a:p>
      </dgm:t>
    </dgm:pt>
    <dgm:pt modelId="{A7EF60E0-FAE9-49DB-9868-B4786A8CDEBC}" type="parTrans" cxnId="{3519AA1E-955C-4AC4-A986-DF1DE7FBE4D4}">
      <dgm:prSet/>
      <dgm:spPr/>
      <dgm:t>
        <a:bodyPr/>
        <a:lstStyle/>
        <a:p>
          <a:endParaRPr lang="en-US"/>
        </a:p>
      </dgm:t>
    </dgm:pt>
    <dgm:pt modelId="{BB2B8D34-0CE8-460C-B345-87880199781D}" type="sibTrans" cxnId="{3519AA1E-955C-4AC4-A986-DF1DE7FBE4D4}">
      <dgm:prSet/>
      <dgm:spPr/>
      <dgm:t>
        <a:bodyPr/>
        <a:lstStyle/>
        <a:p>
          <a:endParaRPr lang="en-US"/>
        </a:p>
      </dgm:t>
    </dgm:pt>
    <dgm:pt modelId="{2477DBC8-7B14-4604-9FE0-5D4CAED617C3}">
      <dgm:prSet phldrT="[Text]"/>
      <dgm:spPr/>
      <dgm:t>
        <a:bodyPr/>
        <a:lstStyle/>
        <a:p>
          <a:r>
            <a:rPr lang="en-US" dirty="0"/>
            <a:t>Physical Appearance</a:t>
          </a:r>
        </a:p>
      </dgm:t>
    </dgm:pt>
    <dgm:pt modelId="{651FE799-A1F5-49A2-BEFF-1FC5CD4654C3}" type="parTrans" cxnId="{E84733DB-0F90-4FEB-A9A8-CE625CDB885D}">
      <dgm:prSet/>
      <dgm:spPr/>
      <dgm:t>
        <a:bodyPr/>
        <a:lstStyle/>
        <a:p>
          <a:endParaRPr lang="en-US"/>
        </a:p>
      </dgm:t>
    </dgm:pt>
    <dgm:pt modelId="{2DEB0BA0-5879-45F8-B1CF-15679CFBEE45}" type="sibTrans" cxnId="{E84733DB-0F90-4FEB-A9A8-CE625CDB885D}">
      <dgm:prSet/>
      <dgm:spPr/>
      <dgm:t>
        <a:bodyPr/>
        <a:lstStyle/>
        <a:p>
          <a:endParaRPr lang="en-US"/>
        </a:p>
      </dgm:t>
    </dgm:pt>
    <dgm:pt modelId="{4B0BBBBA-EEE2-420B-96D8-4D097E1B28F4}" type="pres">
      <dgm:prSet presAssocID="{238EA67D-2D89-42D4-88DF-7A2F0B4A93B9}" presName="cycle" presStyleCnt="0">
        <dgm:presLayoutVars>
          <dgm:dir/>
          <dgm:resizeHandles val="exact"/>
        </dgm:presLayoutVars>
      </dgm:prSet>
      <dgm:spPr/>
    </dgm:pt>
    <dgm:pt modelId="{022C856E-E8F4-4B5A-B628-76B56E356ABC}" type="pres">
      <dgm:prSet presAssocID="{72D702AC-1AD6-47FE-B12A-DDEAD89C1811}" presName="node" presStyleLbl="node1" presStyleIdx="0" presStyleCnt="4">
        <dgm:presLayoutVars>
          <dgm:bulletEnabled val="1"/>
        </dgm:presLayoutVars>
      </dgm:prSet>
      <dgm:spPr/>
    </dgm:pt>
    <dgm:pt modelId="{A0BF83B4-DFF2-43B5-B5D6-8F5DE0EC15E8}" type="pres">
      <dgm:prSet presAssocID="{72D702AC-1AD6-47FE-B12A-DDEAD89C1811}" presName="spNode" presStyleCnt="0"/>
      <dgm:spPr/>
    </dgm:pt>
    <dgm:pt modelId="{8769A93B-1A38-4960-850C-BFE52662EBBC}" type="pres">
      <dgm:prSet presAssocID="{823B3D16-1D57-445A-B243-794F1994C5FE}" presName="sibTrans" presStyleLbl="sibTrans1D1" presStyleIdx="0" presStyleCnt="4"/>
      <dgm:spPr/>
    </dgm:pt>
    <dgm:pt modelId="{73EF9050-6AA5-4A3C-A4C8-AA63CD73408F}" type="pres">
      <dgm:prSet presAssocID="{1BAA1D37-C7E1-4876-A211-A3C075F22ADE}" presName="node" presStyleLbl="node1" presStyleIdx="1" presStyleCnt="4">
        <dgm:presLayoutVars>
          <dgm:bulletEnabled val="1"/>
        </dgm:presLayoutVars>
      </dgm:prSet>
      <dgm:spPr/>
    </dgm:pt>
    <dgm:pt modelId="{84B4B555-B29E-47B1-8320-3E18E6502A90}" type="pres">
      <dgm:prSet presAssocID="{1BAA1D37-C7E1-4876-A211-A3C075F22ADE}" presName="spNode" presStyleCnt="0"/>
      <dgm:spPr/>
    </dgm:pt>
    <dgm:pt modelId="{B6635036-BE67-4B36-B0CD-C024192A0934}" type="pres">
      <dgm:prSet presAssocID="{BB0642B0-E1F7-4D20-8990-44D3E6002DAA}" presName="sibTrans" presStyleLbl="sibTrans1D1" presStyleIdx="1" presStyleCnt="4"/>
      <dgm:spPr/>
    </dgm:pt>
    <dgm:pt modelId="{AD1A4FF3-ECD6-4AA3-9CE9-B4633A1BCD47}" type="pres">
      <dgm:prSet presAssocID="{2AD932CB-BEAD-482C-B63E-BAA92A0A4246}" presName="node" presStyleLbl="node1" presStyleIdx="2" presStyleCnt="4">
        <dgm:presLayoutVars>
          <dgm:bulletEnabled val="1"/>
        </dgm:presLayoutVars>
      </dgm:prSet>
      <dgm:spPr/>
    </dgm:pt>
    <dgm:pt modelId="{787C4248-DD5C-41D2-BA48-E422D71A72CA}" type="pres">
      <dgm:prSet presAssocID="{2AD932CB-BEAD-482C-B63E-BAA92A0A4246}" presName="spNode" presStyleCnt="0"/>
      <dgm:spPr/>
    </dgm:pt>
    <dgm:pt modelId="{1C4493EA-853B-4BBF-BF37-25AEF9FE456F}" type="pres">
      <dgm:prSet presAssocID="{BB2B8D34-0CE8-460C-B345-87880199781D}" presName="sibTrans" presStyleLbl="sibTrans1D1" presStyleIdx="2" presStyleCnt="4"/>
      <dgm:spPr/>
    </dgm:pt>
    <dgm:pt modelId="{83BC3134-B526-4F84-A878-36068DC366F0}" type="pres">
      <dgm:prSet presAssocID="{2477DBC8-7B14-4604-9FE0-5D4CAED617C3}" presName="node" presStyleLbl="node1" presStyleIdx="3" presStyleCnt="4">
        <dgm:presLayoutVars>
          <dgm:bulletEnabled val="1"/>
        </dgm:presLayoutVars>
      </dgm:prSet>
      <dgm:spPr/>
    </dgm:pt>
    <dgm:pt modelId="{89953E24-9288-4D62-A98E-1CD3F9B9A9F1}" type="pres">
      <dgm:prSet presAssocID="{2477DBC8-7B14-4604-9FE0-5D4CAED617C3}" presName="spNode" presStyleCnt="0"/>
      <dgm:spPr/>
    </dgm:pt>
    <dgm:pt modelId="{362908D9-6879-48A2-A755-DA2B3CA3B6CC}" type="pres">
      <dgm:prSet presAssocID="{2DEB0BA0-5879-45F8-B1CF-15679CFBEE45}" presName="sibTrans" presStyleLbl="sibTrans1D1" presStyleIdx="3" presStyleCnt="4"/>
      <dgm:spPr/>
    </dgm:pt>
  </dgm:ptLst>
  <dgm:cxnLst>
    <dgm:cxn modelId="{3519AA1E-955C-4AC4-A986-DF1DE7FBE4D4}" srcId="{238EA67D-2D89-42D4-88DF-7A2F0B4A93B9}" destId="{2AD932CB-BEAD-482C-B63E-BAA92A0A4246}" srcOrd="2" destOrd="0" parTransId="{A7EF60E0-FAE9-49DB-9868-B4786A8CDEBC}" sibTransId="{BB2B8D34-0CE8-460C-B345-87880199781D}"/>
    <dgm:cxn modelId="{1E6DFC30-5151-489A-94AB-B17B6759A365}" type="presOf" srcId="{823B3D16-1D57-445A-B243-794F1994C5FE}" destId="{8769A93B-1A38-4960-850C-BFE52662EBBC}" srcOrd="0" destOrd="0" presId="urn:microsoft.com/office/officeart/2005/8/layout/cycle6"/>
    <dgm:cxn modelId="{D69F1933-56F2-46E3-B2B3-B31BFC28B79A}" type="presOf" srcId="{72D702AC-1AD6-47FE-B12A-DDEAD89C1811}" destId="{022C856E-E8F4-4B5A-B628-76B56E356ABC}" srcOrd="0" destOrd="0" presId="urn:microsoft.com/office/officeart/2005/8/layout/cycle6"/>
    <dgm:cxn modelId="{F5DDD66E-E67B-469F-9D55-AB861E781155}" type="presOf" srcId="{2DEB0BA0-5879-45F8-B1CF-15679CFBEE45}" destId="{362908D9-6879-48A2-A755-DA2B3CA3B6CC}" srcOrd="0" destOrd="0" presId="urn:microsoft.com/office/officeart/2005/8/layout/cycle6"/>
    <dgm:cxn modelId="{76778F73-FC50-4C09-A7EE-862447FD8919}" type="presOf" srcId="{BB2B8D34-0CE8-460C-B345-87880199781D}" destId="{1C4493EA-853B-4BBF-BF37-25AEF9FE456F}" srcOrd="0" destOrd="0" presId="urn:microsoft.com/office/officeart/2005/8/layout/cycle6"/>
    <dgm:cxn modelId="{60AD2DCE-E154-4A65-BE0E-F781F2970B1C}" type="presOf" srcId="{1BAA1D37-C7E1-4876-A211-A3C075F22ADE}" destId="{73EF9050-6AA5-4A3C-A4C8-AA63CD73408F}" srcOrd="0" destOrd="0" presId="urn:microsoft.com/office/officeart/2005/8/layout/cycle6"/>
    <dgm:cxn modelId="{840CDECF-F4FC-478D-8650-6AE93F76142B}" type="presOf" srcId="{2477DBC8-7B14-4604-9FE0-5D4CAED617C3}" destId="{83BC3134-B526-4F84-A878-36068DC366F0}" srcOrd="0" destOrd="0" presId="urn:microsoft.com/office/officeart/2005/8/layout/cycle6"/>
    <dgm:cxn modelId="{923657D3-A1CB-4ADB-A7A3-90748FA0D3F9}" srcId="{238EA67D-2D89-42D4-88DF-7A2F0B4A93B9}" destId="{72D702AC-1AD6-47FE-B12A-DDEAD89C1811}" srcOrd="0" destOrd="0" parTransId="{FB746311-807B-4F13-BEBB-246218B80624}" sibTransId="{823B3D16-1D57-445A-B243-794F1994C5FE}"/>
    <dgm:cxn modelId="{E84733DB-0F90-4FEB-A9A8-CE625CDB885D}" srcId="{238EA67D-2D89-42D4-88DF-7A2F0B4A93B9}" destId="{2477DBC8-7B14-4604-9FE0-5D4CAED617C3}" srcOrd="3" destOrd="0" parTransId="{651FE799-A1F5-49A2-BEFF-1FC5CD4654C3}" sibTransId="{2DEB0BA0-5879-45F8-B1CF-15679CFBEE45}"/>
    <dgm:cxn modelId="{9E77CAE0-E0D0-467B-9E2B-B1152604F31E}" type="presOf" srcId="{2AD932CB-BEAD-482C-B63E-BAA92A0A4246}" destId="{AD1A4FF3-ECD6-4AA3-9CE9-B4633A1BCD47}" srcOrd="0" destOrd="0" presId="urn:microsoft.com/office/officeart/2005/8/layout/cycle6"/>
    <dgm:cxn modelId="{DED41EE8-19D5-40DF-ACCB-BDFF0692021E}" type="presOf" srcId="{238EA67D-2D89-42D4-88DF-7A2F0B4A93B9}" destId="{4B0BBBBA-EEE2-420B-96D8-4D097E1B28F4}" srcOrd="0" destOrd="0" presId="urn:microsoft.com/office/officeart/2005/8/layout/cycle6"/>
    <dgm:cxn modelId="{909834F8-34AB-4505-9B79-2DD23DD400E5}" srcId="{238EA67D-2D89-42D4-88DF-7A2F0B4A93B9}" destId="{1BAA1D37-C7E1-4876-A211-A3C075F22ADE}" srcOrd="1" destOrd="0" parTransId="{AEFD9042-58F4-42D0-8716-7107FED09DDB}" sibTransId="{BB0642B0-E1F7-4D20-8990-44D3E6002DAA}"/>
    <dgm:cxn modelId="{948F8EF9-6E31-4F9E-95E9-B128387FBFDC}" type="presOf" srcId="{BB0642B0-E1F7-4D20-8990-44D3E6002DAA}" destId="{B6635036-BE67-4B36-B0CD-C024192A0934}" srcOrd="0" destOrd="0" presId="urn:microsoft.com/office/officeart/2005/8/layout/cycle6"/>
    <dgm:cxn modelId="{5743D622-4412-4595-A1E9-6E867C4E4EBE}" type="presParOf" srcId="{4B0BBBBA-EEE2-420B-96D8-4D097E1B28F4}" destId="{022C856E-E8F4-4B5A-B628-76B56E356ABC}" srcOrd="0" destOrd="0" presId="urn:microsoft.com/office/officeart/2005/8/layout/cycle6"/>
    <dgm:cxn modelId="{1D7031AF-DAAC-436C-9834-92E0D3896B9D}" type="presParOf" srcId="{4B0BBBBA-EEE2-420B-96D8-4D097E1B28F4}" destId="{A0BF83B4-DFF2-43B5-B5D6-8F5DE0EC15E8}" srcOrd="1" destOrd="0" presId="urn:microsoft.com/office/officeart/2005/8/layout/cycle6"/>
    <dgm:cxn modelId="{A7786F4B-986D-4CFC-BE56-146695A77174}" type="presParOf" srcId="{4B0BBBBA-EEE2-420B-96D8-4D097E1B28F4}" destId="{8769A93B-1A38-4960-850C-BFE52662EBBC}" srcOrd="2" destOrd="0" presId="urn:microsoft.com/office/officeart/2005/8/layout/cycle6"/>
    <dgm:cxn modelId="{F681873E-5710-4D86-8178-B235B5AF59BE}" type="presParOf" srcId="{4B0BBBBA-EEE2-420B-96D8-4D097E1B28F4}" destId="{73EF9050-6AA5-4A3C-A4C8-AA63CD73408F}" srcOrd="3" destOrd="0" presId="urn:microsoft.com/office/officeart/2005/8/layout/cycle6"/>
    <dgm:cxn modelId="{34E02B58-E2D4-459F-B4B5-5CF698AC3A76}" type="presParOf" srcId="{4B0BBBBA-EEE2-420B-96D8-4D097E1B28F4}" destId="{84B4B555-B29E-47B1-8320-3E18E6502A90}" srcOrd="4" destOrd="0" presId="urn:microsoft.com/office/officeart/2005/8/layout/cycle6"/>
    <dgm:cxn modelId="{57DFA40C-3ACC-4571-968E-29C172883F60}" type="presParOf" srcId="{4B0BBBBA-EEE2-420B-96D8-4D097E1B28F4}" destId="{B6635036-BE67-4B36-B0CD-C024192A0934}" srcOrd="5" destOrd="0" presId="urn:microsoft.com/office/officeart/2005/8/layout/cycle6"/>
    <dgm:cxn modelId="{00592F66-A4D5-4A68-A16F-7F9A398C9487}" type="presParOf" srcId="{4B0BBBBA-EEE2-420B-96D8-4D097E1B28F4}" destId="{AD1A4FF3-ECD6-4AA3-9CE9-B4633A1BCD47}" srcOrd="6" destOrd="0" presId="urn:microsoft.com/office/officeart/2005/8/layout/cycle6"/>
    <dgm:cxn modelId="{B54802AA-9F27-4238-8FD9-3878D75D8BB4}" type="presParOf" srcId="{4B0BBBBA-EEE2-420B-96D8-4D097E1B28F4}" destId="{787C4248-DD5C-41D2-BA48-E422D71A72CA}" srcOrd="7" destOrd="0" presId="urn:microsoft.com/office/officeart/2005/8/layout/cycle6"/>
    <dgm:cxn modelId="{DFFB36A7-39D6-4C5F-96D6-FB5B511C1BE1}" type="presParOf" srcId="{4B0BBBBA-EEE2-420B-96D8-4D097E1B28F4}" destId="{1C4493EA-853B-4BBF-BF37-25AEF9FE456F}" srcOrd="8" destOrd="0" presId="urn:microsoft.com/office/officeart/2005/8/layout/cycle6"/>
    <dgm:cxn modelId="{8EBDFBB5-8B1C-4D25-88EF-C8078674F8F5}" type="presParOf" srcId="{4B0BBBBA-EEE2-420B-96D8-4D097E1B28F4}" destId="{83BC3134-B526-4F84-A878-36068DC366F0}" srcOrd="9" destOrd="0" presId="urn:microsoft.com/office/officeart/2005/8/layout/cycle6"/>
    <dgm:cxn modelId="{A79C4FAC-7F73-4E2E-B106-1823335B0946}" type="presParOf" srcId="{4B0BBBBA-EEE2-420B-96D8-4D097E1B28F4}" destId="{89953E24-9288-4D62-A98E-1CD3F9B9A9F1}" srcOrd="10" destOrd="0" presId="urn:microsoft.com/office/officeart/2005/8/layout/cycle6"/>
    <dgm:cxn modelId="{FEFDC3B8-52BC-4779-AC49-2EFBE8B7116F}" type="presParOf" srcId="{4B0BBBBA-EEE2-420B-96D8-4D097E1B28F4}" destId="{362908D9-6879-48A2-A755-DA2B3CA3B6CC}" srcOrd="11" destOrd="0" presId="urn:microsoft.com/office/officeart/2005/8/layout/cycle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F3722-A175-4DA8-A39B-9399D4D4E794}">
      <dsp:nvSpPr>
        <dsp:cNvPr id="0" name=""/>
        <dsp:cNvSpPr/>
      </dsp:nvSpPr>
      <dsp:spPr>
        <a:xfrm>
          <a:off x="10" y="0"/>
          <a:ext cx="599156" cy="59915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0DE47-223E-4D7D-A671-678C925FC36E}">
      <dsp:nvSpPr>
        <dsp:cNvPr id="0" name=""/>
        <dsp:cNvSpPr/>
      </dsp:nvSpPr>
      <dsp:spPr>
        <a:xfrm>
          <a:off x="59926" y="59915"/>
          <a:ext cx="479325" cy="479325"/>
        </a:xfrm>
        <a:prstGeom prst="chord">
          <a:avLst>
            <a:gd name="adj1" fmla="val 1800000"/>
            <a:gd name="adj2" fmla="val 90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8CA706-119D-457B-A2C9-5541322BBD2F}">
      <dsp:nvSpPr>
        <dsp:cNvPr id="0" name=""/>
        <dsp:cNvSpPr/>
      </dsp:nvSpPr>
      <dsp:spPr>
        <a:xfrm>
          <a:off x="0" y="658158"/>
          <a:ext cx="2646032" cy="2521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880" tIns="55880" rIns="55880" bIns="55880" numCol="1" spcCol="1270" anchor="t" anchorCtr="0">
          <a:noAutofit/>
        </a:bodyPr>
        <a:lstStyle/>
        <a:p>
          <a:pPr marL="0" lvl="0" indent="0" algn="l" defTabSz="977900">
            <a:lnSpc>
              <a:spcPct val="90000"/>
            </a:lnSpc>
            <a:spcBef>
              <a:spcPct val="0"/>
            </a:spcBef>
            <a:spcAft>
              <a:spcPct val="35000"/>
            </a:spcAft>
            <a:buNone/>
          </a:pPr>
          <a:r>
            <a:rPr lang="en-US" sz="2200" kern="1200" dirty="0">
              <a:solidFill>
                <a:srgbClr val="1154B8"/>
              </a:solidFill>
            </a:rPr>
            <a:t>Improve customer communication among Odyssey waiters</a:t>
          </a:r>
        </a:p>
      </dsp:txBody>
      <dsp:txXfrm>
        <a:off x="0" y="658158"/>
        <a:ext cx="2646032" cy="2521452"/>
      </dsp:txXfrm>
    </dsp:sp>
    <dsp:sp modelId="{CF78E6FE-1FBB-40F9-A5FB-B27BE9EB89B1}">
      <dsp:nvSpPr>
        <dsp:cNvPr id="0" name=""/>
        <dsp:cNvSpPr/>
      </dsp:nvSpPr>
      <dsp:spPr>
        <a:xfrm>
          <a:off x="652028" y="4092"/>
          <a:ext cx="1772505" cy="59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b" anchorCtr="0">
          <a:noAutofit/>
        </a:bodyPr>
        <a:lstStyle/>
        <a:p>
          <a:pPr marL="0" lvl="0" indent="0" algn="l" defTabSz="1377950">
            <a:lnSpc>
              <a:spcPct val="90000"/>
            </a:lnSpc>
            <a:spcBef>
              <a:spcPct val="0"/>
            </a:spcBef>
            <a:spcAft>
              <a:spcPct val="35000"/>
            </a:spcAft>
            <a:buNone/>
          </a:pPr>
          <a:r>
            <a:rPr lang="en-US" sz="3100" b="1" kern="1200" dirty="0">
              <a:solidFill>
                <a:schemeClr val="accent6">
                  <a:lumMod val="75000"/>
                </a:schemeClr>
              </a:solidFill>
            </a:rPr>
            <a:t>1</a:t>
          </a:r>
        </a:p>
      </dsp:txBody>
      <dsp:txXfrm>
        <a:off x="652028" y="4092"/>
        <a:ext cx="1772505" cy="599156"/>
      </dsp:txXfrm>
    </dsp:sp>
    <dsp:sp modelId="{C24D1941-8E9A-44C2-9921-5F205E65E10B}">
      <dsp:nvSpPr>
        <dsp:cNvPr id="0" name=""/>
        <dsp:cNvSpPr/>
      </dsp:nvSpPr>
      <dsp:spPr>
        <a:xfrm>
          <a:off x="3058085" y="0"/>
          <a:ext cx="599156" cy="59915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A91EDC-9663-456D-916F-F1147757B8A3}">
      <dsp:nvSpPr>
        <dsp:cNvPr id="0" name=""/>
        <dsp:cNvSpPr/>
      </dsp:nvSpPr>
      <dsp:spPr>
        <a:xfrm>
          <a:off x="3118000" y="59915"/>
          <a:ext cx="479325" cy="479325"/>
        </a:xfrm>
        <a:prstGeom prst="chord">
          <a:avLst>
            <a:gd name="adj1" fmla="val 0"/>
            <a:gd name="adj2" fmla="val 108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F87161-66A1-4C12-BFA8-3AC8DC9340DA}">
      <dsp:nvSpPr>
        <dsp:cNvPr id="0" name=""/>
        <dsp:cNvSpPr/>
      </dsp:nvSpPr>
      <dsp:spPr>
        <a:xfrm>
          <a:off x="3195056" y="599156"/>
          <a:ext cx="2946525" cy="2521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880" tIns="55880" rIns="55880" bIns="55880" numCol="1" spcCol="1270" anchor="t" anchorCtr="0">
          <a:noAutofit/>
        </a:bodyPr>
        <a:lstStyle/>
        <a:p>
          <a:pPr marL="0" lvl="0" indent="0" algn="l" defTabSz="977900">
            <a:lnSpc>
              <a:spcPct val="90000"/>
            </a:lnSpc>
            <a:spcBef>
              <a:spcPct val="0"/>
            </a:spcBef>
            <a:spcAft>
              <a:spcPct val="35000"/>
            </a:spcAft>
            <a:buNone/>
          </a:pPr>
          <a:r>
            <a:rPr lang="en-US" sz="2200" kern="1200" dirty="0">
              <a:solidFill>
                <a:srgbClr val="1154B8"/>
              </a:solidFill>
            </a:rPr>
            <a:t>Enhance professional etiquette among servers</a:t>
          </a:r>
        </a:p>
      </dsp:txBody>
      <dsp:txXfrm>
        <a:off x="3195056" y="599156"/>
        <a:ext cx="2946525" cy="2521452"/>
      </dsp:txXfrm>
    </dsp:sp>
    <dsp:sp modelId="{5CFAB83E-35A6-4D79-A768-788308CE76DF}">
      <dsp:nvSpPr>
        <dsp:cNvPr id="0" name=""/>
        <dsp:cNvSpPr/>
      </dsp:nvSpPr>
      <dsp:spPr>
        <a:xfrm>
          <a:off x="3710102" y="4092"/>
          <a:ext cx="1772505" cy="59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b" anchorCtr="0">
          <a:noAutofit/>
        </a:bodyPr>
        <a:lstStyle/>
        <a:p>
          <a:pPr marL="0" lvl="0" indent="0" algn="l" defTabSz="1377950">
            <a:lnSpc>
              <a:spcPct val="90000"/>
            </a:lnSpc>
            <a:spcBef>
              <a:spcPct val="0"/>
            </a:spcBef>
            <a:spcAft>
              <a:spcPct val="35000"/>
            </a:spcAft>
            <a:buNone/>
          </a:pPr>
          <a:r>
            <a:rPr lang="en-US" sz="3100" b="1" kern="1200" dirty="0">
              <a:solidFill>
                <a:schemeClr val="accent6">
                  <a:lumMod val="75000"/>
                </a:schemeClr>
              </a:solidFill>
            </a:rPr>
            <a:t>2</a:t>
          </a:r>
        </a:p>
      </dsp:txBody>
      <dsp:txXfrm>
        <a:off x="3710102" y="4092"/>
        <a:ext cx="1772505" cy="599156"/>
      </dsp:txXfrm>
    </dsp:sp>
    <dsp:sp modelId="{60475AAC-9D9B-4EBF-B3BF-236B4D560FFB}">
      <dsp:nvSpPr>
        <dsp:cNvPr id="0" name=""/>
        <dsp:cNvSpPr/>
      </dsp:nvSpPr>
      <dsp:spPr>
        <a:xfrm>
          <a:off x="6266406" y="0"/>
          <a:ext cx="599156" cy="59915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00AB6-E595-4303-9E04-A2C42B40D95F}">
      <dsp:nvSpPr>
        <dsp:cNvPr id="0" name=""/>
        <dsp:cNvSpPr/>
      </dsp:nvSpPr>
      <dsp:spPr>
        <a:xfrm>
          <a:off x="6326322" y="59915"/>
          <a:ext cx="479325" cy="479325"/>
        </a:xfrm>
        <a:prstGeom prst="chord">
          <a:avLst>
            <a:gd name="adj1" fmla="val 19800000"/>
            <a:gd name="adj2" fmla="val 126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526CA0-E8CD-4CAF-9A42-B105CC436D99}">
      <dsp:nvSpPr>
        <dsp:cNvPr id="0" name=""/>
        <dsp:cNvSpPr/>
      </dsp:nvSpPr>
      <dsp:spPr>
        <a:xfrm>
          <a:off x="6479046" y="599156"/>
          <a:ext cx="2795188" cy="2521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880" tIns="55880" rIns="55880" bIns="55880" numCol="1" spcCol="1270" anchor="t" anchorCtr="0">
          <a:noAutofit/>
        </a:bodyPr>
        <a:lstStyle/>
        <a:p>
          <a:pPr marL="0" lvl="0" indent="0" algn="l" defTabSz="977900">
            <a:lnSpc>
              <a:spcPct val="90000"/>
            </a:lnSpc>
            <a:spcBef>
              <a:spcPct val="0"/>
            </a:spcBef>
            <a:spcAft>
              <a:spcPct val="35000"/>
            </a:spcAft>
            <a:buNone/>
          </a:pPr>
          <a:r>
            <a:rPr lang="en-US" sz="2200" kern="1200" dirty="0">
              <a:solidFill>
                <a:srgbClr val="1154B8"/>
              </a:solidFill>
            </a:rPr>
            <a:t>Improve servers’ ability to provide </a:t>
          </a:r>
          <a:r>
            <a:rPr lang="en-US" sz="2200" kern="1200" dirty="0" err="1">
              <a:solidFill>
                <a:srgbClr val="1154B8"/>
              </a:solidFill>
            </a:rPr>
            <a:t>personalised</a:t>
          </a:r>
          <a:r>
            <a:rPr lang="en-US" sz="2200" kern="1200" dirty="0">
              <a:solidFill>
                <a:srgbClr val="1154B8"/>
              </a:solidFill>
            </a:rPr>
            <a:t> services.</a:t>
          </a:r>
        </a:p>
      </dsp:txBody>
      <dsp:txXfrm>
        <a:off x="6479046" y="599156"/>
        <a:ext cx="2795188" cy="2521452"/>
      </dsp:txXfrm>
    </dsp:sp>
    <dsp:sp modelId="{785B83CB-5E83-462C-94D5-275D957AEE1C}">
      <dsp:nvSpPr>
        <dsp:cNvPr id="0" name=""/>
        <dsp:cNvSpPr/>
      </dsp:nvSpPr>
      <dsp:spPr>
        <a:xfrm>
          <a:off x="6918424" y="4092"/>
          <a:ext cx="1772505" cy="59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b" anchorCtr="0">
          <a:noAutofit/>
        </a:bodyPr>
        <a:lstStyle/>
        <a:p>
          <a:pPr marL="0" lvl="0" indent="0" algn="l" defTabSz="1377950">
            <a:lnSpc>
              <a:spcPct val="90000"/>
            </a:lnSpc>
            <a:spcBef>
              <a:spcPct val="0"/>
            </a:spcBef>
            <a:spcAft>
              <a:spcPct val="35000"/>
            </a:spcAft>
            <a:buNone/>
          </a:pPr>
          <a:r>
            <a:rPr lang="en-US" sz="3100" b="1" kern="1200" dirty="0">
              <a:solidFill>
                <a:schemeClr val="accent6">
                  <a:lumMod val="75000"/>
                </a:schemeClr>
              </a:solidFill>
            </a:rPr>
            <a:t>3</a:t>
          </a:r>
        </a:p>
      </dsp:txBody>
      <dsp:txXfrm>
        <a:off x="6918424" y="4092"/>
        <a:ext cx="1772505" cy="599156"/>
      </dsp:txXfrm>
    </dsp:sp>
    <dsp:sp modelId="{8CB5CAB4-8C08-4D9F-B399-F9E9BFA7F046}">
      <dsp:nvSpPr>
        <dsp:cNvPr id="0" name=""/>
        <dsp:cNvSpPr/>
      </dsp:nvSpPr>
      <dsp:spPr>
        <a:xfrm>
          <a:off x="9399059" y="0"/>
          <a:ext cx="599156" cy="59915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3BC67-CA8F-479A-8D87-1AA6CADDA470}">
      <dsp:nvSpPr>
        <dsp:cNvPr id="0" name=""/>
        <dsp:cNvSpPr/>
      </dsp:nvSpPr>
      <dsp:spPr>
        <a:xfrm>
          <a:off x="9458975" y="59915"/>
          <a:ext cx="479325" cy="479325"/>
        </a:xfrm>
        <a:prstGeom prst="chord">
          <a:avLst>
            <a:gd name="adj1" fmla="val 16200000"/>
            <a:gd name="adj2" fmla="val 162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ED0FC-9D39-43AB-B756-DD095A1FDEAB}">
      <dsp:nvSpPr>
        <dsp:cNvPr id="0" name=""/>
        <dsp:cNvSpPr/>
      </dsp:nvSpPr>
      <dsp:spPr>
        <a:xfrm>
          <a:off x="9826598" y="599156"/>
          <a:ext cx="2365391" cy="2521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880" tIns="55880" rIns="55880" bIns="55880" numCol="1" spcCol="1270" anchor="t" anchorCtr="0">
          <a:noAutofit/>
        </a:bodyPr>
        <a:lstStyle/>
        <a:p>
          <a:pPr marL="0" lvl="0" indent="0" algn="l" defTabSz="977900">
            <a:lnSpc>
              <a:spcPct val="90000"/>
            </a:lnSpc>
            <a:spcBef>
              <a:spcPct val="0"/>
            </a:spcBef>
            <a:spcAft>
              <a:spcPct val="35000"/>
            </a:spcAft>
            <a:buNone/>
          </a:pPr>
          <a:r>
            <a:rPr lang="en-US" sz="2200" kern="1200" dirty="0">
              <a:solidFill>
                <a:srgbClr val="1154B8"/>
              </a:solidFill>
            </a:rPr>
            <a:t>Improve communication in upselling of Food-Wine pairings</a:t>
          </a:r>
        </a:p>
      </dsp:txBody>
      <dsp:txXfrm>
        <a:off x="9826598" y="599156"/>
        <a:ext cx="2365391" cy="2521452"/>
      </dsp:txXfrm>
    </dsp:sp>
    <dsp:sp modelId="{6F26E081-ED50-41B2-A303-5E0A3FD885E1}">
      <dsp:nvSpPr>
        <dsp:cNvPr id="0" name=""/>
        <dsp:cNvSpPr/>
      </dsp:nvSpPr>
      <dsp:spPr>
        <a:xfrm>
          <a:off x="10123040" y="0"/>
          <a:ext cx="1772505" cy="59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b" anchorCtr="0">
          <a:noAutofit/>
        </a:bodyPr>
        <a:lstStyle/>
        <a:p>
          <a:pPr marL="0" lvl="0" indent="0" algn="l" defTabSz="1377950">
            <a:lnSpc>
              <a:spcPct val="90000"/>
            </a:lnSpc>
            <a:spcBef>
              <a:spcPct val="0"/>
            </a:spcBef>
            <a:spcAft>
              <a:spcPct val="35000"/>
            </a:spcAft>
            <a:buNone/>
          </a:pPr>
          <a:r>
            <a:rPr lang="en-US" sz="3100" kern="1200" dirty="0">
              <a:solidFill>
                <a:schemeClr val="accent6">
                  <a:lumMod val="75000"/>
                </a:schemeClr>
              </a:solidFill>
            </a:rPr>
            <a:t>4</a:t>
          </a:r>
        </a:p>
      </dsp:txBody>
      <dsp:txXfrm>
        <a:off x="10123040" y="0"/>
        <a:ext cx="1772505" cy="599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149C6-08D1-4DD6-84E4-14FA3735C143}">
      <dsp:nvSpPr>
        <dsp:cNvPr id="0" name=""/>
        <dsp:cNvSpPr/>
      </dsp:nvSpPr>
      <dsp:spPr>
        <a:xfrm>
          <a:off x="2731378" y="1108"/>
          <a:ext cx="1718068" cy="1116744"/>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rgbClr val="1154B8"/>
              </a:solidFill>
            </a:rPr>
            <a:t>Tangibility</a:t>
          </a:r>
          <a:endParaRPr lang="en-US" sz="1600" kern="1200" dirty="0">
            <a:solidFill>
              <a:srgbClr val="1154B8"/>
            </a:solidFill>
          </a:endParaRPr>
        </a:p>
      </dsp:txBody>
      <dsp:txXfrm>
        <a:off x="2785893" y="55623"/>
        <a:ext cx="1609038" cy="1007714"/>
      </dsp:txXfrm>
    </dsp:sp>
    <dsp:sp modelId="{C3D53F7B-69FF-41D9-8D81-6CDC766FEEF6}">
      <dsp:nvSpPr>
        <dsp:cNvPr id="0" name=""/>
        <dsp:cNvSpPr/>
      </dsp:nvSpPr>
      <dsp:spPr>
        <a:xfrm>
          <a:off x="1359728" y="559480"/>
          <a:ext cx="4461368" cy="4461368"/>
        </a:xfrm>
        <a:custGeom>
          <a:avLst/>
          <a:gdLst/>
          <a:ahLst/>
          <a:cxnLst/>
          <a:rect l="0" t="0" r="0" b="0"/>
          <a:pathLst>
            <a:path>
              <a:moveTo>
                <a:pt x="3101515" y="177003"/>
              </a:moveTo>
              <a:arcTo wR="2230684" hR="2230684" stAng="17578717" swAng="1960986"/>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EED14F9-72E1-4EFC-BB6D-DA20C0968825}">
      <dsp:nvSpPr>
        <dsp:cNvPr id="0" name=""/>
        <dsp:cNvSpPr/>
      </dsp:nvSpPr>
      <dsp:spPr>
        <a:xfrm>
          <a:off x="4852885" y="1542472"/>
          <a:ext cx="1718068" cy="1116744"/>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rgbClr val="1154B8"/>
              </a:solidFill>
            </a:rPr>
            <a:t>Reliability</a:t>
          </a:r>
          <a:endParaRPr lang="en-US" sz="1600" kern="1200" dirty="0">
            <a:solidFill>
              <a:srgbClr val="1154B8"/>
            </a:solidFill>
          </a:endParaRPr>
        </a:p>
      </dsp:txBody>
      <dsp:txXfrm>
        <a:off x="4907400" y="1596987"/>
        <a:ext cx="1609038" cy="1007714"/>
      </dsp:txXfrm>
    </dsp:sp>
    <dsp:sp modelId="{6652E7F2-D0E6-4AFD-AB17-4794FC545CFB}">
      <dsp:nvSpPr>
        <dsp:cNvPr id="0" name=""/>
        <dsp:cNvSpPr/>
      </dsp:nvSpPr>
      <dsp:spPr>
        <a:xfrm>
          <a:off x="1359728" y="559480"/>
          <a:ext cx="4461368" cy="4461368"/>
        </a:xfrm>
        <a:custGeom>
          <a:avLst/>
          <a:gdLst/>
          <a:ahLst/>
          <a:cxnLst/>
          <a:rect l="0" t="0" r="0" b="0"/>
          <a:pathLst>
            <a:path>
              <a:moveTo>
                <a:pt x="4458313" y="2113993"/>
              </a:moveTo>
              <a:arcTo wR="2230684" hR="2230684" stAng="21420084" swAng="2195878"/>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CB3C378-21EF-437B-89F7-87A0149119C6}">
      <dsp:nvSpPr>
        <dsp:cNvPr id="0" name=""/>
        <dsp:cNvSpPr/>
      </dsp:nvSpPr>
      <dsp:spPr>
        <a:xfrm>
          <a:off x="4042541" y="4036453"/>
          <a:ext cx="1718068" cy="1116744"/>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rgbClr val="1154B8"/>
              </a:solidFill>
            </a:rPr>
            <a:t>Assurance</a:t>
          </a:r>
          <a:endParaRPr lang="en-US" sz="1600" kern="1200" dirty="0">
            <a:solidFill>
              <a:srgbClr val="1154B8"/>
            </a:solidFill>
          </a:endParaRPr>
        </a:p>
      </dsp:txBody>
      <dsp:txXfrm>
        <a:off x="4097056" y="4090968"/>
        <a:ext cx="1609038" cy="1007714"/>
      </dsp:txXfrm>
    </dsp:sp>
    <dsp:sp modelId="{E209D39B-73F7-4E0F-87FC-FE22974626E0}">
      <dsp:nvSpPr>
        <dsp:cNvPr id="0" name=""/>
        <dsp:cNvSpPr/>
      </dsp:nvSpPr>
      <dsp:spPr>
        <a:xfrm>
          <a:off x="1359728" y="559480"/>
          <a:ext cx="4461368" cy="4461368"/>
        </a:xfrm>
        <a:custGeom>
          <a:avLst/>
          <a:gdLst/>
          <a:ahLst/>
          <a:cxnLst/>
          <a:rect l="0" t="0" r="0" b="0"/>
          <a:pathLst>
            <a:path>
              <a:moveTo>
                <a:pt x="2673954" y="4416882"/>
              </a:moveTo>
              <a:arcTo wR="2230684" hR="2230684" stAng="4712291" swAng="1375419"/>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E1F4229-34A6-4DC3-9C3C-036D66CA6358}">
      <dsp:nvSpPr>
        <dsp:cNvPr id="0" name=""/>
        <dsp:cNvSpPr/>
      </dsp:nvSpPr>
      <dsp:spPr>
        <a:xfrm>
          <a:off x="1420215" y="4036453"/>
          <a:ext cx="1718068" cy="1116744"/>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rgbClr val="1154B8"/>
              </a:solidFill>
            </a:rPr>
            <a:t>Empathy</a:t>
          </a:r>
          <a:endParaRPr lang="en-US" sz="1600" kern="1200" dirty="0">
            <a:solidFill>
              <a:srgbClr val="1154B8"/>
            </a:solidFill>
          </a:endParaRPr>
        </a:p>
      </dsp:txBody>
      <dsp:txXfrm>
        <a:off x="1474730" y="4090968"/>
        <a:ext cx="1609038" cy="1007714"/>
      </dsp:txXfrm>
    </dsp:sp>
    <dsp:sp modelId="{10B5DB30-5F87-4EC4-87E3-21254AF3A2D1}">
      <dsp:nvSpPr>
        <dsp:cNvPr id="0" name=""/>
        <dsp:cNvSpPr/>
      </dsp:nvSpPr>
      <dsp:spPr>
        <a:xfrm>
          <a:off x="1359728" y="559480"/>
          <a:ext cx="4461368" cy="4461368"/>
        </a:xfrm>
        <a:custGeom>
          <a:avLst/>
          <a:gdLst/>
          <a:ahLst/>
          <a:cxnLst/>
          <a:rect l="0" t="0" r="0" b="0"/>
          <a:pathLst>
            <a:path>
              <a:moveTo>
                <a:pt x="372686" y="3465105"/>
              </a:moveTo>
              <a:arcTo wR="2230684" hR="2230684" stAng="8784037" swAng="2195878"/>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E41BB5A-D0E4-4C1B-954D-9B487225660E}">
      <dsp:nvSpPr>
        <dsp:cNvPr id="0" name=""/>
        <dsp:cNvSpPr/>
      </dsp:nvSpPr>
      <dsp:spPr>
        <a:xfrm>
          <a:off x="609872" y="1542472"/>
          <a:ext cx="1718068" cy="1116744"/>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solidFill>
                <a:srgbClr val="1154B8"/>
              </a:solidFill>
            </a:rPr>
            <a:t>Responsiveness</a:t>
          </a:r>
          <a:endParaRPr lang="en-US" sz="1600" kern="1200" dirty="0">
            <a:solidFill>
              <a:srgbClr val="1154B8"/>
            </a:solidFill>
          </a:endParaRPr>
        </a:p>
      </dsp:txBody>
      <dsp:txXfrm>
        <a:off x="664387" y="1596987"/>
        <a:ext cx="1609038" cy="1007714"/>
      </dsp:txXfrm>
    </dsp:sp>
    <dsp:sp modelId="{A21116B9-7760-4D8F-B365-972B6A8D4BC7}">
      <dsp:nvSpPr>
        <dsp:cNvPr id="0" name=""/>
        <dsp:cNvSpPr/>
      </dsp:nvSpPr>
      <dsp:spPr>
        <a:xfrm>
          <a:off x="1359728" y="559480"/>
          <a:ext cx="4461368" cy="4461368"/>
        </a:xfrm>
        <a:custGeom>
          <a:avLst/>
          <a:gdLst/>
          <a:ahLst/>
          <a:cxnLst/>
          <a:rect l="0" t="0" r="0" b="0"/>
          <a:pathLst>
            <a:path>
              <a:moveTo>
                <a:pt x="388760" y="972404"/>
              </a:moveTo>
              <a:arcTo wR="2230684" hR="2230684" stAng="12860298" swAng="1960986"/>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C856E-E8F4-4B5A-B628-76B56E356ABC}">
      <dsp:nvSpPr>
        <dsp:cNvPr id="0" name=""/>
        <dsp:cNvSpPr/>
      </dsp:nvSpPr>
      <dsp:spPr>
        <a:xfrm>
          <a:off x="2479039" y="1415"/>
          <a:ext cx="1315721" cy="85521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Kinetics</a:t>
          </a:r>
        </a:p>
      </dsp:txBody>
      <dsp:txXfrm>
        <a:off x="2520787" y="43163"/>
        <a:ext cx="1232225" cy="771722"/>
      </dsp:txXfrm>
    </dsp:sp>
    <dsp:sp modelId="{8769A93B-1A38-4960-850C-BFE52662EBBC}">
      <dsp:nvSpPr>
        <dsp:cNvPr id="0" name=""/>
        <dsp:cNvSpPr/>
      </dsp:nvSpPr>
      <dsp:spPr>
        <a:xfrm>
          <a:off x="1724885" y="429024"/>
          <a:ext cx="2824029" cy="2824029"/>
        </a:xfrm>
        <a:custGeom>
          <a:avLst/>
          <a:gdLst/>
          <a:ahLst/>
          <a:cxnLst/>
          <a:rect l="0" t="0" r="0" b="0"/>
          <a:pathLst>
            <a:path>
              <a:moveTo>
                <a:pt x="2079338" y="167641"/>
              </a:moveTo>
              <a:arcTo wR="1412014" hR="1412014" stAng="17892209" swAng="2624017"/>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3EF9050-6AA5-4A3C-A4C8-AA63CD73408F}">
      <dsp:nvSpPr>
        <dsp:cNvPr id="0" name=""/>
        <dsp:cNvSpPr/>
      </dsp:nvSpPr>
      <dsp:spPr>
        <a:xfrm>
          <a:off x="3891053" y="1413429"/>
          <a:ext cx="1315721" cy="85521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Proxemics</a:t>
          </a:r>
        </a:p>
      </dsp:txBody>
      <dsp:txXfrm>
        <a:off x="3932801" y="1455177"/>
        <a:ext cx="1232225" cy="771722"/>
      </dsp:txXfrm>
    </dsp:sp>
    <dsp:sp modelId="{B6635036-BE67-4B36-B0CD-C024192A0934}">
      <dsp:nvSpPr>
        <dsp:cNvPr id="0" name=""/>
        <dsp:cNvSpPr/>
      </dsp:nvSpPr>
      <dsp:spPr>
        <a:xfrm>
          <a:off x="1724885" y="429024"/>
          <a:ext cx="2824029" cy="2824029"/>
        </a:xfrm>
        <a:custGeom>
          <a:avLst/>
          <a:gdLst/>
          <a:ahLst/>
          <a:cxnLst/>
          <a:rect l="0" t="0" r="0" b="0"/>
          <a:pathLst>
            <a:path>
              <a:moveTo>
                <a:pt x="2754440" y="1849824"/>
              </a:moveTo>
              <a:arcTo wR="1412014" hR="1412014" stAng="1083774" swAng="2624017"/>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D1A4FF3-ECD6-4AA3-9CE9-B4633A1BCD47}">
      <dsp:nvSpPr>
        <dsp:cNvPr id="0" name=""/>
        <dsp:cNvSpPr/>
      </dsp:nvSpPr>
      <dsp:spPr>
        <a:xfrm>
          <a:off x="2479039" y="2825444"/>
          <a:ext cx="1315721" cy="85521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Paralanguage</a:t>
          </a:r>
        </a:p>
      </dsp:txBody>
      <dsp:txXfrm>
        <a:off x="2520787" y="2867192"/>
        <a:ext cx="1232225" cy="771722"/>
      </dsp:txXfrm>
    </dsp:sp>
    <dsp:sp modelId="{1C4493EA-853B-4BBF-BF37-25AEF9FE456F}">
      <dsp:nvSpPr>
        <dsp:cNvPr id="0" name=""/>
        <dsp:cNvSpPr/>
      </dsp:nvSpPr>
      <dsp:spPr>
        <a:xfrm>
          <a:off x="1724885" y="429024"/>
          <a:ext cx="2824029" cy="2824029"/>
        </a:xfrm>
        <a:custGeom>
          <a:avLst/>
          <a:gdLst/>
          <a:ahLst/>
          <a:cxnLst/>
          <a:rect l="0" t="0" r="0" b="0"/>
          <a:pathLst>
            <a:path>
              <a:moveTo>
                <a:pt x="744690" y="2656387"/>
              </a:moveTo>
              <a:arcTo wR="1412014" hR="1412014" stAng="7092209" swAng="2624017"/>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BC3134-B526-4F84-A878-36068DC366F0}">
      <dsp:nvSpPr>
        <dsp:cNvPr id="0" name=""/>
        <dsp:cNvSpPr/>
      </dsp:nvSpPr>
      <dsp:spPr>
        <a:xfrm>
          <a:off x="1067024" y="1413429"/>
          <a:ext cx="1315721" cy="85521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Physical Appearance</a:t>
          </a:r>
        </a:p>
      </dsp:txBody>
      <dsp:txXfrm>
        <a:off x="1108772" y="1455177"/>
        <a:ext cx="1232225" cy="771722"/>
      </dsp:txXfrm>
    </dsp:sp>
    <dsp:sp modelId="{362908D9-6879-48A2-A755-DA2B3CA3B6CC}">
      <dsp:nvSpPr>
        <dsp:cNvPr id="0" name=""/>
        <dsp:cNvSpPr/>
      </dsp:nvSpPr>
      <dsp:spPr>
        <a:xfrm>
          <a:off x="1724885" y="429024"/>
          <a:ext cx="2824029" cy="2824029"/>
        </a:xfrm>
        <a:custGeom>
          <a:avLst/>
          <a:gdLst/>
          <a:ahLst/>
          <a:cxnLst/>
          <a:rect l="0" t="0" r="0" b="0"/>
          <a:pathLst>
            <a:path>
              <a:moveTo>
                <a:pt x="69588" y="974204"/>
              </a:moveTo>
              <a:arcTo wR="1412014" hR="1412014" stAng="11883774" swAng="2624017"/>
            </a:path>
          </a:pathLst>
        </a:custGeom>
        <a:noFill/>
        <a:ln w="1270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36FBA2-2F5C-453D-BC55-904ECDEF917D}" type="datetimeFigureOut">
              <a:rPr lang="en-US" smtClean="0"/>
              <a:t>10/28/2025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69BFB1-7EBC-48D7-8E90-16F813EE85EA}" type="slidenum">
              <a:rPr lang="en-US" smtClean="0"/>
              <a:t>‹#›</a:t>
            </a:fld>
            <a:endParaRPr lang="en-US"/>
          </a:p>
        </p:txBody>
      </p:sp>
    </p:spTree>
    <p:extLst>
      <p:ext uri="{BB962C8B-B14F-4D97-AF65-F5344CB8AC3E}">
        <p14:creationId xmlns:p14="http://schemas.microsoft.com/office/powerpoint/2010/main" val="4294464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Hello everyone, welcome to my training session. I hope everyone is doing fine. My presentation is titled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Improving Service Delivery Through Communication at Odyssey- </a:t>
            </a:r>
            <a:r>
              <a:rPr lang="en-US" sz="1800" b="1" kern="100" dirty="0" err="1">
                <a:effectLst/>
                <a:latin typeface="Aptos" panose="020B0004020202020204" pitchFamily="34" charset="0"/>
                <a:ea typeface="Aptos" panose="020B0004020202020204" pitchFamily="34" charset="0"/>
                <a:cs typeface="Times New Roman" panose="02020603050405020304" pitchFamily="18" charset="0"/>
              </a:rPr>
              <a:t>Anasma</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One of the core issues of service delivery in hospitality is communication. My name is Raluca and I have been here for my placement where I have learnt, grown and had a positive impact on the workplace.</a:t>
            </a:r>
          </a:p>
        </p:txBody>
      </p:sp>
      <p:sp>
        <p:nvSpPr>
          <p:cNvPr id="4" name="Slide Number Placeholder 3"/>
          <p:cNvSpPr>
            <a:spLocks noGrp="1"/>
          </p:cNvSpPr>
          <p:nvPr>
            <p:ph type="sldNum" sz="quarter" idx="5"/>
          </p:nvPr>
        </p:nvSpPr>
        <p:spPr/>
        <p:txBody>
          <a:bodyPr/>
          <a:lstStyle/>
          <a:p>
            <a:fld id="{2769BFB1-7EBC-48D7-8E90-16F813EE85EA}" type="slidenum">
              <a:rPr lang="en-US" smtClean="0"/>
              <a:t>2</a:t>
            </a:fld>
            <a:endParaRPr lang="en-US"/>
          </a:p>
        </p:txBody>
      </p:sp>
    </p:spTree>
    <p:extLst>
      <p:ext uri="{BB962C8B-B14F-4D97-AF65-F5344CB8AC3E}">
        <p14:creationId xmlns:p14="http://schemas.microsoft.com/office/powerpoint/2010/main" val="786043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Unless you live under a rock or are very unaware, we are at the Odyssey Restaurant, which is one of the branches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Anasma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Here is some brief information about our facility: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it is a restaurant whose dishes are inspired by Mediterranean cuisine. It is a perfect location for hosting our guests for breakfast and brunch. The food offered ranges from </a:t>
            </a:r>
            <a:r>
              <a:rPr lang="en-US" sz="1800" kern="100">
                <a:effectLst/>
                <a:latin typeface="Aptos" panose="020B0004020202020204" pitchFamily="34" charset="0"/>
                <a:ea typeface="Aptos" panose="020B0004020202020204" pitchFamily="34" charset="0"/>
                <a:cs typeface="Times New Roman" panose="02020603050405020304" pitchFamily="18" charset="0"/>
              </a:rPr>
              <a:t>warm pizza and fresh pastries to drinks and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creamy hummus. We have a variety of menu offerings, including drinks and various beverages. The ambience of our facility provides warm, stylish seating settings. Just as the picture shows, we can see how lively it is. In case anyone asks, it is located at Trentham Shopping Village.</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3</a:t>
            </a:fld>
            <a:endParaRPr lang="en-US"/>
          </a:p>
        </p:txBody>
      </p:sp>
    </p:spTree>
    <p:extLst>
      <p:ext uri="{BB962C8B-B14F-4D97-AF65-F5344CB8AC3E}">
        <p14:creationId xmlns:p14="http://schemas.microsoft.com/office/powerpoint/2010/main" val="2322795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During my placement, I have noticed areas that require improvement.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not to suggest that these are areas of weakness; rather, my training will serve as a helpful refresher for me, my colleagues, and the managers. It will highlight areas where we can make significant progress through improvement.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first is the Front of the House (FOB) staff, which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mainly includes servers, waiters, ushers, and receptionists who require communication training</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Secondly, from my own experience, I later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realised</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that my onboarding or orientation lacked a structured approach to customer communication. I basically learnt on the job, and I would love to provide a refresher course for the waiters or servers who would benefit from enhanced communication training. This also includes the need to improve professional etiquette, like how to stand next to a guest. I will provide a refresher training course on professional etiquette (non-verbal) communication.</a:t>
            </a:r>
          </a:p>
          <a:p>
            <a:pPr marL="0" marR="0">
              <a:lnSpc>
                <a:spcPct val="115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would like to take a refresher course on food and wine pairing and presentation, as I feel I need more training in this area. The main focus of my presentation is on how to effectively communicate with guests in various settings.</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4</a:t>
            </a:fld>
            <a:endParaRPr lang="en-US"/>
          </a:p>
        </p:txBody>
      </p:sp>
    </p:spTree>
    <p:extLst>
      <p:ext uri="{BB962C8B-B14F-4D97-AF65-F5344CB8AC3E}">
        <p14:creationId xmlns:p14="http://schemas.microsoft.com/office/powerpoint/2010/main" val="540644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 this slide, I will discuss the importance of streamlining our communications. First and foremost, consistency in service delivery is essential. We cannot have guests experiencing effective communication with one waiter during their visit, only to encounter poor communication from other staff on their next visit. Numerous studies indicate that servers and other front-of-house employees must ensure that the services provided meet customer expectations. Effective communication is just as crucial as the food we serve to our guests. Providing quality customer service hinges on how servers communicate, as well as factors like hygiene (both restaurant and server), atmosphere, service quality, and food quality. All of these elements significantly influence customer satisfaction, which in turn shapes customer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5</a:t>
            </a:fld>
            <a:endParaRPr lang="en-US"/>
          </a:p>
        </p:txBody>
      </p:sp>
    </p:spTree>
    <p:extLst>
      <p:ext uri="{BB962C8B-B14F-4D97-AF65-F5344CB8AC3E}">
        <p14:creationId xmlns:p14="http://schemas.microsoft.com/office/powerpoint/2010/main" val="4277018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this slide, I will present a roadmap for our upcoming presentation. Just as you cannot move from point A to point B without a map, our roadmap will guide us through our objectives—specifically, what we aim to learn and understand by the end of this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presentation.Our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objectives are as follows:- Improve communication among Odyssey waiters.- Enhance professional etiquette among servers.- Increase servers’ ability to provide personalized service.- Strengthen communication regarding upselling of food and wine pairings.</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6</a:t>
            </a:fld>
            <a:endParaRPr lang="en-US"/>
          </a:p>
        </p:txBody>
      </p:sp>
    </p:spTree>
    <p:extLst>
      <p:ext uri="{BB962C8B-B14F-4D97-AF65-F5344CB8AC3E}">
        <p14:creationId xmlns:p14="http://schemas.microsoft.com/office/powerpoint/2010/main" val="2748754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commence, this analysis will delineate the critical dimensions of service delivery that are paramount to customer satisfaction. The SERVQUAL framework will serve as the basis for understanding customer perceptions of service quality. This framework, introduced by Parasuraman, Zeithaml, and Berry in 1985, offers valuable insights into service evaluation. The primary inquiry we will address is: What aspects of communication and service hold the greatest significance for our clientele? The SERVQUAL model comprises five essential dimensions: tangibles, reliability, responsiveness, assurance, and empathy. We will further elucidate how each of these dimensions influences communication within a hospitality context, specifically in relation to a waiter’s interactions with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guests.Each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waiter’s communication should embody all five dimensions. **Empathy**: It is crucial to assess whether servers and ushers exhibit warmth and approachability. Do they greet guests with genuine smiles and a welcoming demeanour? 2. **Responsiveness**: An evaluation of responsiveness is necessary. Do servers address guest inquiries and concerns promptly? 3. **Reliability**: The reliability of services must be scrutinised. Are the offerings consistently dependable? In instances where menu items are unavailable, how do servers communicate with customers to manage expectations? 4 **Assurance**: The assurance dimension pertains to the quality of the food and its ability to inspire confidence among guests. Are servers knowledgeable about dietary preferences, such as vegan or vegetarian options, and how do they respond to related inquiries? 5. **Tangibles**: While tangibility may not directly relate to communication, its impact on overall service delivery warrants attention. Assessing the establishment’s ambience—such as the cleanliness of tables before service—can significantly affect the customer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experience.By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systematically considering these dimensions, we can enhance both the quality of communication and the overall service experience provided to our guests. This holistic approach is essential for fostering customer satisfaction and loyalty in a competitive hospitality environment.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769BFB1-7EBC-48D7-8E90-16F813EE85EA}" type="slidenum">
              <a:rPr lang="en-US" smtClean="0"/>
              <a:t>7</a:t>
            </a:fld>
            <a:endParaRPr lang="en-US"/>
          </a:p>
        </p:txBody>
      </p:sp>
    </p:spTree>
    <p:extLst>
      <p:ext uri="{BB962C8B-B14F-4D97-AF65-F5344CB8AC3E}">
        <p14:creationId xmlns:p14="http://schemas.microsoft.com/office/powerpoint/2010/main" val="37237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All that information was to prepare you and provide context and background. Now, let's begin with customer communication. If I lost your attention, it's time to come back to the training.</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First, I will begin with what I call “the Don’t” in hospitality.</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Research has it that you should never use an unprofessional tone, such as Hey, pal? The guest is not your homeboy or girl, but a guest.</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Secondly, a lack of knowledge of the restaurant's offerings, such as not knowing what is being offered. For example, the chef said there is no fete cheese, but you are on the floor offering clients a product while assuring them there is fete cheese.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Thirdly, interrupting the customer while they speak.</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Lastly, a lack of active listening because you don’t pay close attention to what the customer is saying. Perhaps you are thinking about your own hunger.</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8</a:t>
            </a:fld>
            <a:endParaRPr lang="en-US"/>
          </a:p>
        </p:txBody>
      </p:sp>
    </p:spTree>
    <p:extLst>
      <p:ext uri="{BB962C8B-B14F-4D97-AF65-F5344CB8AC3E}">
        <p14:creationId xmlns:p14="http://schemas.microsoft.com/office/powerpoint/2010/main" val="125697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Now, this is what you should do when communicating with guests. These are the cheat codes to getting it right when communicating with guests.</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server must maintain accuracy of customer orders, attention to their requests, and communicate effectively regarding preparation time.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Example: Giving the customer their accurate bills. Honesty about preparation time.</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Customers value servers who are courteous in their greetings, friendly in their interactions, professional, and welcoming.</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Example: Hello, Sir. My name is Raluca. Welcome to Odyssey. How may I be of service today?</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Servers should suggest a tailored menu, provide various recommendations to the customer, and inquire about any specific needs.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Example: Sir, do you have any food allergies you’d like the chef to consider?</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Servers demonstrate willingness and readiness to help the customers.</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9</a:t>
            </a:fld>
            <a:endParaRPr lang="en-US"/>
          </a:p>
        </p:txBody>
      </p:sp>
    </p:spTree>
    <p:extLst>
      <p:ext uri="{BB962C8B-B14F-4D97-AF65-F5344CB8AC3E}">
        <p14:creationId xmlns:p14="http://schemas.microsoft.com/office/powerpoint/2010/main" val="1517061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this slide, I'll address professional etiquette related to non-verbal communication. Unspoken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mannerisms are just as important as what you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say.As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waiter, how you present yourself is vital. Here are four key elements of professional etiquette:1. **Physical Appearance**: Maintain a clean and polished look with well-kept hair, clean nails, and a tidy uniform. Avoid overpowering perfumes that could distract from the dining experience.2. **Paralanguage**: Use a low, calm, and audible tone. Avoid harsh or loud responses, especially if a customer whispers an order.3. **Proxemics**: Be mindful of your distance from customers. Don’t stand too close, invading their personal space, but also don’t stand so far away that they can’t hear you. 4. **Kinetics**: Maintain eye contact and smile when greeting or serving customers. Focusing on these elements will help improve the overall dining experience for your customers.</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10</a:t>
            </a:fld>
            <a:endParaRPr lang="en-US"/>
          </a:p>
        </p:txBody>
      </p:sp>
    </p:spTree>
    <p:extLst>
      <p:ext uri="{BB962C8B-B14F-4D97-AF65-F5344CB8AC3E}">
        <p14:creationId xmlns:p14="http://schemas.microsoft.com/office/powerpoint/2010/main" val="4021499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This is one of the most important sections of this training session. You need to provide personalized services. Even customer communication can be personalized. It is not a one-size-fits-all type of situation.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To do this effectively, you begin by understanding the guest.</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Servers need to profile their guests.</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Are they new or repeat customers?</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Are they travelling, on business, on leisure dinners, or out on family dinners?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For New Customers:</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Use booking technology to understand their preferences (Wang et al., 2023).</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Ask questions to understand the kind of experience they want.</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Ask what food items they want (be polite)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For repeat customers:</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Understand their usual needs, but</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Ask if they want to experience something else or want to try something new.</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Guest profiling comes from friendly conversations and interactions with guests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11</a:t>
            </a:fld>
            <a:endParaRPr lang="en-US"/>
          </a:p>
        </p:txBody>
      </p:sp>
    </p:spTree>
    <p:extLst>
      <p:ext uri="{BB962C8B-B14F-4D97-AF65-F5344CB8AC3E}">
        <p14:creationId xmlns:p14="http://schemas.microsoft.com/office/powerpoint/2010/main" val="1516666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My presentation would be incomplete without highlighting the need for communicating dietary preferences. This is important because it forms an important aspect of providing personalized services. For example, our menu has vegetarian, vegan, alcoholic, non-alcoholic, and organic offerings.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Therefore, ask questions aligned to guests' dietary needs, then offer suggestions.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Understanding the client's dietary needs could be influenced by either religious, lifestyle, or medical reasons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Understand vegan, vegetarian, lactose-free, and non-alcoholic needs or halal foods that are on the menu. This is called deep knowledge of the menu</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For Example, know what meals at the restaurant are vegetarian or non-alcoholic.</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benefits of communicating dietary needs and preferences are that they enhance customer satisfaction, competitiveness, and sustainability efforts.</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12</a:t>
            </a:fld>
            <a:endParaRPr lang="en-US"/>
          </a:p>
        </p:txBody>
      </p:sp>
    </p:spTree>
    <p:extLst>
      <p:ext uri="{BB962C8B-B14F-4D97-AF65-F5344CB8AC3E}">
        <p14:creationId xmlns:p14="http://schemas.microsoft.com/office/powerpoint/2010/main" val="14775942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Personalized customer communication involves tailored menu offerings. Effective waitstaff must have thorough knowledge of the menu, including item descriptions, available varieties, and ingredients. By understanding guest preferences, waiters can focus on what the customer wants instead of just what the restaurant offers. For example, if a guest orders Granola Yoghurt but prefers sustainable foods, the waiter might suggest, “The Greek Yoghurt is both organic and vegetarian. Would you like to try that instead?” This approach prioritizes the customer and allows for personalized recommendations based on menu knowledge.</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13</a:t>
            </a:fld>
            <a:endParaRPr lang="en-US"/>
          </a:p>
        </p:txBody>
      </p:sp>
    </p:spTree>
    <p:extLst>
      <p:ext uri="{BB962C8B-B14F-4D97-AF65-F5344CB8AC3E}">
        <p14:creationId xmlns:p14="http://schemas.microsoft.com/office/powerpoint/2010/main" val="42940669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Other examples of personalized recommendations include: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Avoid saying: Our Spanakopita is really good.</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Instead, say: “The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Frobishers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orange juice really goes well with your order of the Spanakopita. It makes the aromatic herbs and the feta cheese pop.”</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lesson here is: you have deep menu knowledge, and you put the customer first not your own preferences.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Another example is: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Avoid saying: Our Greek pie is popular.</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Instead, say: If you were craving Greek pies, our Spanakopita has these flaky layers you might like, but if you wanted Greek rolls, then our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Patatopika</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would serve your appetite.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lesson here is: you have not placed the restaurant first, but you have used your menu knowledge, plus understanding the customer, for a tailored recommendation.</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14</a:t>
            </a:fld>
            <a:endParaRPr lang="en-US"/>
          </a:p>
        </p:txBody>
      </p:sp>
    </p:spTree>
    <p:extLst>
      <p:ext uri="{BB962C8B-B14F-4D97-AF65-F5344CB8AC3E}">
        <p14:creationId xmlns:p14="http://schemas.microsoft.com/office/powerpoint/2010/main" val="1802798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Our restaurant serves a diverse and multicultural community, including tourists, recent immigrants, and Greek citizens speaking various dialects. Language barriers can lead to communication breakdowns during service. To improve communication, consider the following:1. Pay attention to tone and non-verbal cues, like pointing at the menu.2. Be polite and patient, and ask questions if needed.3. Utilize technology, such as Google Translate, for assistance.4. Apologize for any cultural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misunderstandings.These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strategies can help enhance the dining experience for all our guests.</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15</a:t>
            </a:fld>
            <a:endParaRPr lang="en-US"/>
          </a:p>
        </p:txBody>
      </p:sp>
    </p:spTree>
    <p:extLst>
      <p:ext uri="{BB962C8B-B14F-4D97-AF65-F5344CB8AC3E}">
        <p14:creationId xmlns:p14="http://schemas.microsoft.com/office/powerpoint/2010/main" val="2985043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Why do I prioritise personalised communication with our customers? There are several key reasons: 1. Personalised recommendations are crucial for meeting customers’ needs and preferences, which enhances their overall experience and satisfaction. 2. Tailored communication positively influences customers' purchase intentions, encouraging their desire to return and fostering loyalty and retention. 3. This approach also boosts the hotel's brand image and profitability.</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16</a:t>
            </a:fld>
            <a:endParaRPr lang="en-US"/>
          </a:p>
        </p:txBody>
      </p:sp>
    </p:spTree>
    <p:extLst>
      <p:ext uri="{BB962C8B-B14F-4D97-AF65-F5344CB8AC3E}">
        <p14:creationId xmlns:p14="http://schemas.microsoft.com/office/powerpoint/2010/main" val="1788885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We are almost completing our training. It would be wrong and unfair if I failed to provide a refresher course on wine pairings.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To begin, food and wine pairing requires a particular flair when communicating. How you present wine information is important</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You need to use wine descriptions when presenting the wine to the guests. For example, the brand, region, labeling, and previous customer experience. Just one of these descriptions can lure the customer into purchasing.</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wine description should be paired with food tailored to every client. This means that if a client orders some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flavour</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or food offering, provide a matching wine.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Finally, use a visually appealing presentation of the wine bottle and glass.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We are nearing the end of our training, and it’s crucial to refresh our knowledge of wine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pairings.Effective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food and wine pairing requires good communication. When presenting wine to guests, include important details such as the brand, region,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labeling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previous customer experiences—any of these can entice a purchase. Make sure to pair wine recommendations with the client’s food choices, and present the wine bottle and glass in a visually appealing manner.</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17</a:t>
            </a:fld>
            <a:endParaRPr lang="en-US"/>
          </a:p>
        </p:txBody>
      </p:sp>
    </p:spTree>
    <p:extLst>
      <p:ext uri="{BB962C8B-B14F-4D97-AF65-F5344CB8AC3E}">
        <p14:creationId xmlns:p14="http://schemas.microsoft.com/office/powerpoint/2010/main" val="21941750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69BFB1-7EBC-48D7-8E90-16F813EE85EA}" type="slidenum">
              <a:rPr lang="en-US" smtClean="0"/>
              <a:t>23</a:t>
            </a:fld>
            <a:endParaRPr lang="en-US"/>
          </a:p>
        </p:txBody>
      </p:sp>
    </p:spTree>
    <p:extLst>
      <p:ext uri="{BB962C8B-B14F-4D97-AF65-F5344CB8AC3E}">
        <p14:creationId xmlns:p14="http://schemas.microsoft.com/office/powerpoint/2010/main" val="2749423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E14E4-BB64-EA94-337C-2D9DE1C526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5E14113-7724-CFE3-C762-0C12F9855D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E097841-D5BE-66D6-71F5-8AD912ED7330}"/>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5" name="Footer Placeholder 4">
            <a:extLst>
              <a:ext uri="{FF2B5EF4-FFF2-40B4-BE49-F238E27FC236}">
                <a16:creationId xmlns:a16="http://schemas.microsoft.com/office/drawing/2014/main" id="{8608595B-3A4D-B6A5-6900-852C178CC9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F7F9D4-03AF-A98D-DCC7-2DB74F4F87A5}"/>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937634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DF898-4FA2-A1A7-48CD-08197F4233E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8B088A-0BEC-AA6E-07BB-D3FBF49213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A6558E-5D77-1A52-20A4-3EE098A65235}"/>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5" name="Footer Placeholder 4">
            <a:extLst>
              <a:ext uri="{FF2B5EF4-FFF2-40B4-BE49-F238E27FC236}">
                <a16:creationId xmlns:a16="http://schemas.microsoft.com/office/drawing/2014/main" id="{996C228A-8820-6B76-AFDF-00D08B18C6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EC8927-74D4-0F18-490B-3B6333A2AAF3}"/>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835631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FB5A-DFF0-9766-7DC0-8262AF1485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ECC234-87A8-3858-DFDE-99EFDBB109A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2CBABF-9A85-1D78-28C8-496BDDD3CC62}"/>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5" name="Footer Placeholder 4">
            <a:extLst>
              <a:ext uri="{FF2B5EF4-FFF2-40B4-BE49-F238E27FC236}">
                <a16:creationId xmlns:a16="http://schemas.microsoft.com/office/drawing/2014/main" id="{9E2D5E02-126E-44E1-E1C2-E8199F76AD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25B292-AB0C-8C61-7084-858B4ADE572C}"/>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999969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9ED7-6C49-CF86-A940-595F60B840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CE637B-C738-5B34-FF3B-7ABA0C934E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D16B13-403C-597F-6DD8-567DB9D578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33FB9BB-82D4-6316-F08F-6923C1CF7E3E}"/>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6" name="Footer Placeholder 5">
            <a:extLst>
              <a:ext uri="{FF2B5EF4-FFF2-40B4-BE49-F238E27FC236}">
                <a16:creationId xmlns:a16="http://schemas.microsoft.com/office/drawing/2014/main" id="{A942CAF7-BB63-544B-47A7-D69F0D3536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AC0510-8029-F376-C5F2-4865319FB6C9}"/>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3519181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ABF13-BDC5-0E2F-BA48-55319A8794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3BA4455-B88B-EE72-3DB7-44BF7042DD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F6E56F-68FD-D3FC-EB1B-3BABB2C3B8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8C15F60-165E-C569-F163-7E7763A391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A2236B-CDB1-328A-5C51-162D7701AD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5E95185-1BA7-FDDD-69FD-666E130C040D}"/>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8" name="Footer Placeholder 7">
            <a:extLst>
              <a:ext uri="{FF2B5EF4-FFF2-40B4-BE49-F238E27FC236}">
                <a16:creationId xmlns:a16="http://schemas.microsoft.com/office/drawing/2014/main" id="{DFF9A58B-C887-293B-80B3-98F8A7A20C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A72172-2C74-4459-A582-EFECD685FCC8}"/>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959004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F4E95-6E08-DAED-39A1-F022CBCC53D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8329C5-324A-3531-E0A5-643B062BF442}"/>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4" name="Footer Placeholder 3">
            <a:extLst>
              <a:ext uri="{FF2B5EF4-FFF2-40B4-BE49-F238E27FC236}">
                <a16:creationId xmlns:a16="http://schemas.microsoft.com/office/drawing/2014/main" id="{2FC260D1-CDD7-757D-334B-ADC394C4FD3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01C505-23D6-0A77-A5D9-D7D7C1FF581E}"/>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5028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E38F3A-56AF-7DE7-6A49-75A45DFB5B42}"/>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3" name="Footer Placeholder 2">
            <a:extLst>
              <a:ext uri="{FF2B5EF4-FFF2-40B4-BE49-F238E27FC236}">
                <a16:creationId xmlns:a16="http://schemas.microsoft.com/office/drawing/2014/main" id="{D0F2F88F-1251-F8FE-C869-BD4E956054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E3C0D5-83BE-2AF6-0CA3-F38E005CE6A6}"/>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687812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0E831-5EF9-206D-67C9-DD148AA9FB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EE93FF6-F525-B95E-F1D0-98DA5628D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EA9B169-03BB-AF7B-305E-09F39ED198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BB0723-2681-DEE7-A4D2-F7927BC45B41}"/>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6" name="Footer Placeholder 5">
            <a:extLst>
              <a:ext uri="{FF2B5EF4-FFF2-40B4-BE49-F238E27FC236}">
                <a16:creationId xmlns:a16="http://schemas.microsoft.com/office/drawing/2014/main" id="{17707BC0-B708-AAB9-347E-28EFC789B6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31B1E9-B381-D7B9-529B-EAB236D47847}"/>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974824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C040-D432-0863-C3E3-DE87E9EAE6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18444-8AA3-3B16-65C1-FF3EA9DAA9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1248D7-6E27-72E0-703E-09D4F772FD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6AD24-09B8-6EFA-3F3C-84DD6F2BDF82}"/>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6" name="Footer Placeholder 5">
            <a:extLst>
              <a:ext uri="{FF2B5EF4-FFF2-40B4-BE49-F238E27FC236}">
                <a16:creationId xmlns:a16="http://schemas.microsoft.com/office/drawing/2014/main" id="{142C28A4-1BE9-F44F-3C44-848B07F1F6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5A544E-C94C-ECB0-4E57-FE0BD5DDFB17}"/>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957579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C28DB-053E-60AB-5C3E-E818259EAC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0C677D2-14F0-DE8F-43BF-0527B2BE64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43B972-ED6B-AB0A-44C3-A58FEA901904}"/>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5" name="Footer Placeholder 4">
            <a:extLst>
              <a:ext uri="{FF2B5EF4-FFF2-40B4-BE49-F238E27FC236}">
                <a16:creationId xmlns:a16="http://schemas.microsoft.com/office/drawing/2014/main" id="{6A5B8652-21F6-1B07-288A-35FE22BBDF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CC2DEC-A45B-6A4E-1C21-6042085BCA3D}"/>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194786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06C542-5A08-5C72-2D3F-DC950C999FF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CAFB7A-0E5D-3172-DAC5-FCD0C69CB2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D8EDA4-F5AB-17B5-4D5B-FDFE0EF76FD9}"/>
              </a:ext>
            </a:extLst>
          </p:cNvPr>
          <p:cNvSpPr>
            <a:spLocks noGrp="1"/>
          </p:cNvSpPr>
          <p:nvPr>
            <p:ph type="dt" sz="half" idx="10"/>
          </p:nvPr>
        </p:nvSpPr>
        <p:spPr/>
        <p:txBody>
          <a:bodyPr/>
          <a:lstStyle/>
          <a:p>
            <a:fld id="{2AFC46C5-CFA2-4147-9D6D-80A3E857F76F}" type="datetimeFigureOut">
              <a:rPr lang="en-US" smtClean="0"/>
              <a:t>10/28/2025</a:t>
            </a:fld>
            <a:endParaRPr lang="en-US"/>
          </a:p>
        </p:txBody>
      </p:sp>
      <p:sp>
        <p:nvSpPr>
          <p:cNvPr id="5" name="Footer Placeholder 4">
            <a:extLst>
              <a:ext uri="{FF2B5EF4-FFF2-40B4-BE49-F238E27FC236}">
                <a16:creationId xmlns:a16="http://schemas.microsoft.com/office/drawing/2014/main" id="{3613C7AA-7B50-EC7B-B0D3-15D0FB0DB9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6AF0BB-4284-B0FF-CE9A-699F0C11332F}"/>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317894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58360E-A14E-291F-C2FB-D7CC5CB2F6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20596CF-D04D-5BA7-A91D-6EDB18C96A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103F17-8A96-99AF-E919-DB0E9C41EF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FC46C5-CFA2-4147-9D6D-80A3E857F76F}" type="datetimeFigureOut">
              <a:rPr lang="en-US" smtClean="0"/>
              <a:t>10/28/2025</a:t>
            </a:fld>
            <a:endParaRPr lang="en-US"/>
          </a:p>
        </p:txBody>
      </p:sp>
      <p:sp>
        <p:nvSpPr>
          <p:cNvPr id="5" name="Footer Placeholder 4">
            <a:extLst>
              <a:ext uri="{FF2B5EF4-FFF2-40B4-BE49-F238E27FC236}">
                <a16:creationId xmlns:a16="http://schemas.microsoft.com/office/drawing/2014/main" id="{3D951E32-93A0-2982-9D34-2F7445C711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477BD48-D994-C093-066A-4A75EE73AF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5E4716-AE33-44E5-A5AF-2A9FAD6AD119}" type="slidenum">
              <a:rPr lang="en-US" smtClean="0"/>
              <a:t>‹#›</a:t>
            </a:fld>
            <a:endParaRPr lang="en-US"/>
          </a:p>
        </p:txBody>
      </p:sp>
    </p:spTree>
    <p:extLst>
      <p:ext uri="{BB962C8B-B14F-4D97-AF65-F5344CB8AC3E}">
        <p14:creationId xmlns:p14="http://schemas.microsoft.com/office/powerpoint/2010/main" val="1531416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186/s43093-025-00476-z" TargetMode="External"/><Relationship Id="rId3" Type="http://schemas.openxmlformats.org/officeDocument/2006/relationships/hyperlink" Target="https://www.thewinesociety.com/discover/wine-basics/serve-store-taste/an-easy-guide-to-matching-food-and-wine/" TargetMode="External"/><Relationship Id="rId7" Type="http://schemas.openxmlformats.org/officeDocument/2006/relationships/hyperlink" Target="https://doi.org/10.1016/j.jhtm.2022.07.019" TargetMode="External"/><Relationship Id="rId2" Type="http://schemas.openxmlformats.org/officeDocument/2006/relationships/hyperlink" Target="https://www.proquest.com/openview/c00dd31e79acbc2c265c041860def81a/1?pq-origsite=gscholar&amp;cbl=18750&amp;diss=y" TargetMode="External"/><Relationship Id="rId1" Type="http://schemas.openxmlformats.org/officeDocument/2006/relationships/slideLayout" Target="../slideLayouts/slideLayout7.xml"/><Relationship Id="rId6" Type="http://schemas.openxmlformats.org/officeDocument/2006/relationships/hyperlink" Target="https://doi.org/10.46584/lm.v35i1.1088" TargetMode="External"/><Relationship Id="rId5" Type="http://schemas.openxmlformats.org/officeDocument/2006/relationships/hyperlink" Target="https://doi.org/10.1007/978-3-031-65207-3_9" TargetMode="External"/><Relationship Id="rId4" Type="http://schemas.openxmlformats.org/officeDocument/2006/relationships/hyperlink" Target="https://ejournal.undiksha.ac.id/index.php/IJSSB/article/view/32295/17997" TargetMode="External"/><Relationship Id="rId9" Type="http://schemas.openxmlformats.org/officeDocument/2006/relationships/hyperlink" Target="https://tourismtodayjournal.com/wp-content/uploads/2022/01/TOURISM-TODAY-20.pdf#page=176"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5405/epsbs.2021.06.02.30" TargetMode="External"/><Relationship Id="rId3" Type="http://schemas.openxmlformats.org/officeDocument/2006/relationships/hyperlink" Target="https://doi.org/10.1016/j.foodqual.2021.104297" TargetMode="External"/><Relationship Id="rId7" Type="http://schemas.openxmlformats.org/officeDocument/2006/relationships/hyperlink" Target="https://www.linkedin.com/pulse/top-4-mistakes-servers-make-drive-customers-away-mosaicsolutions/" TargetMode="External"/><Relationship Id="rId2" Type="http://schemas.openxmlformats.org/officeDocument/2006/relationships/hyperlink" Target="https://easychair.org/publications/preprint/ZLhb" TargetMode="External"/><Relationship Id="rId1" Type="http://schemas.openxmlformats.org/officeDocument/2006/relationships/slideLayout" Target="../slideLayouts/slideLayout7.xml"/><Relationship Id="rId6" Type="http://schemas.openxmlformats.org/officeDocument/2006/relationships/hyperlink" Target="https://doi.org/10.1016/j.jdmm.2022.100759" TargetMode="External"/><Relationship Id="rId5" Type="http://schemas.openxmlformats.org/officeDocument/2006/relationships/hyperlink" Target="https://doi.org/10.30892/gtg.50433-1151" TargetMode="External"/><Relationship Id="rId10" Type="http://schemas.openxmlformats.org/officeDocument/2006/relationships/hyperlink" Target="https://doi.org/10.1016/j.tifs.2025.104877" TargetMode="External"/><Relationship Id="rId4" Type="http://schemas.openxmlformats.org/officeDocument/2006/relationships/hyperlink" Target="https://doi.org/10.1016/j.foodres.2020.109463" TargetMode="External"/><Relationship Id="rId9" Type="http://schemas.openxmlformats.org/officeDocument/2006/relationships/hyperlink" Target="https://doi.org/10.3390/admsci15060215"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16/j.foodres.2020.109124" TargetMode="External"/><Relationship Id="rId2" Type="http://schemas.openxmlformats.org/officeDocument/2006/relationships/hyperlink" Target="https://doi.org/10.3390/businesses5020024" TargetMode="External"/><Relationship Id="rId1" Type="http://schemas.openxmlformats.org/officeDocument/2006/relationships/slideLayout" Target="../slideLayouts/slideLayout7.xml"/><Relationship Id="rId6" Type="http://schemas.openxmlformats.org/officeDocument/2006/relationships/hyperlink" Target="https://doi.org/10.1016/j.ijhm.2024.103803" TargetMode="External"/><Relationship Id="rId5" Type="http://schemas.openxmlformats.org/officeDocument/2006/relationships/hyperlink" Target="https://doi.org/10.1080/13683500.2023.2300030" TargetMode="External"/><Relationship Id="rId4" Type="http://schemas.openxmlformats.org/officeDocument/2006/relationships/hyperlink" Target="http://deturope.eu/pdfs/det/2020/01/0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B5BC88-7ACB-36EA-1E7F-87F69263639E}"/>
              </a:ext>
            </a:extLst>
          </p:cNvPr>
          <p:cNvSpPr txBox="1"/>
          <p:nvPr/>
        </p:nvSpPr>
        <p:spPr>
          <a:xfrm>
            <a:off x="877330" y="2551837"/>
            <a:ext cx="10317892" cy="923330"/>
          </a:xfrm>
          <a:prstGeom prst="rect">
            <a:avLst/>
          </a:prstGeom>
          <a:noFill/>
        </p:spPr>
        <p:txBody>
          <a:bodyPr wrap="square">
            <a:spAutoFit/>
          </a:bodyPr>
          <a:lstStyle/>
          <a:p>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3989116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9379DF4-6B97-A050-625A-679D0DDBC381}"/>
              </a:ext>
            </a:extLst>
          </p:cNvPr>
          <p:cNvPicPr>
            <a:picLocks noChangeAspect="1"/>
          </p:cNvPicPr>
          <p:nvPr/>
        </p:nvPicPr>
        <p:blipFill>
          <a:blip r:embed="rId3"/>
          <a:stretch>
            <a:fillRect/>
          </a:stretch>
        </p:blipFill>
        <p:spPr>
          <a:xfrm>
            <a:off x="45180" y="0"/>
            <a:ext cx="12101639" cy="6858000"/>
          </a:xfrm>
          <a:prstGeom prst="rect">
            <a:avLst/>
          </a:prstGeom>
        </p:spPr>
      </p:pic>
      <p:sp>
        <p:nvSpPr>
          <p:cNvPr id="12" name="TextBox 11">
            <a:extLst>
              <a:ext uri="{FF2B5EF4-FFF2-40B4-BE49-F238E27FC236}">
                <a16:creationId xmlns:a16="http://schemas.microsoft.com/office/drawing/2014/main" id="{3D24D365-C27E-DE57-142A-1AD47B238CB9}"/>
              </a:ext>
            </a:extLst>
          </p:cNvPr>
          <p:cNvSpPr txBox="1"/>
          <p:nvPr/>
        </p:nvSpPr>
        <p:spPr>
          <a:xfrm>
            <a:off x="987649" y="324148"/>
            <a:ext cx="10216700" cy="5878532"/>
          </a:xfrm>
          <a:prstGeom prst="rect">
            <a:avLst/>
          </a:prstGeom>
          <a:solidFill>
            <a:schemeClr val="bg1">
              <a:lumMod val="95000"/>
              <a:alpha val="88000"/>
            </a:schemeClr>
          </a:solidFill>
        </p:spPr>
        <p:txBody>
          <a:bodyPr wrap="square" rtlCol="0">
            <a:spAutoFit/>
          </a:bodyPr>
          <a:lstStyle/>
          <a:p>
            <a:pPr algn="ctr"/>
            <a:r>
              <a:rPr lang="en-US" sz="4000" b="1" dirty="0">
                <a:solidFill>
                  <a:schemeClr val="accent6">
                    <a:lumMod val="50000"/>
                  </a:schemeClr>
                </a:solidFill>
                <a:latin typeface="Franklin Gothic Medium" panose="020B0603020102020204" pitchFamily="34" charset="0"/>
                <a:cs typeface="Arial" panose="020B0604020202020204" pitchFamily="34" charset="0"/>
              </a:rPr>
              <a:t>Improving Service Delivery through Communication At Odyssey- </a:t>
            </a:r>
            <a:r>
              <a:rPr lang="en-US" sz="4000" b="1" dirty="0" err="1">
                <a:solidFill>
                  <a:schemeClr val="accent6">
                    <a:lumMod val="50000"/>
                  </a:schemeClr>
                </a:solidFill>
                <a:latin typeface="Franklin Gothic Medium" panose="020B0603020102020204" pitchFamily="34" charset="0"/>
                <a:cs typeface="Arial" panose="020B0604020202020204" pitchFamily="34" charset="0"/>
              </a:rPr>
              <a:t>Anasma</a:t>
            </a:r>
            <a:endParaRPr lang="en-US" sz="4000" b="1" dirty="0">
              <a:solidFill>
                <a:schemeClr val="accent6">
                  <a:lumMod val="50000"/>
                </a:schemeClr>
              </a:solidFill>
              <a:latin typeface="Franklin Gothic Medium" panose="020B0603020102020204" pitchFamily="34" charset="0"/>
              <a:cs typeface="Arial" panose="020B0604020202020204" pitchFamily="34" charset="0"/>
            </a:endParaRPr>
          </a:p>
          <a:p>
            <a:pPr algn="ctr"/>
            <a:endParaRPr lang="en-US" sz="4000" dirty="0">
              <a:solidFill>
                <a:srgbClr val="1154B8"/>
              </a:solidFill>
              <a:latin typeface="Arial" panose="020B0604020202020204" pitchFamily="34" charset="0"/>
              <a:cs typeface="Arial" panose="020B0604020202020204" pitchFamily="34" charset="0"/>
            </a:endParaRPr>
          </a:p>
          <a:p>
            <a:pPr algn="ctr"/>
            <a:r>
              <a:rPr lang="en-US" sz="4000" dirty="0">
                <a:solidFill>
                  <a:srgbClr val="1154B8"/>
                </a:solidFill>
                <a:latin typeface="Arial" panose="020B0604020202020204" pitchFamily="34" charset="0"/>
                <a:cs typeface="Arial" panose="020B0604020202020204" pitchFamily="34" charset="0"/>
              </a:rPr>
              <a:t>Odyssey Training Session </a:t>
            </a:r>
          </a:p>
          <a:p>
            <a:pPr algn="ctr"/>
            <a:endParaRPr lang="en-US" sz="4000" dirty="0">
              <a:solidFill>
                <a:srgbClr val="1154B8"/>
              </a:solidFill>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Module: Specialist Placement: Leading Staff Development-BMGM6003</a:t>
            </a:r>
          </a:p>
          <a:p>
            <a:pPr algn="ctr"/>
            <a:r>
              <a:rPr lang="en-US" sz="2400" kern="100" dirty="0">
                <a:latin typeface="Arial" panose="020B0604020202020204" pitchFamily="34" charset="0"/>
                <a:ea typeface="Calibri" panose="020F0502020204030204" pitchFamily="34" charset="0"/>
                <a:cs typeface="Arial" panose="020B0604020202020204" pitchFamily="34" charset="0"/>
              </a:rPr>
              <a:t>Student Name: Raluca Georgiana Chiparus </a:t>
            </a:r>
            <a:r>
              <a:rPr lang="en-US" sz="2400" kern="100" dirty="0" err="1">
                <a:latin typeface="Arial" panose="020B0604020202020204" pitchFamily="34" charset="0"/>
                <a:ea typeface="Calibri" panose="020F0502020204030204" pitchFamily="34" charset="0"/>
                <a:cs typeface="Arial" panose="020B0604020202020204" pitchFamily="34" charset="0"/>
              </a:rPr>
              <a:t>Zosan</a:t>
            </a:r>
            <a:r>
              <a:rPr lang="en-US" sz="2400" kern="100" dirty="0">
                <a:latin typeface="Arial" panose="020B0604020202020204" pitchFamily="34" charset="0"/>
                <a:ea typeface="Calibri" panose="020F0502020204030204" pitchFamily="34" charset="0"/>
                <a:cs typeface="Arial" panose="020B0604020202020204" pitchFamily="34" charset="0"/>
              </a:rPr>
              <a:t> -2239463</a:t>
            </a:r>
            <a:endParaRPr lang="en-GB" sz="2400" kern="100" dirty="0">
              <a:latin typeface="Arial" panose="020B0604020202020204" pitchFamily="34" charset="0"/>
              <a:ea typeface="Calibri" panose="020F050202020403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Lecturer: Antoinette Milne</a:t>
            </a:r>
          </a:p>
          <a:p>
            <a:pPr algn="ctr"/>
            <a:endParaRPr lang="en-US" sz="2400" dirty="0">
              <a:solidFill>
                <a:srgbClr val="1154B8"/>
              </a:solidFill>
              <a:latin typeface="Arial" panose="020B0604020202020204" pitchFamily="34" charset="0"/>
              <a:cs typeface="Arial" panose="020B0604020202020204" pitchFamily="34" charset="0"/>
            </a:endParaRPr>
          </a:p>
          <a:p>
            <a:pPr algn="ctr"/>
            <a:endParaRPr lang="en-US" sz="4000" dirty="0">
              <a:solidFill>
                <a:srgbClr val="1154B8"/>
              </a:solidFill>
              <a:latin typeface="Arial" panose="020B0604020202020204" pitchFamily="34" charset="0"/>
              <a:cs typeface="Arial" panose="020B0604020202020204" pitchFamily="34" charset="0"/>
            </a:endParaRPr>
          </a:p>
          <a:p>
            <a:pPr algn="ctr"/>
            <a:endParaRPr lang="en-US" sz="4000" dirty="0">
              <a:solidFill>
                <a:srgbClr val="1154B8"/>
              </a:solidFill>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E3568BB4-DDD4-1D07-197E-DF7356E9FF7D}"/>
              </a:ext>
            </a:extLst>
          </p:cNvPr>
          <p:cNvPicPr>
            <a:picLocks noChangeAspect="1"/>
          </p:cNvPicPr>
          <p:nvPr/>
        </p:nvPicPr>
        <p:blipFill>
          <a:blip r:embed="rId4"/>
          <a:stretch>
            <a:fillRect/>
          </a:stretch>
        </p:blipFill>
        <p:spPr>
          <a:xfrm>
            <a:off x="0" y="5547360"/>
            <a:ext cx="12192000" cy="1310640"/>
          </a:xfrm>
          <a:prstGeom prst="rect">
            <a:avLst/>
          </a:prstGeom>
        </p:spPr>
      </p:pic>
    </p:spTree>
    <p:extLst>
      <p:ext uri="{BB962C8B-B14F-4D97-AF65-F5344CB8AC3E}">
        <p14:creationId xmlns:p14="http://schemas.microsoft.com/office/powerpoint/2010/main" val="167876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333049" y="845045"/>
            <a:ext cx="6796585" cy="523220"/>
          </a:xfrm>
          <a:prstGeom prst="rect">
            <a:avLst/>
          </a:prstGeom>
          <a:noFill/>
        </p:spPr>
        <p:txBody>
          <a:bodyPr wrap="square" rtlCol="0">
            <a:spAutoFit/>
          </a:bodyPr>
          <a:lstStyle/>
          <a:p>
            <a:r>
              <a:rPr lang="en-US" sz="2800" b="1" dirty="0">
                <a:solidFill>
                  <a:schemeClr val="accent6">
                    <a:lumMod val="50000"/>
                  </a:schemeClr>
                </a:solidFill>
              </a:rPr>
              <a:t>About Odyssey by </a:t>
            </a:r>
            <a:r>
              <a:rPr lang="en-US" sz="2800" b="1" dirty="0" err="1">
                <a:solidFill>
                  <a:schemeClr val="accent6">
                    <a:lumMod val="50000"/>
                  </a:schemeClr>
                </a:solidFill>
              </a:rPr>
              <a:t>Anasma</a:t>
            </a:r>
            <a:endParaRPr lang="en-US" sz="2800" b="1" dirty="0">
              <a:solidFill>
                <a:schemeClr val="accent6">
                  <a:lumMod val="50000"/>
                </a:schemeClr>
              </a:solidFill>
            </a:endParaRPr>
          </a:p>
        </p:txBody>
      </p:sp>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5" name="TextBox 4">
            <a:extLst>
              <a:ext uri="{FF2B5EF4-FFF2-40B4-BE49-F238E27FC236}">
                <a16:creationId xmlns:a16="http://schemas.microsoft.com/office/drawing/2014/main" id="{1603959E-5069-B2D5-AF5A-836BBCA5C51B}"/>
              </a:ext>
            </a:extLst>
          </p:cNvPr>
          <p:cNvSpPr txBox="1"/>
          <p:nvPr/>
        </p:nvSpPr>
        <p:spPr>
          <a:xfrm>
            <a:off x="0" y="1801401"/>
            <a:ext cx="7462684" cy="4455835"/>
          </a:xfrm>
          <a:prstGeom prst="rect">
            <a:avLst/>
          </a:prstGeom>
          <a:noFill/>
        </p:spPr>
        <p:txBody>
          <a:bodyPr wrap="square">
            <a:spAutoFit/>
          </a:bodyPr>
          <a:lstStyle/>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It is a restaurant whose dishes are inspired by Mediterranean cuisine. </a:t>
            </a:r>
          </a:p>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The food offered ranges from warm pizza, fresh pastries, drinks, to creamy hummus.</a:t>
            </a:r>
          </a:p>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The restaurant provides warm, stylish seating settings.</a:t>
            </a:r>
          </a:p>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Location: Trentham Shopping Village, Stone Rd, Stoke-on-Trent ST4 8AX</a:t>
            </a:r>
          </a:p>
        </p:txBody>
      </p:sp>
      <p:pic>
        <p:nvPicPr>
          <p:cNvPr id="14" name="Picture 13" descr="A room with a table and chairs&#10;&#10;AI-generated content may be incorrect.">
            <a:extLst>
              <a:ext uri="{FF2B5EF4-FFF2-40B4-BE49-F238E27FC236}">
                <a16:creationId xmlns:a16="http://schemas.microsoft.com/office/drawing/2014/main" id="{5FA87F2B-0CDD-DBE2-7447-CB568D307B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08373" y="1275399"/>
            <a:ext cx="3656286" cy="5335739"/>
          </a:xfrm>
          <a:prstGeom prst="rect">
            <a:avLst/>
          </a:prstGeom>
        </p:spPr>
      </p:pic>
    </p:spTree>
    <p:extLst>
      <p:ext uri="{BB962C8B-B14F-4D97-AF65-F5344CB8AC3E}">
        <p14:creationId xmlns:p14="http://schemas.microsoft.com/office/powerpoint/2010/main" val="1042020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3EED8AB-5DB7-1363-0C16-D3DB748243BA}"/>
              </a:ext>
            </a:extLst>
          </p:cNvPr>
          <p:cNvPicPr>
            <a:picLocks noChangeAspect="1"/>
          </p:cNvPicPr>
          <p:nvPr/>
        </p:nvPicPr>
        <p:blipFill>
          <a:blip r:embed="rId3"/>
          <a:stretch>
            <a:fillRect/>
          </a:stretch>
        </p:blipFill>
        <p:spPr>
          <a:xfrm flipH="1">
            <a:off x="-3" y="2202985"/>
            <a:ext cx="4320543" cy="4154981"/>
          </a:xfrm>
          <a:prstGeom prst="rect">
            <a:avLst/>
          </a:prstGeom>
        </p:spPr>
      </p:pic>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4"/>
          <a:stretch>
            <a:fillRect/>
          </a:stretch>
        </p:blipFill>
        <p:spPr>
          <a:xfrm>
            <a:off x="7804671" y="0"/>
            <a:ext cx="4387329" cy="1106655"/>
          </a:xfrm>
          <a:prstGeom prst="rect">
            <a:avLst/>
          </a:prstGeom>
        </p:spPr>
      </p:pic>
      <p:sp>
        <p:nvSpPr>
          <p:cNvPr id="3" name="TextBox 2">
            <a:extLst>
              <a:ext uri="{FF2B5EF4-FFF2-40B4-BE49-F238E27FC236}">
                <a16:creationId xmlns:a16="http://schemas.microsoft.com/office/drawing/2014/main" id="{A01BA4EC-BBC1-D46C-DE1B-9C01F7B2F9BB}"/>
              </a:ext>
            </a:extLst>
          </p:cNvPr>
          <p:cNvSpPr txBox="1"/>
          <p:nvPr/>
        </p:nvSpPr>
        <p:spPr>
          <a:xfrm>
            <a:off x="333049" y="1106655"/>
            <a:ext cx="6796585" cy="523220"/>
          </a:xfrm>
          <a:prstGeom prst="rect">
            <a:avLst/>
          </a:prstGeom>
          <a:noFill/>
        </p:spPr>
        <p:txBody>
          <a:bodyPr wrap="square" rtlCol="0">
            <a:spAutoFit/>
          </a:bodyPr>
          <a:lstStyle/>
          <a:p>
            <a:r>
              <a:rPr lang="en-US" sz="2800" b="1" dirty="0">
                <a:solidFill>
                  <a:schemeClr val="accent6">
                    <a:lumMod val="50000"/>
                  </a:schemeClr>
                </a:solidFill>
              </a:rPr>
              <a:t>Areas that Require Training</a:t>
            </a:r>
          </a:p>
        </p:txBody>
      </p:sp>
      <p:sp>
        <p:nvSpPr>
          <p:cNvPr id="7" name="TextBox 6">
            <a:extLst>
              <a:ext uri="{FF2B5EF4-FFF2-40B4-BE49-F238E27FC236}">
                <a16:creationId xmlns:a16="http://schemas.microsoft.com/office/drawing/2014/main" id="{587DF97C-70B1-76A9-5C66-F7E25ADC4ED8}"/>
              </a:ext>
            </a:extLst>
          </p:cNvPr>
          <p:cNvSpPr txBox="1"/>
          <p:nvPr/>
        </p:nvSpPr>
        <p:spPr>
          <a:xfrm>
            <a:off x="3665220" y="1679765"/>
            <a:ext cx="8526780" cy="5025030"/>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US" sz="2400" dirty="0"/>
              <a:t>Front of the house (FOB) staff require training on communication</a:t>
            </a:r>
          </a:p>
          <a:p>
            <a:pPr marL="285750" indent="-285750">
              <a:lnSpc>
                <a:spcPct val="150000"/>
              </a:lnSpc>
              <a:buFont typeface="Wingdings" panose="05000000000000000000" pitchFamily="2" charset="2"/>
              <a:buChar char="Ø"/>
            </a:pPr>
            <a:r>
              <a:rPr lang="en-US" sz="2400" dirty="0"/>
              <a:t>Onboarding or orientation lacks a structured approach to customer communication</a:t>
            </a:r>
          </a:p>
          <a:p>
            <a:pPr marL="285750" indent="-285750">
              <a:lnSpc>
                <a:spcPct val="150000"/>
              </a:lnSpc>
              <a:buFont typeface="Wingdings" panose="05000000000000000000" pitchFamily="2" charset="2"/>
              <a:buChar char="Ø"/>
            </a:pPr>
            <a:r>
              <a:rPr lang="en-US" sz="2400" dirty="0"/>
              <a:t>The waiters would benefit from enhanced communication training.</a:t>
            </a:r>
          </a:p>
          <a:p>
            <a:pPr marL="285750" indent="-285750">
              <a:lnSpc>
                <a:spcPct val="150000"/>
              </a:lnSpc>
              <a:buFont typeface="Wingdings" panose="05000000000000000000" pitchFamily="2" charset="2"/>
              <a:buChar char="Ø"/>
            </a:pPr>
            <a:r>
              <a:rPr lang="en-US" sz="2400" dirty="0"/>
              <a:t>Refresher training on professional etiquette (non-verbal) communication.</a:t>
            </a:r>
          </a:p>
          <a:p>
            <a:pPr marL="285750" indent="-285750">
              <a:lnSpc>
                <a:spcPct val="150000"/>
              </a:lnSpc>
              <a:buFont typeface="Wingdings" panose="05000000000000000000" pitchFamily="2" charset="2"/>
              <a:buChar char="Ø"/>
            </a:pPr>
            <a:r>
              <a:rPr lang="en-US" sz="2400" dirty="0"/>
              <a:t>Refresher course on food and wine pairing and presentation.</a:t>
            </a:r>
          </a:p>
        </p:txBody>
      </p:sp>
    </p:spTree>
    <p:extLst>
      <p:ext uri="{BB962C8B-B14F-4D97-AF65-F5344CB8AC3E}">
        <p14:creationId xmlns:p14="http://schemas.microsoft.com/office/powerpoint/2010/main" val="3320209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114300" y="553327"/>
            <a:ext cx="7129635" cy="954107"/>
          </a:xfrm>
          <a:prstGeom prst="rect">
            <a:avLst/>
          </a:prstGeom>
          <a:noFill/>
        </p:spPr>
        <p:txBody>
          <a:bodyPr wrap="square" rtlCol="0">
            <a:spAutoFit/>
          </a:bodyPr>
          <a:lstStyle/>
          <a:p>
            <a:r>
              <a:rPr lang="en-US" sz="2800" b="1" dirty="0">
                <a:solidFill>
                  <a:schemeClr val="accent6">
                    <a:lumMod val="50000"/>
                  </a:schemeClr>
                </a:solidFill>
              </a:rPr>
              <a:t>Importance of Streamlining  Communications</a:t>
            </a:r>
          </a:p>
        </p:txBody>
      </p:sp>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5" name="TextBox 4">
            <a:extLst>
              <a:ext uri="{FF2B5EF4-FFF2-40B4-BE49-F238E27FC236}">
                <a16:creationId xmlns:a16="http://schemas.microsoft.com/office/drawing/2014/main" id="{1603959E-5069-B2D5-AF5A-836BBCA5C51B}"/>
              </a:ext>
            </a:extLst>
          </p:cNvPr>
          <p:cNvSpPr txBox="1"/>
          <p:nvPr/>
        </p:nvSpPr>
        <p:spPr>
          <a:xfrm>
            <a:off x="-88900" y="1320799"/>
            <a:ext cx="7129635" cy="5113644"/>
          </a:xfrm>
          <a:prstGeom prst="rect">
            <a:avLst/>
          </a:prstGeom>
          <a:noFill/>
        </p:spPr>
        <p:txBody>
          <a:bodyPr wrap="square">
            <a:spAutoFit/>
          </a:bodyPr>
          <a:lstStyle/>
          <a:p>
            <a:pPr marL="457200" indent="-457200">
              <a:lnSpc>
                <a:spcPct val="150000"/>
              </a:lnSpc>
              <a:buFont typeface="Wingdings" panose="05000000000000000000" pitchFamily="2" charset="2"/>
              <a:buChar char="Ø"/>
            </a:pPr>
            <a:r>
              <a:rPr lang="en-US" sz="2000" dirty="0">
                <a:solidFill>
                  <a:srgbClr val="1154B8"/>
                </a:solidFill>
                <a:latin typeface="Arial" panose="020B0604020202020204" pitchFamily="34" charset="0"/>
                <a:cs typeface="Arial" panose="020B0604020202020204" pitchFamily="34" charset="0"/>
              </a:rPr>
              <a:t>Consistency of service delivery matters</a:t>
            </a:r>
          </a:p>
          <a:p>
            <a:pPr marL="457200" indent="-457200">
              <a:lnSpc>
                <a:spcPct val="150000"/>
              </a:lnSpc>
              <a:buFont typeface="Wingdings" panose="05000000000000000000" pitchFamily="2" charset="2"/>
              <a:buChar char="Ø"/>
            </a:pPr>
            <a:r>
              <a:rPr lang="en-US" sz="2000" dirty="0">
                <a:solidFill>
                  <a:srgbClr val="1154B8"/>
                </a:solidFill>
                <a:latin typeface="Arial" panose="020B0604020202020204" pitchFamily="34" charset="0"/>
                <a:cs typeface="Arial" panose="020B0604020202020204" pitchFamily="34" charset="0"/>
              </a:rPr>
              <a:t>Servers and the front-of-house need to ensure that the services provided meet the customer’s expectations.</a:t>
            </a:r>
          </a:p>
          <a:p>
            <a:pPr marL="457200" indent="-457200">
              <a:lnSpc>
                <a:spcPct val="150000"/>
              </a:lnSpc>
              <a:buFont typeface="Wingdings" panose="05000000000000000000" pitchFamily="2" charset="2"/>
              <a:buChar char="Ø"/>
            </a:pPr>
            <a:r>
              <a:rPr lang="en-GB" sz="2000" dirty="0">
                <a:solidFill>
                  <a:srgbClr val="1154B8"/>
                </a:solidFill>
                <a:latin typeface="Arial" panose="020B0604020202020204" pitchFamily="34" charset="0"/>
                <a:cs typeface="Arial" panose="020B0604020202020204" pitchFamily="34" charset="0"/>
              </a:rPr>
              <a:t>Providing quality customer service involves effective communication from waitstaff, hygiene standards for both the restaurant and servers, creating a pleasant atmosphere, ensuring high service quality, and prioritising food quality.</a:t>
            </a:r>
          </a:p>
          <a:p>
            <a:pPr marL="457200" indent="-457200">
              <a:lnSpc>
                <a:spcPct val="150000"/>
              </a:lnSpc>
              <a:buFont typeface="Wingdings" panose="05000000000000000000" pitchFamily="2" charset="2"/>
              <a:buChar char="Ø"/>
            </a:pPr>
            <a:r>
              <a:rPr lang="en-US" sz="2000" dirty="0">
                <a:solidFill>
                  <a:srgbClr val="1154B8"/>
                </a:solidFill>
                <a:latin typeface="Arial" panose="020B0604020202020204" pitchFamily="34" charset="0"/>
                <a:cs typeface="Arial" panose="020B0604020202020204" pitchFamily="34" charset="0"/>
              </a:rPr>
              <a:t>This is because they influence Customer satisfaction, which also shapes customer </a:t>
            </a:r>
            <a:r>
              <a:rPr lang="en-US" sz="2000" dirty="0" err="1">
                <a:solidFill>
                  <a:srgbClr val="1154B8"/>
                </a:solidFill>
                <a:latin typeface="Arial" panose="020B0604020202020204" pitchFamily="34" charset="0"/>
                <a:cs typeface="Arial" panose="020B0604020202020204" pitchFamily="34" charset="0"/>
              </a:rPr>
              <a:t>behaviour</a:t>
            </a:r>
            <a:r>
              <a:rPr lang="en-US" sz="2000" dirty="0">
                <a:solidFill>
                  <a:srgbClr val="1154B8"/>
                </a:solidFill>
                <a:latin typeface="Arial" panose="020B0604020202020204" pitchFamily="34" charset="0"/>
                <a:cs typeface="Arial" panose="020B0604020202020204" pitchFamily="34" charset="0"/>
              </a:rPr>
              <a:t> (Uslu and Eren, 2020).</a:t>
            </a:r>
          </a:p>
        </p:txBody>
      </p:sp>
      <p:pic>
        <p:nvPicPr>
          <p:cNvPr id="1026" name="Picture 2" descr="May be an image of cake">
            <a:extLst>
              <a:ext uri="{FF2B5EF4-FFF2-40B4-BE49-F238E27FC236}">
                <a16:creationId xmlns:a16="http://schemas.microsoft.com/office/drawing/2014/main" id="{4466555B-0AE1-714C-C62C-9214D7ADF8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3157" y="1629875"/>
            <a:ext cx="3938843" cy="4232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884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668741" y="1405719"/>
            <a:ext cx="6796585" cy="523220"/>
          </a:xfrm>
          <a:prstGeom prst="rect">
            <a:avLst/>
          </a:prstGeom>
          <a:noFill/>
        </p:spPr>
        <p:txBody>
          <a:bodyPr wrap="square" rtlCol="0">
            <a:spAutoFit/>
          </a:bodyPr>
          <a:lstStyle/>
          <a:p>
            <a:r>
              <a:rPr lang="en-US" sz="2800" b="1" dirty="0">
                <a:solidFill>
                  <a:schemeClr val="accent6">
                    <a:lumMod val="50000"/>
                  </a:schemeClr>
                </a:solidFill>
              </a:rPr>
              <a:t>Objectives of the Training Session</a:t>
            </a:r>
          </a:p>
        </p:txBody>
      </p:sp>
      <p:graphicFrame>
        <p:nvGraphicFramePr>
          <p:cNvPr id="4" name="Diagram 3">
            <a:extLst>
              <a:ext uri="{FF2B5EF4-FFF2-40B4-BE49-F238E27FC236}">
                <a16:creationId xmlns:a16="http://schemas.microsoft.com/office/drawing/2014/main" id="{1AAF179E-FF34-2913-A814-3E15AE3349D6}"/>
              </a:ext>
            </a:extLst>
          </p:cNvPr>
          <p:cNvGraphicFramePr/>
          <p:nvPr/>
        </p:nvGraphicFramePr>
        <p:xfrm>
          <a:off x="1" y="2553245"/>
          <a:ext cx="12192000" cy="3417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8"/>
          <a:stretch>
            <a:fillRect/>
          </a:stretch>
        </p:blipFill>
        <p:spPr>
          <a:xfrm>
            <a:off x="7804671" y="0"/>
            <a:ext cx="4387329" cy="1106655"/>
          </a:xfrm>
          <a:prstGeom prst="rect">
            <a:avLst/>
          </a:prstGeom>
        </p:spPr>
      </p:pic>
    </p:spTree>
    <p:extLst>
      <p:ext uri="{BB962C8B-B14F-4D97-AF65-F5344CB8AC3E}">
        <p14:creationId xmlns:p14="http://schemas.microsoft.com/office/powerpoint/2010/main" val="3343487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436288" y="845045"/>
            <a:ext cx="6796585" cy="523220"/>
          </a:xfrm>
          <a:prstGeom prst="rect">
            <a:avLst/>
          </a:prstGeom>
          <a:noFill/>
        </p:spPr>
        <p:txBody>
          <a:bodyPr wrap="square" rtlCol="0">
            <a:spAutoFit/>
          </a:bodyPr>
          <a:lstStyle/>
          <a:p>
            <a:r>
              <a:rPr lang="en-US" sz="2800" b="1" dirty="0">
                <a:solidFill>
                  <a:schemeClr val="accent6">
                    <a:lumMod val="50000"/>
                  </a:schemeClr>
                </a:solidFill>
              </a:rPr>
              <a:t>Spheres of Service Delivery</a:t>
            </a:r>
          </a:p>
        </p:txBody>
      </p:sp>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graphicFrame>
        <p:nvGraphicFramePr>
          <p:cNvPr id="3" name="Diagram 2">
            <a:extLst>
              <a:ext uri="{FF2B5EF4-FFF2-40B4-BE49-F238E27FC236}">
                <a16:creationId xmlns:a16="http://schemas.microsoft.com/office/drawing/2014/main" id="{022FC4B6-4E2B-E64A-FDE3-9BC7D3C2E515}"/>
              </a:ext>
            </a:extLst>
          </p:cNvPr>
          <p:cNvGraphicFramePr/>
          <p:nvPr>
            <p:extLst>
              <p:ext uri="{D42A27DB-BD31-4B8C-83A1-F6EECF244321}">
                <p14:modId xmlns:p14="http://schemas.microsoft.com/office/powerpoint/2010/main" val="3118681070"/>
              </p:ext>
            </p:extLst>
          </p:nvPr>
        </p:nvGraphicFramePr>
        <p:xfrm>
          <a:off x="2979174" y="1629874"/>
          <a:ext cx="7180826" cy="52281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B89E196D-D45D-DA44-1B29-6F733F2A0BE1}"/>
              </a:ext>
            </a:extLst>
          </p:cNvPr>
          <p:cNvSpPr txBox="1"/>
          <p:nvPr/>
        </p:nvSpPr>
        <p:spPr>
          <a:xfrm>
            <a:off x="9695836" y="2094271"/>
            <a:ext cx="2496164" cy="1477328"/>
          </a:xfrm>
          <a:prstGeom prst="rect">
            <a:avLst/>
          </a:prstGeom>
          <a:noFill/>
          <a:ln w="6350">
            <a:noFill/>
          </a:ln>
        </p:spPr>
        <p:txBody>
          <a:bodyPr wrap="square">
            <a:spAutoFit/>
          </a:bodyPr>
          <a:lstStyle/>
          <a:p>
            <a:r>
              <a:rPr lang="en-US" dirty="0">
                <a:solidFill>
                  <a:srgbClr val="1154B8"/>
                </a:solidFill>
              </a:rPr>
              <a:t>Are the services dependable and reliable? Or something on the menu is missing?</a:t>
            </a:r>
          </a:p>
        </p:txBody>
      </p:sp>
      <p:cxnSp>
        <p:nvCxnSpPr>
          <p:cNvPr id="9" name="Straight Arrow Connector 8">
            <a:extLst>
              <a:ext uri="{FF2B5EF4-FFF2-40B4-BE49-F238E27FC236}">
                <a16:creationId xmlns:a16="http://schemas.microsoft.com/office/drawing/2014/main" id="{64327F86-C4D7-943B-015C-E3860143F484}"/>
              </a:ext>
            </a:extLst>
          </p:cNvPr>
          <p:cNvCxnSpPr>
            <a:cxnSpLocks/>
          </p:cNvCxnSpPr>
          <p:nvPr/>
        </p:nvCxnSpPr>
        <p:spPr>
          <a:xfrm flipV="1">
            <a:off x="9212826" y="2536723"/>
            <a:ext cx="483010" cy="6341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E94C8B4A-38D8-7E8C-884F-AD65102C22BD}"/>
              </a:ext>
            </a:extLst>
          </p:cNvPr>
          <p:cNvSpPr txBox="1"/>
          <p:nvPr/>
        </p:nvSpPr>
        <p:spPr>
          <a:xfrm>
            <a:off x="0" y="2875864"/>
            <a:ext cx="2983885" cy="923330"/>
          </a:xfrm>
          <a:prstGeom prst="rect">
            <a:avLst/>
          </a:prstGeom>
          <a:noFill/>
        </p:spPr>
        <p:txBody>
          <a:bodyPr wrap="square">
            <a:spAutoFit/>
          </a:bodyPr>
          <a:lstStyle/>
          <a:p>
            <a:r>
              <a:rPr lang="en-US" dirty="0">
                <a:solidFill>
                  <a:srgbClr val="1154B8"/>
                </a:solidFill>
              </a:rPr>
              <a:t>Do the servers respond promptly to any questions or concerns from guests?</a:t>
            </a:r>
          </a:p>
        </p:txBody>
      </p:sp>
      <p:cxnSp>
        <p:nvCxnSpPr>
          <p:cNvPr id="13" name="Straight Arrow Connector 12">
            <a:extLst>
              <a:ext uri="{FF2B5EF4-FFF2-40B4-BE49-F238E27FC236}">
                <a16:creationId xmlns:a16="http://schemas.microsoft.com/office/drawing/2014/main" id="{2AD14711-C442-F4C6-0003-6E2A646DE4B9}"/>
              </a:ext>
            </a:extLst>
          </p:cNvPr>
          <p:cNvCxnSpPr>
            <a:cxnSpLocks/>
          </p:cNvCxnSpPr>
          <p:nvPr/>
        </p:nvCxnSpPr>
        <p:spPr>
          <a:xfrm flipH="1" flipV="1">
            <a:off x="2639961" y="3170903"/>
            <a:ext cx="921467" cy="1666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9464D6B5-0BE7-A189-56E2-A7FAAC1BC8F5}"/>
              </a:ext>
            </a:extLst>
          </p:cNvPr>
          <p:cNvSpPr txBox="1"/>
          <p:nvPr/>
        </p:nvSpPr>
        <p:spPr>
          <a:xfrm>
            <a:off x="2032000" y="1512672"/>
            <a:ext cx="3942122" cy="923330"/>
          </a:xfrm>
          <a:prstGeom prst="rect">
            <a:avLst/>
          </a:prstGeom>
          <a:noFill/>
        </p:spPr>
        <p:txBody>
          <a:bodyPr wrap="square">
            <a:spAutoFit/>
          </a:bodyPr>
          <a:lstStyle/>
          <a:p>
            <a:r>
              <a:rPr lang="en-US" dirty="0">
                <a:solidFill>
                  <a:srgbClr val="1154B8"/>
                </a:solidFill>
              </a:rPr>
              <a:t>What is the ambiance of the place? Are the tables cleaned before services?</a:t>
            </a:r>
          </a:p>
        </p:txBody>
      </p:sp>
      <p:cxnSp>
        <p:nvCxnSpPr>
          <p:cNvPr id="19" name="Straight Arrow Connector 18">
            <a:extLst>
              <a:ext uri="{FF2B5EF4-FFF2-40B4-BE49-F238E27FC236}">
                <a16:creationId xmlns:a16="http://schemas.microsoft.com/office/drawing/2014/main" id="{DA97287B-41ED-8D7C-4771-CBCDCE828D41}"/>
              </a:ext>
            </a:extLst>
          </p:cNvPr>
          <p:cNvCxnSpPr>
            <a:cxnSpLocks/>
          </p:cNvCxnSpPr>
          <p:nvPr/>
        </p:nvCxnSpPr>
        <p:spPr>
          <a:xfrm flipH="1" flipV="1">
            <a:off x="4380271" y="2094271"/>
            <a:ext cx="1309841" cy="1666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78D21213-0E65-E269-088D-217B8D681A8A}"/>
              </a:ext>
            </a:extLst>
          </p:cNvPr>
          <p:cNvSpPr txBox="1"/>
          <p:nvPr/>
        </p:nvSpPr>
        <p:spPr>
          <a:xfrm>
            <a:off x="850694" y="5412790"/>
            <a:ext cx="2983886" cy="923330"/>
          </a:xfrm>
          <a:prstGeom prst="rect">
            <a:avLst/>
          </a:prstGeom>
          <a:noFill/>
        </p:spPr>
        <p:txBody>
          <a:bodyPr wrap="square">
            <a:spAutoFit/>
          </a:bodyPr>
          <a:lstStyle/>
          <a:p>
            <a:r>
              <a:rPr lang="en-US" dirty="0">
                <a:solidFill>
                  <a:srgbClr val="1154B8"/>
                </a:solidFill>
              </a:rPr>
              <a:t>Do the servers smile and welcome the guests? Are they approachable?</a:t>
            </a:r>
          </a:p>
        </p:txBody>
      </p:sp>
      <p:sp>
        <p:nvSpPr>
          <p:cNvPr id="24" name="TextBox 23">
            <a:extLst>
              <a:ext uri="{FF2B5EF4-FFF2-40B4-BE49-F238E27FC236}">
                <a16:creationId xmlns:a16="http://schemas.microsoft.com/office/drawing/2014/main" id="{4A923203-B0B1-8231-86DD-CE89F53DD89B}"/>
              </a:ext>
            </a:extLst>
          </p:cNvPr>
          <p:cNvSpPr txBox="1"/>
          <p:nvPr/>
        </p:nvSpPr>
        <p:spPr>
          <a:xfrm>
            <a:off x="9649644" y="5934669"/>
            <a:ext cx="2915059" cy="923330"/>
          </a:xfrm>
          <a:prstGeom prst="rect">
            <a:avLst/>
          </a:prstGeom>
          <a:noFill/>
        </p:spPr>
        <p:txBody>
          <a:bodyPr wrap="square">
            <a:spAutoFit/>
          </a:bodyPr>
          <a:lstStyle/>
          <a:p>
            <a:r>
              <a:rPr lang="en-US" dirty="0">
                <a:solidFill>
                  <a:srgbClr val="1154B8"/>
                </a:solidFill>
              </a:rPr>
              <a:t>Does the food quality inspire the confidence of the guests?</a:t>
            </a:r>
          </a:p>
        </p:txBody>
      </p:sp>
      <p:cxnSp>
        <p:nvCxnSpPr>
          <p:cNvPr id="25" name="Straight Arrow Connector 24">
            <a:extLst>
              <a:ext uri="{FF2B5EF4-FFF2-40B4-BE49-F238E27FC236}">
                <a16:creationId xmlns:a16="http://schemas.microsoft.com/office/drawing/2014/main" id="{260777EF-B767-FAF2-BD09-13B77B545E2C}"/>
              </a:ext>
            </a:extLst>
          </p:cNvPr>
          <p:cNvCxnSpPr>
            <a:cxnSpLocks/>
          </p:cNvCxnSpPr>
          <p:nvPr/>
        </p:nvCxnSpPr>
        <p:spPr>
          <a:xfrm flipH="1">
            <a:off x="3100694" y="5781368"/>
            <a:ext cx="1330376" cy="39820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8843C28B-FD45-77F3-05CB-CD729E7942E1}"/>
              </a:ext>
            </a:extLst>
          </p:cNvPr>
          <p:cNvCxnSpPr>
            <a:cxnSpLocks/>
            <a:endCxn id="24" idx="1"/>
          </p:cNvCxnSpPr>
          <p:nvPr/>
        </p:nvCxnSpPr>
        <p:spPr>
          <a:xfrm>
            <a:off x="8811649" y="5934669"/>
            <a:ext cx="837995" cy="46166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4BA49563-3D9E-354A-6A3D-7BC1D0B994C7}"/>
              </a:ext>
            </a:extLst>
          </p:cNvPr>
          <p:cNvSpPr txBox="1"/>
          <p:nvPr/>
        </p:nvSpPr>
        <p:spPr>
          <a:xfrm>
            <a:off x="5222566" y="4241212"/>
            <a:ext cx="3198763" cy="361574"/>
          </a:xfrm>
          <a:prstGeom prst="rect">
            <a:avLst/>
          </a:prstGeom>
          <a:noFill/>
        </p:spPr>
        <p:txBody>
          <a:bodyPr wrap="square">
            <a:spAutoFit/>
          </a:bodyPr>
          <a:lstStyle/>
          <a:p>
            <a:pPr marL="0" marR="0">
              <a:lnSpc>
                <a:spcPct val="115000"/>
              </a:lnSpc>
              <a:spcBef>
                <a:spcPts val="0"/>
              </a:spcBef>
              <a:spcAft>
                <a:spcPts val="800"/>
              </a:spcAft>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a:t>
            </a:r>
            <a:r>
              <a:rPr lang="en-US" sz="1600" kern="100" dirty="0" err="1">
                <a:effectLst/>
                <a:latin typeface="Aptos" panose="020B0004020202020204" pitchFamily="34" charset="0"/>
                <a:ea typeface="Aptos" panose="020B0004020202020204" pitchFamily="34" charset="0"/>
                <a:cs typeface="Times New Roman" panose="02020603050405020304" pitchFamily="18" charset="0"/>
              </a:rPr>
              <a:t>Olawuyi</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and Kleynhans, 2025)</a:t>
            </a:r>
          </a:p>
        </p:txBody>
      </p:sp>
    </p:spTree>
    <p:extLst>
      <p:ext uri="{BB962C8B-B14F-4D97-AF65-F5344CB8AC3E}">
        <p14:creationId xmlns:p14="http://schemas.microsoft.com/office/powerpoint/2010/main" val="3052811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436288" y="845045"/>
            <a:ext cx="6796585" cy="954107"/>
          </a:xfrm>
          <a:prstGeom prst="rect">
            <a:avLst/>
          </a:prstGeom>
          <a:noFill/>
        </p:spPr>
        <p:txBody>
          <a:bodyPr wrap="square" rtlCol="0">
            <a:spAutoFit/>
          </a:bodyPr>
          <a:lstStyle/>
          <a:p>
            <a:r>
              <a:rPr lang="en-US" sz="2800" b="1" dirty="0">
                <a:solidFill>
                  <a:schemeClr val="accent6">
                    <a:lumMod val="50000"/>
                  </a:schemeClr>
                </a:solidFill>
              </a:rPr>
              <a:t>Objective 1: Improving Customer Communication</a:t>
            </a:r>
          </a:p>
        </p:txBody>
      </p:sp>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11" name="TextBox 10">
            <a:extLst>
              <a:ext uri="{FF2B5EF4-FFF2-40B4-BE49-F238E27FC236}">
                <a16:creationId xmlns:a16="http://schemas.microsoft.com/office/drawing/2014/main" id="{2AB8A4D4-8873-6B69-A41D-73C40673810D}"/>
              </a:ext>
            </a:extLst>
          </p:cNvPr>
          <p:cNvSpPr txBox="1"/>
          <p:nvPr/>
        </p:nvSpPr>
        <p:spPr>
          <a:xfrm>
            <a:off x="276366" y="2007317"/>
            <a:ext cx="6356445" cy="3477875"/>
          </a:xfrm>
          <a:prstGeom prst="rect">
            <a:avLst/>
          </a:prstGeom>
          <a:noFill/>
        </p:spPr>
        <p:txBody>
          <a:bodyPr wrap="square">
            <a:spAutoFit/>
          </a:bodyPr>
          <a:lstStyle/>
          <a:p>
            <a:r>
              <a:rPr lang="en-US" sz="2800" b="1" dirty="0">
                <a:solidFill>
                  <a:schemeClr val="accent6">
                    <a:lumMod val="50000"/>
                  </a:schemeClr>
                </a:solidFill>
              </a:rPr>
              <a:t>Don’ts of Customer Communication</a:t>
            </a:r>
          </a:p>
          <a:p>
            <a:pPr marL="342900" indent="-342900">
              <a:buFont typeface="Wingdings" panose="05000000000000000000" pitchFamily="2" charset="2"/>
              <a:buChar char="Ø"/>
            </a:pPr>
            <a:r>
              <a:rPr lang="en-US" sz="2400" dirty="0"/>
              <a:t>Using an unprofessional tone, such as Hey, pal</a:t>
            </a:r>
          </a:p>
          <a:p>
            <a:pPr marL="342900" indent="-342900">
              <a:buFont typeface="Wingdings" panose="05000000000000000000" pitchFamily="2" charset="2"/>
              <a:buChar char="Ø"/>
            </a:pPr>
            <a:r>
              <a:rPr lang="en-US" sz="2400" dirty="0"/>
              <a:t>Lack of knowledge of the restaurant's offerings, such as not knowing what is being offered</a:t>
            </a:r>
          </a:p>
          <a:p>
            <a:pPr marL="342900" indent="-342900">
              <a:buFont typeface="Wingdings" panose="05000000000000000000" pitchFamily="2" charset="2"/>
              <a:buChar char="Ø"/>
            </a:pPr>
            <a:r>
              <a:rPr lang="en-US" sz="2400" dirty="0"/>
              <a:t>Interrupting the customer while they speak</a:t>
            </a:r>
          </a:p>
          <a:p>
            <a:pPr marL="342900" indent="-342900">
              <a:buFont typeface="Wingdings" panose="05000000000000000000" pitchFamily="2" charset="2"/>
              <a:buChar char="Ø"/>
            </a:pPr>
            <a:r>
              <a:rPr lang="en-US" sz="2400" dirty="0"/>
              <a:t>Failure to pay close attention to what the customer is saying (Mosaic, 2021).</a:t>
            </a:r>
          </a:p>
        </p:txBody>
      </p:sp>
      <p:pic>
        <p:nvPicPr>
          <p:cNvPr id="14" name="Picture 13">
            <a:extLst>
              <a:ext uri="{FF2B5EF4-FFF2-40B4-BE49-F238E27FC236}">
                <a16:creationId xmlns:a16="http://schemas.microsoft.com/office/drawing/2014/main" id="{2C129A0A-EC06-3B36-941B-633A8CC2B5F8}"/>
              </a:ext>
            </a:extLst>
          </p:cNvPr>
          <p:cNvPicPr>
            <a:picLocks noChangeAspect="1"/>
          </p:cNvPicPr>
          <p:nvPr/>
        </p:nvPicPr>
        <p:blipFill>
          <a:blip r:embed="rId4"/>
          <a:srcRect t="50000"/>
          <a:stretch/>
        </p:blipFill>
        <p:spPr>
          <a:xfrm>
            <a:off x="6548489" y="2429301"/>
            <a:ext cx="5367145" cy="2190466"/>
          </a:xfrm>
          <a:prstGeom prst="rect">
            <a:avLst/>
          </a:prstGeom>
        </p:spPr>
      </p:pic>
    </p:spTree>
    <p:extLst>
      <p:ext uri="{BB962C8B-B14F-4D97-AF65-F5344CB8AC3E}">
        <p14:creationId xmlns:p14="http://schemas.microsoft.com/office/powerpoint/2010/main" val="408915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11" name="TextBox 10">
            <a:extLst>
              <a:ext uri="{FF2B5EF4-FFF2-40B4-BE49-F238E27FC236}">
                <a16:creationId xmlns:a16="http://schemas.microsoft.com/office/drawing/2014/main" id="{2AB8A4D4-8873-6B69-A41D-73C40673810D}"/>
              </a:ext>
            </a:extLst>
          </p:cNvPr>
          <p:cNvSpPr txBox="1"/>
          <p:nvPr/>
        </p:nvSpPr>
        <p:spPr>
          <a:xfrm>
            <a:off x="0" y="1750383"/>
            <a:ext cx="10167582" cy="4753674"/>
          </a:xfrm>
          <a:prstGeom prst="rect">
            <a:avLst/>
          </a:prstGeom>
          <a:noFill/>
        </p:spPr>
        <p:txBody>
          <a:bodyPr wrap="square">
            <a:spAutoFit/>
          </a:bodyPr>
          <a:lstStyle/>
          <a:p>
            <a:pPr marL="285750" marR="0" indent="-285750">
              <a:lnSpc>
                <a:spcPct val="115000"/>
              </a:lnSpc>
              <a:spcBef>
                <a:spcPts val="0"/>
              </a:spcBef>
              <a:spcAft>
                <a:spcPts val="800"/>
              </a:spcAft>
              <a:buFont typeface="Wingdings" panose="05000000000000000000" pitchFamily="2" charset="2"/>
              <a:buChar char="Ø"/>
              <a:tabLst>
                <a:tab pos="1704975" algn="l"/>
              </a:tabLst>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The server must maintain accuracy of customer orders, attention to their requests, and communicate effectively regarding preparation time.</a:t>
            </a:r>
          </a:p>
          <a:p>
            <a:pPr marL="0" marR="0">
              <a:lnSpc>
                <a:spcPct val="115000"/>
              </a:lnSpc>
              <a:spcBef>
                <a:spcPts val="0"/>
              </a:spcBef>
              <a:spcAft>
                <a:spcPts val="800"/>
              </a:spcAft>
              <a:tabLst>
                <a:tab pos="1704975" algn="l"/>
              </a:tabLst>
            </a:pPr>
            <a:r>
              <a:rPr lang="en-US" sz="20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Example: </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Giving the customer their accurate bills. Honesty about preparation time.</a:t>
            </a:r>
          </a:p>
          <a:p>
            <a:pPr marL="285750" marR="0" indent="-285750">
              <a:lnSpc>
                <a:spcPct val="115000"/>
              </a:lnSpc>
              <a:spcBef>
                <a:spcPts val="0"/>
              </a:spcBef>
              <a:spcAft>
                <a:spcPts val="800"/>
              </a:spcAft>
              <a:buFont typeface="Wingdings" panose="05000000000000000000" pitchFamily="2" charset="2"/>
              <a:buChar char="Ø"/>
              <a:tabLst>
                <a:tab pos="1704975" algn="l"/>
              </a:tabLst>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Customers value servers who are courteous in their greetings, friendly in their interactions, professional, and welcoming.</a:t>
            </a:r>
          </a:p>
          <a:p>
            <a:pPr>
              <a:lnSpc>
                <a:spcPct val="115000"/>
              </a:lnSpc>
              <a:spcAft>
                <a:spcPts val="800"/>
              </a:spcAft>
              <a:tabLst>
                <a:tab pos="1704975" algn="l"/>
              </a:tabLst>
            </a:pPr>
            <a:r>
              <a:rPr lang="en-US" sz="20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Example</a:t>
            </a:r>
            <a:r>
              <a:rPr lang="en-GB" sz="2000" kern="100" dirty="0">
                <a:solidFill>
                  <a:srgbClr val="1154B8"/>
                </a:solidFill>
                <a:latin typeface="Aptos" panose="020B0004020202020204" pitchFamily="34" charset="0"/>
                <a:ea typeface="Aptos" panose="020B0004020202020204" pitchFamily="34" charset="0"/>
                <a:cs typeface="Times New Roman" panose="02020603050405020304" pitchFamily="18" charset="0"/>
              </a:rPr>
              <a:t>Hello, Sir. My name is Raluca. Welcome to Odyssey. How can I assist you today?</a:t>
            </a:r>
          </a:p>
          <a:p>
            <a:pPr>
              <a:lnSpc>
                <a:spcPct val="115000"/>
              </a:lnSpc>
              <a:spcAft>
                <a:spcPts val="800"/>
              </a:spcAft>
              <a:tabLst>
                <a:tab pos="1704975" algn="l"/>
              </a:tabLst>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Servers should suggest a tailored menu, provide various recommendations to the customer, and inquire about any specific needs.</a:t>
            </a:r>
          </a:p>
          <a:p>
            <a:pPr marL="0" marR="0">
              <a:lnSpc>
                <a:spcPct val="115000"/>
              </a:lnSpc>
              <a:spcBef>
                <a:spcPts val="0"/>
              </a:spcBef>
              <a:spcAft>
                <a:spcPts val="800"/>
              </a:spcAft>
              <a:tabLst>
                <a:tab pos="1704975" algn="l"/>
              </a:tabLst>
            </a:pPr>
            <a:r>
              <a:rPr lang="en-US" sz="20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Example: </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Sir, do you have any food allergies you’d like the chef to consider?</a:t>
            </a:r>
          </a:p>
          <a:p>
            <a:pPr marL="285750" marR="0" indent="-285750">
              <a:lnSpc>
                <a:spcPct val="115000"/>
              </a:lnSpc>
              <a:spcBef>
                <a:spcPts val="0"/>
              </a:spcBef>
              <a:spcAft>
                <a:spcPts val="800"/>
              </a:spcAft>
              <a:buFont typeface="Wingdings" panose="05000000000000000000" pitchFamily="2" charset="2"/>
              <a:buChar char="Ø"/>
              <a:tabLst>
                <a:tab pos="1704975" algn="l"/>
              </a:tabLst>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Servers demonstrate willingness and readiness to help the customers.</a:t>
            </a:r>
          </a:p>
          <a:p>
            <a:pPr>
              <a:lnSpc>
                <a:spcPct val="115000"/>
              </a:lnSpc>
              <a:spcAft>
                <a:spcPts val="800"/>
              </a:spcAft>
              <a:tabLst>
                <a:tab pos="1704975" algn="l"/>
              </a:tabLs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(Muda and Rashid, 2021)</a:t>
            </a:r>
          </a:p>
        </p:txBody>
      </p:sp>
      <p:pic>
        <p:nvPicPr>
          <p:cNvPr id="3" name="Picture 2">
            <a:extLst>
              <a:ext uri="{FF2B5EF4-FFF2-40B4-BE49-F238E27FC236}">
                <a16:creationId xmlns:a16="http://schemas.microsoft.com/office/drawing/2014/main" id="{04AEBC4B-09B9-191F-FFF5-E5AB1432111F}"/>
              </a:ext>
            </a:extLst>
          </p:cNvPr>
          <p:cNvPicPr>
            <a:picLocks noChangeAspect="1"/>
          </p:cNvPicPr>
          <p:nvPr/>
        </p:nvPicPr>
        <p:blipFill>
          <a:blip r:embed="rId4"/>
          <a:stretch>
            <a:fillRect/>
          </a:stretch>
        </p:blipFill>
        <p:spPr>
          <a:xfrm>
            <a:off x="0" y="354513"/>
            <a:ext cx="2482480" cy="1504284"/>
          </a:xfrm>
          <a:prstGeom prst="rect">
            <a:avLst/>
          </a:prstGeom>
        </p:spPr>
      </p:pic>
      <p:sp>
        <p:nvSpPr>
          <p:cNvPr id="8" name="TextBox 7">
            <a:extLst>
              <a:ext uri="{FF2B5EF4-FFF2-40B4-BE49-F238E27FC236}">
                <a16:creationId xmlns:a16="http://schemas.microsoft.com/office/drawing/2014/main" id="{842CB35C-85BE-06BC-76D7-96044C181317}"/>
              </a:ext>
            </a:extLst>
          </p:cNvPr>
          <p:cNvSpPr txBox="1"/>
          <p:nvPr/>
        </p:nvSpPr>
        <p:spPr>
          <a:xfrm>
            <a:off x="2318385" y="1106655"/>
            <a:ext cx="755523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Dos of Customer Communication</a:t>
            </a:r>
          </a:p>
        </p:txBody>
      </p:sp>
    </p:spTree>
    <p:extLst>
      <p:ext uri="{BB962C8B-B14F-4D97-AF65-F5344CB8AC3E}">
        <p14:creationId xmlns:p14="http://schemas.microsoft.com/office/powerpoint/2010/main" val="668853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11" name="TextBox 10">
            <a:extLst>
              <a:ext uri="{FF2B5EF4-FFF2-40B4-BE49-F238E27FC236}">
                <a16:creationId xmlns:a16="http://schemas.microsoft.com/office/drawing/2014/main" id="{2AB8A4D4-8873-6B69-A41D-73C40673810D}"/>
              </a:ext>
            </a:extLst>
          </p:cNvPr>
          <p:cNvSpPr txBox="1"/>
          <p:nvPr/>
        </p:nvSpPr>
        <p:spPr>
          <a:xfrm>
            <a:off x="0" y="929787"/>
            <a:ext cx="7331820" cy="523220"/>
          </a:xfrm>
          <a:prstGeom prst="rect">
            <a:avLst/>
          </a:prstGeom>
          <a:noFill/>
        </p:spPr>
        <p:txBody>
          <a:bodyPr wrap="square">
            <a:spAutoFit/>
          </a:bodyPr>
          <a:lstStyle/>
          <a:p>
            <a:r>
              <a:rPr lang="en-US" sz="2800" b="1" dirty="0">
                <a:solidFill>
                  <a:schemeClr val="accent6">
                    <a:lumMod val="50000"/>
                  </a:schemeClr>
                </a:solidFill>
              </a:rPr>
              <a:t>Objective 2: Professional Etiquette</a:t>
            </a:r>
          </a:p>
        </p:txBody>
      </p:sp>
      <p:graphicFrame>
        <p:nvGraphicFramePr>
          <p:cNvPr id="2" name="Diagram 1">
            <a:extLst>
              <a:ext uri="{FF2B5EF4-FFF2-40B4-BE49-F238E27FC236}">
                <a16:creationId xmlns:a16="http://schemas.microsoft.com/office/drawing/2014/main" id="{0FC400A2-8A83-18BF-3271-A39EB07A9465}"/>
              </a:ext>
            </a:extLst>
          </p:cNvPr>
          <p:cNvGraphicFramePr/>
          <p:nvPr>
            <p:extLst>
              <p:ext uri="{D42A27DB-BD31-4B8C-83A1-F6EECF244321}">
                <p14:modId xmlns:p14="http://schemas.microsoft.com/office/powerpoint/2010/main" val="1110485571"/>
              </p:ext>
            </p:extLst>
          </p:nvPr>
        </p:nvGraphicFramePr>
        <p:xfrm>
          <a:off x="2560320" y="2213310"/>
          <a:ext cx="6273800" cy="36820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D7841A54-B1EE-3B39-7986-9FF82A48DCD5}"/>
              </a:ext>
            </a:extLst>
          </p:cNvPr>
          <p:cNvSpPr txBox="1"/>
          <p:nvPr/>
        </p:nvSpPr>
        <p:spPr>
          <a:xfrm>
            <a:off x="8447964" y="2773015"/>
            <a:ext cx="3744036" cy="1754326"/>
          </a:xfrm>
          <a:prstGeom prst="rect">
            <a:avLst/>
          </a:prstGeom>
          <a:noFill/>
        </p:spPr>
        <p:txBody>
          <a:bodyPr wrap="square">
            <a:spAutoFit/>
          </a:bodyPr>
          <a:lstStyle/>
          <a:p>
            <a:pPr marL="285750" indent="-285750">
              <a:buFont typeface="Wingdings" panose="05000000000000000000" pitchFamily="2" charset="2"/>
              <a:buChar char="Ø"/>
            </a:pPr>
            <a:r>
              <a:rPr lang="en-US" dirty="0">
                <a:solidFill>
                  <a:srgbClr val="1154B8"/>
                </a:solidFill>
              </a:rPr>
              <a:t>Don’t stand too close to the customer (shoulder to shoulder) so that it invades their personal space</a:t>
            </a:r>
          </a:p>
          <a:p>
            <a:pPr marL="285750" indent="-285750">
              <a:buFont typeface="Wingdings" panose="05000000000000000000" pitchFamily="2" charset="2"/>
              <a:buChar char="Ø"/>
            </a:pPr>
            <a:r>
              <a:rPr lang="en-US" dirty="0">
                <a:solidFill>
                  <a:srgbClr val="1154B8"/>
                </a:solidFill>
              </a:rPr>
              <a:t>Don’t stand too far away, they can't hear you speak.</a:t>
            </a:r>
          </a:p>
        </p:txBody>
      </p:sp>
      <p:sp>
        <p:nvSpPr>
          <p:cNvPr id="7" name="TextBox 6">
            <a:extLst>
              <a:ext uri="{FF2B5EF4-FFF2-40B4-BE49-F238E27FC236}">
                <a16:creationId xmlns:a16="http://schemas.microsoft.com/office/drawing/2014/main" id="{545E3445-2140-0A1D-98BA-AAF20543EF6D}"/>
              </a:ext>
            </a:extLst>
          </p:cNvPr>
          <p:cNvSpPr txBox="1"/>
          <p:nvPr/>
        </p:nvSpPr>
        <p:spPr>
          <a:xfrm>
            <a:off x="0" y="4880040"/>
            <a:ext cx="3177654" cy="1477328"/>
          </a:xfrm>
          <a:prstGeom prst="rect">
            <a:avLst/>
          </a:prstGeom>
          <a:noFill/>
        </p:spPr>
        <p:txBody>
          <a:bodyPr wrap="square">
            <a:spAutoFit/>
          </a:bodyPr>
          <a:lstStyle/>
          <a:p>
            <a:pPr marL="285750" indent="-285750">
              <a:buFont typeface="Wingdings" panose="05000000000000000000" pitchFamily="2" charset="2"/>
              <a:buChar char="Ø"/>
            </a:pPr>
            <a:r>
              <a:rPr lang="en-GB" dirty="0">
                <a:solidFill>
                  <a:srgbClr val="1154B8"/>
                </a:solidFill>
              </a:rPr>
              <a:t>- Servers should maintain a neat appearance with well-groomed hair and clean, short nails.</a:t>
            </a:r>
          </a:p>
          <a:p>
            <a:pPr marL="285750" indent="-285750">
              <a:buFont typeface="Wingdings" panose="05000000000000000000" pitchFamily="2" charset="2"/>
              <a:buChar char="Ø"/>
            </a:pPr>
            <a:r>
              <a:rPr lang="en-GB" dirty="0">
                <a:solidFill>
                  <a:srgbClr val="1154B8"/>
                </a:solidFill>
              </a:rPr>
              <a:t> Uniform</a:t>
            </a:r>
            <a:r>
              <a:rPr lang="en-US" dirty="0">
                <a:solidFill>
                  <a:srgbClr val="1154B8"/>
                </a:solidFill>
              </a:rPr>
              <a:t> should be clean.</a:t>
            </a:r>
          </a:p>
        </p:txBody>
      </p:sp>
      <p:sp>
        <p:nvSpPr>
          <p:cNvPr id="9" name="TextBox 8">
            <a:extLst>
              <a:ext uri="{FF2B5EF4-FFF2-40B4-BE49-F238E27FC236}">
                <a16:creationId xmlns:a16="http://schemas.microsoft.com/office/drawing/2014/main" id="{543CA0E0-EEF8-DC13-E6F8-DBA8521E31E5}"/>
              </a:ext>
            </a:extLst>
          </p:cNvPr>
          <p:cNvSpPr txBox="1"/>
          <p:nvPr/>
        </p:nvSpPr>
        <p:spPr>
          <a:xfrm>
            <a:off x="7804671" y="5380672"/>
            <a:ext cx="3275462" cy="1477328"/>
          </a:xfrm>
          <a:prstGeom prst="rect">
            <a:avLst/>
          </a:prstGeom>
          <a:noFill/>
        </p:spPr>
        <p:txBody>
          <a:bodyPr wrap="square">
            <a:spAutoFit/>
          </a:bodyPr>
          <a:lstStyle/>
          <a:p>
            <a:pPr marL="285750" indent="-285750">
              <a:buFont typeface="Wingdings" panose="05000000000000000000" pitchFamily="2" charset="2"/>
              <a:buChar char="Ø"/>
            </a:pPr>
            <a:r>
              <a:rPr lang="en-US" dirty="0">
                <a:solidFill>
                  <a:srgbClr val="1154B8"/>
                </a:solidFill>
              </a:rPr>
              <a:t>The tone needs to be low and slow but audible.</a:t>
            </a:r>
          </a:p>
          <a:p>
            <a:pPr marL="285750" indent="-285750">
              <a:buFont typeface="Wingdings" panose="05000000000000000000" pitchFamily="2" charset="2"/>
              <a:buChar char="Ø"/>
            </a:pPr>
            <a:r>
              <a:rPr lang="en-US" dirty="0">
                <a:solidFill>
                  <a:srgbClr val="1154B8"/>
                </a:solidFill>
              </a:rPr>
              <a:t>You should not use a harsh or angry tone with the customer</a:t>
            </a:r>
          </a:p>
        </p:txBody>
      </p:sp>
      <p:sp>
        <p:nvSpPr>
          <p:cNvPr id="12" name="TextBox 11">
            <a:extLst>
              <a:ext uri="{FF2B5EF4-FFF2-40B4-BE49-F238E27FC236}">
                <a16:creationId xmlns:a16="http://schemas.microsoft.com/office/drawing/2014/main" id="{7D411DDE-6DA3-B0C3-F62C-911C2B4C3205}"/>
              </a:ext>
            </a:extLst>
          </p:cNvPr>
          <p:cNvSpPr txBox="1"/>
          <p:nvPr/>
        </p:nvSpPr>
        <p:spPr>
          <a:xfrm>
            <a:off x="0" y="1842323"/>
            <a:ext cx="3744037" cy="1477328"/>
          </a:xfrm>
          <a:prstGeom prst="rect">
            <a:avLst/>
          </a:prstGeom>
          <a:noFill/>
        </p:spPr>
        <p:txBody>
          <a:bodyPr wrap="square">
            <a:spAutoFit/>
          </a:bodyPr>
          <a:lstStyle/>
          <a:p>
            <a:pPr marL="285750" indent="-285750">
              <a:buFont typeface="Wingdings" panose="05000000000000000000" pitchFamily="2" charset="2"/>
              <a:buChar char="Ø"/>
            </a:pPr>
            <a:r>
              <a:rPr lang="en-US" dirty="0">
                <a:solidFill>
                  <a:srgbClr val="1154B8"/>
                </a:solidFill>
              </a:rPr>
              <a:t>The waiter maintains eye contact.</a:t>
            </a:r>
          </a:p>
          <a:p>
            <a:pPr marL="285750" indent="-285750">
              <a:buFont typeface="Wingdings" panose="05000000000000000000" pitchFamily="2" charset="2"/>
              <a:buChar char="Ø"/>
            </a:pPr>
            <a:r>
              <a:rPr lang="en-US" dirty="0">
                <a:solidFill>
                  <a:srgbClr val="1154B8"/>
                </a:solidFill>
              </a:rPr>
              <a:t>The need to smile when serving, greeting, providing the menu, or giving directions.</a:t>
            </a:r>
          </a:p>
        </p:txBody>
      </p:sp>
      <p:cxnSp>
        <p:nvCxnSpPr>
          <p:cNvPr id="14" name="Connector: Curved 13">
            <a:extLst>
              <a:ext uri="{FF2B5EF4-FFF2-40B4-BE49-F238E27FC236}">
                <a16:creationId xmlns:a16="http://schemas.microsoft.com/office/drawing/2014/main" id="{897A4977-D763-7173-75A9-3DB17BC9FFE8}"/>
              </a:ext>
            </a:extLst>
          </p:cNvPr>
          <p:cNvCxnSpPr>
            <a:cxnSpLocks/>
          </p:cNvCxnSpPr>
          <p:nvPr/>
        </p:nvCxnSpPr>
        <p:spPr>
          <a:xfrm rot="10800000">
            <a:off x="3507477" y="2306472"/>
            <a:ext cx="1511356" cy="375550"/>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Connector: Curved 18">
            <a:extLst>
              <a:ext uri="{FF2B5EF4-FFF2-40B4-BE49-F238E27FC236}">
                <a16:creationId xmlns:a16="http://schemas.microsoft.com/office/drawing/2014/main" id="{747458E0-9A9E-3ED0-D3DB-9263BE749746}"/>
              </a:ext>
            </a:extLst>
          </p:cNvPr>
          <p:cNvCxnSpPr>
            <a:cxnSpLocks/>
          </p:cNvCxnSpPr>
          <p:nvPr/>
        </p:nvCxnSpPr>
        <p:spPr>
          <a:xfrm flipV="1">
            <a:off x="7683690" y="3111690"/>
            <a:ext cx="764274" cy="436728"/>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Connector: Curved 21">
            <a:extLst>
              <a:ext uri="{FF2B5EF4-FFF2-40B4-BE49-F238E27FC236}">
                <a16:creationId xmlns:a16="http://schemas.microsoft.com/office/drawing/2014/main" id="{88C8EB6B-9EFF-4455-ED93-AA3CC26C8944}"/>
              </a:ext>
            </a:extLst>
          </p:cNvPr>
          <p:cNvCxnSpPr>
            <a:cxnSpLocks/>
          </p:cNvCxnSpPr>
          <p:nvPr/>
        </p:nvCxnSpPr>
        <p:spPr>
          <a:xfrm>
            <a:off x="6287597" y="5943749"/>
            <a:ext cx="1396093" cy="484347"/>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4" name="Connector: Curved 23">
            <a:extLst>
              <a:ext uri="{FF2B5EF4-FFF2-40B4-BE49-F238E27FC236}">
                <a16:creationId xmlns:a16="http://schemas.microsoft.com/office/drawing/2014/main" id="{BFA3FE90-058B-DF35-D6ED-F29455C630BD}"/>
              </a:ext>
            </a:extLst>
          </p:cNvPr>
          <p:cNvCxnSpPr>
            <a:cxnSpLocks/>
          </p:cNvCxnSpPr>
          <p:nvPr/>
        </p:nvCxnSpPr>
        <p:spPr>
          <a:xfrm rot="10800000" flipV="1">
            <a:off x="2761399" y="4527341"/>
            <a:ext cx="1169156" cy="1000002"/>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0493BF48-1CFD-5C4B-3236-8F014FC8B738}"/>
              </a:ext>
            </a:extLst>
          </p:cNvPr>
          <p:cNvSpPr txBox="1"/>
          <p:nvPr/>
        </p:nvSpPr>
        <p:spPr>
          <a:xfrm>
            <a:off x="3177654" y="6398151"/>
            <a:ext cx="2918346" cy="369332"/>
          </a:xfrm>
          <a:prstGeom prst="rect">
            <a:avLst/>
          </a:prstGeom>
          <a:noFill/>
        </p:spPr>
        <p:txBody>
          <a:bodyPr wrap="square">
            <a:spAutoFit/>
          </a:bodyPr>
          <a:lstStyle/>
          <a:p>
            <a:r>
              <a:rPr lang="en-US" dirty="0"/>
              <a:t> (Islam and Kirillova, 2020)</a:t>
            </a:r>
          </a:p>
        </p:txBody>
      </p:sp>
    </p:spTree>
    <p:extLst>
      <p:ext uri="{BB962C8B-B14F-4D97-AF65-F5344CB8AC3E}">
        <p14:creationId xmlns:p14="http://schemas.microsoft.com/office/powerpoint/2010/main" val="1041924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5" name="TextBox 4">
            <a:extLst>
              <a:ext uri="{FF2B5EF4-FFF2-40B4-BE49-F238E27FC236}">
                <a16:creationId xmlns:a16="http://schemas.microsoft.com/office/drawing/2014/main" id="{951976D0-4E0F-DEC3-F9BA-F983FAA2A78A}"/>
              </a:ext>
            </a:extLst>
          </p:cNvPr>
          <p:cNvSpPr txBox="1"/>
          <p:nvPr/>
        </p:nvSpPr>
        <p:spPr>
          <a:xfrm>
            <a:off x="98947" y="755376"/>
            <a:ext cx="770572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Objective </a:t>
            </a:r>
            <a:r>
              <a:rPr lang="en-US" sz="2800" b="1" dirty="0">
                <a:solidFill>
                  <a:srgbClr val="4EA72E">
                    <a:lumMod val="50000"/>
                  </a:srgbClr>
                </a:solidFill>
                <a:latin typeface="Aptos" panose="02110004020202020204"/>
              </a:rPr>
              <a:t>3</a:t>
            </a:r>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 Providing </a:t>
            </a:r>
            <a:r>
              <a:rPr kumimoji="0" lang="en-US" sz="2800" b="1" i="0" u="none" strike="noStrike" kern="1200" cap="none" spc="0" normalizeH="0" baseline="0" noProof="0" dirty="0" err="1">
                <a:ln>
                  <a:noFill/>
                </a:ln>
                <a:solidFill>
                  <a:srgbClr val="4EA72E">
                    <a:lumMod val="50000"/>
                  </a:srgbClr>
                </a:solidFill>
                <a:effectLst/>
                <a:uLnTx/>
                <a:uFillTx/>
                <a:latin typeface="Aptos" panose="02110004020202020204"/>
                <a:ea typeface="+mn-ea"/>
                <a:cs typeface="+mn-cs"/>
              </a:rPr>
              <a:t>personalised</a:t>
            </a:r>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 Services</a:t>
            </a:r>
          </a:p>
        </p:txBody>
      </p:sp>
      <p:pic>
        <p:nvPicPr>
          <p:cNvPr id="8" name="Picture 7">
            <a:extLst>
              <a:ext uri="{FF2B5EF4-FFF2-40B4-BE49-F238E27FC236}">
                <a16:creationId xmlns:a16="http://schemas.microsoft.com/office/drawing/2014/main" id="{039A29A7-34EB-59DD-CD7B-FCD7D5A6E2F4}"/>
              </a:ext>
            </a:extLst>
          </p:cNvPr>
          <p:cNvPicPr>
            <a:picLocks noChangeAspect="1"/>
          </p:cNvPicPr>
          <p:nvPr/>
        </p:nvPicPr>
        <p:blipFill>
          <a:blip r:embed="rId4"/>
          <a:stretch>
            <a:fillRect/>
          </a:stretch>
        </p:blipFill>
        <p:spPr>
          <a:xfrm>
            <a:off x="7145011" y="1576968"/>
            <a:ext cx="5046989" cy="3436947"/>
          </a:xfrm>
          <a:prstGeom prst="rect">
            <a:avLst/>
          </a:prstGeom>
        </p:spPr>
      </p:pic>
      <p:sp>
        <p:nvSpPr>
          <p:cNvPr id="13" name="TextBox 12">
            <a:extLst>
              <a:ext uri="{FF2B5EF4-FFF2-40B4-BE49-F238E27FC236}">
                <a16:creationId xmlns:a16="http://schemas.microsoft.com/office/drawing/2014/main" id="{70B8B519-9C78-ADF3-9588-41AE27FA257D}"/>
              </a:ext>
            </a:extLst>
          </p:cNvPr>
          <p:cNvSpPr txBox="1"/>
          <p:nvPr/>
        </p:nvSpPr>
        <p:spPr>
          <a:xfrm>
            <a:off x="98947" y="1225689"/>
            <a:ext cx="7844050" cy="5632311"/>
          </a:xfrm>
          <a:prstGeom prst="rect">
            <a:avLst/>
          </a:prstGeom>
          <a:noFill/>
        </p:spPr>
        <p:txBody>
          <a:bodyPr wrap="square">
            <a:spAutoFit/>
          </a:bodyPr>
          <a:lstStyle/>
          <a:p>
            <a:r>
              <a:rPr lang="en-US" sz="2400" b="1" dirty="0">
                <a:solidFill>
                  <a:schemeClr val="accent6">
                    <a:lumMod val="50000"/>
                  </a:schemeClr>
                </a:solidFill>
              </a:rPr>
              <a:t>Understanding the Guest</a:t>
            </a:r>
          </a:p>
          <a:p>
            <a:pPr marL="342900" indent="-342900">
              <a:buFont typeface="Wingdings" panose="05000000000000000000" pitchFamily="2" charset="2"/>
              <a:buChar char="Ø"/>
            </a:pPr>
            <a:r>
              <a:rPr lang="en-US" sz="2400" dirty="0"/>
              <a:t>Servers need to profile their guests.</a:t>
            </a:r>
          </a:p>
          <a:p>
            <a:pPr marL="342900" indent="-342900">
              <a:buFont typeface="Wingdings" panose="05000000000000000000" pitchFamily="2" charset="2"/>
              <a:buChar char="Ø"/>
            </a:pPr>
            <a:r>
              <a:rPr lang="en-US" sz="2400" dirty="0"/>
              <a:t>Are they new or repeat customers?</a:t>
            </a:r>
          </a:p>
          <a:p>
            <a:r>
              <a:rPr lang="en-US" sz="2400" dirty="0">
                <a:solidFill>
                  <a:srgbClr val="1154B8"/>
                </a:solidFill>
              </a:rPr>
              <a:t>For New Customers:</a:t>
            </a:r>
          </a:p>
          <a:p>
            <a:pPr marL="342900" indent="-342900">
              <a:buFont typeface="Wingdings" panose="05000000000000000000" pitchFamily="2" charset="2"/>
              <a:buChar char="Ø"/>
            </a:pPr>
            <a:r>
              <a:rPr lang="en-US" sz="2400" dirty="0"/>
              <a:t>Use booking technology to understand their preferences (Wang et al., 2023).</a:t>
            </a:r>
          </a:p>
          <a:p>
            <a:pPr marL="342900" indent="-342900">
              <a:buFont typeface="Wingdings" panose="05000000000000000000" pitchFamily="2" charset="2"/>
              <a:buChar char="Ø"/>
            </a:pPr>
            <a:r>
              <a:rPr lang="en-US" sz="2400" dirty="0"/>
              <a:t>Ask questions to understand the kind of experience they want.</a:t>
            </a:r>
          </a:p>
          <a:p>
            <a:pPr marL="342900" indent="-342900">
              <a:buFont typeface="Wingdings" panose="05000000000000000000" pitchFamily="2" charset="2"/>
              <a:buChar char="Ø"/>
            </a:pPr>
            <a:r>
              <a:rPr lang="en-US" sz="2400" dirty="0"/>
              <a:t>Ask what food items they want</a:t>
            </a:r>
          </a:p>
          <a:p>
            <a:r>
              <a:rPr lang="en-US" sz="2400" dirty="0">
                <a:solidFill>
                  <a:srgbClr val="1154B8"/>
                </a:solidFill>
              </a:rPr>
              <a:t>For repeat customers:</a:t>
            </a:r>
          </a:p>
          <a:p>
            <a:pPr marL="342900" indent="-342900">
              <a:buFont typeface="Wingdings" panose="05000000000000000000" pitchFamily="2" charset="2"/>
              <a:buChar char="Ø"/>
            </a:pPr>
            <a:r>
              <a:rPr lang="en-US" sz="2400" dirty="0"/>
              <a:t>Understand their usual needs</a:t>
            </a:r>
          </a:p>
          <a:p>
            <a:pPr marL="342900" indent="-342900">
              <a:buFont typeface="Wingdings" panose="05000000000000000000" pitchFamily="2" charset="2"/>
              <a:buChar char="Ø"/>
            </a:pPr>
            <a:r>
              <a:rPr lang="en-US" sz="2400" dirty="0"/>
              <a:t>Ask if they want to experience something else or want to try something new.</a:t>
            </a:r>
          </a:p>
          <a:p>
            <a:pPr marL="342900" indent="-342900">
              <a:buFont typeface="Wingdings" panose="05000000000000000000" pitchFamily="2" charset="2"/>
              <a:buChar char="Ø"/>
            </a:pPr>
            <a:r>
              <a:rPr lang="en-US" sz="2400" dirty="0"/>
              <a:t>Guest profiling comes from friendly conversations and interactions with guests.</a:t>
            </a:r>
          </a:p>
        </p:txBody>
      </p:sp>
      <p:sp>
        <p:nvSpPr>
          <p:cNvPr id="16" name="TextBox 15">
            <a:extLst>
              <a:ext uri="{FF2B5EF4-FFF2-40B4-BE49-F238E27FC236}">
                <a16:creationId xmlns:a16="http://schemas.microsoft.com/office/drawing/2014/main" id="{1FFF49F7-3F16-B9D1-A8C2-F72C2CF73880}"/>
              </a:ext>
            </a:extLst>
          </p:cNvPr>
          <p:cNvSpPr txBox="1"/>
          <p:nvPr/>
        </p:nvSpPr>
        <p:spPr>
          <a:xfrm>
            <a:off x="7322022" y="6396335"/>
            <a:ext cx="4771031" cy="461665"/>
          </a:xfrm>
          <a:prstGeom prst="rect">
            <a:avLst/>
          </a:prstGeom>
          <a:noFill/>
        </p:spPr>
        <p:txBody>
          <a:bodyPr wrap="square">
            <a:spAutoFit/>
          </a:bodyPr>
          <a:lstStyle/>
          <a:p>
            <a:r>
              <a:rPr lang="en-US" sz="2400" dirty="0"/>
              <a:t>(</a:t>
            </a:r>
            <a:r>
              <a:rPr lang="en-US" sz="2400" dirty="0" err="1"/>
              <a:t>Gabarda-Mallorquí</a:t>
            </a:r>
            <a:r>
              <a:rPr lang="en-US" sz="2400" dirty="0"/>
              <a:t> et al., 2022)</a:t>
            </a:r>
          </a:p>
        </p:txBody>
      </p:sp>
    </p:spTree>
    <p:extLst>
      <p:ext uri="{BB962C8B-B14F-4D97-AF65-F5344CB8AC3E}">
        <p14:creationId xmlns:p14="http://schemas.microsoft.com/office/powerpoint/2010/main" val="3536374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13" name="TextBox 12">
            <a:extLst>
              <a:ext uri="{FF2B5EF4-FFF2-40B4-BE49-F238E27FC236}">
                <a16:creationId xmlns:a16="http://schemas.microsoft.com/office/drawing/2014/main" id="{70B8B519-9C78-ADF3-9588-41AE27FA257D}"/>
              </a:ext>
            </a:extLst>
          </p:cNvPr>
          <p:cNvSpPr txBox="1"/>
          <p:nvPr/>
        </p:nvSpPr>
        <p:spPr>
          <a:xfrm>
            <a:off x="98947" y="1225689"/>
            <a:ext cx="6506569" cy="5682774"/>
          </a:xfrm>
          <a:prstGeom prst="rect">
            <a:avLst/>
          </a:prstGeom>
          <a:noFill/>
        </p:spPr>
        <p:txBody>
          <a:bodyPr wrap="square">
            <a:spAutoFit/>
          </a:bodyPr>
          <a:lstStyle/>
          <a:p>
            <a:pPr marL="342900" marR="0" indent="-34290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Asks questions aligned to guests' dietary needs</a:t>
            </a:r>
            <a:r>
              <a:rPr lang="en-US" sz="2400" kern="100" dirty="0">
                <a:latin typeface="Aptos" panose="020B0004020202020204" pitchFamily="34" charset="0"/>
                <a:ea typeface="Aptos" panose="020B0004020202020204" pitchFamily="34" charset="0"/>
                <a:cs typeface="Times New Roman" panose="02020603050405020304" pitchFamily="18" charset="0"/>
              </a:rPr>
              <a:t>, then</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offer suggestions.</a:t>
            </a:r>
          </a:p>
          <a:p>
            <a:pPr marL="342900" marR="0" indent="-34290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Either for religious, lifestyle, or medical reasons</a:t>
            </a:r>
          </a:p>
          <a:p>
            <a:pPr marL="342900" marR="0" indent="-34290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Understand vegan, vegetarian, lactose-free, and non-alcoholic needs or halal foods</a:t>
            </a:r>
          </a:p>
          <a:p>
            <a:pPr marL="342900" marR="0" indent="-34290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Deep knowledge of the menu</a:t>
            </a:r>
          </a:p>
          <a:p>
            <a:pPr marR="0">
              <a:lnSpc>
                <a:spcPct val="115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Example: Know what meals at the restaurant are vegetarian or non-alcoholic</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indent="-342900">
              <a:lnSpc>
                <a:spcPct val="115000"/>
              </a:lnSpc>
              <a:spcBef>
                <a:spcPts val="0"/>
              </a:spcBef>
              <a:spcAft>
                <a:spcPts val="800"/>
              </a:spcAft>
              <a:buFont typeface="Wingdings" panose="05000000000000000000" pitchFamily="2" charset="2"/>
              <a:buChar char="Ø"/>
            </a:pPr>
            <a:r>
              <a:rPr lang="en-US" sz="2400" kern="100" dirty="0">
                <a:latin typeface="Aptos" panose="020B0004020202020204" pitchFamily="34" charset="0"/>
                <a:ea typeface="Aptos" panose="020B0004020202020204" pitchFamily="34" charset="0"/>
                <a:cs typeface="Times New Roman" panose="02020603050405020304" pitchFamily="18" charset="0"/>
              </a:rPr>
              <a:t>Serves to enhance customer satisfaction, competitiveness, and sustainability efforts.</a:t>
            </a:r>
            <a:endParaRPr lang="en-US" sz="2400" kern="100" dirty="0">
              <a:effectLst/>
              <a:latin typeface="Aptos" panose="020B0004020202020204" pitchFamily="34" charset="0"/>
              <a:ea typeface="Aptos" panose="020B0004020202020204" pitchFamily="34" charset="0"/>
              <a:cs typeface="Times New Roman" panose="02020603050405020304" pitchFamily="18" charset="0"/>
            </a:endParaRPr>
          </a:p>
          <a:p>
            <a:pPr marR="0">
              <a:lnSpc>
                <a:spcPct val="115000"/>
              </a:lnSpc>
              <a:spcBef>
                <a:spcPts val="0"/>
              </a:spcBef>
              <a:spcAft>
                <a:spcPts val="800"/>
              </a:spcAft>
            </a:pPr>
            <a:r>
              <a:rPr lang="en-US" kern="100" dirty="0">
                <a:latin typeface="Aptos" panose="020B0004020202020204" pitchFamily="34" charset="0"/>
                <a:ea typeface="Aptos" panose="020B0004020202020204" pitchFamily="34" charset="0"/>
                <a:cs typeface="Times New Roman" panose="02020603050405020304" pitchFamily="18" charset="0"/>
              </a:rPr>
              <a:t>(Mohammadi et al., 2023; </a:t>
            </a:r>
            <a:r>
              <a:rPr lang="en-US" sz="1800" dirty="0" err="1">
                <a:effectLst/>
                <a:latin typeface="Aptos" panose="020B0004020202020204" pitchFamily="34" charset="0"/>
                <a:ea typeface="Aptos" panose="020B0004020202020204" pitchFamily="34" charset="0"/>
                <a:cs typeface="Times New Roman" panose="02020603050405020304" pitchFamily="18" charset="0"/>
              </a:rPr>
              <a:t>Leite</a:t>
            </a:r>
            <a:r>
              <a:rPr lang="en-US" sz="1800" dirty="0">
                <a:effectLst/>
                <a:latin typeface="Aptos" panose="020B0004020202020204" pitchFamily="34" charset="0"/>
                <a:ea typeface="Aptos" panose="020B0004020202020204" pitchFamily="34" charset="0"/>
                <a:cs typeface="Times New Roman" panose="02020603050405020304" pitchFamily="18" charset="0"/>
              </a:rPr>
              <a:t>-Pereira et al., 2023</a:t>
            </a:r>
            <a:r>
              <a:rPr lang="en-US" kern="100" dirty="0">
                <a:latin typeface="Aptos" panose="020B0004020202020204" pitchFamily="34" charset="0"/>
                <a:ea typeface="Aptos" panose="020B0004020202020204" pitchFamily="34" charset="0"/>
                <a:cs typeface="Times New Roman" panose="02020603050405020304" pitchFamily="18" charset="0"/>
              </a:rPr>
              <a: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52CC7658-2C95-B27B-5FEC-CC6639095580}"/>
              </a:ext>
            </a:extLst>
          </p:cNvPr>
          <p:cNvSpPr txBox="1"/>
          <p:nvPr/>
        </p:nvSpPr>
        <p:spPr>
          <a:xfrm>
            <a:off x="305369" y="702469"/>
            <a:ext cx="6093724" cy="523220"/>
          </a:xfrm>
          <a:prstGeom prst="rect">
            <a:avLst/>
          </a:prstGeom>
          <a:noFill/>
        </p:spPr>
        <p:txBody>
          <a:bodyPr wrap="square">
            <a:spAutoFit/>
          </a:bodyPr>
          <a:lstStyle/>
          <a:p>
            <a:r>
              <a:rPr lang="en-US" sz="2800" b="1" dirty="0">
                <a:solidFill>
                  <a:schemeClr val="accent6">
                    <a:lumMod val="50000"/>
                  </a:schemeClr>
                </a:solidFill>
              </a:rPr>
              <a:t>Communicating Dietary Preferences</a:t>
            </a:r>
          </a:p>
        </p:txBody>
      </p:sp>
      <p:pic>
        <p:nvPicPr>
          <p:cNvPr id="7" name="Picture 6">
            <a:extLst>
              <a:ext uri="{FF2B5EF4-FFF2-40B4-BE49-F238E27FC236}">
                <a16:creationId xmlns:a16="http://schemas.microsoft.com/office/drawing/2014/main" id="{54049359-7FCF-BCE1-3258-94BECC887F05}"/>
              </a:ext>
            </a:extLst>
          </p:cNvPr>
          <p:cNvPicPr>
            <a:picLocks noChangeAspect="1"/>
          </p:cNvPicPr>
          <p:nvPr/>
        </p:nvPicPr>
        <p:blipFill>
          <a:blip r:embed="rId4"/>
          <a:stretch>
            <a:fillRect/>
          </a:stretch>
        </p:blipFill>
        <p:spPr>
          <a:xfrm rot="288799">
            <a:off x="7333946" y="1593518"/>
            <a:ext cx="4694205" cy="2094668"/>
          </a:xfrm>
          <a:prstGeom prst="rect">
            <a:avLst/>
          </a:prstGeom>
        </p:spPr>
      </p:pic>
      <p:pic>
        <p:nvPicPr>
          <p:cNvPr id="10" name="Picture 9">
            <a:extLst>
              <a:ext uri="{FF2B5EF4-FFF2-40B4-BE49-F238E27FC236}">
                <a16:creationId xmlns:a16="http://schemas.microsoft.com/office/drawing/2014/main" id="{0272B572-6898-FDCD-B385-7B6A8B91CE72}"/>
              </a:ext>
            </a:extLst>
          </p:cNvPr>
          <p:cNvPicPr>
            <a:picLocks noChangeAspect="1"/>
          </p:cNvPicPr>
          <p:nvPr/>
        </p:nvPicPr>
        <p:blipFill>
          <a:blip r:embed="rId5"/>
          <a:stretch>
            <a:fillRect/>
          </a:stretch>
        </p:blipFill>
        <p:spPr>
          <a:xfrm rot="20166817">
            <a:off x="6919650" y="4389618"/>
            <a:ext cx="4086225" cy="1714500"/>
          </a:xfrm>
          <a:prstGeom prst="rect">
            <a:avLst/>
          </a:prstGeom>
        </p:spPr>
      </p:pic>
    </p:spTree>
    <p:extLst>
      <p:ext uri="{BB962C8B-B14F-4D97-AF65-F5344CB8AC3E}">
        <p14:creationId xmlns:p14="http://schemas.microsoft.com/office/powerpoint/2010/main" val="1447071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13" name="TextBox 12">
            <a:extLst>
              <a:ext uri="{FF2B5EF4-FFF2-40B4-BE49-F238E27FC236}">
                <a16:creationId xmlns:a16="http://schemas.microsoft.com/office/drawing/2014/main" id="{70B8B519-9C78-ADF3-9588-41AE27FA257D}"/>
              </a:ext>
            </a:extLst>
          </p:cNvPr>
          <p:cNvSpPr txBox="1"/>
          <p:nvPr/>
        </p:nvSpPr>
        <p:spPr>
          <a:xfrm>
            <a:off x="98946" y="1838452"/>
            <a:ext cx="6506569" cy="4317079"/>
          </a:xfrm>
          <a:prstGeom prst="rect">
            <a:avLst/>
          </a:prstGeom>
          <a:noFill/>
        </p:spPr>
        <p:txBody>
          <a:bodyPr wrap="square">
            <a:spAutoFit/>
          </a:bodyPr>
          <a:lstStyle/>
          <a:p>
            <a:pPr marL="342900" marR="0" indent="-34290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Waiters must have menu knowledge. This includes:</a:t>
            </a:r>
          </a:p>
          <a:p>
            <a:pPr marL="800100" lvl="1" indent="-342900">
              <a:lnSpc>
                <a:spcPct val="115000"/>
              </a:lnSpc>
              <a:spcAft>
                <a:spcPts val="800"/>
              </a:spcAft>
              <a:buFont typeface="Courier New" panose="02070309020205020404" pitchFamily="49" charset="0"/>
              <a:buChar char="o"/>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The menu item description</a:t>
            </a:r>
          </a:p>
          <a:p>
            <a:pPr marL="800100" lvl="1" indent="-342900">
              <a:lnSpc>
                <a:spcPct val="115000"/>
              </a:lnSpc>
              <a:spcAft>
                <a:spcPts val="800"/>
              </a:spcAft>
              <a:buFont typeface="Courier New" panose="02070309020205020404" pitchFamily="49" charset="0"/>
              <a:buChar char="o"/>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The menu variety</a:t>
            </a:r>
          </a:p>
          <a:p>
            <a:pPr marL="800100" lvl="1" indent="-342900">
              <a:lnSpc>
                <a:spcPct val="115000"/>
              </a:lnSpc>
              <a:spcAft>
                <a:spcPts val="800"/>
              </a:spcAft>
              <a:buFont typeface="Courier New" panose="02070309020205020404" pitchFamily="49" charset="0"/>
              <a:buChar char="o"/>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And the various ingredients.</a:t>
            </a:r>
          </a:p>
          <a:p>
            <a:pPr marL="342900" marR="0" indent="-34290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With menu knowledge, the waiter incorporates guest profiling</a:t>
            </a:r>
          </a:p>
          <a:p>
            <a:pPr marL="342900" indent="-342900">
              <a:buFont typeface="Wingdings" panose="05000000000000000000" pitchFamily="2" charset="2"/>
              <a:buChar char="Ø"/>
            </a:pPr>
            <a:r>
              <a:rPr lang="en-US" sz="2400" dirty="0" err="1">
                <a:effectLst/>
                <a:latin typeface="Aptos" panose="020B0004020202020204" pitchFamily="34" charset="0"/>
                <a:ea typeface="Aptos" panose="020B0004020202020204" pitchFamily="34" charset="0"/>
                <a:cs typeface="Times New Roman" panose="02020603050405020304" pitchFamily="18" charset="0"/>
              </a:rPr>
              <a:t>Personalised</a:t>
            </a:r>
            <a:r>
              <a:rPr lang="en-US" sz="2400" dirty="0">
                <a:effectLst/>
                <a:latin typeface="Aptos" panose="020B0004020202020204" pitchFamily="34" charset="0"/>
                <a:ea typeface="Aptos" panose="020B0004020202020204" pitchFamily="34" charset="0"/>
                <a:cs typeface="Times New Roman" panose="02020603050405020304" pitchFamily="18" charset="0"/>
              </a:rPr>
              <a:t> menu offering focused on the customer</a:t>
            </a:r>
            <a:endParaRPr lang="en-US"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52CC7658-2C95-B27B-5FEC-CC6639095580}"/>
              </a:ext>
            </a:extLst>
          </p:cNvPr>
          <p:cNvSpPr txBox="1"/>
          <p:nvPr/>
        </p:nvSpPr>
        <p:spPr>
          <a:xfrm>
            <a:off x="305369" y="702469"/>
            <a:ext cx="6093724" cy="523220"/>
          </a:xfrm>
          <a:prstGeom prst="rect">
            <a:avLst/>
          </a:prstGeom>
          <a:noFill/>
        </p:spPr>
        <p:txBody>
          <a:bodyPr wrap="square">
            <a:spAutoFit/>
          </a:bodyPr>
          <a:lstStyle/>
          <a:p>
            <a:r>
              <a:rPr lang="en-US" sz="2800" b="1" dirty="0" err="1">
                <a:solidFill>
                  <a:schemeClr val="accent6">
                    <a:lumMod val="50000"/>
                  </a:schemeClr>
                </a:solidFill>
              </a:rPr>
              <a:t>Personalised</a:t>
            </a:r>
            <a:r>
              <a:rPr lang="en-US" sz="2800" b="1" dirty="0">
                <a:solidFill>
                  <a:schemeClr val="accent6">
                    <a:lumMod val="50000"/>
                  </a:schemeClr>
                </a:solidFill>
              </a:rPr>
              <a:t> Menu Offering</a:t>
            </a:r>
          </a:p>
        </p:txBody>
      </p:sp>
      <p:sp>
        <p:nvSpPr>
          <p:cNvPr id="2" name="Speech Bubble: Oval 1">
            <a:extLst>
              <a:ext uri="{FF2B5EF4-FFF2-40B4-BE49-F238E27FC236}">
                <a16:creationId xmlns:a16="http://schemas.microsoft.com/office/drawing/2014/main" id="{FE617A5A-D046-5DDA-279D-8E5E4F01E8F1}"/>
              </a:ext>
            </a:extLst>
          </p:cNvPr>
          <p:cNvSpPr/>
          <p:nvPr/>
        </p:nvSpPr>
        <p:spPr>
          <a:xfrm>
            <a:off x="6565711" y="1861213"/>
            <a:ext cx="5527343" cy="3135573"/>
          </a:xfrm>
          <a:prstGeom prst="wedgeEllipseCallou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I see you have ordered Granola Yoghurt, but you mentioned earlier that you prefer sustainable foods. Would you like the Greek Yoghurt? It’s both an organic and vegetarian option.</a:t>
            </a:r>
            <a:endParaRPr lang="en-US" sz="2400" dirty="0">
              <a:solidFill>
                <a:srgbClr val="1154B8"/>
              </a:solidFill>
            </a:endParaRPr>
          </a:p>
        </p:txBody>
      </p:sp>
      <p:sp>
        <p:nvSpPr>
          <p:cNvPr id="5" name="TextBox 4">
            <a:extLst>
              <a:ext uri="{FF2B5EF4-FFF2-40B4-BE49-F238E27FC236}">
                <a16:creationId xmlns:a16="http://schemas.microsoft.com/office/drawing/2014/main" id="{59F30026-857E-6FEE-2C3A-A91ABA56488F}"/>
              </a:ext>
            </a:extLst>
          </p:cNvPr>
          <p:cNvSpPr txBox="1"/>
          <p:nvPr/>
        </p:nvSpPr>
        <p:spPr>
          <a:xfrm>
            <a:off x="1583054" y="6178292"/>
            <a:ext cx="8132445" cy="496098"/>
          </a:xfrm>
          <a:prstGeom prst="rect">
            <a:avLst/>
          </a:prstGeom>
          <a:noFill/>
        </p:spPr>
        <p:txBody>
          <a:bodyPr wrap="square">
            <a:spAutoFit/>
          </a:bodyPr>
          <a:lstStyle/>
          <a:p>
            <a:pPr marL="0" marR="0">
              <a:lnSpc>
                <a:spcPct val="115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(Christina et al., 2024;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Fasius</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et al., 2025;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Qiao</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et al., 2025)</a:t>
            </a:r>
          </a:p>
        </p:txBody>
      </p:sp>
    </p:spTree>
    <p:extLst>
      <p:ext uri="{BB962C8B-B14F-4D97-AF65-F5344CB8AC3E}">
        <p14:creationId xmlns:p14="http://schemas.microsoft.com/office/powerpoint/2010/main" val="75722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3" name="TextBox 2">
            <a:extLst>
              <a:ext uri="{FF2B5EF4-FFF2-40B4-BE49-F238E27FC236}">
                <a16:creationId xmlns:a16="http://schemas.microsoft.com/office/drawing/2014/main" id="{52CC7658-2C95-B27B-5FEC-CC6639095580}"/>
              </a:ext>
            </a:extLst>
          </p:cNvPr>
          <p:cNvSpPr txBox="1"/>
          <p:nvPr/>
        </p:nvSpPr>
        <p:spPr>
          <a:xfrm>
            <a:off x="305369" y="702469"/>
            <a:ext cx="6093724" cy="954107"/>
          </a:xfrm>
          <a:prstGeom prst="rect">
            <a:avLst/>
          </a:prstGeom>
          <a:noFill/>
        </p:spPr>
        <p:txBody>
          <a:bodyPr wrap="square">
            <a:spAutoFit/>
          </a:bodyPr>
          <a:lstStyle/>
          <a:p>
            <a:r>
              <a:rPr lang="en-US" sz="2800" b="1" dirty="0">
                <a:solidFill>
                  <a:schemeClr val="accent6">
                    <a:lumMod val="50000"/>
                  </a:schemeClr>
                </a:solidFill>
              </a:rPr>
              <a:t>Other Examples of </a:t>
            </a:r>
            <a:r>
              <a:rPr lang="en-US" sz="2800" b="1" dirty="0" err="1">
                <a:solidFill>
                  <a:schemeClr val="accent6">
                    <a:lumMod val="50000"/>
                  </a:schemeClr>
                </a:solidFill>
              </a:rPr>
              <a:t>personalised</a:t>
            </a:r>
            <a:r>
              <a:rPr lang="en-US" sz="2800" b="1" dirty="0">
                <a:solidFill>
                  <a:schemeClr val="accent6">
                    <a:lumMod val="50000"/>
                  </a:schemeClr>
                </a:solidFill>
              </a:rPr>
              <a:t> Menu Offering</a:t>
            </a:r>
          </a:p>
        </p:txBody>
      </p:sp>
      <p:sp>
        <p:nvSpPr>
          <p:cNvPr id="4" name="TextBox 3">
            <a:extLst>
              <a:ext uri="{FF2B5EF4-FFF2-40B4-BE49-F238E27FC236}">
                <a16:creationId xmlns:a16="http://schemas.microsoft.com/office/drawing/2014/main" id="{02210C35-6BCC-8856-E420-5783FF5787DE}"/>
              </a:ext>
            </a:extLst>
          </p:cNvPr>
          <p:cNvSpPr txBox="1"/>
          <p:nvPr/>
        </p:nvSpPr>
        <p:spPr>
          <a:xfrm>
            <a:off x="1583054" y="6178292"/>
            <a:ext cx="8132445" cy="496098"/>
          </a:xfrm>
          <a:prstGeom prst="rect">
            <a:avLst/>
          </a:prstGeom>
          <a:noFill/>
        </p:spPr>
        <p:txBody>
          <a:bodyPr wrap="square">
            <a:spAutoFit/>
          </a:bodyPr>
          <a:lstStyle/>
          <a:p>
            <a:pPr marL="0" marR="0">
              <a:lnSpc>
                <a:spcPct val="115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(Christina et al., 2024;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Fasius</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et al., 2025;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Qiao</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et al., 2025)</a:t>
            </a:r>
          </a:p>
        </p:txBody>
      </p:sp>
      <p:sp>
        <p:nvSpPr>
          <p:cNvPr id="5" name="Speech Bubble: Oval 4">
            <a:extLst>
              <a:ext uri="{FF2B5EF4-FFF2-40B4-BE49-F238E27FC236}">
                <a16:creationId xmlns:a16="http://schemas.microsoft.com/office/drawing/2014/main" id="{B3399916-99D8-22E5-69A4-E0A6D0825D73}"/>
              </a:ext>
            </a:extLst>
          </p:cNvPr>
          <p:cNvSpPr/>
          <p:nvPr/>
        </p:nvSpPr>
        <p:spPr>
          <a:xfrm>
            <a:off x="2276" y="2439296"/>
            <a:ext cx="6093724" cy="2956276"/>
          </a:xfrm>
          <a:prstGeom prst="wedgeEllipseCallout">
            <a:avLst>
              <a:gd name="adj1" fmla="val -35562"/>
              <a:gd name="adj2" fmla="val 75663"/>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nSpc>
                <a:spcPct val="115000"/>
              </a:lnSpc>
              <a:spcBef>
                <a:spcPts val="0"/>
              </a:spcBef>
              <a:spcAft>
                <a:spcPts val="800"/>
              </a:spcAf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Avoid saying: </a:t>
            </a:r>
            <a:r>
              <a:rPr lang="en-US" sz="18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Our Spanakopita is really good.</a:t>
            </a:r>
          </a:p>
          <a:p>
            <a:pPr marL="0" marR="0">
              <a:lnSpc>
                <a:spcPct val="115000"/>
              </a:lnSpc>
              <a:spcBef>
                <a:spcPts val="0"/>
              </a:spcBef>
              <a:spcAft>
                <a:spcPts val="800"/>
              </a:spcAf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Instead: </a:t>
            </a:r>
            <a:r>
              <a:rPr lang="en-US" sz="18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The </a:t>
            </a:r>
            <a:r>
              <a:rPr lang="en-US" sz="1800" kern="100" dirty="0" err="1">
                <a:solidFill>
                  <a:srgbClr val="1154B8"/>
                </a:solidFill>
                <a:effectLst/>
                <a:latin typeface="Aptos" panose="020B0004020202020204" pitchFamily="34" charset="0"/>
                <a:ea typeface="Aptos" panose="020B0004020202020204" pitchFamily="34" charset="0"/>
                <a:cs typeface="Times New Roman" panose="02020603050405020304" pitchFamily="18" charset="0"/>
              </a:rPr>
              <a:t>Frobishers</a:t>
            </a:r>
            <a:r>
              <a:rPr lang="en-US" sz="18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 orange juice really goes well with your order of the Spanakopita. It makes the aromatic herbs and the feta cheese pop.</a:t>
            </a:r>
          </a:p>
          <a:p>
            <a:pPr algn="ctr"/>
            <a:endParaRPr lang="en-US" dirty="0">
              <a:solidFill>
                <a:srgbClr val="1154B8"/>
              </a:solidFill>
            </a:endParaRPr>
          </a:p>
        </p:txBody>
      </p:sp>
      <p:sp>
        <p:nvSpPr>
          <p:cNvPr id="7" name="Speech Bubble: Oval 6">
            <a:extLst>
              <a:ext uri="{FF2B5EF4-FFF2-40B4-BE49-F238E27FC236}">
                <a16:creationId xmlns:a16="http://schemas.microsoft.com/office/drawing/2014/main" id="{D44067FA-B9D3-D428-D8A3-6ADA02AD26AF}"/>
              </a:ext>
            </a:extLst>
          </p:cNvPr>
          <p:cNvSpPr/>
          <p:nvPr/>
        </p:nvSpPr>
        <p:spPr>
          <a:xfrm>
            <a:off x="6167962" y="1352518"/>
            <a:ext cx="5718669" cy="2956276"/>
          </a:xfrm>
          <a:prstGeom prst="wedgeEllipseCallout">
            <a:avLst>
              <a:gd name="adj1" fmla="val 41455"/>
              <a:gd name="adj2" fmla="val 88814"/>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nSpc>
                <a:spcPct val="115000"/>
              </a:lnSpc>
              <a:spcBef>
                <a:spcPts val="0"/>
              </a:spcBef>
              <a:spcAft>
                <a:spcPts val="800"/>
              </a:spcAf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Avoid: </a:t>
            </a:r>
            <a:r>
              <a:rPr lang="en-US" sz="18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Our Greek pie is popular.</a:t>
            </a:r>
          </a:p>
          <a:p>
            <a:pPr marL="0" marR="0">
              <a:lnSpc>
                <a:spcPct val="115000"/>
              </a:lnSpc>
              <a:spcBef>
                <a:spcPts val="0"/>
              </a:spcBef>
              <a:spcAft>
                <a:spcPts val="800"/>
              </a:spcAf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Instead:</a:t>
            </a:r>
            <a:r>
              <a:rPr lang="en-US" sz="18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 If you were craving Greek pies, our Spanakopita has these flaky layers you might like, but if you wanted Greek rolls, then our </a:t>
            </a:r>
            <a:r>
              <a:rPr lang="en-US" sz="1800" kern="100" dirty="0" err="1">
                <a:solidFill>
                  <a:srgbClr val="1154B8"/>
                </a:solidFill>
                <a:effectLst/>
                <a:latin typeface="Aptos" panose="020B0004020202020204" pitchFamily="34" charset="0"/>
                <a:ea typeface="Aptos" panose="020B0004020202020204" pitchFamily="34" charset="0"/>
                <a:cs typeface="Times New Roman" panose="02020603050405020304" pitchFamily="18" charset="0"/>
              </a:rPr>
              <a:t>Patatopika</a:t>
            </a:r>
            <a:r>
              <a:rPr lang="en-US" sz="1800" kern="100" dirty="0">
                <a:solidFill>
                  <a:srgbClr val="1154B8"/>
                </a:solidFill>
                <a:effectLst/>
                <a:latin typeface="Aptos" panose="020B0004020202020204" pitchFamily="34" charset="0"/>
                <a:ea typeface="Aptos" panose="020B0004020202020204" pitchFamily="34" charset="0"/>
                <a:cs typeface="Times New Roman" panose="02020603050405020304" pitchFamily="18" charset="0"/>
              </a:rPr>
              <a:t> would serve your appetite.</a:t>
            </a:r>
          </a:p>
          <a:p>
            <a:pPr algn="ctr"/>
            <a:endParaRPr lang="en-US" dirty="0">
              <a:solidFill>
                <a:srgbClr val="1154B8"/>
              </a:solidFill>
            </a:endParaRPr>
          </a:p>
        </p:txBody>
      </p:sp>
    </p:spTree>
    <p:extLst>
      <p:ext uri="{BB962C8B-B14F-4D97-AF65-F5344CB8AC3E}">
        <p14:creationId xmlns:p14="http://schemas.microsoft.com/office/powerpoint/2010/main" val="2093337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3" name="TextBox 2">
            <a:extLst>
              <a:ext uri="{FF2B5EF4-FFF2-40B4-BE49-F238E27FC236}">
                <a16:creationId xmlns:a16="http://schemas.microsoft.com/office/drawing/2014/main" id="{52CC7658-2C95-B27B-5FEC-CC6639095580}"/>
              </a:ext>
            </a:extLst>
          </p:cNvPr>
          <p:cNvSpPr txBox="1"/>
          <p:nvPr/>
        </p:nvSpPr>
        <p:spPr>
          <a:xfrm>
            <a:off x="291721" y="431659"/>
            <a:ext cx="6093724" cy="523220"/>
          </a:xfrm>
          <a:prstGeom prst="rect">
            <a:avLst/>
          </a:prstGeom>
          <a:noFill/>
        </p:spPr>
        <p:txBody>
          <a:bodyPr wrap="square">
            <a:spAutoFit/>
          </a:bodyPr>
          <a:lstStyle/>
          <a:p>
            <a:r>
              <a:rPr lang="en-US" sz="2800" b="1" dirty="0">
                <a:solidFill>
                  <a:schemeClr val="accent6">
                    <a:lumMod val="50000"/>
                  </a:schemeClr>
                </a:solidFill>
              </a:rPr>
              <a:t>Multicultural Communication</a:t>
            </a:r>
          </a:p>
        </p:txBody>
      </p:sp>
      <p:sp>
        <p:nvSpPr>
          <p:cNvPr id="4" name="TextBox 3">
            <a:extLst>
              <a:ext uri="{FF2B5EF4-FFF2-40B4-BE49-F238E27FC236}">
                <a16:creationId xmlns:a16="http://schemas.microsoft.com/office/drawing/2014/main" id="{02210C35-6BCC-8856-E420-5783FF5787DE}"/>
              </a:ext>
            </a:extLst>
          </p:cNvPr>
          <p:cNvSpPr txBox="1"/>
          <p:nvPr/>
        </p:nvSpPr>
        <p:spPr>
          <a:xfrm>
            <a:off x="2592989" y="6290786"/>
            <a:ext cx="8132445" cy="496098"/>
          </a:xfrm>
          <a:prstGeom prst="rect">
            <a:avLst/>
          </a:prstGeom>
          <a:noFill/>
        </p:spPr>
        <p:txBody>
          <a:bodyPr wrap="square">
            <a:spAutoFit/>
          </a:bodyPr>
          <a:lstStyle/>
          <a:p>
            <a:pPr marL="0" marR="0">
              <a:lnSpc>
                <a:spcPct val="115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(Dauti et al., 2025;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Basalamah</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et al., 2021)</a:t>
            </a:r>
          </a:p>
        </p:txBody>
      </p:sp>
      <p:sp>
        <p:nvSpPr>
          <p:cNvPr id="8" name="TextBox 7">
            <a:extLst>
              <a:ext uri="{FF2B5EF4-FFF2-40B4-BE49-F238E27FC236}">
                <a16:creationId xmlns:a16="http://schemas.microsoft.com/office/drawing/2014/main" id="{A9A28229-A751-AE8B-E79C-7C45B0DCA934}"/>
              </a:ext>
            </a:extLst>
          </p:cNvPr>
          <p:cNvSpPr txBox="1"/>
          <p:nvPr/>
        </p:nvSpPr>
        <p:spPr>
          <a:xfrm>
            <a:off x="0" y="1067373"/>
            <a:ext cx="7397087" cy="5358968"/>
          </a:xfrm>
          <a:prstGeom prst="rect">
            <a:avLst/>
          </a:prstGeom>
          <a:noFill/>
        </p:spPr>
        <p:txBody>
          <a:bodyPr wrap="square">
            <a:spAutoFit/>
          </a:bodyPr>
          <a:lstStyle/>
          <a:p>
            <a:pPr marL="285750" marR="0" indent="-28575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Communication breakdown might happen during service</a:t>
            </a:r>
          </a:p>
          <a:p>
            <a:pPr marL="285750" marR="0" indent="-28575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There are foreign guests, Greek speakers, and some English-infused Greek dialects</a:t>
            </a:r>
          </a:p>
          <a:p>
            <a:pPr marL="285750" marR="0" indent="-28575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Multilingualism is the best approach.</a:t>
            </a:r>
          </a:p>
          <a:p>
            <a:pPr marL="285750" marR="0" indent="-28575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Look out for the tone in speech, non-verbal cues such as pointing to the menu, or eye movements</a:t>
            </a:r>
          </a:p>
          <a:p>
            <a:pPr marL="285750" marR="0" indent="-28575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Recognise</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the language barrier, be polite, patient, and ask questions</a:t>
            </a:r>
          </a:p>
          <a:p>
            <a:pPr marL="285750" marR="0" indent="-28575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Apply technology- Google Translate</a:t>
            </a:r>
          </a:p>
          <a:p>
            <a:pPr marL="285750" marR="0" indent="-285750">
              <a:lnSpc>
                <a:spcPct val="115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Apologise</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for cultural misunderstandings</a:t>
            </a:r>
          </a:p>
        </p:txBody>
      </p:sp>
      <p:pic>
        <p:nvPicPr>
          <p:cNvPr id="2050" name="Picture 2" descr="How intercultural communication can help your company - Master CAWEB">
            <a:extLst>
              <a:ext uri="{FF2B5EF4-FFF2-40B4-BE49-F238E27FC236}">
                <a16:creationId xmlns:a16="http://schemas.microsoft.com/office/drawing/2014/main" id="{3A9B4BA3-FF06-56FC-F7FB-A82E6D6F2D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1383" y="1585074"/>
            <a:ext cx="4908231" cy="4114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614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3" name="TextBox 2">
            <a:extLst>
              <a:ext uri="{FF2B5EF4-FFF2-40B4-BE49-F238E27FC236}">
                <a16:creationId xmlns:a16="http://schemas.microsoft.com/office/drawing/2014/main" id="{52CC7658-2C95-B27B-5FEC-CC6639095580}"/>
              </a:ext>
            </a:extLst>
          </p:cNvPr>
          <p:cNvSpPr txBox="1"/>
          <p:nvPr/>
        </p:nvSpPr>
        <p:spPr>
          <a:xfrm>
            <a:off x="1340468" y="903446"/>
            <a:ext cx="6093724" cy="523220"/>
          </a:xfrm>
          <a:prstGeom prst="rect">
            <a:avLst/>
          </a:prstGeom>
          <a:noFill/>
        </p:spPr>
        <p:txBody>
          <a:bodyPr wrap="square">
            <a:spAutoFit/>
          </a:bodyPr>
          <a:lstStyle/>
          <a:p>
            <a:r>
              <a:rPr lang="en-US" sz="2800" b="1" dirty="0">
                <a:solidFill>
                  <a:schemeClr val="accent6">
                    <a:lumMod val="50000"/>
                  </a:schemeClr>
                </a:solidFill>
              </a:rPr>
              <a:t>Why </a:t>
            </a:r>
            <a:r>
              <a:rPr lang="en-US" sz="2800" b="1" dirty="0" err="1">
                <a:solidFill>
                  <a:schemeClr val="accent6">
                    <a:lumMod val="50000"/>
                  </a:schemeClr>
                </a:solidFill>
              </a:rPr>
              <a:t>personalised</a:t>
            </a:r>
            <a:r>
              <a:rPr lang="en-US" sz="2800" b="1" dirty="0">
                <a:solidFill>
                  <a:schemeClr val="accent6">
                    <a:lumMod val="50000"/>
                  </a:schemeClr>
                </a:solidFill>
              </a:rPr>
              <a:t> Communication?</a:t>
            </a:r>
          </a:p>
        </p:txBody>
      </p:sp>
      <p:sp>
        <p:nvSpPr>
          <p:cNvPr id="8" name="TextBox 7">
            <a:extLst>
              <a:ext uri="{FF2B5EF4-FFF2-40B4-BE49-F238E27FC236}">
                <a16:creationId xmlns:a16="http://schemas.microsoft.com/office/drawing/2014/main" id="{6DEE75B4-BC53-9126-F64D-7536DC54557C}"/>
              </a:ext>
            </a:extLst>
          </p:cNvPr>
          <p:cNvSpPr txBox="1"/>
          <p:nvPr/>
        </p:nvSpPr>
        <p:spPr>
          <a:xfrm>
            <a:off x="0" y="1627651"/>
            <a:ext cx="7804671" cy="3598357"/>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sz="2200" dirty="0" err="1"/>
              <a:t>Personalised</a:t>
            </a:r>
            <a:r>
              <a:rPr lang="en-US" sz="2200" dirty="0"/>
              <a:t> recommendations are important in meeting customers’ needs and preferences.</a:t>
            </a:r>
          </a:p>
          <a:p>
            <a:pPr marL="342900" indent="-342900">
              <a:lnSpc>
                <a:spcPct val="150000"/>
              </a:lnSpc>
              <a:buFont typeface="Wingdings" panose="05000000000000000000" pitchFamily="2" charset="2"/>
              <a:buChar char="Ø"/>
            </a:pPr>
            <a:r>
              <a:rPr lang="en-US" sz="2200" dirty="0"/>
              <a:t>It leads to elevated customer experience and satisfaction.</a:t>
            </a:r>
          </a:p>
          <a:p>
            <a:pPr marL="342900" indent="-342900">
              <a:lnSpc>
                <a:spcPct val="150000"/>
              </a:lnSpc>
              <a:buFont typeface="Wingdings" panose="05000000000000000000" pitchFamily="2" charset="2"/>
              <a:buChar char="Ø"/>
            </a:pPr>
            <a:r>
              <a:rPr lang="en-US" sz="2200" dirty="0"/>
              <a:t>It leads to a positive influence on customers' purchase intentions (desire to return).</a:t>
            </a:r>
          </a:p>
          <a:p>
            <a:pPr marL="342900" indent="-342900">
              <a:lnSpc>
                <a:spcPct val="150000"/>
              </a:lnSpc>
              <a:buFont typeface="Wingdings" panose="05000000000000000000" pitchFamily="2" charset="2"/>
              <a:buChar char="Ø"/>
            </a:pPr>
            <a:r>
              <a:rPr lang="en-US" sz="2200" dirty="0"/>
              <a:t>It leads to customer loyalty and retention.</a:t>
            </a:r>
          </a:p>
          <a:p>
            <a:pPr marL="342900" indent="-342900">
              <a:lnSpc>
                <a:spcPct val="150000"/>
              </a:lnSpc>
              <a:buFont typeface="Wingdings" panose="05000000000000000000" pitchFamily="2" charset="2"/>
              <a:buChar char="Ø"/>
            </a:pPr>
            <a:r>
              <a:rPr lang="en-US" sz="2200" dirty="0"/>
              <a:t>It increases the restaurant’s brand image and profitability.</a:t>
            </a:r>
          </a:p>
        </p:txBody>
      </p:sp>
      <p:pic>
        <p:nvPicPr>
          <p:cNvPr id="9" name="Picture 8">
            <a:extLst>
              <a:ext uri="{FF2B5EF4-FFF2-40B4-BE49-F238E27FC236}">
                <a16:creationId xmlns:a16="http://schemas.microsoft.com/office/drawing/2014/main" id="{B6D8923A-D953-637F-D7BD-B2500726C547}"/>
              </a:ext>
            </a:extLst>
          </p:cNvPr>
          <p:cNvPicPr>
            <a:picLocks noChangeAspect="1"/>
          </p:cNvPicPr>
          <p:nvPr/>
        </p:nvPicPr>
        <p:blipFill>
          <a:blip r:embed="rId4"/>
          <a:stretch>
            <a:fillRect/>
          </a:stretch>
        </p:blipFill>
        <p:spPr>
          <a:xfrm>
            <a:off x="0" y="509944"/>
            <a:ext cx="1310225" cy="1310225"/>
          </a:xfrm>
          <a:prstGeom prst="rect">
            <a:avLst/>
          </a:prstGeom>
        </p:spPr>
      </p:pic>
      <p:pic>
        <p:nvPicPr>
          <p:cNvPr id="10" name="Picture 9">
            <a:extLst>
              <a:ext uri="{FF2B5EF4-FFF2-40B4-BE49-F238E27FC236}">
                <a16:creationId xmlns:a16="http://schemas.microsoft.com/office/drawing/2014/main" id="{F666BD12-72C2-0997-AE7D-27096FED2A87}"/>
              </a:ext>
            </a:extLst>
          </p:cNvPr>
          <p:cNvPicPr>
            <a:picLocks noChangeAspect="1"/>
          </p:cNvPicPr>
          <p:nvPr/>
        </p:nvPicPr>
        <p:blipFill>
          <a:blip r:embed="rId5"/>
          <a:srcRect l="10980" r="18081"/>
          <a:stretch/>
        </p:blipFill>
        <p:spPr>
          <a:xfrm>
            <a:off x="7930698" y="2285621"/>
            <a:ext cx="4135273" cy="3886200"/>
          </a:xfrm>
          <a:prstGeom prst="rect">
            <a:avLst/>
          </a:prstGeom>
        </p:spPr>
      </p:pic>
      <p:sp>
        <p:nvSpPr>
          <p:cNvPr id="12" name="TextBox 11">
            <a:extLst>
              <a:ext uri="{FF2B5EF4-FFF2-40B4-BE49-F238E27FC236}">
                <a16:creationId xmlns:a16="http://schemas.microsoft.com/office/drawing/2014/main" id="{FE8FE685-0B62-D4F6-D6B1-45A6B4D58821}"/>
              </a:ext>
            </a:extLst>
          </p:cNvPr>
          <p:cNvSpPr txBox="1"/>
          <p:nvPr/>
        </p:nvSpPr>
        <p:spPr>
          <a:xfrm>
            <a:off x="316386" y="6106733"/>
            <a:ext cx="5920641" cy="707886"/>
          </a:xfrm>
          <a:prstGeom prst="rect">
            <a:avLst/>
          </a:prstGeom>
          <a:noFill/>
        </p:spPr>
        <p:txBody>
          <a:bodyPr wrap="square">
            <a:spAutoFit/>
          </a:bodyPr>
          <a:lstStyle/>
          <a:p>
            <a:r>
              <a:rPr lang="en-US" sz="2000" dirty="0"/>
              <a:t>(Yang et al., 2024; Hassan et al., 2025; </a:t>
            </a:r>
            <a:r>
              <a:rPr lang="en-US" sz="2000" dirty="0" err="1"/>
              <a:t>Agabi</a:t>
            </a:r>
            <a:r>
              <a:rPr lang="en-US" sz="2000" dirty="0"/>
              <a:t>, 2024; </a:t>
            </a:r>
            <a:r>
              <a:rPr lang="en-US" sz="2000" dirty="0" err="1"/>
              <a:t>Hiezl</a:t>
            </a:r>
            <a:r>
              <a:rPr lang="en-US" sz="2000" dirty="0"/>
              <a:t> and </a:t>
            </a:r>
            <a:r>
              <a:rPr lang="en-US" sz="2000" dirty="0" err="1"/>
              <a:t>Gyurácz-Németh</a:t>
            </a:r>
            <a:r>
              <a:rPr lang="en-US" sz="2000" dirty="0"/>
              <a:t>, 2021)</a:t>
            </a:r>
          </a:p>
        </p:txBody>
      </p:sp>
    </p:spTree>
    <p:extLst>
      <p:ext uri="{BB962C8B-B14F-4D97-AF65-F5344CB8AC3E}">
        <p14:creationId xmlns:p14="http://schemas.microsoft.com/office/powerpoint/2010/main" val="3856019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3" name="TextBox 2">
            <a:extLst>
              <a:ext uri="{FF2B5EF4-FFF2-40B4-BE49-F238E27FC236}">
                <a16:creationId xmlns:a16="http://schemas.microsoft.com/office/drawing/2014/main" id="{52CC7658-2C95-B27B-5FEC-CC6639095580}"/>
              </a:ext>
            </a:extLst>
          </p:cNvPr>
          <p:cNvSpPr txBox="1"/>
          <p:nvPr/>
        </p:nvSpPr>
        <p:spPr>
          <a:xfrm>
            <a:off x="0" y="903446"/>
            <a:ext cx="7434192"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Objective 4: Upselling of Food-Wine Pairings</a:t>
            </a:r>
          </a:p>
        </p:txBody>
      </p:sp>
      <p:sp>
        <p:nvSpPr>
          <p:cNvPr id="4" name="TextBox 3">
            <a:extLst>
              <a:ext uri="{FF2B5EF4-FFF2-40B4-BE49-F238E27FC236}">
                <a16:creationId xmlns:a16="http://schemas.microsoft.com/office/drawing/2014/main" id="{65EB1D0C-557D-B266-FB13-A635E7FEE95B}"/>
              </a:ext>
            </a:extLst>
          </p:cNvPr>
          <p:cNvSpPr txBox="1"/>
          <p:nvPr/>
        </p:nvSpPr>
        <p:spPr>
          <a:xfrm>
            <a:off x="300291" y="1578529"/>
            <a:ext cx="6093724" cy="954107"/>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Communicating Food and Wine Pairings</a:t>
            </a:r>
          </a:p>
        </p:txBody>
      </p:sp>
      <p:sp>
        <p:nvSpPr>
          <p:cNvPr id="7" name="TextBox 6">
            <a:extLst>
              <a:ext uri="{FF2B5EF4-FFF2-40B4-BE49-F238E27FC236}">
                <a16:creationId xmlns:a16="http://schemas.microsoft.com/office/drawing/2014/main" id="{80215131-F626-AAAE-FC74-D2C7AF28998B}"/>
              </a:ext>
            </a:extLst>
          </p:cNvPr>
          <p:cNvSpPr txBox="1"/>
          <p:nvPr/>
        </p:nvSpPr>
        <p:spPr>
          <a:xfrm>
            <a:off x="102358" y="2601815"/>
            <a:ext cx="6967182" cy="3917034"/>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sz="2400" dirty="0"/>
              <a:t>How you present wine information is important</a:t>
            </a:r>
          </a:p>
          <a:p>
            <a:pPr marL="342900" indent="-342900">
              <a:lnSpc>
                <a:spcPct val="150000"/>
              </a:lnSpc>
              <a:buFont typeface="Wingdings" panose="05000000000000000000" pitchFamily="2" charset="2"/>
              <a:buChar char="Ø"/>
            </a:pPr>
            <a:r>
              <a:rPr lang="en-US" sz="2400" dirty="0"/>
              <a:t>Use of wine descriptions</a:t>
            </a:r>
          </a:p>
          <a:p>
            <a:pPr marL="800100" lvl="1" indent="-342900">
              <a:lnSpc>
                <a:spcPct val="150000"/>
              </a:lnSpc>
              <a:buFont typeface="Courier New" panose="02070309020205020404" pitchFamily="49" charset="0"/>
              <a:buChar char="o"/>
            </a:pPr>
            <a:r>
              <a:rPr lang="en-US" sz="2400" dirty="0"/>
              <a:t>Brand, region, labelling, customer experience</a:t>
            </a:r>
          </a:p>
          <a:p>
            <a:pPr marL="342900" indent="-342900">
              <a:lnSpc>
                <a:spcPct val="150000"/>
              </a:lnSpc>
              <a:buFont typeface="Wingdings" panose="05000000000000000000" pitchFamily="2" charset="2"/>
              <a:buChar char="Ø"/>
            </a:pPr>
            <a:r>
              <a:rPr lang="en-US" sz="2400" dirty="0"/>
              <a:t>The wine description should be paired with food tailored to every client</a:t>
            </a:r>
          </a:p>
          <a:p>
            <a:pPr marL="342900" indent="-342900">
              <a:lnSpc>
                <a:spcPct val="150000"/>
              </a:lnSpc>
              <a:buFont typeface="Wingdings" panose="05000000000000000000" pitchFamily="2" charset="2"/>
              <a:buChar char="Ø"/>
            </a:pPr>
            <a:r>
              <a:rPr lang="en-US" sz="2400" dirty="0"/>
              <a:t>Visually appealing presentation of the wine bottle and glass</a:t>
            </a:r>
          </a:p>
        </p:txBody>
      </p:sp>
      <p:sp>
        <p:nvSpPr>
          <p:cNvPr id="11" name="TextBox 10">
            <a:extLst>
              <a:ext uri="{FF2B5EF4-FFF2-40B4-BE49-F238E27FC236}">
                <a16:creationId xmlns:a16="http://schemas.microsoft.com/office/drawing/2014/main" id="{8C31CB7B-2436-2A52-6782-08593647D9A2}"/>
              </a:ext>
            </a:extLst>
          </p:cNvPr>
          <p:cNvSpPr txBox="1"/>
          <p:nvPr/>
        </p:nvSpPr>
        <p:spPr>
          <a:xfrm>
            <a:off x="1894196" y="6361902"/>
            <a:ext cx="6160770" cy="496098"/>
          </a:xfrm>
          <a:prstGeom prst="rect">
            <a:avLst/>
          </a:prstGeom>
          <a:noFill/>
        </p:spPr>
        <p:txBody>
          <a:bodyPr wrap="square">
            <a:spAutoFit/>
          </a:bodyPr>
          <a:lstStyle/>
          <a:p>
            <a:pPr marL="0" marR="0">
              <a:lnSpc>
                <a:spcPct val="115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(Sheridan and Dressler, 2025)</a:t>
            </a:r>
          </a:p>
        </p:txBody>
      </p:sp>
      <p:pic>
        <p:nvPicPr>
          <p:cNvPr id="13" name="Picture 12">
            <a:extLst>
              <a:ext uri="{FF2B5EF4-FFF2-40B4-BE49-F238E27FC236}">
                <a16:creationId xmlns:a16="http://schemas.microsoft.com/office/drawing/2014/main" id="{977018FF-F5E0-F974-1C95-BCED6806A3B8}"/>
              </a:ext>
            </a:extLst>
          </p:cNvPr>
          <p:cNvPicPr>
            <a:picLocks noChangeAspect="1"/>
          </p:cNvPicPr>
          <p:nvPr/>
        </p:nvPicPr>
        <p:blipFill>
          <a:blip r:embed="rId4"/>
          <a:stretch>
            <a:fillRect/>
          </a:stretch>
        </p:blipFill>
        <p:spPr>
          <a:xfrm>
            <a:off x="8054966" y="2101749"/>
            <a:ext cx="4034676" cy="3723118"/>
          </a:xfrm>
          <a:prstGeom prst="rect">
            <a:avLst/>
          </a:prstGeom>
        </p:spPr>
      </p:pic>
    </p:spTree>
    <p:extLst>
      <p:ext uri="{BB962C8B-B14F-4D97-AF65-F5344CB8AC3E}">
        <p14:creationId xmlns:p14="http://schemas.microsoft.com/office/powerpoint/2010/main" val="1753736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2"/>
          <a:stretch>
            <a:fillRect/>
          </a:stretch>
        </p:blipFill>
        <p:spPr>
          <a:xfrm>
            <a:off x="7804671" y="0"/>
            <a:ext cx="4387329" cy="1106655"/>
          </a:xfrm>
          <a:prstGeom prst="rect">
            <a:avLst/>
          </a:prstGeom>
        </p:spPr>
      </p:pic>
      <p:sp>
        <p:nvSpPr>
          <p:cNvPr id="4" name="TextBox 3">
            <a:extLst>
              <a:ext uri="{FF2B5EF4-FFF2-40B4-BE49-F238E27FC236}">
                <a16:creationId xmlns:a16="http://schemas.microsoft.com/office/drawing/2014/main" id="{65EB1D0C-557D-B266-FB13-A635E7FEE95B}"/>
              </a:ext>
            </a:extLst>
          </p:cNvPr>
          <p:cNvSpPr txBox="1"/>
          <p:nvPr/>
        </p:nvSpPr>
        <p:spPr>
          <a:xfrm>
            <a:off x="232053" y="1106655"/>
            <a:ext cx="6093724"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Basics of Food-Wine Pairing</a:t>
            </a:r>
          </a:p>
        </p:txBody>
      </p:sp>
      <p:sp>
        <p:nvSpPr>
          <p:cNvPr id="7" name="TextBox 6">
            <a:extLst>
              <a:ext uri="{FF2B5EF4-FFF2-40B4-BE49-F238E27FC236}">
                <a16:creationId xmlns:a16="http://schemas.microsoft.com/office/drawing/2014/main" id="{80215131-F626-AAAE-FC74-D2C7AF28998B}"/>
              </a:ext>
            </a:extLst>
          </p:cNvPr>
          <p:cNvSpPr txBox="1"/>
          <p:nvPr/>
        </p:nvSpPr>
        <p:spPr>
          <a:xfrm>
            <a:off x="109182" y="1875348"/>
            <a:ext cx="6967182" cy="3875997"/>
          </a:xfrm>
          <a:prstGeom prst="rect">
            <a:avLst/>
          </a:prstGeom>
          <a:noFill/>
        </p:spPr>
        <p:txBody>
          <a:bodyPr wrap="square">
            <a:spAutoFit/>
          </a:bodyPr>
          <a:lstStyle/>
          <a:p>
            <a:pPr marL="0" marR="0">
              <a:lnSpc>
                <a:spcPct val="150000"/>
              </a:lnSpc>
              <a:spcBef>
                <a:spcPts val="0"/>
              </a:spcBef>
              <a:spcAft>
                <a:spcPts val="800"/>
              </a:spcAft>
            </a:pPr>
            <a:r>
              <a:rPr lang="en-US" sz="2400" b="1" kern="100" dirty="0">
                <a:effectLst/>
                <a:latin typeface="Aptos" panose="020B0004020202020204" pitchFamily="34" charset="0"/>
                <a:ea typeface="Aptos" panose="020B0004020202020204" pitchFamily="34" charset="0"/>
                <a:cs typeface="Times New Roman" panose="02020603050405020304" pitchFamily="18" charset="0"/>
              </a:rPr>
              <a:t>Understand the elements of wine</a:t>
            </a:r>
            <a:endParaRPr lang="en-US"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50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Sugar</a:t>
            </a:r>
          </a:p>
          <a:p>
            <a:pPr marL="0" marR="0">
              <a:lnSpc>
                <a:spcPct val="150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Acid</a:t>
            </a:r>
          </a:p>
          <a:p>
            <a:pPr marL="0" marR="0">
              <a:lnSpc>
                <a:spcPct val="150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Fruit</a:t>
            </a:r>
          </a:p>
          <a:p>
            <a:pPr marL="0" marR="0">
              <a:lnSpc>
                <a:spcPct val="150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Tannins</a:t>
            </a:r>
          </a:p>
          <a:p>
            <a:pPr marL="0" marR="0">
              <a:lnSpc>
                <a:spcPct val="150000"/>
              </a:lnSpc>
              <a:spcBef>
                <a:spcPts val="0"/>
              </a:spcBef>
              <a:spcAft>
                <a:spcPts val="800"/>
              </a:spcAft>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alcohol</a:t>
            </a:r>
          </a:p>
        </p:txBody>
      </p:sp>
      <p:sp>
        <p:nvSpPr>
          <p:cNvPr id="5" name="TextBox 4">
            <a:extLst>
              <a:ext uri="{FF2B5EF4-FFF2-40B4-BE49-F238E27FC236}">
                <a16:creationId xmlns:a16="http://schemas.microsoft.com/office/drawing/2014/main" id="{0FAEEDB9-5651-1EA9-0523-E80A2C5E36FC}"/>
              </a:ext>
            </a:extLst>
          </p:cNvPr>
          <p:cNvSpPr txBox="1"/>
          <p:nvPr/>
        </p:nvSpPr>
        <p:spPr>
          <a:xfrm>
            <a:off x="5989094" y="1976608"/>
            <a:ext cx="6093724" cy="3917034"/>
          </a:xfrm>
          <a:prstGeom prst="rect">
            <a:avLst/>
          </a:prstGeom>
          <a:noFill/>
        </p:spPr>
        <p:txBody>
          <a:bodyPr wrap="square">
            <a:spAutoFit/>
          </a:bodyPr>
          <a:lstStyle/>
          <a:p>
            <a:pPr>
              <a:lnSpc>
                <a:spcPct val="150000"/>
              </a:lnSpc>
            </a:pPr>
            <a:r>
              <a:rPr lang="en-US" sz="2400" b="1" dirty="0"/>
              <a:t>Understand the flavor components of food</a:t>
            </a:r>
          </a:p>
          <a:p>
            <a:pPr>
              <a:lnSpc>
                <a:spcPct val="150000"/>
              </a:lnSpc>
            </a:pPr>
            <a:r>
              <a:rPr lang="en-US" sz="2400" dirty="0"/>
              <a:t>Fat</a:t>
            </a:r>
          </a:p>
          <a:p>
            <a:pPr>
              <a:lnSpc>
                <a:spcPct val="150000"/>
              </a:lnSpc>
            </a:pPr>
            <a:r>
              <a:rPr lang="en-US" sz="2400" dirty="0"/>
              <a:t>Acid</a:t>
            </a:r>
          </a:p>
          <a:p>
            <a:pPr>
              <a:lnSpc>
                <a:spcPct val="150000"/>
              </a:lnSpc>
            </a:pPr>
            <a:r>
              <a:rPr lang="en-US" sz="2400" dirty="0"/>
              <a:t>Salt</a:t>
            </a:r>
          </a:p>
          <a:p>
            <a:pPr>
              <a:lnSpc>
                <a:spcPct val="150000"/>
              </a:lnSpc>
            </a:pPr>
            <a:r>
              <a:rPr lang="en-US" sz="2400" dirty="0"/>
              <a:t>Sweet</a:t>
            </a:r>
          </a:p>
          <a:p>
            <a:pPr>
              <a:lnSpc>
                <a:spcPct val="150000"/>
              </a:lnSpc>
            </a:pPr>
            <a:r>
              <a:rPr lang="en-US" sz="2400" dirty="0"/>
              <a:t>Bitter</a:t>
            </a:r>
          </a:p>
          <a:p>
            <a:pPr>
              <a:lnSpc>
                <a:spcPct val="150000"/>
              </a:lnSpc>
            </a:pPr>
            <a:r>
              <a:rPr lang="en-US" sz="2400" dirty="0"/>
              <a:t>texture</a:t>
            </a:r>
          </a:p>
        </p:txBody>
      </p:sp>
      <p:cxnSp>
        <p:nvCxnSpPr>
          <p:cNvPr id="9" name="Straight Arrow Connector 8">
            <a:extLst>
              <a:ext uri="{FF2B5EF4-FFF2-40B4-BE49-F238E27FC236}">
                <a16:creationId xmlns:a16="http://schemas.microsoft.com/office/drawing/2014/main" id="{CA8BE5A4-2A12-370D-00EF-9465F2DA239A}"/>
              </a:ext>
            </a:extLst>
          </p:cNvPr>
          <p:cNvCxnSpPr>
            <a:cxnSpLocks/>
          </p:cNvCxnSpPr>
          <p:nvPr/>
        </p:nvCxnSpPr>
        <p:spPr>
          <a:xfrm>
            <a:off x="1501254" y="2797791"/>
            <a:ext cx="4244453" cy="2756848"/>
          </a:xfrm>
          <a:prstGeom prst="straightConnector1">
            <a:avLst/>
          </a:prstGeom>
          <a:ln w="12700">
            <a:solidFill>
              <a:srgbClr val="00B050"/>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8007165A-FB91-EEBC-D154-E33085F0F2DB}"/>
              </a:ext>
            </a:extLst>
          </p:cNvPr>
          <p:cNvCxnSpPr>
            <a:cxnSpLocks/>
          </p:cNvCxnSpPr>
          <p:nvPr/>
        </p:nvCxnSpPr>
        <p:spPr>
          <a:xfrm flipV="1">
            <a:off x="1501254" y="2797791"/>
            <a:ext cx="4487840" cy="2661313"/>
          </a:xfrm>
          <a:prstGeom prst="straightConnector1">
            <a:avLst/>
          </a:prstGeom>
          <a:ln w="12700">
            <a:solidFill>
              <a:srgbClr val="00B050"/>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2C822523-572C-5A91-8AFB-1AACE981922D}"/>
              </a:ext>
            </a:extLst>
          </p:cNvPr>
          <p:cNvSpPr txBox="1"/>
          <p:nvPr/>
        </p:nvSpPr>
        <p:spPr>
          <a:xfrm>
            <a:off x="3279682" y="6203196"/>
            <a:ext cx="2275298" cy="470592"/>
          </a:xfrm>
          <a:prstGeom prst="rect">
            <a:avLst/>
          </a:prstGeom>
          <a:noFill/>
        </p:spPr>
        <p:txBody>
          <a:bodyPr wrap="square">
            <a:spAutoFit/>
          </a:bodyPr>
          <a:lstStyle/>
          <a:p>
            <a:r>
              <a:rPr lang="en-US" sz="2400" dirty="0"/>
              <a:t>(Allen, 2020). </a:t>
            </a:r>
          </a:p>
        </p:txBody>
      </p:sp>
    </p:spTree>
    <p:extLst>
      <p:ext uri="{BB962C8B-B14F-4D97-AF65-F5344CB8AC3E}">
        <p14:creationId xmlns:p14="http://schemas.microsoft.com/office/powerpoint/2010/main" val="286559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2"/>
          <a:stretch>
            <a:fillRect/>
          </a:stretch>
        </p:blipFill>
        <p:spPr>
          <a:xfrm>
            <a:off x="7804671" y="0"/>
            <a:ext cx="4387329" cy="1106655"/>
          </a:xfrm>
          <a:prstGeom prst="rect">
            <a:avLst/>
          </a:prstGeom>
        </p:spPr>
      </p:pic>
      <p:sp>
        <p:nvSpPr>
          <p:cNvPr id="4" name="TextBox 3">
            <a:extLst>
              <a:ext uri="{FF2B5EF4-FFF2-40B4-BE49-F238E27FC236}">
                <a16:creationId xmlns:a16="http://schemas.microsoft.com/office/drawing/2014/main" id="{65EB1D0C-557D-B266-FB13-A635E7FEE95B}"/>
              </a:ext>
            </a:extLst>
          </p:cNvPr>
          <p:cNvSpPr txBox="1"/>
          <p:nvPr/>
        </p:nvSpPr>
        <p:spPr>
          <a:xfrm>
            <a:off x="232053" y="684250"/>
            <a:ext cx="6093724"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Basics of Food-Wine Pairing</a:t>
            </a:r>
          </a:p>
        </p:txBody>
      </p:sp>
      <p:graphicFrame>
        <p:nvGraphicFramePr>
          <p:cNvPr id="2" name="Table 1">
            <a:extLst>
              <a:ext uri="{FF2B5EF4-FFF2-40B4-BE49-F238E27FC236}">
                <a16:creationId xmlns:a16="http://schemas.microsoft.com/office/drawing/2014/main" id="{4037D4C0-257D-82C6-B218-0C1F2876F020}"/>
              </a:ext>
            </a:extLst>
          </p:cNvPr>
          <p:cNvGraphicFramePr>
            <a:graphicFrameLocks noGrp="1"/>
          </p:cNvGraphicFramePr>
          <p:nvPr>
            <p:extLst>
              <p:ext uri="{D42A27DB-BD31-4B8C-83A1-F6EECF244321}">
                <p14:modId xmlns:p14="http://schemas.microsoft.com/office/powerpoint/2010/main" val="2367039539"/>
              </p:ext>
            </p:extLst>
          </p:nvPr>
        </p:nvGraphicFramePr>
        <p:xfrm>
          <a:off x="232053" y="1308135"/>
          <a:ext cx="11609428" cy="4895061"/>
        </p:xfrm>
        <a:graphic>
          <a:graphicData uri="http://schemas.openxmlformats.org/drawingml/2006/table">
            <a:tbl>
              <a:tblPr firstRow="1" bandRow="1">
                <a:tableStyleId>{5C22544A-7EE6-4342-B048-85BDC9FD1C3A}</a:tableStyleId>
              </a:tblPr>
              <a:tblGrid>
                <a:gridCol w="5804714">
                  <a:extLst>
                    <a:ext uri="{9D8B030D-6E8A-4147-A177-3AD203B41FA5}">
                      <a16:colId xmlns:a16="http://schemas.microsoft.com/office/drawing/2014/main" val="3772425684"/>
                    </a:ext>
                  </a:extLst>
                </a:gridCol>
                <a:gridCol w="5804714">
                  <a:extLst>
                    <a:ext uri="{9D8B030D-6E8A-4147-A177-3AD203B41FA5}">
                      <a16:colId xmlns:a16="http://schemas.microsoft.com/office/drawing/2014/main" val="130572710"/>
                    </a:ext>
                  </a:extLst>
                </a:gridCol>
              </a:tblGrid>
              <a:tr h="577889">
                <a:tc>
                  <a:txBody>
                    <a:bodyPr/>
                    <a:lstStyle/>
                    <a:p>
                      <a:r>
                        <a:rPr lang="en-US" sz="2800" dirty="0"/>
                        <a:t>Food Flavors</a:t>
                      </a:r>
                    </a:p>
                  </a:txBody>
                  <a:tcPr/>
                </a:tc>
                <a:tc>
                  <a:txBody>
                    <a:bodyPr/>
                    <a:lstStyle/>
                    <a:p>
                      <a:r>
                        <a:rPr lang="en-US" sz="2800" dirty="0"/>
                        <a:t>Wine Elements</a:t>
                      </a:r>
                    </a:p>
                  </a:txBody>
                  <a:tcPr/>
                </a:tc>
                <a:extLst>
                  <a:ext uri="{0D108BD9-81ED-4DB2-BD59-A6C34878D82A}">
                    <a16:rowId xmlns:a16="http://schemas.microsoft.com/office/drawing/2014/main" val="4275515952"/>
                  </a:ext>
                </a:extLst>
              </a:tr>
              <a:tr h="1053798">
                <a:tc>
                  <a:txBody>
                    <a:bodyPr/>
                    <a:lstStyle/>
                    <a:p>
                      <a:r>
                        <a:rPr lang="en-US" sz="2800" kern="1200" dirty="0">
                          <a:solidFill>
                            <a:schemeClr val="dk1"/>
                          </a:solidFill>
                          <a:effectLst/>
                          <a:latin typeface="+mn-lt"/>
                          <a:ea typeface="+mn-ea"/>
                          <a:cs typeface="+mn-cs"/>
                        </a:rPr>
                        <a:t>Hors d'oeuvres  (Cheese platters)</a:t>
                      </a:r>
                      <a:endParaRPr lang="en-US" sz="2800" dirty="0"/>
                    </a:p>
                  </a:txBody>
                  <a:tcPr/>
                </a:tc>
                <a:tc>
                  <a:txBody>
                    <a:bodyPr/>
                    <a:lstStyle/>
                    <a:p>
                      <a:r>
                        <a:rPr lang="en-US" sz="2800" dirty="0"/>
                        <a:t>Dry Rose</a:t>
                      </a:r>
                    </a:p>
                  </a:txBody>
                  <a:tcPr/>
                </a:tc>
                <a:extLst>
                  <a:ext uri="{0D108BD9-81ED-4DB2-BD59-A6C34878D82A}">
                    <a16:rowId xmlns:a16="http://schemas.microsoft.com/office/drawing/2014/main" val="4233925403"/>
                  </a:ext>
                </a:extLst>
              </a:tr>
              <a:tr h="1053798">
                <a:tc>
                  <a:txBody>
                    <a:bodyPr/>
                    <a:lstStyle/>
                    <a:p>
                      <a:r>
                        <a:rPr lang="en-US" sz="2800" dirty="0"/>
                        <a:t>Acid food (Citrus or lemons squeeze like fish)</a:t>
                      </a:r>
                    </a:p>
                  </a:txBody>
                  <a:tcPr/>
                </a:tc>
                <a:tc>
                  <a:txBody>
                    <a:bodyPr/>
                    <a:lstStyle/>
                    <a:p>
                      <a:r>
                        <a:rPr lang="en-US" sz="2800" dirty="0"/>
                        <a:t>Acid wines</a:t>
                      </a:r>
                    </a:p>
                  </a:txBody>
                  <a:tcPr/>
                </a:tc>
                <a:extLst>
                  <a:ext uri="{0D108BD9-81ED-4DB2-BD59-A6C34878D82A}">
                    <a16:rowId xmlns:a16="http://schemas.microsoft.com/office/drawing/2014/main" val="3597512866"/>
                  </a:ext>
                </a:extLst>
              </a:tr>
              <a:tr h="1053798">
                <a:tc>
                  <a:txBody>
                    <a:bodyPr/>
                    <a:lstStyle/>
                    <a:p>
                      <a:r>
                        <a:rPr lang="en-US" sz="2800" dirty="0"/>
                        <a:t>Fatty foods (steak, duck, grilled sausages)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Tannins</a:t>
                      </a:r>
                    </a:p>
                  </a:txBody>
                  <a:tcPr/>
                </a:tc>
                <a:extLst>
                  <a:ext uri="{0D108BD9-81ED-4DB2-BD59-A6C34878D82A}">
                    <a16:rowId xmlns:a16="http://schemas.microsoft.com/office/drawing/2014/main" val="412981185"/>
                  </a:ext>
                </a:extLst>
              </a:tr>
              <a:tr h="577889">
                <a:tc>
                  <a:txBody>
                    <a:bodyPr/>
                    <a:lstStyle/>
                    <a:p>
                      <a:r>
                        <a:rPr lang="en-US" sz="2800" dirty="0"/>
                        <a:t>Spicy foods </a:t>
                      </a:r>
                    </a:p>
                  </a:txBody>
                  <a:tcPr/>
                </a:tc>
                <a:tc>
                  <a:txBody>
                    <a:bodyPr/>
                    <a:lstStyle/>
                    <a:p>
                      <a:r>
                        <a:rPr lang="en-US" sz="2800" dirty="0"/>
                        <a:t>Sweet wines</a:t>
                      </a:r>
                    </a:p>
                  </a:txBody>
                  <a:tcPr/>
                </a:tc>
                <a:extLst>
                  <a:ext uri="{0D108BD9-81ED-4DB2-BD59-A6C34878D82A}">
                    <a16:rowId xmlns:a16="http://schemas.microsoft.com/office/drawing/2014/main" val="1754056789"/>
                  </a:ext>
                </a:extLst>
              </a:tr>
              <a:tr h="577889">
                <a:tc>
                  <a:txBody>
                    <a:bodyPr/>
                    <a:lstStyle/>
                    <a:p>
                      <a:r>
                        <a:rPr lang="en-US" sz="2800" dirty="0"/>
                        <a:t>Salty foods</a:t>
                      </a:r>
                    </a:p>
                  </a:txBody>
                  <a:tcPr/>
                </a:tc>
                <a:tc>
                  <a:txBody>
                    <a:bodyPr/>
                    <a:lstStyle/>
                    <a:p>
                      <a:r>
                        <a:rPr lang="en-US" sz="2800" dirty="0"/>
                        <a:t>Bubbles (champagnes)</a:t>
                      </a:r>
                    </a:p>
                  </a:txBody>
                  <a:tcPr/>
                </a:tc>
                <a:extLst>
                  <a:ext uri="{0D108BD9-81ED-4DB2-BD59-A6C34878D82A}">
                    <a16:rowId xmlns:a16="http://schemas.microsoft.com/office/drawing/2014/main" val="2496778492"/>
                  </a:ext>
                </a:extLst>
              </a:tr>
            </a:tbl>
          </a:graphicData>
        </a:graphic>
      </p:graphicFrame>
      <p:sp>
        <p:nvSpPr>
          <p:cNvPr id="3" name="TextBox 2">
            <a:extLst>
              <a:ext uri="{FF2B5EF4-FFF2-40B4-BE49-F238E27FC236}">
                <a16:creationId xmlns:a16="http://schemas.microsoft.com/office/drawing/2014/main" id="{BE9CF9D4-BA43-CC4C-DE2B-BACFBFECDC04}"/>
              </a:ext>
            </a:extLst>
          </p:cNvPr>
          <p:cNvSpPr txBox="1"/>
          <p:nvPr/>
        </p:nvSpPr>
        <p:spPr>
          <a:xfrm>
            <a:off x="3462562" y="6303861"/>
            <a:ext cx="2275298" cy="470592"/>
          </a:xfrm>
          <a:prstGeom prst="rect">
            <a:avLst/>
          </a:prstGeom>
          <a:noFill/>
        </p:spPr>
        <p:txBody>
          <a:bodyPr wrap="square">
            <a:spAutoFit/>
          </a:bodyPr>
          <a:lstStyle/>
          <a:p>
            <a:r>
              <a:rPr lang="en-US" sz="2400" dirty="0"/>
              <a:t>(Allen, 2020). </a:t>
            </a:r>
          </a:p>
        </p:txBody>
      </p:sp>
    </p:spTree>
    <p:extLst>
      <p:ext uri="{BB962C8B-B14F-4D97-AF65-F5344CB8AC3E}">
        <p14:creationId xmlns:p14="http://schemas.microsoft.com/office/powerpoint/2010/main" val="916426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2"/>
          <a:stretch>
            <a:fillRect/>
          </a:stretch>
        </p:blipFill>
        <p:spPr>
          <a:xfrm>
            <a:off x="7804671" y="0"/>
            <a:ext cx="4387329" cy="1106655"/>
          </a:xfrm>
          <a:prstGeom prst="rect">
            <a:avLst/>
          </a:prstGeom>
        </p:spPr>
      </p:pic>
      <p:sp>
        <p:nvSpPr>
          <p:cNvPr id="4" name="TextBox 3">
            <a:extLst>
              <a:ext uri="{FF2B5EF4-FFF2-40B4-BE49-F238E27FC236}">
                <a16:creationId xmlns:a16="http://schemas.microsoft.com/office/drawing/2014/main" id="{65EB1D0C-557D-B266-FB13-A635E7FEE95B}"/>
              </a:ext>
            </a:extLst>
          </p:cNvPr>
          <p:cNvSpPr txBox="1"/>
          <p:nvPr/>
        </p:nvSpPr>
        <p:spPr>
          <a:xfrm>
            <a:off x="232053" y="1106655"/>
            <a:ext cx="6093724"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Examples of Pairing in Odyssey</a:t>
            </a:r>
          </a:p>
        </p:txBody>
      </p:sp>
      <p:pic>
        <p:nvPicPr>
          <p:cNvPr id="5" name="Picture 4">
            <a:extLst>
              <a:ext uri="{FF2B5EF4-FFF2-40B4-BE49-F238E27FC236}">
                <a16:creationId xmlns:a16="http://schemas.microsoft.com/office/drawing/2014/main" id="{E088E971-356C-7F87-C7F7-93D9A02C739B}"/>
              </a:ext>
            </a:extLst>
          </p:cNvPr>
          <p:cNvPicPr>
            <a:picLocks noChangeAspect="1"/>
          </p:cNvPicPr>
          <p:nvPr/>
        </p:nvPicPr>
        <p:blipFill>
          <a:blip r:embed="rId3"/>
          <a:stretch>
            <a:fillRect/>
          </a:stretch>
        </p:blipFill>
        <p:spPr>
          <a:xfrm>
            <a:off x="9526" y="2050655"/>
            <a:ext cx="5192647" cy="1180147"/>
          </a:xfrm>
          <a:prstGeom prst="rect">
            <a:avLst/>
          </a:prstGeom>
        </p:spPr>
      </p:pic>
      <p:pic>
        <p:nvPicPr>
          <p:cNvPr id="8" name="Picture 7">
            <a:extLst>
              <a:ext uri="{FF2B5EF4-FFF2-40B4-BE49-F238E27FC236}">
                <a16:creationId xmlns:a16="http://schemas.microsoft.com/office/drawing/2014/main" id="{D8E48E73-AF66-BC0A-29F8-4625D28EDB7F}"/>
              </a:ext>
            </a:extLst>
          </p:cNvPr>
          <p:cNvPicPr>
            <a:picLocks noChangeAspect="1"/>
          </p:cNvPicPr>
          <p:nvPr/>
        </p:nvPicPr>
        <p:blipFill>
          <a:blip r:embed="rId4"/>
          <a:stretch>
            <a:fillRect/>
          </a:stretch>
        </p:blipFill>
        <p:spPr>
          <a:xfrm>
            <a:off x="6558917" y="2213133"/>
            <a:ext cx="5623557" cy="937260"/>
          </a:xfrm>
          <a:prstGeom prst="rect">
            <a:avLst/>
          </a:prstGeom>
        </p:spPr>
      </p:pic>
      <p:pic>
        <p:nvPicPr>
          <p:cNvPr id="10" name="Picture 9">
            <a:extLst>
              <a:ext uri="{FF2B5EF4-FFF2-40B4-BE49-F238E27FC236}">
                <a16:creationId xmlns:a16="http://schemas.microsoft.com/office/drawing/2014/main" id="{ED943ECE-9FC4-9802-2244-0756DE5AB131}"/>
              </a:ext>
            </a:extLst>
          </p:cNvPr>
          <p:cNvPicPr>
            <a:picLocks noChangeAspect="1"/>
          </p:cNvPicPr>
          <p:nvPr/>
        </p:nvPicPr>
        <p:blipFill>
          <a:blip r:embed="rId5"/>
          <a:stretch>
            <a:fillRect/>
          </a:stretch>
        </p:blipFill>
        <p:spPr>
          <a:xfrm>
            <a:off x="6429257" y="3707608"/>
            <a:ext cx="5753217" cy="1180147"/>
          </a:xfrm>
          <a:prstGeom prst="rect">
            <a:avLst/>
          </a:prstGeom>
        </p:spPr>
      </p:pic>
      <p:pic>
        <p:nvPicPr>
          <p:cNvPr id="12" name="Picture 11">
            <a:extLst>
              <a:ext uri="{FF2B5EF4-FFF2-40B4-BE49-F238E27FC236}">
                <a16:creationId xmlns:a16="http://schemas.microsoft.com/office/drawing/2014/main" id="{CDE32B1B-5749-9A58-421E-A7FE0CE552BB}"/>
              </a:ext>
            </a:extLst>
          </p:cNvPr>
          <p:cNvPicPr>
            <a:picLocks noChangeAspect="1"/>
          </p:cNvPicPr>
          <p:nvPr/>
        </p:nvPicPr>
        <p:blipFill>
          <a:blip r:embed="rId6"/>
          <a:stretch>
            <a:fillRect/>
          </a:stretch>
        </p:blipFill>
        <p:spPr>
          <a:xfrm>
            <a:off x="0" y="3829051"/>
            <a:ext cx="5109579" cy="937260"/>
          </a:xfrm>
          <a:prstGeom prst="rect">
            <a:avLst/>
          </a:prstGeom>
        </p:spPr>
      </p:pic>
      <p:cxnSp>
        <p:nvCxnSpPr>
          <p:cNvPr id="14" name="Straight Arrow Connector 13">
            <a:extLst>
              <a:ext uri="{FF2B5EF4-FFF2-40B4-BE49-F238E27FC236}">
                <a16:creationId xmlns:a16="http://schemas.microsoft.com/office/drawing/2014/main" id="{04C3FED5-765D-FE64-B433-0839C9077689}"/>
              </a:ext>
            </a:extLst>
          </p:cNvPr>
          <p:cNvCxnSpPr>
            <a:cxnSpLocks/>
          </p:cNvCxnSpPr>
          <p:nvPr/>
        </p:nvCxnSpPr>
        <p:spPr>
          <a:xfrm>
            <a:off x="5349922" y="2770448"/>
            <a:ext cx="1208995" cy="1"/>
          </a:xfrm>
          <a:prstGeom prst="straightConnector1">
            <a:avLst/>
          </a:prstGeom>
          <a:ln>
            <a:headEnd type="triangle"/>
            <a:tailEnd type="triangle"/>
          </a:ln>
        </p:spPr>
        <p:style>
          <a:lnRef idx="1">
            <a:schemeClr val="accent6"/>
          </a:lnRef>
          <a:fillRef idx="0">
            <a:schemeClr val="accent6"/>
          </a:fillRef>
          <a:effectRef idx="0">
            <a:schemeClr val="accent6"/>
          </a:effectRef>
          <a:fontRef idx="minor">
            <a:schemeClr val="tx1"/>
          </a:fontRef>
        </p:style>
      </p:cxnSp>
      <p:cxnSp>
        <p:nvCxnSpPr>
          <p:cNvPr id="15" name="Straight Arrow Connector 14">
            <a:extLst>
              <a:ext uri="{FF2B5EF4-FFF2-40B4-BE49-F238E27FC236}">
                <a16:creationId xmlns:a16="http://schemas.microsoft.com/office/drawing/2014/main" id="{BB71EED0-3A9D-A455-9E8F-F92D9F884A48}"/>
              </a:ext>
            </a:extLst>
          </p:cNvPr>
          <p:cNvCxnSpPr>
            <a:cxnSpLocks/>
          </p:cNvCxnSpPr>
          <p:nvPr/>
        </p:nvCxnSpPr>
        <p:spPr>
          <a:xfrm>
            <a:off x="5290782" y="4323832"/>
            <a:ext cx="1208995" cy="1"/>
          </a:xfrm>
          <a:prstGeom prst="straightConnector1">
            <a:avLst/>
          </a:prstGeom>
          <a:ln>
            <a:headEnd type="triangle"/>
            <a:tailEnd type="triangle"/>
          </a:ln>
        </p:spPr>
        <p:style>
          <a:lnRef idx="1">
            <a:schemeClr val="accent6"/>
          </a:lnRef>
          <a:fillRef idx="0">
            <a:schemeClr val="accent6"/>
          </a:fillRef>
          <a:effectRef idx="0">
            <a:schemeClr val="accent6"/>
          </a:effectRef>
          <a:fontRef idx="minor">
            <a:schemeClr val="tx1"/>
          </a:fontRef>
        </p:style>
      </p:cxnSp>
      <p:pic>
        <p:nvPicPr>
          <p:cNvPr id="17" name="Picture 16">
            <a:extLst>
              <a:ext uri="{FF2B5EF4-FFF2-40B4-BE49-F238E27FC236}">
                <a16:creationId xmlns:a16="http://schemas.microsoft.com/office/drawing/2014/main" id="{15BEADD5-7543-B717-FF4D-799FFC2072F1}"/>
              </a:ext>
            </a:extLst>
          </p:cNvPr>
          <p:cNvPicPr>
            <a:picLocks noChangeAspect="1"/>
          </p:cNvPicPr>
          <p:nvPr/>
        </p:nvPicPr>
        <p:blipFill>
          <a:blip r:embed="rId7"/>
          <a:stretch>
            <a:fillRect/>
          </a:stretch>
        </p:blipFill>
        <p:spPr>
          <a:xfrm>
            <a:off x="9526" y="5145654"/>
            <a:ext cx="4818392" cy="1211382"/>
          </a:xfrm>
          <a:prstGeom prst="rect">
            <a:avLst/>
          </a:prstGeom>
        </p:spPr>
      </p:pic>
      <p:pic>
        <p:nvPicPr>
          <p:cNvPr id="3" name="Picture 2">
            <a:extLst>
              <a:ext uri="{FF2B5EF4-FFF2-40B4-BE49-F238E27FC236}">
                <a16:creationId xmlns:a16="http://schemas.microsoft.com/office/drawing/2014/main" id="{8A8F11C7-DC1B-A2EA-7510-8F068BFC311B}"/>
              </a:ext>
            </a:extLst>
          </p:cNvPr>
          <p:cNvPicPr>
            <a:picLocks noChangeAspect="1"/>
          </p:cNvPicPr>
          <p:nvPr/>
        </p:nvPicPr>
        <p:blipFill>
          <a:blip r:embed="rId8"/>
          <a:stretch>
            <a:fillRect/>
          </a:stretch>
        </p:blipFill>
        <p:spPr>
          <a:xfrm>
            <a:off x="6870661" y="5469585"/>
            <a:ext cx="5321339" cy="824652"/>
          </a:xfrm>
          <a:prstGeom prst="rect">
            <a:avLst/>
          </a:prstGeom>
        </p:spPr>
      </p:pic>
      <p:cxnSp>
        <p:nvCxnSpPr>
          <p:cNvPr id="7" name="Straight Arrow Connector 6">
            <a:extLst>
              <a:ext uri="{FF2B5EF4-FFF2-40B4-BE49-F238E27FC236}">
                <a16:creationId xmlns:a16="http://schemas.microsoft.com/office/drawing/2014/main" id="{33E877A9-9696-A842-96AF-01AC21BA689A}"/>
              </a:ext>
            </a:extLst>
          </p:cNvPr>
          <p:cNvCxnSpPr>
            <a:cxnSpLocks/>
          </p:cNvCxnSpPr>
          <p:nvPr/>
        </p:nvCxnSpPr>
        <p:spPr>
          <a:xfrm>
            <a:off x="5244792" y="5824914"/>
            <a:ext cx="1208995" cy="1"/>
          </a:xfrm>
          <a:prstGeom prst="straightConnector1">
            <a:avLst/>
          </a:prstGeom>
          <a:ln>
            <a:headEnd type="triangle"/>
            <a:tailEnd type="triangle"/>
          </a:ln>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157059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2"/>
          <a:stretch>
            <a:fillRect/>
          </a:stretch>
        </p:blipFill>
        <p:spPr>
          <a:xfrm>
            <a:off x="7804671" y="0"/>
            <a:ext cx="4387329" cy="1106655"/>
          </a:xfrm>
          <a:prstGeom prst="rect">
            <a:avLst/>
          </a:prstGeom>
        </p:spPr>
      </p:pic>
      <p:sp>
        <p:nvSpPr>
          <p:cNvPr id="4" name="TextBox 3">
            <a:extLst>
              <a:ext uri="{FF2B5EF4-FFF2-40B4-BE49-F238E27FC236}">
                <a16:creationId xmlns:a16="http://schemas.microsoft.com/office/drawing/2014/main" id="{65EB1D0C-557D-B266-FB13-A635E7FEE95B}"/>
              </a:ext>
            </a:extLst>
          </p:cNvPr>
          <p:cNvSpPr txBox="1"/>
          <p:nvPr/>
        </p:nvSpPr>
        <p:spPr>
          <a:xfrm>
            <a:off x="232052" y="1106655"/>
            <a:ext cx="6837487"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Why is Wine-Food Pairing Important?</a:t>
            </a:r>
          </a:p>
        </p:txBody>
      </p:sp>
      <p:sp>
        <p:nvSpPr>
          <p:cNvPr id="9" name="TextBox 8">
            <a:extLst>
              <a:ext uri="{FF2B5EF4-FFF2-40B4-BE49-F238E27FC236}">
                <a16:creationId xmlns:a16="http://schemas.microsoft.com/office/drawing/2014/main" id="{5B9B4CFC-BC2E-D2AD-474F-12E8386E938D}"/>
              </a:ext>
            </a:extLst>
          </p:cNvPr>
          <p:cNvSpPr txBox="1"/>
          <p:nvPr/>
        </p:nvSpPr>
        <p:spPr>
          <a:xfrm>
            <a:off x="5039010" y="1924334"/>
            <a:ext cx="7166635" cy="4272843"/>
          </a:xfrm>
          <a:prstGeom prst="rect">
            <a:avLst/>
          </a:prstGeom>
          <a:noFill/>
        </p:spPr>
        <p:txBody>
          <a:bodyPr wrap="square">
            <a:spAutoFit/>
          </a:bodyPr>
          <a:lstStyle/>
          <a:p>
            <a:pPr marL="285750" indent="-285750">
              <a:buFont typeface="Wingdings" panose="05000000000000000000" pitchFamily="2" charset="2"/>
              <a:buChar char="Ø"/>
            </a:pPr>
            <a:r>
              <a:rPr lang="en-US" sz="2400" dirty="0"/>
              <a:t>Studies show that correct wine-food pairing increases the sales of wines</a:t>
            </a:r>
          </a:p>
          <a:p>
            <a:pPr marL="285750" indent="-285750">
              <a:buFont typeface="Wingdings" panose="05000000000000000000" pitchFamily="2" charset="2"/>
              <a:buChar char="Ø"/>
            </a:pPr>
            <a:r>
              <a:rPr lang="en-US" sz="2400" dirty="0"/>
              <a:t>It helps upsell the wine</a:t>
            </a:r>
          </a:p>
          <a:p>
            <a:pPr marL="285750" indent="-285750">
              <a:buFont typeface="Wingdings" panose="05000000000000000000" pitchFamily="2" charset="2"/>
              <a:buChar char="Ø"/>
            </a:pPr>
            <a:r>
              <a:rPr lang="en-US" sz="2400" dirty="0"/>
              <a:t>It improves customer satisfaction as the customer feels engaged</a:t>
            </a:r>
          </a:p>
          <a:p>
            <a:pPr marL="285750" indent="-285750">
              <a:buFont typeface="Wingdings" panose="05000000000000000000" pitchFamily="2" charset="2"/>
              <a:buChar char="Ø"/>
            </a:pPr>
            <a:r>
              <a:rPr lang="en-US" sz="2400" dirty="0"/>
              <a:t>Enhance the sensory feeling of the customer</a:t>
            </a:r>
          </a:p>
          <a:p>
            <a:pPr marL="285750" indent="-285750">
              <a:buFont typeface="Wingdings" panose="05000000000000000000" pitchFamily="2" charset="2"/>
              <a:buChar char="Ø"/>
            </a:pPr>
            <a:r>
              <a:rPr lang="en-US" sz="2400" dirty="0"/>
              <a:t>It will enhance customer loyalty, leading to:</a:t>
            </a:r>
          </a:p>
          <a:p>
            <a:pPr marL="742950" lvl="1" indent="-285750">
              <a:buFont typeface="Courier New" panose="02070309020205020404" pitchFamily="49" charset="0"/>
              <a:buChar char="o"/>
            </a:pPr>
            <a:r>
              <a:rPr lang="en-US" sz="2400" dirty="0"/>
              <a:t>Repeat customers and the memorability of the experience.</a:t>
            </a:r>
          </a:p>
          <a:p>
            <a:pPr marL="285750" indent="-285750">
              <a:buFont typeface="Wingdings" panose="05000000000000000000" pitchFamily="2" charset="2"/>
              <a:buChar char="Ø"/>
            </a:pPr>
            <a:r>
              <a:rPr lang="en-US" sz="2400" dirty="0"/>
              <a:t>It serves to precondition the customer, thus improving their anticipation and expectations.</a:t>
            </a:r>
          </a:p>
        </p:txBody>
      </p:sp>
      <p:pic>
        <p:nvPicPr>
          <p:cNvPr id="11" name="Picture 10">
            <a:extLst>
              <a:ext uri="{FF2B5EF4-FFF2-40B4-BE49-F238E27FC236}">
                <a16:creationId xmlns:a16="http://schemas.microsoft.com/office/drawing/2014/main" id="{FC3FCCF8-1DBD-ECDC-FBFD-66F61D5B5EE9}"/>
              </a:ext>
            </a:extLst>
          </p:cNvPr>
          <p:cNvPicPr>
            <a:picLocks noChangeAspect="1"/>
          </p:cNvPicPr>
          <p:nvPr/>
        </p:nvPicPr>
        <p:blipFill>
          <a:blip r:embed="rId3"/>
          <a:stretch>
            <a:fillRect/>
          </a:stretch>
        </p:blipFill>
        <p:spPr>
          <a:xfrm>
            <a:off x="0" y="2286420"/>
            <a:ext cx="5039010" cy="3556948"/>
          </a:xfrm>
          <a:prstGeom prst="rect">
            <a:avLst/>
          </a:prstGeom>
        </p:spPr>
      </p:pic>
      <p:sp>
        <p:nvSpPr>
          <p:cNvPr id="16" name="TextBox 15">
            <a:extLst>
              <a:ext uri="{FF2B5EF4-FFF2-40B4-BE49-F238E27FC236}">
                <a16:creationId xmlns:a16="http://schemas.microsoft.com/office/drawing/2014/main" id="{49F99AC8-8083-50FD-1911-564DDF5432A6}"/>
              </a:ext>
            </a:extLst>
          </p:cNvPr>
          <p:cNvSpPr txBox="1"/>
          <p:nvPr/>
        </p:nvSpPr>
        <p:spPr>
          <a:xfrm>
            <a:off x="3035490" y="6484390"/>
            <a:ext cx="6121020" cy="369332"/>
          </a:xfrm>
          <a:prstGeom prst="rect">
            <a:avLst/>
          </a:prstGeom>
          <a:noFill/>
        </p:spPr>
        <p:txBody>
          <a:bodyPr wrap="square">
            <a:spAutoFit/>
          </a:bodyPr>
          <a:lstStyle/>
          <a:p>
            <a:r>
              <a:rPr lang="en-US" sz="1800" dirty="0">
                <a:effectLst/>
                <a:latin typeface="Aptos" panose="020B0004020202020204" pitchFamily="34" charset="0"/>
                <a:ea typeface="Aptos" panose="020B0004020202020204" pitchFamily="34" charset="0"/>
                <a:cs typeface="Times New Roman" panose="02020603050405020304" pitchFamily="18" charset="0"/>
              </a:rPr>
              <a:t>(Spence, 2020; </a:t>
            </a:r>
            <a:r>
              <a:rPr lang="en-US" sz="1800" dirty="0" err="1">
                <a:effectLst/>
                <a:latin typeface="Aptos" panose="020B0004020202020204" pitchFamily="34" charset="0"/>
                <a:ea typeface="Aptos" panose="020B0004020202020204" pitchFamily="34" charset="0"/>
                <a:cs typeface="Times New Roman" panose="02020603050405020304" pitchFamily="18" charset="0"/>
              </a:rPr>
              <a:t>Kustos</a:t>
            </a:r>
            <a:r>
              <a:rPr lang="en-US" sz="1800" dirty="0">
                <a:effectLst/>
                <a:latin typeface="Aptos" panose="020B0004020202020204" pitchFamily="34" charset="0"/>
                <a:ea typeface="Aptos" panose="020B0004020202020204" pitchFamily="34" charset="0"/>
                <a:cs typeface="Times New Roman" panose="02020603050405020304" pitchFamily="18" charset="0"/>
              </a:rPr>
              <a:t> et al., 2021; </a:t>
            </a:r>
            <a:r>
              <a:rPr lang="en-US" sz="1800" dirty="0" err="1">
                <a:effectLst/>
                <a:latin typeface="Aptos" panose="020B0004020202020204" pitchFamily="34" charset="0"/>
                <a:ea typeface="Aptos" panose="020B0004020202020204" pitchFamily="34" charset="0"/>
                <a:cs typeface="Times New Roman" panose="02020603050405020304" pitchFamily="18" charset="0"/>
              </a:rPr>
              <a:t>Kustos</a:t>
            </a:r>
            <a:r>
              <a:rPr lang="en-US" sz="1800" dirty="0">
                <a:effectLst/>
                <a:latin typeface="Aptos" panose="020B0004020202020204" pitchFamily="34" charset="0"/>
                <a:ea typeface="Aptos" panose="020B0004020202020204" pitchFamily="34" charset="0"/>
                <a:cs typeface="Times New Roman" panose="02020603050405020304" pitchFamily="18" charset="0"/>
              </a:rPr>
              <a:t> et al., 2020</a:t>
            </a:r>
            <a:endParaRPr lang="en-US" dirty="0"/>
          </a:p>
        </p:txBody>
      </p:sp>
    </p:spTree>
    <p:extLst>
      <p:ext uri="{BB962C8B-B14F-4D97-AF65-F5344CB8AC3E}">
        <p14:creationId xmlns:p14="http://schemas.microsoft.com/office/powerpoint/2010/main" val="1968184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2"/>
          <a:stretch>
            <a:fillRect/>
          </a:stretch>
        </p:blipFill>
        <p:spPr>
          <a:xfrm>
            <a:off x="7804671" y="0"/>
            <a:ext cx="4387329" cy="1106655"/>
          </a:xfrm>
          <a:prstGeom prst="rect">
            <a:avLst/>
          </a:prstGeom>
        </p:spPr>
      </p:pic>
      <p:sp>
        <p:nvSpPr>
          <p:cNvPr id="4" name="TextBox 3">
            <a:extLst>
              <a:ext uri="{FF2B5EF4-FFF2-40B4-BE49-F238E27FC236}">
                <a16:creationId xmlns:a16="http://schemas.microsoft.com/office/drawing/2014/main" id="{65EB1D0C-557D-B266-FB13-A635E7FEE95B}"/>
              </a:ext>
            </a:extLst>
          </p:cNvPr>
          <p:cNvSpPr txBox="1"/>
          <p:nvPr/>
        </p:nvSpPr>
        <p:spPr>
          <a:xfrm>
            <a:off x="3363873" y="341349"/>
            <a:ext cx="3951328"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Conclusion</a:t>
            </a:r>
          </a:p>
        </p:txBody>
      </p:sp>
      <p:sp>
        <p:nvSpPr>
          <p:cNvPr id="9" name="TextBox 8">
            <a:extLst>
              <a:ext uri="{FF2B5EF4-FFF2-40B4-BE49-F238E27FC236}">
                <a16:creationId xmlns:a16="http://schemas.microsoft.com/office/drawing/2014/main" id="{5B9B4CFC-BC2E-D2AD-474F-12E8386E938D}"/>
              </a:ext>
            </a:extLst>
          </p:cNvPr>
          <p:cNvSpPr txBox="1"/>
          <p:nvPr/>
        </p:nvSpPr>
        <p:spPr>
          <a:xfrm>
            <a:off x="3552515" y="1106655"/>
            <a:ext cx="8639485" cy="5579028"/>
          </a:xfrm>
          <a:prstGeom prst="rect">
            <a:avLst/>
          </a:prstGeom>
          <a:noFill/>
        </p:spPr>
        <p:txBody>
          <a:bodyPr wrap="square">
            <a:spAutoFit/>
          </a:bodyPr>
          <a:lstStyle/>
          <a:p>
            <a:pPr>
              <a:lnSpc>
                <a:spcPct val="150000"/>
              </a:lnSpc>
            </a:pPr>
            <a:r>
              <a:rPr lang="en-US" sz="2400" b="1" dirty="0"/>
              <a:t>There are four objectives of this training session:</a:t>
            </a:r>
          </a:p>
          <a:p>
            <a:pPr marL="800100" lvl="1" indent="-342900">
              <a:lnSpc>
                <a:spcPct val="150000"/>
              </a:lnSpc>
              <a:buFont typeface="Courier New" panose="02070309020205020404" pitchFamily="49" charset="0"/>
              <a:buChar char="o"/>
            </a:pPr>
            <a:r>
              <a:rPr lang="en-US" sz="2400" dirty="0"/>
              <a:t>Customer communication</a:t>
            </a:r>
          </a:p>
          <a:p>
            <a:pPr marL="800100" lvl="1" indent="-342900">
              <a:lnSpc>
                <a:spcPct val="150000"/>
              </a:lnSpc>
              <a:buFont typeface="Courier New" panose="02070309020205020404" pitchFamily="49" charset="0"/>
              <a:buChar char="o"/>
            </a:pPr>
            <a:r>
              <a:rPr lang="en-US" sz="2400" dirty="0"/>
              <a:t>Professional etiquette </a:t>
            </a:r>
          </a:p>
          <a:p>
            <a:pPr marL="800100" lvl="1" indent="-342900">
              <a:lnSpc>
                <a:spcPct val="150000"/>
              </a:lnSpc>
              <a:buFont typeface="Courier New" panose="02070309020205020404" pitchFamily="49" charset="0"/>
              <a:buChar char="o"/>
            </a:pPr>
            <a:r>
              <a:rPr lang="en-US" sz="2400" dirty="0" err="1"/>
              <a:t>Personalised</a:t>
            </a:r>
            <a:r>
              <a:rPr lang="en-US" sz="2400" dirty="0"/>
              <a:t> communication</a:t>
            </a:r>
          </a:p>
          <a:p>
            <a:pPr marL="800100" lvl="1" indent="-342900">
              <a:lnSpc>
                <a:spcPct val="150000"/>
              </a:lnSpc>
              <a:buFont typeface="Courier New" panose="02070309020205020404" pitchFamily="49" charset="0"/>
              <a:buChar char="o"/>
            </a:pPr>
            <a:r>
              <a:rPr lang="en-US" sz="2400" dirty="0"/>
              <a:t>Food and wine pairing</a:t>
            </a:r>
          </a:p>
          <a:p>
            <a:pPr>
              <a:lnSpc>
                <a:spcPct val="150000"/>
              </a:lnSpc>
            </a:pPr>
            <a:r>
              <a:rPr lang="en-US" sz="2400" b="1" dirty="0"/>
              <a:t>Importance</a:t>
            </a:r>
          </a:p>
          <a:p>
            <a:pPr marL="285750" indent="-285750">
              <a:lnSpc>
                <a:spcPct val="150000"/>
              </a:lnSpc>
              <a:buFont typeface="Wingdings" panose="05000000000000000000" pitchFamily="2" charset="2"/>
              <a:buChar char="Ø"/>
            </a:pPr>
            <a:r>
              <a:rPr lang="en-US" sz="2400" dirty="0"/>
              <a:t>Improve customer experience and satisfaction</a:t>
            </a:r>
          </a:p>
          <a:p>
            <a:pPr marL="285750" indent="-285750">
              <a:lnSpc>
                <a:spcPct val="150000"/>
              </a:lnSpc>
              <a:buFont typeface="Wingdings" panose="05000000000000000000" pitchFamily="2" charset="2"/>
              <a:buChar char="Ø"/>
            </a:pPr>
            <a:r>
              <a:rPr lang="en-US" sz="2400" dirty="0"/>
              <a:t>Improve brand image and customer loyalty</a:t>
            </a:r>
          </a:p>
          <a:p>
            <a:pPr marL="285750" indent="-285750">
              <a:lnSpc>
                <a:spcPct val="150000"/>
              </a:lnSpc>
              <a:buFont typeface="Wingdings" panose="05000000000000000000" pitchFamily="2" charset="2"/>
              <a:buChar char="Ø"/>
            </a:pPr>
            <a:r>
              <a:rPr lang="en-US" sz="2400" dirty="0"/>
              <a:t>Improve service delivery</a:t>
            </a:r>
          </a:p>
          <a:p>
            <a:pPr marL="285750" indent="-285750">
              <a:lnSpc>
                <a:spcPct val="150000"/>
              </a:lnSpc>
              <a:buFont typeface="Wingdings" panose="05000000000000000000" pitchFamily="2" charset="2"/>
              <a:buChar char="Ø"/>
            </a:pPr>
            <a:r>
              <a:rPr lang="en-US" sz="2400" dirty="0"/>
              <a:t>Improve the sales and profitability of the restaurant</a:t>
            </a:r>
          </a:p>
        </p:txBody>
      </p:sp>
      <p:pic>
        <p:nvPicPr>
          <p:cNvPr id="3" name="Picture 2" descr="A hand holding a blue card&#10;&#10;AI-generated content may be incorrect.">
            <a:extLst>
              <a:ext uri="{FF2B5EF4-FFF2-40B4-BE49-F238E27FC236}">
                <a16:creationId xmlns:a16="http://schemas.microsoft.com/office/drawing/2014/main" id="{B5BD5BB6-510A-9770-DA15-CCEF58F116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3202686" cy="6858000"/>
          </a:xfrm>
          <a:prstGeom prst="rect">
            <a:avLst/>
          </a:prstGeom>
        </p:spPr>
      </p:pic>
    </p:spTree>
    <p:extLst>
      <p:ext uri="{BB962C8B-B14F-4D97-AF65-F5344CB8AC3E}">
        <p14:creationId xmlns:p14="http://schemas.microsoft.com/office/powerpoint/2010/main" val="801612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5FE618-00AB-D3DF-ABAA-68CED5F4D7AA}"/>
              </a:ext>
            </a:extLst>
          </p:cNvPr>
          <p:cNvPicPr>
            <a:picLocks noChangeAspect="1"/>
          </p:cNvPicPr>
          <p:nvPr/>
        </p:nvPicPr>
        <p:blipFill>
          <a:blip r:embed="rId3"/>
          <a:stretch>
            <a:fillRect/>
          </a:stretch>
        </p:blipFill>
        <p:spPr>
          <a:xfrm>
            <a:off x="7804671" y="0"/>
            <a:ext cx="4387329" cy="1106655"/>
          </a:xfrm>
          <a:prstGeom prst="rect">
            <a:avLst/>
          </a:prstGeom>
        </p:spPr>
      </p:pic>
      <p:sp>
        <p:nvSpPr>
          <p:cNvPr id="4" name="TextBox 3">
            <a:extLst>
              <a:ext uri="{FF2B5EF4-FFF2-40B4-BE49-F238E27FC236}">
                <a16:creationId xmlns:a16="http://schemas.microsoft.com/office/drawing/2014/main" id="{65EB1D0C-557D-B266-FB13-A635E7FEE95B}"/>
              </a:ext>
            </a:extLst>
          </p:cNvPr>
          <p:cNvSpPr txBox="1"/>
          <p:nvPr/>
        </p:nvSpPr>
        <p:spPr>
          <a:xfrm>
            <a:off x="3853343" y="812554"/>
            <a:ext cx="3951328"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Action Plan</a:t>
            </a:r>
          </a:p>
        </p:txBody>
      </p:sp>
      <p:sp>
        <p:nvSpPr>
          <p:cNvPr id="9" name="TextBox 8">
            <a:extLst>
              <a:ext uri="{FF2B5EF4-FFF2-40B4-BE49-F238E27FC236}">
                <a16:creationId xmlns:a16="http://schemas.microsoft.com/office/drawing/2014/main" id="{5B9B4CFC-BC2E-D2AD-474F-12E8386E938D}"/>
              </a:ext>
            </a:extLst>
          </p:cNvPr>
          <p:cNvSpPr txBox="1"/>
          <p:nvPr/>
        </p:nvSpPr>
        <p:spPr>
          <a:xfrm>
            <a:off x="3552515" y="1564893"/>
            <a:ext cx="8639485" cy="4983993"/>
          </a:xfrm>
          <a:prstGeom prst="rect">
            <a:avLst/>
          </a:prstGeom>
          <a:noFill/>
        </p:spPr>
        <p:txBody>
          <a:bodyPr wrap="square">
            <a:spAutoFit/>
          </a:bodyPr>
          <a:lstStyle/>
          <a:p>
            <a:pPr marL="342900" marR="0" indent="-342900">
              <a:lnSpc>
                <a:spcPct val="150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Every server should develop a weekly improvement plan</a:t>
            </a:r>
          </a:p>
          <a:p>
            <a:pPr marL="342900" marR="0" indent="-342900">
              <a:lnSpc>
                <a:spcPct val="150000"/>
              </a:lnSpc>
              <a:spcBef>
                <a:spcPts val="0"/>
              </a:spcBef>
              <a:spcAft>
                <a:spcPts val="800"/>
              </a:spcAft>
              <a:buFont typeface="Wingdings" panose="05000000000000000000" pitchFamily="2" charset="2"/>
              <a:buChar char="Ø"/>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The improvement plan should entail the areas of this training that they wish to implement in the week</a:t>
            </a:r>
          </a:p>
          <a:p>
            <a:pPr marL="0" marR="0">
              <a:lnSpc>
                <a:spcPct val="150000"/>
              </a:lnSpc>
              <a:spcBef>
                <a:spcPts val="0"/>
              </a:spcBef>
              <a:spcAft>
                <a:spcPts val="800"/>
              </a:spcAft>
            </a:pPr>
            <a:r>
              <a:rPr lang="en-US" sz="2400" b="1" kern="100" dirty="0">
                <a:effectLst/>
                <a:latin typeface="Aptos" panose="020B0004020202020204" pitchFamily="34" charset="0"/>
                <a:ea typeface="Aptos" panose="020B0004020202020204" pitchFamily="34" charset="0"/>
                <a:cs typeface="Times New Roman" panose="02020603050405020304" pitchFamily="18" charset="0"/>
              </a:rPr>
              <a:t>For example:</a:t>
            </a:r>
          </a:p>
          <a:p>
            <a:pPr marL="800100" lvl="1" indent="-342900">
              <a:lnSpc>
                <a:spcPct val="150000"/>
              </a:lnSpc>
              <a:spcAft>
                <a:spcPts val="800"/>
              </a:spcAft>
              <a:buFont typeface="Courier New" panose="02070309020205020404" pitchFamily="49" charset="0"/>
              <a:buChar char="o"/>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I want to learn the wine profiles this week.</a:t>
            </a:r>
          </a:p>
          <a:p>
            <a:pPr marL="800100" lvl="1" indent="-342900">
              <a:lnSpc>
                <a:spcPct val="150000"/>
              </a:lnSpc>
              <a:spcAft>
                <a:spcPts val="800"/>
              </a:spcAft>
              <a:buFont typeface="Courier New" panose="02070309020205020404" pitchFamily="49" charset="0"/>
              <a:buChar char="o"/>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I want to learn what wines pair with our best-selling pie</a:t>
            </a:r>
          </a:p>
          <a:p>
            <a:pPr marL="800100" lvl="1" indent="-342900">
              <a:lnSpc>
                <a:spcPct val="150000"/>
              </a:lnSpc>
              <a:spcAft>
                <a:spcPts val="800"/>
              </a:spcAft>
              <a:buFont typeface="Courier New" panose="02070309020205020404" pitchFamily="49" charset="0"/>
              <a:buChar char="o"/>
            </a:pPr>
            <a:r>
              <a:rPr lang="en-US" sz="2400" kern="100" dirty="0">
                <a:effectLst/>
                <a:latin typeface="Aptos" panose="020B0004020202020204" pitchFamily="34" charset="0"/>
                <a:ea typeface="Aptos" panose="020B0004020202020204" pitchFamily="34" charset="0"/>
                <a:cs typeface="Times New Roman" panose="02020603050405020304" pitchFamily="18" charset="0"/>
              </a:rPr>
              <a:t>I will </a:t>
            </a:r>
            <a:r>
              <a:rPr lang="en-US" sz="2400" kern="100" dirty="0" err="1">
                <a:effectLst/>
                <a:latin typeface="Aptos" panose="020B0004020202020204" pitchFamily="34" charset="0"/>
                <a:ea typeface="Aptos" panose="020B0004020202020204" pitchFamily="34" charset="0"/>
                <a:cs typeface="Times New Roman" panose="02020603050405020304" pitchFamily="18" charset="0"/>
              </a:rPr>
              <a:t>prioritise</a:t>
            </a:r>
            <a:r>
              <a:rPr lang="en-US" sz="2400" kern="100" dirty="0">
                <a:effectLst/>
                <a:latin typeface="Aptos" panose="020B0004020202020204" pitchFamily="34" charset="0"/>
                <a:ea typeface="Aptos" panose="020B0004020202020204" pitchFamily="34" charset="0"/>
                <a:cs typeface="Times New Roman" panose="02020603050405020304" pitchFamily="18" charset="0"/>
              </a:rPr>
              <a:t> the customer's needs during my communication with the customer today</a:t>
            </a:r>
          </a:p>
        </p:txBody>
      </p:sp>
      <p:pic>
        <p:nvPicPr>
          <p:cNvPr id="3" name="Picture 2" descr="A hand holding a blue card&#10;&#10;AI-generated content may be incorrect.">
            <a:extLst>
              <a:ext uri="{FF2B5EF4-FFF2-40B4-BE49-F238E27FC236}">
                <a16:creationId xmlns:a16="http://schemas.microsoft.com/office/drawing/2014/main" id="{B5BD5BB6-510A-9770-DA15-CCEF58F116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3202686" cy="6858000"/>
          </a:xfrm>
          <a:prstGeom prst="rect">
            <a:avLst/>
          </a:prstGeom>
        </p:spPr>
      </p:pic>
    </p:spTree>
    <p:extLst>
      <p:ext uri="{BB962C8B-B14F-4D97-AF65-F5344CB8AC3E}">
        <p14:creationId xmlns:p14="http://schemas.microsoft.com/office/powerpoint/2010/main" val="18950786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EB1D0C-557D-B266-FB13-A635E7FEE95B}"/>
              </a:ext>
            </a:extLst>
          </p:cNvPr>
          <p:cNvSpPr txBox="1"/>
          <p:nvPr/>
        </p:nvSpPr>
        <p:spPr>
          <a:xfrm>
            <a:off x="0" y="0"/>
            <a:ext cx="3951328"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References</a:t>
            </a:r>
          </a:p>
        </p:txBody>
      </p:sp>
      <p:sp>
        <p:nvSpPr>
          <p:cNvPr id="5" name="TextBox 4">
            <a:extLst>
              <a:ext uri="{FF2B5EF4-FFF2-40B4-BE49-F238E27FC236}">
                <a16:creationId xmlns:a16="http://schemas.microsoft.com/office/drawing/2014/main" id="{0B39CCD1-F73D-7BBF-A0B5-BC7BFC65DD2D}"/>
              </a:ext>
            </a:extLst>
          </p:cNvPr>
          <p:cNvSpPr txBox="1"/>
          <p:nvPr/>
        </p:nvSpPr>
        <p:spPr>
          <a:xfrm>
            <a:off x="0" y="523220"/>
            <a:ext cx="12192000" cy="6450227"/>
          </a:xfrm>
          <a:prstGeom prst="rect">
            <a:avLst/>
          </a:prstGeom>
          <a:noFill/>
        </p:spPr>
        <p:txBody>
          <a:bodyPr wrap="square">
            <a:spAutoFit/>
          </a:bodyPr>
          <a:lstStyle/>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Agabi</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B.I. (2024) ‘A Personalized Product Recommendation System Focused on Customer Segmentation and Machine Learning: An Application in the Hotel Retail Industry’,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Doctoral dissertation, National University</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https://www.proquest.com/openview/c00dd31e79acbc2c265c041860def81a/1?pq-origsite=gscholar&amp;cbl=18750&amp;diss=y</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Allen, R. (2020) ‘An easy guide to matching food and wine’,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The Wine Society</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https://www.thewinesociety.com/discover/wine-basics/serve-store-taste/an-easy-guide-to-matching-food-and-wine/</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Basalamah</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Ardani</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E.G. and Fransisca, A. (2021) ‘Communication challenges for foreign workers within multicultural hospitality working environment: Case front office of hotel X in Japan’,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Social Science and Business</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5</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(1), pp.120-126.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https://ejournal.undiksha.ac.id/index.php/IJSSB/article/view/32295/17997</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Cristina, C.,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Indrianti</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V.,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Wiyana</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T., and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Rosma</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D. (2024) ‘The Impact of Digital Menu Design, Menu Item Description, and Menu Variety on Consumer Satisfaction in the Hospitality Industry, Especially in Restaurants,’ In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Opportunities and Risks in AI for Business Development: Volume 2</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pp. 97-104. Cham: Springer Nature Switzerland.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https://doi.org/10.1007/978-3-031-65207-3_9</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Dauti, M.,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Luković</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S.,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Abazović</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 and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Nurković</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E. (2025) ‘The Role of Multilingualism in Intercultural Communication and the Enhancement of Hospitality Services’,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Lingua </a:t>
            </a:r>
            <a:r>
              <a:rPr lang="en-US" sz="1500" i="1" kern="100" dirty="0" err="1">
                <a:effectLst/>
                <a:latin typeface="Aptos" panose="020B0004020202020204" pitchFamily="34" charset="0"/>
                <a:ea typeface="Aptos" panose="020B0004020202020204" pitchFamily="34" charset="0"/>
                <a:cs typeface="Times New Roman" panose="02020603050405020304" pitchFamily="18" charset="0"/>
              </a:rPr>
              <a:t>Montenegrina</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35</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(1).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https://doi.org/10.46584/lm.v35i1.1088</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Gabarda-Mallorquí</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 Garcia, X.,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Fraguell</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R.M. and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Ribas</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 (2022) ‘How guest profile and tourist segment explain acceptance of economic-based water-saving measures. A mediterranean destination case study’,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Journal of Hospitality and Tourism Management</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52</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pp.382-391.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https://doi.org/10.1016/j.jhtm.2022.07.019</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Hassan, N.,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Abdelraouf</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M. and El-</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Shihy</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D. (2025) ‘The moderating role of personalized recommendations in the trust–satisfaction–loyalty relationship: an empirical study of AI-driven e-commerce’,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Future Business Journal</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11</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(1), p.66.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https://doi.org/10.1186/s43093-025-00476-z</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Hiezl</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K. and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Gyurácz-Németh</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 (2021) ‘Hotel service personalization and the willingness of information sharing: The case of generation Z’,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Tourism Today</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pp. 175-196.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https://tourismtodayjournal.com/wp-content/uploads/2022/01/TOURISM-TODAY-20.pdf#page=176</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p:txBody>
      </p:sp>
    </p:spTree>
    <p:extLst>
      <p:ext uri="{BB962C8B-B14F-4D97-AF65-F5344CB8AC3E}">
        <p14:creationId xmlns:p14="http://schemas.microsoft.com/office/powerpoint/2010/main" val="1995584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EB1D0C-557D-B266-FB13-A635E7FEE95B}"/>
              </a:ext>
            </a:extLst>
          </p:cNvPr>
          <p:cNvSpPr txBox="1"/>
          <p:nvPr/>
        </p:nvSpPr>
        <p:spPr>
          <a:xfrm>
            <a:off x="0" y="0"/>
            <a:ext cx="3951328"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References</a:t>
            </a:r>
          </a:p>
        </p:txBody>
      </p:sp>
      <p:sp>
        <p:nvSpPr>
          <p:cNvPr id="5" name="TextBox 4">
            <a:extLst>
              <a:ext uri="{FF2B5EF4-FFF2-40B4-BE49-F238E27FC236}">
                <a16:creationId xmlns:a16="http://schemas.microsoft.com/office/drawing/2014/main" id="{0B39CCD1-F73D-7BBF-A0B5-BC7BFC65DD2D}"/>
              </a:ext>
            </a:extLst>
          </p:cNvPr>
          <p:cNvSpPr txBox="1"/>
          <p:nvPr/>
        </p:nvSpPr>
        <p:spPr>
          <a:xfrm>
            <a:off x="0" y="407773"/>
            <a:ext cx="12192000" cy="6450227"/>
          </a:xfrm>
          <a:prstGeom prst="rect">
            <a:avLst/>
          </a:prstGeom>
          <a:noFill/>
        </p:spPr>
        <p:txBody>
          <a:bodyPr wrap="square">
            <a:spAutoFit/>
          </a:bodyPr>
          <a:lstStyle/>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Islam, M.S. and Kirillova, K. (2020) ‘Guests’ perceptions of hospitality employees’ non-verbal behavior: Insights from a restaurant sector. Hong Kong University, Available at: </a:t>
            </a:r>
            <a:br>
              <a:rPr lang="en-US" sz="1500" kern="100" dirty="0">
                <a:effectLst/>
                <a:latin typeface="Aptos" panose="020B0004020202020204" pitchFamily="34" charset="0"/>
                <a:ea typeface="Aptos" panose="020B0004020202020204" pitchFamily="34" charset="0"/>
                <a:cs typeface="Times New Roman" panose="02020603050405020304" pitchFamily="18" charset="0"/>
              </a:rPr>
            </a:b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https://easychair.org/publications/preprint/ZLhb</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Kustos</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M., Goodman, S., Jeffery, D.W. and Bastian, S.E. (2021) ‘Appropriate food and wine pairings and wine provenance information: Potential tools for developing memorable dining experiences’,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Food Quality and Preference</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94</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p.104297.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https://doi.org/10.1016/j.foodqual.2021.104297</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Kustos</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M.,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Heymann</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H., Jeffery, D.W., Goodman, S., and Bastian, S.E. (2020) ‘Intertwined: What makes food and wine pairings appropriate?’,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Food Research International</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136</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p.109463.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https://doi.org/10.1016/j.foodres.2020.109463</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Leite</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-Pereira, F.,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Brandão</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F. and Costa, R. (2023) ‘Guest’s Preferences for Different Foods at Hotel’s Breakfast: Results of an on-line Survey’, </a:t>
            </a:r>
            <a:r>
              <a:rPr lang="en-US" sz="1500" i="1" kern="100" dirty="0" err="1">
                <a:effectLst/>
                <a:latin typeface="Aptos" panose="020B0004020202020204" pitchFamily="34" charset="0"/>
                <a:ea typeface="Aptos" panose="020B0004020202020204" pitchFamily="34" charset="0"/>
                <a:cs typeface="Times New Roman" panose="02020603050405020304" pitchFamily="18" charset="0"/>
              </a:rPr>
              <a:t>GeoJournal</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 of Tourism and </a:t>
            </a:r>
            <a:r>
              <a:rPr lang="en-US" sz="1500" i="1" kern="100" dirty="0" err="1">
                <a:effectLst/>
                <a:latin typeface="Aptos" panose="020B0004020202020204" pitchFamily="34" charset="0"/>
                <a:ea typeface="Aptos" panose="020B0004020202020204" pitchFamily="34" charset="0"/>
                <a:cs typeface="Times New Roman" panose="02020603050405020304" pitchFamily="18" charset="0"/>
              </a:rPr>
              <a:t>Geosites</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50</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(4), pp.1546-1554.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https://doi.org/10.30892/gtg.50433-1151</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Mohammadi, Z.,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Bhati</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A.S.,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Radomskaya</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V. and </a:t>
            </a: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Josiassen</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 (2023) ‘The influence of special dietary needs on tourist satisfaction and behavioral intention: Satisfiers or dissatisfiers?’,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Journal of Destination Marketing &amp; Management</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27</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p.100759.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https://doi.org/10.1016/j.jdmm.2022.100759</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Mosaic, S. (2021) ‘Top 4 mistakes servers make that drive customers away’,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LinkedIn</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 21 October.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https://www.linkedin.com/pulse/top-4-mistakes-servers-make-drive-customers-away-mosaicsolutions/</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Muda, S. and Rashid, S.M. (2021) ‘Customer satisfaction towards communication skills of the franchise restaurant frontliners’,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European Proceedings of Social and </a:t>
            </a:r>
            <a:r>
              <a:rPr lang="en-US" sz="1500" i="1" kern="100" dirty="0" err="1">
                <a:effectLst/>
                <a:latin typeface="Aptos" panose="020B0004020202020204" pitchFamily="34" charset="0"/>
                <a:ea typeface="Aptos" panose="020B0004020202020204" pitchFamily="34" charset="0"/>
                <a:cs typeface="Times New Roman" panose="02020603050405020304" pitchFamily="18" charset="0"/>
              </a:rPr>
              <a:t>Behavioural</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 Sciences</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pp. 233-230.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https://doi.org/10.15405/epsbs.2021.06.02.30</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Olawuyi</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O. S., and Kleynhans, C. (2025) ‘A bibliometric analysis of service quality in the hospitality industry (2014–2024)’,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Administrative Sciences</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15</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(6), p. 215.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https://doi.org/10.3390/admsci15060215</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500" kern="100" dirty="0" err="1">
                <a:effectLst/>
                <a:latin typeface="Aptos" panose="020B0004020202020204" pitchFamily="34" charset="0"/>
                <a:ea typeface="Aptos" panose="020B0004020202020204" pitchFamily="34" charset="0"/>
                <a:cs typeface="Times New Roman" panose="02020603050405020304" pitchFamily="18" charset="0"/>
              </a:rPr>
              <a:t>Qiao</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G., Zhang, D., Zhang, N., Shen, X., Jiao, X., Lu, W., Fan, D., Zhao, J., Zhang, H., Chen, W., and Zhu, J. (2025) ‘Food recommendation towards personalized wellbeing’,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Trends in Food Science &amp; Technology</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500" i="1" kern="100" dirty="0">
                <a:effectLst/>
                <a:latin typeface="Aptos" panose="020B0004020202020204" pitchFamily="34" charset="0"/>
                <a:ea typeface="Aptos" panose="020B0004020202020204" pitchFamily="34" charset="0"/>
                <a:cs typeface="Times New Roman" panose="02020603050405020304" pitchFamily="18" charset="0"/>
              </a:rPr>
              <a:t>156</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 104877. Available at: </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https://doi.org/10.1016/j.tifs.2025.104877</a:t>
            </a:r>
            <a:r>
              <a:rPr lang="en-US" sz="15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5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p:txBody>
      </p:sp>
    </p:spTree>
    <p:extLst>
      <p:ext uri="{BB962C8B-B14F-4D97-AF65-F5344CB8AC3E}">
        <p14:creationId xmlns:p14="http://schemas.microsoft.com/office/powerpoint/2010/main" val="3450101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EB1D0C-557D-B266-FB13-A635E7FEE95B}"/>
              </a:ext>
            </a:extLst>
          </p:cNvPr>
          <p:cNvSpPr txBox="1"/>
          <p:nvPr/>
        </p:nvSpPr>
        <p:spPr>
          <a:xfrm>
            <a:off x="0" y="0"/>
            <a:ext cx="3951328"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4EA72E">
                    <a:lumMod val="50000"/>
                  </a:srgbClr>
                </a:solidFill>
                <a:effectLst/>
                <a:uLnTx/>
                <a:uFillTx/>
                <a:latin typeface="Aptos" panose="02110004020202020204"/>
                <a:ea typeface="+mn-ea"/>
                <a:cs typeface="+mn-cs"/>
              </a:rPr>
              <a:t>References</a:t>
            </a:r>
          </a:p>
        </p:txBody>
      </p:sp>
      <p:sp>
        <p:nvSpPr>
          <p:cNvPr id="5" name="TextBox 4">
            <a:extLst>
              <a:ext uri="{FF2B5EF4-FFF2-40B4-BE49-F238E27FC236}">
                <a16:creationId xmlns:a16="http://schemas.microsoft.com/office/drawing/2014/main" id="{0B39CCD1-F73D-7BBF-A0B5-BC7BFC65DD2D}"/>
              </a:ext>
            </a:extLst>
          </p:cNvPr>
          <p:cNvSpPr txBox="1"/>
          <p:nvPr/>
        </p:nvSpPr>
        <p:spPr>
          <a:xfrm>
            <a:off x="0" y="523220"/>
            <a:ext cx="12192000" cy="4217758"/>
          </a:xfrm>
          <a:prstGeom prst="rect">
            <a:avLst/>
          </a:prstGeom>
          <a:noFill/>
        </p:spPr>
        <p:txBody>
          <a:bodyPr wrap="square">
            <a:spAutoFit/>
          </a:bodyPr>
          <a:lstStyle/>
          <a:p>
            <a:pPr marL="457200" marR="0" indent="-457200">
              <a:lnSpc>
                <a:spcPct val="115000"/>
              </a:lnSpc>
              <a:spcBef>
                <a:spcPts val="0"/>
              </a:spcBef>
              <a:spcAft>
                <a:spcPts val="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Sheridan, S., and Dressler, M. (2025) ‘Enhancing restaurant profits via strategic wine sales’,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Businesses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(2), p. 24.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https://doi.org/10.3390/businesses5020024</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(Accessed: 18 October 2025).</a:t>
            </a:r>
          </a:p>
          <a:p>
            <a:pPr marL="457200" marR="0" indent="-457200">
              <a:lnSpc>
                <a:spcPct val="115000"/>
              </a:lnSpc>
              <a:spcBef>
                <a:spcPts val="0"/>
              </a:spcBef>
              <a:spcAft>
                <a:spcPts val="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Spence, C. (2020) ‘Food and beverage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flavour</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pairing: A critical review of the literature’,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Food Research International</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133</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p.109124.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tooltip="Persistent link using digital object identifier"/>
              </a:rPr>
              <a:t>https://doi.org/10.1016/j.foodres.2020.109124</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(Accessed: 18 October 2025).</a:t>
            </a:r>
          </a:p>
          <a:p>
            <a:pPr marL="457200" marR="0" indent="-457200">
              <a:lnSpc>
                <a:spcPct val="115000"/>
              </a:lnSpc>
              <a:spcBef>
                <a:spcPts val="0"/>
              </a:spcBef>
              <a:spcAft>
                <a:spcPts val="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Uslu, A. and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Eren</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R. (2020) ‘Critical review of service quality scales with a focus on customer satisfaction and loyalty in restaurants’, </a:t>
            </a:r>
            <a:r>
              <a:rPr lang="en-US" sz="1800" i="1" kern="100" dirty="0" err="1">
                <a:effectLst/>
                <a:latin typeface="Aptos" panose="020B0004020202020204" pitchFamily="34" charset="0"/>
                <a:ea typeface="Aptos" panose="020B0004020202020204" pitchFamily="34" charset="0"/>
                <a:cs typeface="Times New Roman" panose="02020603050405020304" pitchFamily="18" charset="0"/>
              </a:rPr>
              <a:t>Deturope</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-the Central European Journal of Regional Development and Tourism</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12</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(1), pp.64-84.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http://deturope.eu/pdfs/det/2020/01/04.pdf</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(Accessed: 18 October 2025).</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nSpc>
                <a:spcPct val="115000"/>
              </a:lnSpc>
              <a:spcBef>
                <a:spcPts val="0"/>
              </a:spcBef>
              <a:spcAft>
                <a:spcPts val="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Wang, P.Q. (2025) ‘Personalizing guest experience with generative AI in the hotel industry: there's more to it than meets a Kiwi’s eye’,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Current Issues in Tourism</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28</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(4), pp.527-544.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https://doi.org/10.1080/13683500.2023.2300030</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a:p>
            <a:pPr marL="457200" marR="0" indent="-457200">
              <a:lnSpc>
                <a:spcPct val="115000"/>
              </a:lnSpc>
              <a:spcBef>
                <a:spcPts val="0"/>
              </a:spcBef>
              <a:spcAft>
                <a:spcPts val="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Yang, S., Li, Q., Jang, D. and Kim, J. (2024) ‘Deep learning mechanism and big data in hospitality and tourism: Developing personalized restaurant recommendation model to customer decision-making’,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Hospitality Management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121</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p.103803.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https://doi.org/10.1016/j.ijhm.2024.103803</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(Accessed: 18 October 2025).</a:t>
            </a:r>
          </a:p>
        </p:txBody>
      </p:sp>
    </p:spTree>
    <p:extLst>
      <p:ext uri="{BB962C8B-B14F-4D97-AF65-F5344CB8AC3E}">
        <p14:creationId xmlns:p14="http://schemas.microsoft.com/office/powerpoint/2010/main" val="4246737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2501</TotalTime>
  <Words>5514</Words>
  <Application>Microsoft Office PowerPoint</Application>
  <PresentationFormat>Widescreen</PresentationFormat>
  <Paragraphs>296</Paragraphs>
  <Slides>26</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Aptos</vt:lpstr>
      <vt:lpstr>Aptos Display</vt:lpstr>
      <vt:lpstr>Arial</vt:lpstr>
      <vt:lpstr>Courier New</vt:lpstr>
      <vt:lpstr>Franklin Gothic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2239463@student.uwtsd.ac.uk</dc:creator>
  <cp:lastModifiedBy>Raluca Georgiana Chiparus Zosan (2239463)</cp:lastModifiedBy>
  <cp:revision>122</cp:revision>
  <dcterms:created xsi:type="dcterms:W3CDTF">2025-10-20T15:03:52Z</dcterms:created>
  <dcterms:modified xsi:type="dcterms:W3CDTF">2025-10-28T18:50:26Z</dcterms:modified>
</cp:coreProperties>
</file>