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76" r:id="rId4"/>
  </p:sldMasterIdLst>
  <p:notesMasterIdLst>
    <p:notesMasterId r:id="rId41"/>
  </p:notesMasterIdLst>
  <p:handoutMasterIdLst>
    <p:handoutMasterId r:id="rId42"/>
  </p:handoutMasterIdLst>
  <p:sldIdLst>
    <p:sldId id="256" r:id="rId5"/>
    <p:sldId id="308" r:id="rId6"/>
    <p:sldId id="310" r:id="rId7"/>
    <p:sldId id="342" r:id="rId8"/>
    <p:sldId id="311" r:id="rId9"/>
    <p:sldId id="312" r:id="rId10"/>
    <p:sldId id="313" r:id="rId11"/>
    <p:sldId id="314" r:id="rId12"/>
    <p:sldId id="315" r:id="rId13"/>
    <p:sldId id="316" r:id="rId14"/>
    <p:sldId id="317" r:id="rId15"/>
    <p:sldId id="318" r:id="rId16"/>
    <p:sldId id="319" r:id="rId17"/>
    <p:sldId id="320" r:id="rId18"/>
    <p:sldId id="321" r:id="rId19"/>
    <p:sldId id="322" r:id="rId20"/>
    <p:sldId id="323" r:id="rId21"/>
    <p:sldId id="324" r:id="rId22"/>
    <p:sldId id="325" r:id="rId23"/>
    <p:sldId id="326" r:id="rId24"/>
    <p:sldId id="327" r:id="rId25"/>
    <p:sldId id="328" r:id="rId26"/>
    <p:sldId id="329" r:id="rId27"/>
    <p:sldId id="330" r:id="rId28"/>
    <p:sldId id="331" r:id="rId29"/>
    <p:sldId id="332" r:id="rId30"/>
    <p:sldId id="333" r:id="rId31"/>
    <p:sldId id="334" r:id="rId32"/>
    <p:sldId id="335" r:id="rId33"/>
    <p:sldId id="336" r:id="rId34"/>
    <p:sldId id="337" r:id="rId35"/>
    <p:sldId id="338" r:id="rId36"/>
    <p:sldId id="339" r:id="rId37"/>
    <p:sldId id="340" r:id="rId38"/>
    <p:sldId id="343" r:id="rId39"/>
    <p:sldId id="341"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varScale="1">
        <p:scale>
          <a:sx n="69" d="100"/>
          <a:sy n="69" d="100"/>
        </p:scale>
        <p:origin x="556" y="40"/>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3/2/2020</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3/2/2020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noProof="0" smtClean="0"/>
              <a:t>Click to edit Master title style</a:t>
            </a:r>
            <a:endParaRPr lang="en-US" noProof="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smtClean="0"/>
              <a:t>Click to edit Master subtitle style</a:t>
            </a:r>
            <a:endParaRPr lang="en-US" noProof="0"/>
          </a:p>
        </p:txBody>
      </p:sp>
      <p:sp>
        <p:nvSpPr>
          <p:cNvPr id="4" name="Date Placeholder 3"/>
          <p:cNvSpPr>
            <a:spLocks noGrp="1"/>
          </p:cNvSpPr>
          <p:nvPr>
            <p:ph type="dt" sz="half" idx="10"/>
          </p:nvPr>
        </p:nvSpPr>
        <p:spPr/>
        <p:txBody>
          <a:bodyPr/>
          <a:lstStyle>
            <a:lvl1pPr>
              <a:defRPr>
                <a:solidFill>
                  <a:srgbClr val="FFFFFF"/>
                </a:solidFill>
              </a:defRPr>
            </a:lvl1pPr>
          </a:lstStyle>
          <a:p>
            <a:fld id="{9AB3A824-1A51-4B26-AD58-A6D8E14F6C04}" type="datetimeFigureOut">
              <a:rPr lang="en-US" noProof="0" smtClean="0"/>
              <a:t>3/2/2020</a:t>
            </a:fld>
            <a:endParaRPr lang="en-US" noProof="0" dirty="0"/>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US" noProof="0" dirty="0"/>
              <a:t>
              </a:t>
            </a: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D22F896-40B5-4ADD-8801-0D06FADFA095}" type="slidenum">
              <a:rPr lang="en-US" noProof="0" smtClean="0"/>
              <a:t>‹#›</a:t>
            </a:fld>
            <a:endParaRPr lang="en-US" noProof="0"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idx="1"/>
          </p:nvPr>
        </p:nvSpPr>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97D162C4-EDD9-4389-A98B-B87ECEA2A816}" type="datetimeFigureOut">
              <a:rPr lang="en-US" noProof="0" smtClean="0"/>
              <a:t>3/2/2020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47203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noProof="0" smtClean="0"/>
              <a:t>Click to edit Master title style</a:t>
            </a:r>
            <a:endParaRPr lang="en-US" noProof="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smtClean="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3/2/2020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36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Date Placeholder 4"/>
          <p:cNvSpPr>
            <a:spLocks noGrp="1"/>
          </p:cNvSpPr>
          <p:nvPr>
            <p:ph type="dt" sz="half" idx="10"/>
          </p:nvPr>
        </p:nvSpPr>
        <p:spPr/>
        <p:txBody>
          <a:bodyPr/>
          <a:lstStyle/>
          <a:p>
            <a:fld id="{CA954B2F-12DE-47F5-8894-472B206D2E1E}" type="datetimeFigureOut">
              <a:rPr lang="en-US" noProof="0" smtClean="0"/>
              <a:t>3/2/2020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8167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p:txBody>
          <a:bodyPr/>
          <a:lstStyle/>
          <a:p>
            <a:fld id="{3CBC1C18-307B-4F68-A007-B5B542270E8D}" type="datetimeFigureOut">
              <a:rPr lang="en-US" noProof="0" smtClean="0"/>
              <a:t>3/2/2020</a:t>
            </a:fld>
            <a:endParaRPr lang="en-US" noProof="0" dirty="0"/>
          </a:p>
        </p:txBody>
      </p:sp>
      <p:sp>
        <p:nvSpPr>
          <p:cNvPr id="8" name="Footer Placeholder 7"/>
          <p:cNvSpPr>
            <a:spLocks noGrp="1"/>
          </p:cNvSpPr>
          <p:nvPr>
            <p:ph type="ftr" sz="quarter" idx="11"/>
          </p:nvPr>
        </p:nvSpPr>
        <p:spPr/>
        <p:txBody>
          <a:bodyPr/>
          <a:lstStyle/>
          <a:p>
            <a:r>
              <a:rPr lang="en-US" noProof="0" dirty="0"/>
              <a:t>
              </a:t>
            </a:r>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9633525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Date Placeholder 2"/>
          <p:cNvSpPr>
            <a:spLocks noGrp="1"/>
          </p:cNvSpPr>
          <p:nvPr>
            <p:ph type="dt" sz="half" idx="10"/>
          </p:nvPr>
        </p:nvSpPr>
        <p:spPr/>
        <p:txBody>
          <a:bodyPr/>
          <a:lstStyle/>
          <a:p>
            <a:fld id="{1FAF3416-4057-4DAA-829D-4CA07428D088}" type="datetimeFigureOut">
              <a:rPr lang="en-US" noProof="0" smtClean="0"/>
              <a:t>3/2/2020</a:t>
            </a:fld>
            <a:endParaRPr lang="en-US" noProof="0" dirty="0"/>
          </a:p>
        </p:txBody>
      </p:sp>
      <p:sp>
        <p:nvSpPr>
          <p:cNvPr id="4" name="Footer Placeholder 3"/>
          <p:cNvSpPr>
            <a:spLocks noGrp="1"/>
          </p:cNvSpPr>
          <p:nvPr>
            <p:ph type="ftr" sz="quarter" idx="11"/>
          </p:nvPr>
        </p:nvSpPr>
        <p:spPr/>
        <p:txBody>
          <a:bodyPr/>
          <a:lstStyle/>
          <a:p>
            <a:r>
              <a:rPr lang="en-US" noProof="0" dirty="0"/>
              <a:t>
              </a:t>
            </a:r>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00542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3/2/2020</a:t>
            </a:fld>
            <a:endParaRPr lang="en-US" noProof="0" dirty="0"/>
          </a:p>
        </p:txBody>
      </p:sp>
      <p:sp>
        <p:nvSpPr>
          <p:cNvPr id="3" name="Footer Placeholder 2"/>
          <p:cNvSpPr>
            <a:spLocks noGrp="1"/>
          </p:cNvSpPr>
          <p:nvPr>
            <p:ph type="ftr" sz="quarter" idx="11"/>
          </p:nvPr>
        </p:nvSpPr>
        <p:spPr/>
        <p:txBody>
          <a:bodyPr/>
          <a:lstStyle/>
          <a:p>
            <a:r>
              <a:rPr lang="en-US" noProof="0" dirty="0"/>
              <a:t>
              </a:t>
            </a:r>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882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3/2/2020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5838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3/2/2020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408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Vertical Text Placeholder 2"/>
          <p:cNvSpPr>
            <a:spLocks noGrp="1"/>
          </p:cNvSpPr>
          <p:nvPr>
            <p:ph type="body" orient="vert" idx="1"/>
          </p:nvPr>
        </p:nvSpPr>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857E33E-8B18-4087-B112-809917729534}" type="datetimeFigureOut">
              <a:rPr lang="en-US" noProof="0" smtClean="0"/>
              <a:t>3/2/2020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355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noProof="0" smtClean="0"/>
              <a:t>Click to edit Master title style</a:t>
            </a:r>
            <a:endParaRPr lang="en-US" noProof="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3FFE419-2371-464F-8239-3959401C3561}" type="datetimeFigureOut">
              <a:rPr lang="en-US" noProof="0" smtClean="0"/>
              <a:t>3/2/2020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994763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CBC1C18-307B-4F68-A007-B5B542270E8D}" type="datetimeFigureOut">
              <a:rPr lang="en-US" noProof="0" smtClean="0"/>
              <a:t>3/2/2020</a:t>
            </a:fld>
            <a:endParaRPr lang="en-US" noProof="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US" noProof="0" dirty="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70225885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NNpd-4gDzXU" TargetMode="External"/><Relationship Id="rId2" Type="http://schemas.openxmlformats.org/officeDocument/2006/relationships/hyperlink" Target="https://youtu.be/Ft4ICCEKwMY" TargetMode="Externa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13.wmf"/></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 Id="rId9" Type="http://schemas.openxmlformats.org/officeDocument/2006/relationships/image" Target="../media/image39.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50" name="Straight Connector 41">
            <a:extLst>
              <a:ext uri="{FF2B5EF4-FFF2-40B4-BE49-F238E27FC236}">
                <a16:creationId xmlns:a16="http://schemas.microsoft.com/office/drawing/2014/main" id="{63FED537-3AF1-4C36-9904-77B6A54D27B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4206240"/>
            <a:ext cx="9966960" cy="1325880"/>
          </a:xfrm>
        </p:spPr>
        <p:txBody>
          <a:bodyPr>
            <a:normAutofit/>
          </a:bodyPr>
          <a:lstStyle/>
          <a:p>
            <a:r>
              <a:rPr lang="en-US" sz="6600" cap="none" dirty="0" smtClean="0"/>
              <a:t>Sustainable Tourism</a:t>
            </a:r>
            <a:endParaRPr lang="en-US" sz="6600" cap="none" dirty="0"/>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98292"/>
            <a:ext cx="8767860" cy="996471"/>
          </a:xfrm>
        </p:spPr>
        <p:txBody>
          <a:bodyPr>
            <a:normAutofit/>
          </a:bodyPr>
          <a:lstStyle/>
          <a:p>
            <a:r>
              <a:rPr lang="en-US" sz="3200" b="1" dirty="0" smtClean="0"/>
              <a:t>Lecture </a:t>
            </a:r>
            <a:r>
              <a:rPr lang="en-US" sz="3200" b="1" dirty="0"/>
              <a:t>6</a:t>
            </a:r>
            <a:r>
              <a:rPr lang="en-US" sz="3200" b="1" dirty="0" smtClean="0"/>
              <a:t> - </a:t>
            </a:r>
            <a:r>
              <a:rPr lang="en-GB" sz="3200" b="1" dirty="0" smtClean="0">
                <a:cs typeface="Arial" panose="020B0604020202020204" pitchFamily="34" charset="0"/>
              </a:rPr>
              <a:t>Ecotourism</a:t>
            </a:r>
            <a:endParaRPr lang="en-GB" sz="3200" b="1" dirty="0">
              <a:cs typeface="Arial" panose="020B0604020202020204" pitchFamily="34" charset="0"/>
            </a:endParaRPr>
          </a:p>
          <a:p>
            <a:endParaRPr lang="en-US" sz="3200" b="1" dirty="0" smtClean="0"/>
          </a:p>
          <a:p>
            <a:endParaRPr lang="en-US" sz="3200" b="1" dirty="0"/>
          </a:p>
        </p:txBody>
      </p:sp>
      <p:pic>
        <p:nvPicPr>
          <p:cNvPr id="7" name="Picture 6" descr="Man looking at landscape">
            <a:extLst>
              <a:ext uri="{FF2B5EF4-FFF2-40B4-BE49-F238E27FC236}">
                <a16:creationId xmlns:a16="http://schemas.microsoft.com/office/drawing/2014/main" id="{CD9EF39B-AB41-49AB-8163-8B5FD7D2832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43840" y="256540"/>
            <a:ext cx="11704320" cy="3764276"/>
          </a:xfrm>
          <a:prstGeom prst="rect">
            <a:avLst/>
          </a:prstGeom>
        </p:spPr>
      </p:pic>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418" y="517236"/>
            <a:ext cx="11046691" cy="5911273"/>
          </a:xfrm>
          <a:prstGeom prst="rect">
            <a:avLst/>
          </a:prstGeom>
        </p:spPr>
      </p:pic>
    </p:spTree>
    <p:extLst>
      <p:ext uri="{BB962C8B-B14F-4D97-AF65-F5344CB8AC3E}">
        <p14:creationId xmlns:p14="http://schemas.microsoft.com/office/powerpoint/2010/main" val="2596418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Image result for ecotourism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992" y="396874"/>
            <a:ext cx="10771044" cy="6105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7415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223490"/>
            <a:ext cx="9875520" cy="1080653"/>
          </a:xfrm>
        </p:spPr>
        <p:txBody>
          <a:bodyPr/>
          <a:lstStyle/>
          <a:p>
            <a:r>
              <a:rPr lang="en-GB" dirty="0" smtClean="0"/>
              <a:t>What is Ecotourism ?</a:t>
            </a:r>
            <a:endParaRPr lang="en-GB" dirty="0"/>
          </a:p>
        </p:txBody>
      </p:sp>
      <p:sp>
        <p:nvSpPr>
          <p:cNvPr id="3" name="Content Placeholder 2"/>
          <p:cNvSpPr>
            <a:spLocks noGrp="1"/>
          </p:cNvSpPr>
          <p:nvPr>
            <p:ph idx="1"/>
          </p:nvPr>
        </p:nvSpPr>
        <p:spPr>
          <a:xfrm>
            <a:off x="1143000" y="4562764"/>
            <a:ext cx="9872871" cy="914399"/>
          </a:xfrm>
        </p:spPr>
        <p:txBody>
          <a:bodyPr/>
          <a:lstStyle/>
          <a:p>
            <a:r>
              <a:rPr lang="en-GB" dirty="0">
                <a:hlinkClick r:id="rId2"/>
              </a:rPr>
              <a:t>https://</a:t>
            </a:r>
            <a:r>
              <a:rPr lang="en-GB" dirty="0" smtClean="0">
                <a:hlinkClick r:id="rId2"/>
              </a:rPr>
              <a:t>youtu.be/Ft4ICCEKwMY</a:t>
            </a:r>
            <a:endParaRPr lang="en-GB" dirty="0" smtClean="0"/>
          </a:p>
          <a:p>
            <a:r>
              <a:rPr lang="en-GB" dirty="0">
                <a:hlinkClick r:id="rId3"/>
              </a:rPr>
              <a:t>https://</a:t>
            </a:r>
            <a:r>
              <a:rPr lang="en-GB" dirty="0" smtClean="0">
                <a:hlinkClick r:id="rId3"/>
              </a:rPr>
              <a:t>youtu.be/NNpd-4gDzXU</a:t>
            </a:r>
            <a:endParaRPr lang="en-GB" dirty="0" smtClean="0"/>
          </a:p>
          <a:p>
            <a:endParaRPr lang="en-GB" dirty="0"/>
          </a:p>
          <a:p>
            <a:endParaRPr lang="en-GB" dirty="0"/>
          </a:p>
          <a:p>
            <a:endParaRPr lang="en-GB" dirty="0"/>
          </a:p>
        </p:txBody>
      </p:sp>
      <p:pic>
        <p:nvPicPr>
          <p:cNvPr id="2056" name="Picture 8" descr="Image result for ecotourism imag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247" y="407121"/>
            <a:ext cx="5423188" cy="242844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Image result for ecotourism imag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67211" y="482888"/>
            <a:ext cx="4348660" cy="2352675"/>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Image result for ecotourism image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15357" y="3238787"/>
            <a:ext cx="3695700" cy="2884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560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a:xfrm>
            <a:off x="1981200" y="6356351"/>
            <a:ext cx="2133600" cy="365125"/>
          </a:xfrm>
        </p:spPr>
        <p:txBody>
          <a:bodyPr/>
          <a:lstStyle/>
          <a:p>
            <a:pPr>
              <a:defRPr/>
            </a:pPr>
            <a:endParaRPr lang="en-US" altLang="en-US" dirty="0"/>
          </a:p>
        </p:txBody>
      </p:sp>
      <p:sp>
        <p:nvSpPr>
          <p:cNvPr id="17410" name="Rectangle 2"/>
          <p:cNvSpPr>
            <a:spLocks noGrp="1"/>
          </p:cNvSpPr>
          <p:nvPr>
            <p:ph type="title"/>
          </p:nvPr>
        </p:nvSpPr>
        <p:spPr/>
        <p:txBody>
          <a:bodyPr/>
          <a:lstStyle/>
          <a:p>
            <a:pPr eaLnBrk="1" hangingPunct="1"/>
            <a:r>
              <a:rPr lang="en-US" altLang="en-US" dirty="0" smtClean="0"/>
              <a:t>Questions to consider</a:t>
            </a:r>
          </a:p>
        </p:txBody>
      </p:sp>
      <p:sp>
        <p:nvSpPr>
          <p:cNvPr id="17411" name="Rectangle 3"/>
          <p:cNvSpPr>
            <a:spLocks noGrp="1"/>
          </p:cNvSpPr>
          <p:nvPr>
            <p:ph type="body" idx="1"/>
          </p:nvPr>
        </p:nvSpPr>
        <p:spPr>
          <a:xfrm>
            <a:off x="775855" y="1965960"/>
            <a:ext cx="9373033" cy="4268153"/>
          </a:xfrm>
        </p:spPr>
        <p:txBody>
          <a:bodyPr>
            <a:noAutofit/>
          </a:bodyPr>
          <a:lstStyle/>
          <a:p>
            <a:pPr eaLnBrk="1" hangingPunct="1"/>
            <a:r>
              <a:rPr lang="en-US" altLang="en-US" sz="2400" dirty="0"/>
              <a:t>How can tourism aid as well as harm the preservation of nature?</a:t>
            </a:r>
          </a:p>
          <a:p>
            <a:pPr eaLnBrk="1" hangingPunct="1"/>
            <a:r>
              <a:rPr lang="en-US" altLang="en-US" sz="2400" dirty="0"/>
              <a:t>How can tourism benefit as well as undermine a culture?</a:t>
            </a:r>
          </a:p>
          <a:p>
            <a:pPr eaLnBrk="1" hangingPunct="1"/>
            <a:r>
              <a:rPr lang="en-US" altLang="en-US" sz="2400" dirty="0"/>
              <a:t>What are the factors that determines an area’s carrying capacity?</a:t>
            </a:r>
          </a:p>
          <a:p>
            <a:pPr eaLnBrk="1" hangingPunct="1"/>
            <a:r>
              <a:rPr lang="en-US" altLang="en-US" sz="2400" dirty="0"/>
              <a:t>What are the concepts of ecotourism and mass tourism and their differences?</a:t>
            </a:r>
          </a:p>
          <a:p>
            <a:pPr eaLnBrk="1" hangingPunct="1"/>
            <a:r>
              <a:rPr lang="en-US" altLang="en-US" sz="2400" dirty="0"/>
              <a:t>How do we fulfill the main principles of ecotourism?</a:t>
            </a:r>
          </a:p>
          <a:p>
            <a:pPr eaLnBrk="1" hangingPunct="1"/>
            <a:r>
              <a:rPr lang="en-US" altLang="en-US" sz="2400" dirty="0"/>
              <a:t>What benefits may be achieved through use of ecotourism principles?</a:t>
            </a:r>
          </a:p>
        </p:txBody>
      </p:sp>
    </p:spTree>
    <p:extLst>
      <p:ext uri="{BB962C8B-B14F-4D97-AF65-F5344CB8AC3E}">
        <p14:creationId xmlns:p14="http://schemas.microsoft.com/office/powerpoint/2010/main" val="3756550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box(out)">
                                      <p:cBhvr>
                                        <p:cTn id="7" dur="500"/>
                                        <p:tgtEl>
                                          <p:spTgt spid="174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7411">
                                            <p:txEl>
                                              <p:pRg st="0" end="0"/>
                                            </p:txEl>
                                          </p:spTgt>
                                        </p:tgtEl>
                                        <p:attrNameLst>
                                          <p:attrName>style.visibility</p:attrName>
                                        </p:attrNameLst>
                                      </p:cBhvr>
                                      <p:to>
                                        <p:strVal val="visible"/>
                                      </p:to>
                                    </p:set>
                                    <p:animEffect transition="in" filter="wipe(left)">
                                      <p:cBhvr>
                                        <p:cTn id="12" dur="500"/>
                                        <p:tgtEl>
                                          <p:spTgt spid="1741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7411">
                                            <p:txEl>
                                              <p:pRg st="1" end="1"/>
                                            </p:txEl>
                                          </p:spTgt>
                                        </p:tgtEl>
                                        <p:attrNameLst>
                                          <p:attrName>style.visibility</p:attrName>
                                        </p:attrNameLst>
                                      </p:cBhvr>
                                      <p:to>
                                        <p:strVal val="visible"/>
                                      </p:to>
                                    </p:set>
                                    <p:animEffect transition="in" filter="wipe(left)">
                                      <p:cBhvr>
                                        <p:cTn id="17" dur="500"/>
                                        <p:tgtEl>
                                          <p:spTgt spid="1741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7411">
                                            <p:txEl>
                                              <p:pRg st="2" end="2"/>
                                            </p:txEl>
                                          </p:spTgt>
                                        </p:tgtEl>
                                        <p:attrNameLst>
                                          <p:attrName>style.visibility</p:attrName>
                                        </p:attrNameLst>
                                      </p:cBhvr>
                                      <p:to>
                                        <p:strVal val="visible"/>
                                      </p:to>
                                    </p:set>
                                    <p:animEffect transition="in" filter="wipe(left)">
                                      <p:cBhvr>
                                        <p:cTn id="22" dur="500"/>
                                        <p:tgtEl>
                                          <p:spTgt spid="1741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7411">
                                            <p:txEl>
                                              <p:pRg st="3" end="3"/>
                                            </p:txEl>
                                          </p:spTgt>
                                        </p:tgtEl>
                                        <p:attrNameLst>
                                          <p:attrName>style.visibility</p:attrName>
                                        </p:attrNameLst>
                                      </p:cBhvr>
                                      <p:to>
                                        <p:strVal val="visible"/>
                                      </p:to>
                                    </p:set>
                                    <p:animEffect transition="in" filter="wipe(left)">
                                      <p:cBhvr>
                                        <p:cTn id="27" dur="500"/>
                                        <p:tgtEl>
                                          <p:spTgt spid="17411">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7411">
                                            <p:txEl>
                                              <p:pRg st="4" end="4"/>
                                            </p:txEl>
                                          </p:spTgt>
                                        </p:tgtEl>
                                        <p:attrNameLst>
                                          <p:attrName>style.visibility</p:attrName>
                                        </p:attrNameLst>
                                      </p:cBhvr>
                                      <p:to>
                                        <p:strVal val="visible"/>
                                      </p:to>
                                    </p:set>
                                    <p:animEffect transition="in" filter="wipe(left)">
                                      <p:cBhvr>
                                        <p:cTn id="32" dur="500"/>
                                        <p:tgtEl>
                                          <p:spTgt spid="17411">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7411">
                                            <p:txEl>
                                              <p:pRg st="5" end="5"/>
                                            </p:txEl>
                                          </p:spTgt>
                                        </p:tgtEl>
                                        <p:attrNameLst>
                                          <p:attrName>style.visibility</p:attrName>
                                        </p:attrNameLst>
                                      </p:cBhvr>
                                      <p:to>
                                        <p:strVal val="visible"/>
                                      </p:to>
                                    </p:set>
                                    <p:animEffect transition="in" filter="wipe(left)">
                                      <p:cBhvr>
                                        <p:cTn id="37" dur="500"/>
                                        <p:tgtEl>
                                          <p:spTgt spid="174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autoUpdateAnimBg="0"/>
      <p:bldP spid="1741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1209964" y="729673"/>
            <a:ext cx="8696036"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0000"/>
                </a:solidFill>
                <a:latin typeface="+mn-lt"/>
              </a:rPr>
              <a:t>The World Commission on Environment and Development (</a:t>
            </a:r>
            <a:r>
              <a:rPr lang="en-US" altLang="en-US" dirty="0" err="1">
                <a:solidFill>
                  <a:srgbClr val="000000"/>
                </a:solidFill>
                <a:latin typeface="+mn-lt"/>
              </a:rPr>
              <a:t>Brundtland</a:t>
            </a:r>
            <a:r>
              <a:rPr lang="en-US" altLang="en-US" dirty="0">
                <a:solidFill>
                  <a:srgbClr val="000000"/>
                </a:solidFill>
                <a:latin typeface="+mn-lt"/>
              </a:rPr>
              <a:t> Commission) in </a:t>
            </a:r>
            <a:r>
              <a:rPr lang="en-US" altLang="en-US" u="sng" dirty="0">
                <a:solidFill>
                  <a:srgbClr val="000000"/>
                </a:solidFill>
                <a:latin typeface="+mn-lt"/>
              </a:rPr>
              <a:t>Our Common Future</a:t>
            </a:r>
            <a:r>
              <a:rPr lang="en-US" altLang="en-US" dirty="0">
                <a:solidFill>
                  <a:srgbClr val="000000"/>
                </a:solidFill>
                <a:latin typeface="+mn-lt"/>
              </a:rPr>
              <a:t> (l987) offered a definition of </a:t>
            </a:r>
            <a:r>
              <a:rPr lang="en-US" altLang="en-US" b="1" dirty="0">
                <a:solidFill>
                  <a:srgbClr val="000000"/>
                </a:solidFill>
                <a:latin typeface="+mn-lt"/>
              </a:rPr>
              <a:t>sustainability</a:t>
            </a:r>
            <a:r>
              <a:rPr lang="en-US" altLang="en-US" dirty="0">
                <a:solidFill>
                  <a:srgbClr val="000000"/>
                </a:solidFill>
                <a:latin typeface="+mn-lt"/>
              </a:rPr>
              <a:t>: </a:t>
            </a:r>
          </a:p>
          <a:p>
            <a:endParaRPr lang="en-US" altLang="en-US" dirty="0">
              <a:solidFill>
                <a:srgbClr val="000000"/>
              </a:solidFill>
              <a:latin typeface="+mn-lt"/>
            </a:endParaRPr>
          </a:p>
          <a:p>
            <a:r>
              <a:rPr lang="en-US" altLang="en-US" dirty="0">
                <a:solidFill>
                  <a:srgbClr val="000000"/>
                </a:solidFill>
                <a:latin typeface="+mn-lt"/>
              </a:rPr>
              <a:t>“...to meet the needs of the present without compromising the ability of future generations to meet their own needs.”</a:t>
            </a:r>
          </a:p>
          <a:p>
            <a:endParaRPr lang="en-US" altLang="en-US" dirty="0">
              <a:solidFill>
                <a:srgbClr val="000000"/>
              </a:solidFill>
            </a:endParaRPr>
          </a:p>
          <a:p>
            <a:endParaRPr lang="en-US" altLang="en-US" dirty="0">
              <a:solidFill>
                <a:srgbClr val="000000"/>
              </a:solidFill>
            </a:endParaRPr>
          </a:p>
          <a:p>
            <a:endParaRPr lang="en-US" altLang="en-US" dirty="0">
              <a:solidFill>
                <a:srgbClr val="000000"/>
              </a:solidFill>
            </a:endParaRPr>
          </a:p>
        </p:txBody>
      </p:sp>
      <p:pic>
        <p:nvPicPr>
          <p:cNvPr id="81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1744" y="3371273"/>
            <a:ext cx="5832475" cy="2952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66400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276600" y="1295400"/>
            <a:ext cx="6248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US" altLang="en-US"/>
          </a:p>
        </p:txBody>
      </p:sp>
      <p:sp>
        <p:nvSpPr>
          <p:cNvPr id="9219" name="Text Box 3"/>
          <p:cNvSpPr txBox="1">
            <a:spLocks noChangeArrowheads="1"/>
          </p:cNvSpPr>
          <p:nvPr/>
        </p:nvSpPr>
        <p:spPr bwMode="auto">
          <a:xfrm>
            <a:off x="2971800" y="1828800"/>
            <a:ext cx="5899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spcBef>
                <a:spcPct val="50000"/>
              </a:spcBef>
            </a:pPr>
            <a:endParaRPr lang="en-US" altLang="en-US"/>
          </a:p>
        </p:txBody>
      </p:sp>
      <p:sp>
        <p:nvSpPr>
          <p:cNvPr id="9220" name="Text Box 4"/>
          <p:cNvSpPr txBox="1">
            <a:spLocks noChangeArrowheads="1"/>
          </p:cNvSpPr>
          <p:nvPr/>
        </p:nvSpPr>
        <p:spPr bwMode="auto">
          <a:xfrm>
            <a:off x="1981200" y="1143000"/>
            <a:ext cx="8686800"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lvl="4" algn="ctr"/>
            <a:endParaRPr lang="en-US" altLang="en-US" b="1" dirty="0">
              <a:solidFill>
                <a:srgbClr val="000000"/>
              </a:solidFill>
              <a:latin typeface="+mn-lt"/>
            </a:endParaRPr>
          </a:p>
          <a:p>
            <a:r>
              <a:rPr lang="en-US" altLang="en-US" b="1" dirty="0">
                <a:solidFill>
                  <a:srgbClr val="000000"/>
                </a:solidFill>
                <a:latin typeface="+mn-lt"/>
              </a:rPr>
              <a:t>                                             Ecotourism</a:t>
            </a:r>
            <a:r>
              <a:rPr lang="en-US" altLang="en-US" dirty="0">
                <a:solidFill>
                  <a:srgbClr val="000000"/>
                </a:solidFill>
                <a:latin typeface="+mn-lt"/>
                <a:cs typeface="Times" panose="02020603050405020304" pitchFamily="18" charset="0"/>
                <a:sym typeface="Symbol" panose="05050102010706020507" pitchFamily="18" charset="2"/>
              </a:rPr>
              <a:t> </a:t>
            </a:r>
          </a:p>
          <a:p>
            <a:endParaRPr lang="en-US" altLang="en-US" dirty="0">
              <a:solidFill>
                <a:srgbClr val="000000"/>
              </a:solidFill>
              <a:latin typeface="+mn-lt"/>
              <a:cs typeface="Times" panose="02020603050405020304" pitchFamily="18" charset="0"/>
              <a:sym typeface="Symbol" panose="05050102010706020507" pitchFamily="18" charset="2"/>
            </a:endParaRPr>
          </a:p>
          <a:p>
            <a:r>
              <a:rPr lang="en-US" altLang="en-US" dirty="0">
                <a:solidFill>
                  <a:srgbClr val="000000"/>
                </a:solidFill>
                <a:latin typeface="+mn-lt"/>
                <a:cs typeface="Times" panose="02020603050405020304" pitchFamily="18" charset="0"/>
                <a:sym typeface="Symbol" panose="05050102010706020507" pitchFamily="18" charset="2"/>
              </a:rPr>
              <a:t></a:t>
            </a:r>
            <a:r>
              <a:rPr lang="en-US" altLang="en-US" dirty="0">
                <a:solidFill>
                  <a:srgbClr val="000000"/>
                </a:solidFill>
                <a:latin typeface="+mn-lt"/>
              </a:rPr>
              <a:t>Defined by its benefits to both conservation and people in the host country, as well by the recreational activities of the tourist</a:t>
            </a:r>
          </a:p>
          <a:p>
            <a:endParaRPr lang="en-US" altLang="en-US" dirty="0">
              <a:solidFill>
                <a:srgbClr val="000000"/>
              </a:solidFill>
              <a:latin typeface="+mn-lt"/>
            </a:endParaRPr>
          </a:p>
          <a:p>
            <a:pPr>
              <a:buFont typeface="Symbol" panose="05050102010706020507" pitchFamily="18" charset="2"/>
              <a:buChar char="·"/>
            </a:pPr>
            <a:r>
              <a:rPr lang="en-US" altLang="en-US" dirty="0">
                <a:solidFill>
                  <a:srgbClr val="000000"/>
                </a:solidFill>
                <a:latin typeface="+mn-lt"/>
              </a:rPr>
              <a:t>More than travel to enjoy or appreciate nature </a:t>
            </a:r>
          </a:p>
          <a:p>
            <a:pPr>
              <a:buFont typeface="Symbol" panose="05050102010706020507" pitchFamily="18" charset="2"/>
              <a:buChar char="·"/>
            </a:pPr>
            <a:endParaRPr lang="en-US" altLang="en-US" dirty="0">
              <a:solidFill>
                <a:srgbClr val="000000"/>
              </a:solidFill>
              <a:latin typeface="+mn-lt"/>
            </a:endParaRPr>
          </a:p>
          <a:p>
            <a:pPr>
              <a:buFont typeface="Symbol" panose="05050102010706020507" pitchFamily="18" charset="2"/>
              <a:buChar char="·"/>
            </a:pPr>
            <a:r>
              <a:rPr lang="en-US" altLang="en-US" dirty="0">
                <a:solidFill>
                  <a:srgbClr val="000000"/>
                </a:solidFill>
                <a:latin typeface="+mn-lt"/>
              </a:rPr>
              <a:t>Goes further than nature tourism, by striving to respect and benefit protected areas as well as the people living around or on these lands</a:t>
            </a:r>
          </a:p>
        </p:txBody>
      </p:sp>
    </p:spTree>
    <p:extLst>
      <p:ext uri="{BB962C8B-B14F-4D97-AF65-F5344CB8AC3E}">
        <p14:creationId xmlns:p14="http://schemas.microsoft.com/office/powerpoint/2010/main" val="118673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942109" y="563418"/>
            <a:ext cx="8975005"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dirty="0">
                <a:solidFill>
                  <a:srgbClr val="000000"/>
                </a:solidFill>
              </a:rPr>
              <a:t>Definition of Ecotourism:</a:t>
            </a:r>
          </a:p>
          <a:p>
            <a:pPr algn="ctr"/>
            <a:endParaRPr lang="en-US" altLang="en-US" b="1" dirty="0">
              <a:solidFill>
                <a:srgbClr val="000000"/>
              </a:solidFill>
            </a:endParaRPr>
          </a:p>
          <a:p>
            <a:r>
              <a:rPr lang="en-US" altLang="en-US" dirty="0">
                <a:solidFill>
                  <a:srgbClr val="000000"/>
                </a:solidFill>
              </a:rPr>
              <a:t>“Responsible travel to natural areas that conserves the environment and improves the well-being of local people.” </a:t>
            </a:r>
          </a:p>
          <a:p>
            <a:r>
              <a:rPr lang="en-US" altLang="en-US" dirty="0">
                <a:solidFill>
                  <a:srgbClr val="000000"/>
                </a:solidFill>
              </a:rPr>
              <a:t>-The International Ecotourism Society  or TIES (2003)</a:t>
            </a:r>
          </a:p>
          <a:p>
            <a:endParaRPr lang="en-US" altLang="en-US" dirty="0">
              <a:solidFill>
                <a:srgbClr val="000000"/>
              </a:solidFill>
            </a:endParaRPr>
          </a:p>
          <a:p>
            <a:endParaRPr lang="en-US" altLang="en-US" dirty="0"/>
          </a:p>
        </p:txBody>
      </p:sp>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0289" y="2433928"/>
            <a:ext cx="8886825" cy="3500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2792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209801" y="1295400"/>
            <a:ext cx="8074025"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a:solidFill>
                  <a:srgbClr val="000000"/>
                </a:solidFill>
              </a:rPr>
              <a:t>Definition of Ecotourism:</a:t>
            </a:r>
          </a:p>
          <a:p>
            <a:pPr algn="ctr"/>
            <a:endParaRPr lang="en-US" altLang="en-US" b="1">
              <a:solidFill>
                <a:srgbClr val="000000"/>
              </a:solidFill>
            </a:endParaRPr>
          </a:p>
          <a:p>
            <a:r>
              <a:rPr lang="en-US" altLang="en-US">
                <a:solidFill>
                  <a:srgbClr val="000000"/>
                </a:solidFill>
              </a:rPr>
              <a:t> “Ecotourism is travel to fragile, pristine, and usually protected areas that strives to be low impact and (usually) small scale.  It helps educate the traveler; provides funds for conservation; directly benefits the economic development and political empowerment of local communities; and fosters respect for different cultures and for human rights.” </a:t>
            </a:r>
          </a:p>
          <a:p>
            <a:r>
              <a:rPr lang="en-US" altLang="en-US">
                <a:solidFill>
                  <a:srgbClr val="000000"/>
                </a:solidFill>
              </a:rPr>
              <a:t>-Honey (1999, p. 25)</a:t>
            </a:r>
          </a:p>
        </p:txBody>
      </p:sp>
    </p:spTree>
    <p:extLst>
      <p:ext uri="{BB962C8B-B14F-4D97-AF65-F5344CB8AC3E}">
        <p14:creationId xmlns:p14="http://schemas.microsoft.com/office/powerpoint/2010/main" val="1038203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2057400" y="914401"/>
            <a:ext cx="7924800"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a:solidFill>
                  <a:srgbClr val="000000"/>
                </a:solidFill>
                <a:latin typeface="Times New Roman" panose="02020603050405020304" pitchFamily="18" charset="0"/>
              </a:rPr>
              <a:t> Characteristics of Genuine or Authentic </a:t>
            </a:r>
            <a:r>
              <a:rPr lang="en-US" altLang="en-US" b="1">
                <a:solidFill>
                  <a:srgbClr val="000000"/>
                </a:solidFill>
                <a:latin typeface="Times New Roman" panose="02020603050405020304" pitchFamily="18" charset="0"/>
              </a:rPr>
              <a:t>Ecotourism</a:t>
            </a:r>
            <a:r>
              <a:rPr lang="en-US" altLang="en-US">
                <a:solidFill>
                  <a:srgbClr val="000000"/>
                </a:solidFill>
                <a:latin typeface="Times New Roman" panose="02020603050405020304" pitchFamily="18" charset="0"/>
              </a:rPr>
              <a:t>:</a:t>
            </a:r>
          </a:p>
          <a:p>
            <a:endParaRPr lang="en-US" altLang="en-US">
              <a:solidFill>
                <a:srgbClr val="000000"/>
              </a:solidFill>
              <a:latin typeface="Times New Roman" panose="02020603050405020304" pitchFamily="18" charset="0"/>
            </a:endParaRPr>
          </a:p>
          <a:p>
            <a:pPr lvl="2"/>
            <a:r>
              <a:rPr lang="en-US" altLang="en-US">
                <a:solidFill>
                  <a:srgbClr val="000000"/>
                </a:solidFill>
                <a:latin typeface="Times New Roman" panose="02020603050405020304" pitchFamily="18" charset="0"/>
                <a:cs typeface="Times" panose="02020603050405020304" pitchFamily="18" charset="0"/>
              </a:rPr>
              <a:t>1.	</a:t>
            </a:r>
            <a:r>
              <a:rPr lang="en-US" altLang="en-US">
                <a:solidFill>
                  <a:srgbClr val="000000"/>
                </a:solidFill>
                <a:latin typeface="Times New Roman" panose="02020603050405020304" pitchFamily="18" charset="0"/>
              </a:rPr>
              <a:t>Involves travel to natural destinations</a:t>
            </a:r>
          </a:p>
          <a:p>
            <a:pPr lvl="2"/>
            <a:r>
              <a:rPr lang="en-US" altLang="en-US">
                <a:solidFill>
                  <a:srgbClr val="000000"/>
                </a:solidFill>
                <a:latin typeface="Times New Roman" panose="02020603050405020304" pitchFamily="18" charset="0"/>
                <a:cs typeface="Times" panose="02020603050405020304" pitchFamily="18" charset="0"/>
              </a:rPr>
              <a:t>2.	</a:t>
            </a:r>
            <a:r>
              <a:rPr lang="en-US" altLang="en-US">
                <a:solidFill>
                  <a:srgbClr val="000000"/>
                </a:solidFill>
                <a:latin typeface="Times New Roman" panose="02020603050405020304" pitchFamily="18" charset="0"/>
              </a:rPr>
              <a:t>Minimizes impact</a:t>
            </a:r>
          </a:p>
          <a:p>
            <a:pPr lvl="2"/>
            <a:r>
              <a:rPr lang="en-US" altLang="en-US">
                <a:solidFill>
                  <a:srgbClr val="000000"/>
                </a:solidFill>
                <a:latin typeface="Times New Roman" panose="02020603050405020304" pitchFamily="18" charset="0"/>
                <a:cs typeface="Times" panose="02020603050405020304" pitchFamily="18" charset="0"/>
              </a:rPr>
              <a:t>3.	</a:t>
            </a:r>
            <a:r>
              <a:rPr lang="en-US" altLang="en-US">
                <a:solidFill>
                  <a:srgbClr val="000000"/>
                </a:solidFill>
                <a:latin typeface="Times New Roman" panose="02020603050405020304" pitchFamily="18" charset="0"/>
              </a:rPr>
              <a:t>Builds environmental awareness</a:t>
            </a:r>
          </a:p>
          <a:p>
            <a:pPr lvl="2">
              <a:buFont typeface="Times" panose="02020603050405020304" pitchFamily="18" charset="0"/>
              <a:buAutoNum type="arabicPeriod" startAt="4"/>
            </a:pPr>
            <a:r>
              <a:rPr lang="en-US" altLang="en-US">
                <a:solidFill>
                  <a:srgbClr val="000000"/>
                </a:solidFill>
                <a:latin typeface="Times New Roman" panose="02020603050405020304" pitchFamily="18" charset="0"/>
              </a:rPr>
              <a:t>Provides direct financial benefits for 		     </a:t>
            </a:r>
          </a:p>
          <a:p>
            <a:pPr lvl="2">
              <a:buFont typeface="Times" panose="02020603050405020304" pitchFamily="18" charset="0"/>
              <a:buNone/>
            </a:pPr>
            <a:r>
              <a:rPr lang="en-US" altLang="en-US">
                <a:solidFill>
                  <a:srgbClr val="000000"/>
                </a:solidFill>
                <a:latin typeface="Times New Roman" panose="02020603050405020304" pitchFamily="18" charset="0"/>
              </a:rPr>
              <a:t>      conservation</a:t>
            </a:r>
          </a:p>
          <a:p>
            <a:pPr lvl="2"/>
            <a:r>
              <a:rPr lang="en-US" altLang="en-US">
                <a:solidFill>
                  <a:srgbClr val="000000"/>
                </a:solidFill>
                <a:latin typeface="Times New Roman" panose="02020603050405020304" pitchFamily="18" charset="0"/>
                <a:cs typeface="Times" panose="02020603050405020304" pitchFamily="18" charset="0"/>
              </a:rPr>
              <a:t>5.	</a:t>
            </a:r>
            <a:r>
              <a:rPr lang="en-US" altLang="en-US">
                <a:solidFill>
                  <a:srgbClr val="000000"/>
                </a:solidFill>
                <a:latin typeface="Times New Roman" panose="02020603050405020304" pitchFamily="18" charset="0"/>
              </a:rPr>
              <a:t>Provides financial benefits and empowerment for local people</a:t>
            </a:r>
          </a:p>
          <a:p>
            <a:pPr lvl="2"/>
            <a:r>
              <a:rPr lang="en-US" altLang="en-US">
                <a:solidFill>
                  <a:srgbClr val="000000"/>
                </a:solidFill>
                <a:latin typeface="Times New Roman" panose="02020603050405020304" pitchFamily="18" charset="0"/>
                <a:cs typeface="Times" panose="02020603050405020304" pitchFamily="18" charset="0"/>
              </a:rPr>
              <a:t>6.	</a:t>
            </a:r>
            <a:r>
              <a:rPr lang="en-US" altLang="en-US">
                <a:solidFill>
                  <a:srgbClr val="000000"/>
                </a:solidFill>
                <a:latin typeface="Times New Roman" panose="02020603050405020304" pitchFamily="18" charset="0"/>
              </a:rPr>
              <a:t>Respects local culture</a:t>
            </a:r>
          </a:p>
          <a:p>
            <a:pPr lvl="2"/>
            <a:r>
              <a:rPr lang="en-US" altLang="en-US">
                <a:solidFill>
                  <a:srgbClr val="000000"/>
                </a:solidFill>
                <a:latin typeface="Times New Roman" panose="02020603050405020304" pitchFamily="18" charset="0"/>
                <a:cs typeface="Times" panose="02020603050405020304" pitchFamily="18" charset="0"/>
              </a:rPr>
              <a:t>7.	</a:t>
            </a:r>
            <a:r>
              <a:rPr lang="en-US" altLang="en-US">
                <a:solidFill>
                  <a:srgbClr val="000000"/>
                </a:solidFill>
                <a:latin typeface="Times New Roman" panose="02020603050405020304" pitchFamily="18" charset="0"/>
              </a:rPr>
              <a:t>Supports human rights and democratic movements.” </a:t>
            </a:r>
          </a:p>
          <a:p>
            <a:pPr lvl="2"/>
            <a:r>
              <a:rPr lang="en-US" altLang="en-US">
                <a:solidFill>
                  <a:srgbClr val="000000"/>
                </a:solidFill>
                <a:latin typeface="Times New Roman" panose="02020603050405020304" pitchFamily="18" charset="0"/>
              </a:rPr>
              <a:t>-Honey, 1999, p. 22-24</a:t>
            </a:r>
          </a:p>
          <a:p>
            <a:pPr lvl="2"/>
            <a:endParaRPr lang="en-US" altLang="en-US"/>
          </a:p>
        </p:txBody>
      </p:sp>
    </p:spTree>
    <p:extLst>
      <p:ext uri="{BB962C8B-B14F-4D97-AF65-F5344CB8AC3E}">
        <p14:creationId xmlns:p14="http://schemas.microsoft.com/office/powerpoint/2010/main" val="3923488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289" y="1052514"/>
            <a:ext cx="3246437" cy="2160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7588" y="1052514"/>
            <a:ext cx="3275012" cy="2160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1825" y="3573464"/>
            <a:ext cx="3263900" cy="2447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89601" y="3573464"/>
            <a:ext cx="3679825" cy="2447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0211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2667000" y="838201"/>
            <a:ext cx="7543800" cy="526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a:solidFill>
                  <a:srgbClr val="000000"/>
                </a:solidFill>
                <a:latin typeface="Times New Roman" panose="02020603050405020304" pitchFamily="18" charset="0"/>
              </a:rPr>
              <a:t>                  Standards that Characterise </a:t>
            </a:r>
            <a:r>
              <a:rPr lang="en-US" altLang="en-US" b="1">
                <a:solidFill>
                  <a:srgbClr val="000000"/>
                </a:solidFill>
                <a:latin typeface="Times New Roman" panose="02020603050405020304" pitchFamily="18" charset="0"/>
              </a:rPr>
              <a:t>Ecotourism</a:t>
            </a:r>
            <a:r>
              <a:rPr lang="en-US" altLang="en-US">
                <a:solidFill>
                  <a:srgbClr val="000000"/>
                </a:solidFill>
                <a:latin typeface="Times New Roman" panose="02020603050405020304" pitchFamily="18" charset="0"/>
              </a:rPr>
              <a:t>: </a:t>
            </a:r>
          </a:p>
          <a:p>
            <a:endParaRPr lang="en-US" altLang="en-US">
              <a:solidFill>
                <a:srgbClr val="000000"/>
              </a:solidFill>
              <a:latin typeface="Times New Roman" panose="02020603050405020304" pitchFamily="18" charset="0"/>
            </a:endParaRPr>
          </a:p>
          <a:p>
            <a:pPr lvl="2">
              <a:buFont typeface="Times" panose="02020603050405020304" pitchFamily="18" charset="0"/>
              <a:buAutoNum type="arabicPeriod"/>
            </a:pPr>
            <a:r>
              <a:rPr lang="en-US" altLang="en-US">
                <a:solidFill>
                  <a:srgbClr val="000000"/>
                </a:solidFill>
                <a:latin typeface="Times New Roman" panose="02020603050405020304" pitchFamily="18" charset="0"/>
              </a:rPr>
              <a:t>Tourism activity in relatively undisturbed 	      natural settings</a:t>
            </a:r>
          </a:p>
          <a:p>
            <a:pPr lvl="2"/>
            <a:r>
              <a:rPr lang="en-US" altLang="en-US">
                <a:solidFill>
                  <a:srgbClr val="000000"/>
                </a:solidFill>
                <a:latin typeface="Times New Roman" panose="02020603050405020304" pitchFamily="18" charset="0"/>
                <a:cs typeface="Times" panose="02020603050405020304" pitchFamily="18" charset="0"/>
              </a:rPr>
              <a:t>2.	</a:t>
            </a:r>
            <a:r>
              <a:rPr lang="en-US" altLang="en-US">
                <a:solidFill>
                  <a:srgbClr val="000000"/>
                </a:solidFill>
                <a:latin typeface="Times New Roman" panose="02020603050405020304" pitchFamily="18" charset="0"/>
              </a:rPr>
              <a:t>Minimal negative impacts on the environment</a:t>
            </a:r>
          </a:p>
          <a:p>
            <a:pPr lvl="2"/>
            <a:r>
              <a:rPr lang="en-US" altLang="en-US">
                <a:solidFill>
                  <a:srgbClr val="000000"/>
                </a:solidFill>
                <a:latin typeface="Times New Roman" panose="02020603050405020304" pitchFamily="18" charset="0"/>
                <a:cs typeface="Times" panose="02020603050405020304" pitchFamily="18" charset="0"/>
              </a:rPr>
              <a:t>3.	</a:t>
            </a:r>
            <a:r>
              <a:rPr lang="en-US" altLang="en-US">
                <a:solidFill>
                  <a:srgbClr val="000000"/>
                </a:solidFill>
                <a:latin typeface="Times New Roman" panose="02020603050405020304" pitchFamily="18" charset="0"/>
              </a:rPr>
              <a:t>Conservation of natural and cultural heritage</a:t>
            </a:r>
          </a:p>
          <a:p>
            <a:pPr lvl="2"/>
            <a:r>
              <a:rPr lang="en-US" altLang="en-US">
                <a:solidFill>
                  <a:srgbClr val="000000"/>
                </a:solidFill>
                <a:latin typeface="Times New Roman" panose="02020603050405020304" pitchFamily="18" charset="0"/>
                <a:cs typeface="Times" panose="02020603050405020304" pitchFamily="18" charset="0"/>
              </a:rPr>
              <a:t>4.	</a:t>
            </a:r>
            <a:r>
              <a:rPr lang="en-US" altLang="en-US">
                <a:solidFill>
                  <a:srgbClr val="000000"/>
                </a:solidFill>
                <a:latin typeface="Times New Roman" panose="02020603050405020304" pitchFamily="18" charset="0"/>
              </a:rPr>
              <a:t>Active involvement with and benefit to local community</a:t>
            </a:r>
          </a:p>
          <a:p>
            <a:pPr lvl="2"/>
            <a:r>
              <a:rPr lang="en-US" altLang="en-US">
                <a:solidFill>
                  <a:srgbClr val="000000"/>
                </a:solidFill>
                <a:latin typeface="Times New Roman" panose="02020603050405020304" pitchFamily="18" charset="0"/>
                <a:cs typeface="Times" panose="02020603050405020304" pitchFamily="18" charset="0"/>
              </a:rPr>
              <a:t>5.	</a:t>
            </a:r>
            <a:r>
              <a:rPr lang="en-US" altLang="en-US">
                <a:solidFill>
                  <a:srgbClr val="000000"/>
                </a:solidFill>
                <a:latin typeface="Times New Roman" panose="02020603050405020304" pitchFamily="18" charset="0"/>
              </a:rPr>
              <a:t>Tourism-generated profits contribute to sustainable development</a:t>
            </a:r>
          </a:p>
          <a:p>
            <a:pPr lvl="2"/>
            <a:r>
              <a:rPr lang="en-US" altLang="en-US">
                <a:solidFill>
                  <a:srgbClr val="000000"/>
                </a:solidFill>
                <a:latin typeface="Times New Roman" panose="02020603050405020304" pitchFamily="18" charset="0"/>
                <a:cs typeface="Times" panose="02020603050405020304" pitchFamily="18" charset="0"/>
              </a:rPr>
              <a:t>6.	</a:t>
            </a:r>
            <a:r>
              <a:rPr lang="en-US" altLang="en-US">
                <a:solidFill>
                  <a:srgbClr val="000000"/>
                </a:solidFill>
                <a:latin typeface="Times New Roman" panose="02020603050405020304" pitchFamily="18" charset="0"/>
              </a:rPr>
              <a:t>Educational experience for visitors that incorporates both natural and cultural heritage</a:t>
            </a:r>
          </a:p>
          <a:p>
            <a:pPr lvl="2"/>
            <a:r>
              <a:rPr lang="en-US" altLang="en-US" u="sng">
                <a:solidFill>
                  <a:srgbClr val="0000FF"/>
                </a:solidFill>
                <a:latin typeface="Times New Roman" panose="02020603050405020304" pitchFamily="18" charset="0"/>
              </a:rPr>
              <a:t>-Ceballos-Lascuráin </a:t>
            </a:r>
            <a:endParaRPr lang="en-US" altLang="en-US">
              <a:solidFill>
                <a:srgbClr val="000000"/>
              </a:solidFill>
              <a:latin typeface="Times New Roman" panose="02020603050405020304" pitchFamily="18" charset="0"/>
            </a:endParaRPr>
          </a:p>
          <a:p>
            <a:pPr lvl="2"/>
            <a:endParaRPr lang="en-US" altLang="en-US"/>
          </a:p>
        </p:txBody>
      </p:sp>
    </p:spTree>
    <p:extLst>
      <p:ext uri="{BB962C8B-B14F-4D97-AF65-F5344CB8AC3E}">
        <p14:creationId xmlns:p14="http://schemas.microsoft.com/office/powerpoint/2010/main" val="172082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6172200" y="2819400"/>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US" altLang="en-US"/>
          </a:p>
        </p:txBody>
      </p:sp>
      <p:graphicFrame>
        <p:nvGraphicFramePr>
          <p:cNvPr id="15363" name="Object 3"/>
          <p:cNvGraphicFramePr>
            <a:graphicFrameLocks noChangeAspect="1"/>
          </p:cNvGraphicFramePr>
          <p:nvPr/>
        </p:nvGraphicFramePr>
        <p:xfrm>
          <a:off x="1981200" y="788989"/>
          <a:ext cx="8686800" cy="4948237"/>
        </p:xfrm>
        <a:graphic>
          <a:graphicData uri="http://schemas.openxmlformats.org/presentationml/2006/ole">
            <mc:AlternateContent xmlns:mc="http://schemas.openxmlformats.org/markup-compatibility/2006">
              <mc:Choice xmlns:v="urn:schemas-microsoft-com:vml" Requires="v">
                <p:oleObj spid="_x0000_s1028" name="Document" r:id="rId3" imgW="5486400" imgH="2874264" progId="Word.Document.8">
                  <p:embed/>
                </p:oleObj>
              </mc:Choice>
              <mc:Fallback>
                <p:oleObj name="Document" r:id="rId3" imgW="5486400" imgH="2874264" progId="Word.Document.8">
                  <p:embed/>
                  <p:pic>
                    <p:nvPicPr>
                      <p:cNvPr id="15363"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788989"/>
                        <a:ext cx="8686800" cy="49482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612545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7504" y="369453"/>
            <a:ext cx="9251950" cy="60838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0841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1676400" y="838201"/>
            <a:ext cx="8991600"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a:solidFill>
                  <a:srgbClr val="000000"/>
                </a:solidFill>
                <a:latin typeface="Times New Roman" panose="02020603050405020304" pitchFamily="18" charset="0"/>
              </a:rPr>
              <a:t>		Problems with Conventional Mass Tourism</a:t>
            </a:r>
          </a:p>
          <a:p>
            <a:r>
              <a:rPr lang="en-US" altLang="en-US">
                <a:solidFill>
                  <a:srgbClr val="000000"/>
                </a:solidFill>
                <a:latin typeface="Times New Roman" panose="02020603050405020304" pitchFamily="18" charset="0"/>
              </a:rPr>
              <a:t>(which has become synonymous with the four S’s: sun, sea, sand, and 				sex):</a:t>
            </a:r>
          </a:p>
          <a:p>
            <a:endParaRPr lang="en-US" altLang="en-US">
              <a:solidFill>
                <a:srgbClr val="000000"/>
              </a:solidFill>
              <a:latin typeface="Times New Roman" panose="02020603050405020304" pitchFamily="18" charset="0"/>
            </a:endParaRP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H</a:t>
            </a:r>
            <a:r>
              <a:rPr lang="en-US" altLang="en-US">
                <a:solidFill>
                  <a:srgbClr val="000000"/>
                </a:solidFill>
                <a:latin typeface="Times New Roman" panose="02020603050405020304" pitchFamily="18" charset="0"/>
              </a:rPr>
              <a:t>igh infrastructure costs</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O</a:t>
            </a:r>
            <a:r>
              <a:rPr lang="en-US" altLang="en-US">
                <a:solidFill>
                  <a:srgbClr val="000000"/>
                </a:solidFill>
                <a:latin typeface="Times New Roman" panose="02020603050405020304" pitchFamily="18" charset="0"/>
              </a:rPr>
              <a:t>verdevelopment and uneven development</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a:t>
            </a:r>
            <a:r>
              <a:rPr lang="en-US" altLang="en-US">
                <a:solidFill>
                  <a:srgbClr val="000000"/>
                </a:solidFill>
                <a:latin typeface="Times New Roman" panose="02020603050405020304" pitchFamily="18" charset="0"/>
              </a:rPr>
              <a:t>dverse social effects, invasion by culturally insensitive and economically disruptive foreigners</a:t>
            </a:r>
          </a:p>
          <a:p>
            <a:pPr lvl="2">
              <a:buFont typeface="Symbol" panose="05050102010706020507" pitchFamily="18" charset="2"/>
              <a:buChar char="·"/>
            </a:pPr>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a:t>
            </a:r>
            <a:r>
              <a:rPr lang="en-US" altLang="en-US">
                <a:solidFill>
                  <a:srgbClr val="000000"/>
                </a:solidFill>
                <a:latin typeface="Times New Roman" panose="02020603050405020304" pitchFamily="18" charset="0"/>
              </a:rPr>
              <a:t>dverse environmental effects, pollution</a:t>
            </a:r>
          </a:p>
          <a:p>
            <a:pPr lvl="2">
              <a:buFont typeface="Symbol" panose="05050102010706020507" pitchFamily="18" charset="2"/>
              <a:buChar char="·"/>
            </a:pPr>
            <a:r>
              <a:rPr lang="en-US" altLang="en-US">
                <a:solidFill>
                  <a:srgbClr val="000000"/>
                </a:solidFill>
                <a:latin typeface="Times New Roman" panose="02020603050405020304" pitchFamily="18" charset="0"/>
              </a:rPr>
              <a:t>  Meager economic benefits because of leakage, whereby most of the profits do not stay in the host countries</a:t>
            </a:r>
          </a:p>
          <a:p>
            <a:pPr lvl="2">
              <a:buFont typeface="Symbol" panose="05050102010706020507" pitchFamily="18" charset="2"/>
              <a:buChar char="·"/>
            </a:pPr>
            <a:endParaRPr lang="en-US" altLang="en-US">
              <a:solidFill>
                <a:srgbClr val="000000"/>
              </a:solidFill>
              <a:latin typeface="Times New Roman" panose="02020603050405020304" pitchFamily="18" charset="0"/>
            </a:endParaRPr>
          </a:p>
          <a:p>
            <a:pPr lvl="2">
              <a:buFont typeface="Symbol" panose="05050102010706020507" pitchFamily="18" charset="2"/>
              <a:buChar char="·"/>
            </a:pPr>
            <a:endParaRPr lang="en-US" altLang="en-US">
              <a:solidFill>
                <a:srgbClr val="000000"/>
              </a:solidFill>
              <a:latin typeface="Times New Roman" panose="02020603050405020304" pitchFamily="18" charset="0"/>
            </a:endParaRPr>
          </a:p>
          <a:p>
            <a:pPr lvl="2">
              <a:buFont typeface="Symbol" panose="05050102010706020507" pitchFamily="18" charset="2"/>
              <a:buChar char="·"/>
            </a:pPr>
            <a:endParaRPr lang="en-US"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2888501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367" y="522431"/>
            <a:ext cx="9001125" cy="57860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506014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1524000" y="533401"/>
            <a:ext cx="9144000" cy="60016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a:solidFill>
                  <a:srgbClr val="000000"/>
                </a:solidFill>
              </a:rPr>
              <a:t>           Negative Sides of  </a:t>
            </a:r>
            <a:r>
              <a:rPr lang="en-US" altLang="en-US" b="1">
                <a:solidFill>
                  <a:srgbClr val="000000"/>
                </a:solidFill>
              </a:rPr>
              <a:t>Conventional Tourism's</a:t>
            </a:r>
            <a:r>
              <a:rPr lang="en-US" altLang="en-US">
                <a:solidFill>
                  <a:srgbClr val="000000"/>
                </a:solidFill>
              </a:rPr>
              <a:t> Economic Boom: </a:t>
            </a:r>
          </a:p>
          <a:p>
            <a:r>
              <a:rPr lang="en-US" altLang="en-US">
                <a:solidFill>
                  <a:srgbClr val="000000"/>
                </a:solidFill>
              </a:rPr>
              <a:t>	</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latin typeface="Times New Roman" panose="02020603050405020304" pitchFamily="18" charset="0"/>
              </a:rPr>
              <a:t>Often the only benefit to the local community is found in low-paying, menial service-level employment as maids, waiters, and drivers</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a:t>
            </a:r>
            <a:r>
              <a:rPr lang="en-US" altLang="en-US">
                <a:solidFill>
                  <a:srgbClr val="000000"/>
                </a:solidFill>
              </a:rPr>
              <a:t>  In most all-inclusive package tours, more than 80 percent of travelers' fees go to the airlines, hotels and other international companies, not to local businesses or workers.</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Large hotel chain restaurants often import food products to satisfy foreign visitors and rarely employ local staff for senior management positions, preventing local farmers and workers from reaping the benefit of their presence.</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Resorts and hotels often over-consume natural resources like water and power, forcing utility prices up and causing blackouts and water shortages for locals.</a:t>
            </a:r>
          </a:p>
          <a:p>
            <a:pPr lvl="2"/>
            <a:endParaRPr lang="en-US" altLang="en-US">
              <a:solidFill>
                <a:srgbClr val="000000"/>
              </a:solidFill>
            </a:endParaRPr>
          </a:p>
        </p:txBody>
      </p:sp>
    </p:spTree>
    <p:extLst>
      <p:ext uri="{BB962C8B-B14F-4D97-AF65-F5344CB8AC3E}">
        <p14:creationId xmlns:p14="http://schemas.microsoft.com/office/powerpoint/2010/main" val="23988055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581892" y="457201"/>
            <a:ext cx="1008611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a:endParaRPr lang="en-US" altLang="en-US" dirty="0" smtClean="0">
              <a:solidFill>
                <a:srgbClr val="000000"/>
              </a:solidFill>
            </a:endParaRPr>
          </a:p>
          <a:p>
            <a:pPr lvl="2"/>
            <a:r>
              <a:rPr lang="en-US" altLang="en-US" dirty="0" smtClean="0">
                <a:solidFill>
                  <a:srgbClr val="000000"/>
                </a:solidFill>
              </a:rPr>
              <a:t>Negative </a:t>
            </a:r>
            <a:r>
              <a:rPr lang="en-US" altLang="en-US" dirty="0">
                <a:solidFill>
                  <a:srgbClr val="000000"/>
                </a:solidFill>
              </a:rPr>
              <a:t>Sides of  </a:t>
            </a:r>
            <a:r>
              <a:rPr lang="en-US" altLang="en-US" b="1" dirty="0">
                <a:solidFill>
                  <a:srgbClr val="000000"/>
                </a:solidFill>
              </a:rPr>
              <a:t>Conventional Tourism's</a:t>
            </a:r>
            <a:r>
              <a:rPr lang="en-US" altLang="en-US" dirty="0">
                <a:solidFill>
                  <a:srgbClr val="000000"/>
                </a:solidFill>
              </a:rPr>
              <a:t> Economic 	</a:t>
            </a:r>
            <a:r>
              <a:rPr lang="en-US" altLang="en-US" dirty="0" smtClean="0">
                <a:solidFill>
                  <a:srgbClr val="000000"/>
                </a:solidFill>
              </a:rPr>
              <a:t>Boom </a:t>
            </a:r>
            <a:r>
              <a:rPr lang="en-US" altLang="en-US" dirty="0">
                <a:solidFill>
                  <a:srgbClr val="000000"/>
                </a:solidFill>
              </a:rPr>
              <a:t>(continued):</a:t>
            </a:r>
            <a:endPar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endParaRPr>
          </a:p>
          <a:p>
            <a:pPr lvl="2"/>
            <a:endPar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endParaRPr>
          </a:p>
          <a:p>
            <a:pPr lvl="2"/>
            <a:r>
              <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rPr>
              <a:t></a:t>
            </a:r>
            <a:r>
              <a:rPr lang="en-US" altLang="en-US" dirty="0">
                <a:solidFill>
                  <a:srgbClr val="000000"/>
                </a:solidFill>
              </a:rPr>
              <a:t>Hotel shops often import or buy mass-produced gift items instead of those produced by local craftspeople and artisans.</a:t>
            </a:r>
          </a:p>
          <a:p>
            <a:pPr lvl="2"/>
            <a:r>
              <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rPr>
              <a:t></a:t>
            </a:r>
            <a:r>
              <a:rPr lang="en-US" altLang="en-US" dirty="0">
                <a:solidFill>
                  <a:srgbClr val="000000"/>
                </a:solidFill>
              </a:rPr>
              <a:t>Many tourists never leave the hotel grounds or cruise ship, reducing the possibility of tourist income for local businesses.</a:t>
            </a:r>
          </a:p>
          <a:p>
            <a:pPr lvl="2"/>
            <a:r>
              <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rPr>
              <a:t></a:t>
            </a:r>
            <a:r>
              <a:rPr lang="en-US" altLang="en-US" dirty="0">
                <a:solidFill>
                  <a:srgbClr val="000000"/>
                </a:solidFill>
              </a:rPr>
              <a:t>Faced with limited economic prospects, locals lose the incentive to preserve and conserve their natural and cultural resources.”</a:t>
            </a:r>
          </a:p>
          <a:p>
            <a:r>
              <a:rPr lang="en-US" altLang="en-US" dirty="0">
                <a:solidFill>
                  <a:srgbClr val="000000"/>
                </a:solidFill>
              </a:rPr>
              <a:t>            -Honey (1999, p. 9), TIES </a:t>
            </a:r>
            <a:r>
              <a:rPr lang="en-US" altLang="en-US" dirty="0"/>
              <a:t>(2003)</a:t>
            </a:r>
          </a:p>
          <a:p>
            <a:endParaRPr lang="en-US" altLang="en-US" dirty="0"/>
          </a:p>
        </p:txBody>
      </p:sp>
    </p:spTree>
    <p:extLst>
      <p:ext uri="{BB962C8B-B14F-4D97-AF65-F5344CB8AC3E}">
        <p14:creationId xmlns:p14="http://schemas.microsoft.com/office/powerpoint/2010/main" val="191933032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289" y="1125539"/>
            <a:ext cx="3679825" cy="2447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0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6051" y="1000126"/>
            <a:ext cx="3776663" cy="2716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0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9125" y="3913188"/>
            <a:ext cx="3709988" cy="24685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0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0825" y="4033839"/>
            <a:ext cx="3455988" cy="2370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4429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1828800" y="990601"/>
            <a:ext cx="8547100" cy="2678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pPr lvl="2"/>
            <a:r>
              <a:rPr lang="en-US" altLang="en-US"/>
              <a:t>			Evolution of Ecotourism</a:t>
            </a:r>
          </a:p>
          <a:p>
            <a:pPr lvl="2"/>
            <a:endParaRPr lang="en-US" altLang="en-US"/>
          </a:p>
          <a:p>
            <a:pPr lvl="2"/>
            <a:r>
              <a:rPr lang="en-US" altLang="en-US">
                <a:cs typeface="Times" panose="02020603050405020304" pitchFamily="18" charset="0"/>
              </a:rPr>
              <a:t>1.	</a:t>
            </a:r>
            <a:r>
              <a:rPr lang="en-US" altLang="en-US">
                <a:solidFill>
                  <a:srgbClr val="000000"/>
                </a:solidFill>
              </a:rPr>
              <a:t>Scientific, conservation, and non-governmental 		organization circles</a:t>
            </a:r>
          </a:p>
          <a:p>
            <a:pPr lvl="2"/>
            <a:r>
              <a:rPr lang="en-US" altLang="en-US">
                <a:cs typeface="Times" panose="02020603050405020304" pitchFamily="18" charset="0"/>
              </a:rPr>
              <a:t>2.	</a:t>
            </a:r>
            <a:r>
              <a:rPr lang="en-US" altLang="en-US">
                <a:solidFill>
                  <a:srgbClr val="000000"/>
                </a:solidFill>
              </a:rPr>
              <a:t>Multilateral aid institutions</a:t>
            </a:r>
          </a:p>
          <a:p>
            <a:pPr lvl="2">
              <a:buFont typeface="Times" panose="02020603050405020304" pitchFamily="18" charset="0"/>
              <a:buAutoNum type="arabicPeriod" startAt="3"/>
            </a:pPr>
            <a:r>
              <a:rPr lang="en-US" altLang="en-US">
                <a:solidFill>
                  <a:srgbClr val="000000"/>
                </a:solidFill>
              </a:rPr>
              <a:t>Developing countries</a:t>
            </a:r>
          </a:p>
          <a:p>
            <a:pPr lvl="2">
              <a:buFont typeface="Times" panose="02020603050405020304" pitchFamily="18" charset="0"/>
              <a:buAutoNum type="arabicPeriod" startAt="3"/>
            </a:pPr>
            <a:r>
              <a:rPr lang="en-US" altLang="en-US">
                <a:solidFill>
                  <a:srgbClr val="000000"/>
                </a:solidFill>
              </a:rPr>
              <a:t>The travel industry and travelling public</a:t>
            </a:r>
          </a:p>
        </p:txBody>
      </p:sp>
      <p:pic>
        <p:nvPicPr>
          <p:cNvPr id="2253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9650" y="4005264"/>
            <a:ext cx="3314700" cy="2028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164" y="4005263"/>
            <a:ext cx="3127375" cy="1966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4545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932873" y="498764"/>
            <a:ext cx="9735127"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pPr lvl="4"/>
            <a:r>
              <a:rPr lang="en-US" altLang="en-US" b="1" dirty="0">
                <a:solidFill>
                  <a:srgbClr val="000000"/>
                </a:solidFill>
              </a:rPr>
              <a:t>			Tourism </a:t>
            </a:r>
          </a:p>
          <a:p>
            <a:pPr lvl="4"/>
            <a:endParaRPr lang="en-US" altLang="en-US" b="1" dirty="0">
              <a:solidFill>
                <a:srgbClr val="000000"/>
              </a:solidFill>
            </a:endParaRPr>
          </a:p>
          <a:p>
            <a:r>
              <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dirty="0">
                <a:solidFill>
                  <a:srgbClr val="000000"/>
                </a:solidFill>
              </a:rPr>
              <a:t>Since the 1990’s, tourism vies with oil as the world’s largest legitimate business.</a:t>
            </a:r>
            <a:endParaRPr lang="en-US" altLang="en-US" dirty="0"/>
          </a:p>
          <a:p>
            <a:r>
              <a:rPr lang="en-US" altLang="en-US" dirty="0">
                <a:latin typeface="Symbol" panose="05050102010706020507" pitchFamily="18" charset="2"/>
                <a:cs typeface="Times" panose="02020603050405020304" pitchFamily="18" charset="0"/>
                <a:sym typeface="Symbol" panose="05050102010706020507" pitchFamily="18" charset="2"/>
              </a:rPr>
              <a:t>	</a:t>
            </a:r>
            <a:r>
              <a:rPr lang="en-US" altLang="en-US" dirty="0"/>
              <a:t>Worldwide, tourism generates annual revenues of nearly 3 trillion dollars and contributes nearly 11% of the global GNP, making it the world's largest industry.</a:t>
            </a:r>
          </a:p>
          <a:p>
            <a:r>
              <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dirty="0">
                <a:solidFill>
                  <a:srgbClr val="000000"/>
                </a:solidFill>
              </a:rPr>
              <a:t>World’s number one employer, accounting for 10 per cent of jobs globally.</a:t>
            </a:r>
            <a:endParaRPr lang="en-US" altLang="en-US" dirty="0"/>
          </a:p>
          <a:p>
            <a:endParaRPr lang="en-US" altLang="en-US" dirty="0"/>
          </a:p>
        </p:txBody>
      </p:sp>
      <p:pic>
        <p:nvPicPr>
          <p:cNvPr id="2355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2050" y="3989388"/>
            <a:ext cx="3276600" cy="21620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2564" y="3915084"/>
            <a:ext cx="3313113" cy="22363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71503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424873" y="443345"/>
            <a:ext cx="10243127"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b="1" dirty="0">
                <a:solidFill>
                  <a:srgbClr val="000000"/>
                </a:solidFill>
              </a:rPr>
              <a:t>					Tourism</a:t>
            </a:r>
            <a:endParaRPr lang="en-US" altLang="en-US" dirty="0"/>
          </a:p>
          <a:p>
            <a:endParaRPr lang="en-US" altLang="en-US" dirty="0"/>
          </a:p>
          <a:p>
            <a:r>
              <a:rPr lang="en-US" altLang="en-US" dirty="0"/>
              <a:t>	</a:t>
            </a:r>
            <a:r>
              <a:rPr lang="en-US" altLang="en-US" dirty="0" smtClean="0"/>
              <a:t>Ecotourism </a:t>
            </a:r>
            <a:r>
              <a:rPr lang="en-US" altLang="en-US" dirty="0"/>
              <a:t>has become the most rapidly growing and most </a:t>
            </a:r>
            <a:r>
              <a:rPr lang="en-US" altLang="en-US" dirty="0" smtClean="0"/>
              <a:t>dynamic   sector </a:t>
            </a:r>
            <a:r>
              <a:rPr lang="en-US" altLang="en-US" dirty="0"/>
              <a:t>of the tourism market.</a:t>
            </a:r>
          </a:p>
          <a:p>
            <a:pPr lvl="2">
              <a:buFont typeface="Times" panose="02020603050405020304" pitchFamily="18" charset="0"/>
              <a:buAutoNum type="arabicPeriod"/>
            </a:pPr>
            <a:r>
              <a:rPr lang="en-US" altLang="en-US" dirty="0"/>
              <a:t>More than one-third of the travelling public have taken at least one ‘</a:t>
            </a:r>
            <a:r>
              <a:rPr lang="en-US" altLang="en-US" dirty="0" err="1"/>
              <a:t>ecotour</a:t>
            </a:r>
            <a:r>
              <a:rPr lang="en-US" altLang="en-US" dirty="0"/>
              <a:t>’ by the mid-1990’s. </a:t>
            </a:r>
          </a:p>
          <a:p>
            <a:pPr lvl="2">
              <a:buFont typeface="Times" panose="02020603050405020304" pitchFamily="18" charset="0"/>
              <a:buAutoNum type="arabicPeriod"/>
            </a:pPr>
            <a:r>
              <a:rPr lang="en-US" altLang="en-US" dirty="0"/>
              <a:t>Prior to September 11, ecotourism grew by 30 per cent </a:t>
            </a:r>
          </a:p>
          <a:p>
            <a:pPr lvl="2">
              <a:buFont typeface="Times" panose="02020603050405020304" pitchFamily="18" charset="0"/>
              <a:buNone/>
            </a:pPr>
            <a:r>
              <a:rPr lang="en-US" altLang="en-US" dirty="0"/>
              <a:t>	annual increase, compared to a 4 percent growth rate in </a:t>
            </a:r>
          </a:p>
          <a:p>
            <a:pPr lvl="2">
              <a:buFont typeface="Times" panose="02020603050405020304" pitchFamily="18" charset="0"/>
              <a:buNone/>
            </a:pPr>
            <a:r>
              <a:rPr lang="en-US" altLang="en-US" dirty="0"/>
              <a:t>	the U.S. travel industry.</a:t>
            </a:r>
          </a:p>
          <a:p>
            <a:endParaRPr lang="en-US" altLang="en-US" dirty="0"/>
          </a:p>
        </p:txBody>
      </p:sp>
      <p:pic>
        <p:nvPicPr>
          <p:cNvPr id="2457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2314" y="4471988"/>
            <a:ext cx="4103687" cy="1909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4063" y="4471988"/>
            <a:ext cx="2952750" cy="1909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98949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323273" y="533400"/>
            <a:ext cx="10039927"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t>     Factors Indicating Ecotourism Is Likely to Thrive Over Time:</a:t>
            </a:r>
          </a:p>
          <a:p>
            <a:endParaRPr lang="en-US" altLang="en-US" dirty="0"/>
          </a:p>
          <a:p>
            <a:pPr lvl="2"/>
            <a:r>
              <a:rPr lang="en-US" altLang="en-US" dirty="0">
                <a:cs typeface="Times" panose="02020603050405020304" pitchFamily="18" charset="0"/>
              </a:rPr>
              <a:t>1.  </a:t>
            </a:r>
            <a:r>
              <a:rPr lang="en-US" altLang="en-US" dirty="0"/>
              <a:t>Increased awareness of environmental problems among tourist populations, </a:t>
            </a:r>
            <a:endParaRPr lang="en-US" altLang="en-US" dirty="0">
              <a:solidFill>
                <a:srgbClr val="000000"/>
              </a:solidFill>
            </a:endParaRPr>
          </a:p>
          <a:p>
            <a:pPr lvl="2"/>
            <a:r>
              <a:rPr lang="en-US" altLang="en-US" dirty="0">
                <a:cs typeface="Times" panose="02020603050405020304" pitchFamily="18" charset="0"/>
              </a:rPr>
              <a:t>2.  </a:t>
            </a:r>
            <a:r>
              <a:rPr lang="en-US" altLang="en-US" dirty="0"/>
              <a:t>Willingness of tourists to engage in socially-aware travel, and </a:t>
            </a:r>
            <a:endParaRPr lang="en-US" altLang="en-US" dirty="0">
              <a:solidFill>
                <a:srgbClr val="000000"/>
              </a:solidFill>
            </a:endParaRPr>
          </a:p>
          <a:p>
            <a:pPr lvl="2"/>
            <a:r>
              <a:rPr lang="en-US" altLang="en-US" dirty="0">
                <a:cs typeface="Times" panose="02020603050405020304" pitchFamily="18" charset="0"/>
              </a:rPr>
              <a:t>3.  </a:t>
            </a:r>
            <a:r>
              <a:rPr lang="en-US" altLang="en-US" dirty="0"/>
              <a:t>Interest in visiting lesser-known countries like Thailand and Belize rather than traditional vacation getaways”  to places like Cancun and the Canary Islands.</a:t>
            </a:r>
            <a:endParaRPr lang="en-US" altLang="en-US" dirty="0">
              <a:solidFill>
                <a:srgbClr val="000000"/>
              </a:solidFill>
            </a:endParaRPr>
          </a:p>
          <a:p>
            <a:r>
              <a:rPr lang="en-US" altLang="en-US" dirty="0"/>
              <a:t>            - Lindsay (2003)</a:t>
            </a:r>
          </a:p>
        </p:txBody>
      </p:sp>
      <p:pic>
        <p:nvPicPr>
          <p:cNvPr id="2560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9801" y="4440239"/>
            <a:ext cx="3598863" cy="1798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2264" y="4449763"/>
            <a:ext cx="3328987" cy="17891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94486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5562601" y="2514600"/>
            <a:ext cx="396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US" altLang="en-US"/>
          </a:p>
        </p:txBody>
      </p:sp>
      <p:sp>
        <p:nvSpPr>
          <p:cNvPr id="26627" name="Text Box 3"/>
          <p:cNvSpPr txBox="1">
            <a:spLocks noChangeArrowheads="1"/>
          </p:cNvSpPr>
          <p:nvPr/>
        </p:nvSpPr>
        <p:spPr bwMode="auto">
          <a:xfrm>
            <a:off x="369455" y="914401"/>
            <a:ext cx="10298545"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pPr lvl="2"/>
            <a:r>
              <a:rPr lang="en-US" altLang="en-US" dirty="0"/>
              <a:t>			    Profile of </a:t>
            </a:r>
            <a:r>
              <a:rPr lang="en-US" altLang="en-US" b="1" dirty="0" err="1"/>
              <a:t>Ecotourists</a:t>
            </a:r>
            <a:r>
              <a:rPr lang="en-US" altLang="en-US" dirty="0"/>
              <a:t>:  </a:t>
            </a:r>
          </a:p>
          <a:p>
            <a:endParaRPr lang="en-US" altLang="en-US" dirty="0"/>
          </a:p>
          <a:p>
            <a:pPr lvl="2"/>
            <a:r>
              <a:rPr lang="en-US" altLang="en-US" dirty="0">
                <a:cs typeface="Times" panose="02020603050405020304" pitchFamily="18" charset="0"/>
              </a:rPr>
              <a:t>1.	</a:t>
            </a:r>
            <a:r>
              <a:rPr lang="en-US" altLang="en-US" dirty="0"/>
              <a:t>Most are between 31 and 50 years of age, equally divided by gender, and physically active.</a:t>
            </a:r>
          </a:p>
          <a:p>
            <a:pPr lvl="2"/>
            <a:r>
              <a:rPr lang="en-US" altLang="en-US" dirty="0">
                <a:cs typeface="Times" panose="02020603050405020304" pitchFamily="18" charset="0"/>
              </a:rPr>
              <a:t>2.	</a:t>
            </a:r>
            <a:r>
              <a:rPr lang="en-US" altLang="en-US" dirty="0"/>
              <a:t>They tend to be better-educated professionals or businesspeople, often from dual-income families with a combined income of £35,000 or more who have a genuine interest in learning something about nature.</a:t>
            </a:r>
          </a:p>
          <a:p>
            <a:pPr lvl="2"/>
            <a:r>
              <a:rPr lang="en-US" altLang="en-US" dirty="0">
                <a:cs typeface="Times" panose="02020603050405020304" pitchFamily="18" charset="0"/>
              </a:rPr>
              <a:t>3.	</a:t>
            </a:r>
            <a:r>
              <a:rPr lang="en-US" altLang="en-US" dirty="0"/>
              <a:t>They are discriminating, and they recognize quality and are willing to pay for it.</a:t>
            </a:r>
          </a:p>
          <a:p>
            <a:pPr lvl="2">
              <a:buFont typeface="Times" panose="02020603050405020304" pitchFamily="18" charset="0"/>
              <a:buAutoNum type="arabicPeriod" startAt="4"/>
            </a:pPr>
            <a:r>
              <a:rPr lang="en-US" altLang="en-US" dirty="0"/>
              <a:t>Many belong to environmental organizations or profess an interest in conservation.</a:t>
            </a:r>
          </a:p>
          <a:p>
            <a:pPr lvl="2">
              <a:buFont typeface="Times" panose="02020603050405020304" pitchFamily="18" charset="0"/>
              <a:buAutoNum type="arabicPeriod" startAt="4"/>
            </a:pPr>
            <a:r>
              <a:rPr lang="en-US" altLang="en-US" dirty="0"/>
              <a:t>Many are also socially-minded and interested in the culture, history, and people in developing countries.</a:t>
            </a:r>
          </a:p>
        </p:txBody>
      </p:sp>
    </p:spTree>
    <p:extLst>
      <p:ext uri="{BB962C8B-B14F-4D97-AF65-F5344CB8AC3E}">
        <p14:creationId xmlns:p14="http://schemas.microsoft.com/office/powerpoint/2010/main" val="3150123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1828801" y="1219200"/>
            <a:ext cx="8602663"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a:r>
              <a:rPr lang="en-US" altLang="en-US"/>
              <a:t>Authentic/Genuine Ecotourism Versus “Ecotourism Light”</a:t>
            </a:r>
            <a:endParaRPr lang="en-US" altLang="en-US">
              <a:solidFill>
                <a:srgbClr val="000000"/>
              </a:solidFill>
            </a:endParaRPr>
          </a:p>
          <a:p>
            <a:endParaRPr lang="en-US" altLang="en-US">
              <a:solidFill>
                <a:srgbClr val="000000"/>
              </a:solidFill>
            </a:endParaRPr>
          </a:p>
          <a:p>
            <a:r>
              <a:rPr lang="en-US" altLang="en-US">
                <a:solidFill>
                  <a:srgbClr val="000000"/>
                </a:solidFill>
              </a:rPr>
              <a:t>“Greenwashing by superficial, feel-good rhetoric and minor cost-saving modifications that do not transform tourism into a tool that protects the environment, benefits local communities, and educates the tourist</a:t>
            </a:r>
          </a:p>
        </p:txBody>
      </p:sp>
      <p:pic>
        <p:nvPicPr>
          <p:cNvPr id="276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801" y="3502026"/>
            <a:ext cx="3362325" cy="1362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9339" y="3192463"/>
            <a:ext cx="3500437" cy="1981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1" y="5081589"/>
            <a:ext cx="3362325" cy="1400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16726" y="5173664"/>
            <a:ext cx="2466975" cy="1609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33438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1524000" y="1"/>
            <a:ext cx="9144000" cy="637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algn="ctr"/>
            <a:r>
              <a:rPr lang="en-US" altLang="en-US">
                <a:solidFill>
                  <a:srgbClr val="000000"/>
                </a:solidFill>
              </a:rPr>
              <a:t>Pressing Issues and Challenges Which Must be Addressed in Order to Fully Implement Ecotourism’s Principles:</a:t>
            </a:r>
          </a:p>
          <a:p>
            <a:endParaRPr lang="en-US" altLang="en-US">
              <a:solidFill>
                <a:srgbClr val="000000"/>
              </a:solidFill>
            </a:endParaRP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Local communities, sustainable development, and 		empowerment</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Free trade versus local control</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Role of the state</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Leakage</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Visitors: how many and what kind?</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Effects on local cultures</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Boom and bust</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Standards, monitoring, and evaluation: by whom?</a:t>
            </a:r>
          </a:p>
          <a:p>
            <a:pPr lvl="2"/>
            <a:r>
              <a:rPr lang="en-US" altLang="en-US">
                <a:solidFill>
                  <a:srgbClr val="000000"/>
                </a:solidFill>
              </a:rPr>
              <a:t>	-Need for standards and independent third party 		certification like sustainable forestry, fair trade coffee 	and tea and cocoa, etc.</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Ecotourism in its national context” </a:t>
            </a:r>
          </a:p>
          <a:p>
            <a:r>
              <a:rPr lang="en-US" altLang="en-US">
                <a:solidFill>
                  <a:srgbClr val="000000"/>
                </a:solidFill>
              </a:rPr>
              <a:t>	-Honey (1999, p. 84-94)</a:t>
            </a:r>
          </a:p>
        </p:txBody>
      </p:sp>
    </p:spTree>
    <p:extLst>
      <p:ext uri="{BB962C8B-B14F-4D97-AF65-F5344CB8AC3E}">
        <p14:creationId xmlns:p14="http://schemas.microsoft.com/office/powerpoint/2010/main" val="16225455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535708" y="304801"/>
            <a:ext cx="10529455"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a:r>
              <a:rPr lang="en-US" altLang="en-US" dirty="0">
                <a:solidFill>
                  <a:srgbClr val="000000"/>
                </a:solidFill>
              </a:rPr>
              <a:t>		</a:t>
            </a:r>
            <a:endParaRPr lang="en-US" altLang="en-US" dirty="0" smtClean="0">
              <a:solidFill>
                <a:srgbClr val="000000"/>
              </a:solidFill>
            </a:endParaRPr>
          </a:p>
          <a:p>
            <a:pPr lvl="2"/>
            <a:endParaRPr lang="en-US" altLang="en-US" dirty="0">
              <a:solidFill>
                <a:srgbClr val="000000"/>
              </a:solidFill>
            </a:endParaRPr>
          </a:p>
          <a:p>
            <a:pPr lvl="2"/>
            <a:endParaRPr lang="en-US" altLang="en-US" dirty="0" smtClean="0">
              <a:solidFill>
                <a:srgbClr val="000000"/>
              </a:solidFill>
            </a:endParaRPr>
          </a:p>
          <a:p>
            <a:pPr lvl="2"/>
            <a:r>
              <a:rPr lang="en-US" altLang="en-US" dirty="0" smtClean="0">
                <a:solidFill>
                  <a:srgbClr val="000000"/>
                </a:solidFill>
              </a:rPr>
              <a:t>Critics </a:t>
            </a:r>
            <a:r>
              <a:rPr lang="en-US" altLang="en-US" dirty="0">
                <a:solidFill>
                  <a:srgbClr val="000000"/>
                </a:solidFill>
              </a:rPr>
              <a:t>and Detractors of Ecotourism</a:t>
            </a:r>
          </a:p>
          <a:p>
            <a:pPr lvl="2"/>
            <a:endParaRPr lang="en-US" altLang="en-US" dirty="0">
              <a:solidFill>
                <a:srgbClr val="000000"/>
              </a:solidFill>
            </a:endParaRPr>
          </a:p>
          <a:p>
            <a:pPr lvl="2"/>
            <a:r>
              <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dirty="0">
                <a:solidFill>
                  <a:srgbClr val="000000"/>
                </a:solidFill>
              </a:rPr>
              <a:t>Biggest criticism: ecotourism plays a role in destroying the culture and lifestyles of indigenous peoples which it claims it is seeking to protect. </a:t>
            </a:r>
          </a:p>
          <a:p>
            <a:pPr lvl="2">
              <a:buFont typeface="Symbol" panose="05050102010706020507" pitchFamily="18" charset="2"/>
              <a:buChar char="·"/>
            </a:pPr>
            <a:r>
              <a:rPr lang="en-US" altLang="en-US" dirty="0">
                <a:solidFill>
                  <a:srgbClr val="000000"/>
                </a:solidFill>
              </a:rPr>
              <a:t>  TIES has been working on developing “Rights and Responsibilities: Codes of Conduct for Tourism &amp; Indigenous and Local Communities.”</a:t>
            </a:r>
          </a:p>
          <a:p>
            <a:pPr lvl="2">
              <a:buFont typeface="Symbol" panose="05050102010706020507" pitchFamily="18" charset="2"/>
              <a:buChar char="·"/>
            </a:pPr>
            <a:r>
              <a:rPr lang="en-US" altLang="en-US" dirty="0">
                <a:solidFill>
                  <a:srgbClr val="000000"/>
                </a:solidFill>
              </a:rPr>
              <a:t>  Setting standards for the interaction between the tourism industry and local communities, particularly indigenous peoples, remains one of the most complex and difficult issues within the ecotourism field.</a:t>
            </a:r>
          </a:p>
        </p:txBody>
      </p:sp>
    </p:spTree>
    <p:extLst>
      <p:ext uri="{BB962C8B-B14F-4D97-AF65-F5344CB8AC3E}">
        <p14:creationId xmlns:p14="http://schemas.microsoft.com/office/powerpoint/2010/main" val="20843941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508000" y="1"/>
            <a:ext cx="10160000" cy="637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a:endParaRPr lang="en-US" altLang="en-US" dirty="0" smtClean="0">
              <a:solidFill>
                <a:srgbClr val="000000"/>
              </a:solidFill>
            </a:endParaRPr>
          </a:p>
          <a:p>
            <a:pPr lvl="2"/>
            <a:endParaRPr lang="en-US" altLang="en-US" dirty="0">
              <a:solidFill>
                <a:srgbClr val="000000"/>
              </a:solidFill>
            </a:endParaRPr>
          </a:p>
          <a:p>
            <a:pPr lvl="2"/>
            <a:r>
              <a:rPr lang="en-US" altLang="en-US" dirty="0" smtClean="0">
                <a:solidFill>
                  <a:srgbClr val="000000"/>
                </a:solidFill>
              </a:rPr>
              <a:t>Strategies </a:t>
            </a:r>
            <a:r>
              <a:rPr lang="en-US" altLang="en-US" dirty="0">
                <a:solidFill>
                  <a:srgbClr val="000000"/>
                </a:solidFill>
              </a:rPr>
              <a:t>to Achieve the Principles of </a:t>
            </a:r>
            <a:r>
              <a:rPr lang="en-US" altLang="en-US" b="1" dirty="0">
                <a:solidFill>
                  <a:srgbClr val="000000"/>
                </a:solidFill>
              </a:rPr>
              <a:t>Ecotourism</a:t>
            </a:r>
            <a:r>
              <a:rPr lang="en-US" altLang="en-US" dirty="0">
                <a:solidFill>
                  <a:srgbClr val="000000"/>
                </a:solidFill>
              </a:rPr>
              <a:t>:</a:t>
            </a:r>
          </a:p>
          <a:p>
            <a:pPr lvl="2"/>
            <a:endParaRPr lang="en-US" altLang="en-US" dirty="0">
              <a:solidFill>
                <a:srgbClr val="000000"/>
              </a:solidFill>
            </a:endParaRPr>
          </a:p>
          <a:p>
            <a:pPr lvl="2"/>
            <a:r>
              <a:rPr lang="en-US" altLang="en-US" dirty="0">
                <a:cs typeface="Times" panose="02020603050405020304" pitchFamily="18" charset="0"/>
              </a:rPr>
              <a:t>1.	</a:t>
            </a:r>
            <a:r>
              <a:rPr lang="en-US" altLang="en-US" dirty="0">
                <a:solidFill>
                  <a:srgbClr val="000000"/>
                </a:solidFill>
              </a:rPr>
              <a:t>Keep the enterprise to a manageable scale. Small-scale grass-roots development that incorporates the desires and opinions of local people tends to be the best policy. Sustainable development does not imply absolute limits on the number of visitors, but limits based on present technology and organization and on the capacity of the (environment) to absorb present forms of damage.</a:t>
            </a:r>
          </a:p>
          <a:p>
            <a:pPr lvl="2"/>
            <a:r>
              <a:rPr lang="en-US" altLang="en-US" dirty="0">
                <a:cs typeface="Times" panose="02020603050405020304" pitchFamily="18" charset="0"/>
              </a:rPr>
              <a:t>2.	</a:t>
            </a:r>
            <a:r>
              <a:rPr lang="en-US" altLang="en-US" dirty="0">
                <a:solidFill>
                  <a:srgbClr val="000000"/>
                </a:solidFill>
              </a:rPr>
              <a:t>Ensure that construction and maintenance of </a:t>
            </a:r>
            <a:r>
              <a:rPr lang="en-US" altLang="en-US" dirty="0" err="1">
                <a:solidFill>
                  <a:srgbClr val="000000"/>
                </a:solidFill>
              </a:rPr>
              <a:t>ecolodges</a:t>
            </a:r>
            <a:r>
              <a:rPr lang="en-US" altLang="en-US" dirty="0">
                <a:solidFill>
                  <a:srgbClr val="000000"/>
                </a:solidFill>
              </a:rPr>
              <a:t> follow environmental protocols to avoid degrading the very areas that tourists value for their pristine qualities. </a:t>
            </a:r>
          </a:p>
          <a:p>
            <a:pPr lvl="2"/>
            <a:r>
              <a:rPr lang="en-US" altLang="en-US" dirty="0">
                <a:cs typeface="Times" panose="02020603050405020304" pitchFamily="18" charset="0"/>
              </a:rPr>
              <a:t>3.	</a:t>
            </a:r>
            <a:r>
              <a:rPr lang="en-US" altLang="en-US" dirty="0">
                <a:solidFill>
                  <a:srgbClr val="000000"/>
                </a:solidFill>
              </a:rPr>
              <a:t>Demonstrate an upfront commitment to environmental objectives, provide quality leadership, and exploit small market niches where personalized service and unique experiences are favored over large-scale operations.</a:t>
            </a:r>
          </a:p>
        </p:txBody>
      </p:sp>
    </p:spTree>
    <p:extLst>
      <p:ext uri="{BB962C8B-B14F-4D97-AF65-F5344CB8AC3E}">
        <p14:creationId xmlns:p14="http://schemas.microsoft.com/office/powerpoint/2010/main" val="12238887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397165" y="1143001"/>
            <a:ext cx="10134312"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a:r>
              <a:rPr lang="en-US" altLang="en-US" dirty="0">
                <a:cs typeface="Times" panose="02020603050405020304" pitchFamily="18" charset="0"/>
              </a:rPr>
              <a:t>	</a:t>
            </a:r>
            <a:r>
              <a:rPr lang="en-US" altLang="en-US" dirty="0">
                <a:solidFill>
                  <a:srgbClr val="000000"/>
                </a:solidFill>
              </a:rPr>
              <a:t>Strategies to Achieve the Principles of </a:t>
            </a:r>
            <a:r>
              <a:rPr lang="en-US" altLang="en-US" b="1" dirty="0">
                <a:solidFill>
                  <a:srgbClr val="000000"/>
                </a:solidFill>
              </a:rPr>
              <a:t>Ecotourism</a:t>
            </a:r>
            <a:r>
              <a:rPr lang="en-US" altLang="en-US" dirty="0">
                <a:solidFill>
                  <a:srgbClr val="000000"/>
                </a:solidFill>
              </a:rPr>
              <a:t>:</a:t>
            </a:r>
          </a:p>
          <a:p>
            <a:pPr lvl="2"/>
            <a:endParaRPr lang="en-US" altLang="en-US" dirty="0">
              <a:solidFill>
                <a:srgbClr val="000000"/>
              </a:solidFill>
              <a:latin typeface="Times New Roman" panose="02020603050405020304" pitchFamily="18" charset="0"/>
            </a:endParaRPr>
          </a:p>
          <a:p>
            <a:pPr lvl="2"/>
            <a:r>
              <a:rPr lang="en-US" altLang="en-US" dirty="0">
                <a:cs typeface="Times" panose="02020603050405020304" pitchFamily="18" charset="0"/>
              </a:rPr>
              <a:t>4.  </a:t>
            </a:r>
            <a:r>
              <a:rPr lang="en-US" altLang="en-US" dirty="0">
                <a:solidFill>
                  <a:srgbClr val="000000"/>
                </a:solidFill>
                <a:latin typeface="Times New Roman" panose="02020603050405020304" pitchFamily="18" charset="0"/>
              </a:rPr>
              <a:t>Education for host communities and for the tourists who plan to visit them is key to providing both with a good experience.  </a:t>
            </a:r>
          </a:p>
          <a:p>
            <a:pPr lvl="2"/>
            <a:r>
              <a:rPr lang="en-US" altLang="en-US" dirty="0">
                <a:cs typeface="Times" panose="02020603050405020304" pitchFamily="18" charset="0"/>
              </a:rPr>
              <a:t>5.  </a:t>
            </a:r>
            <a:r>
              <a:rPr lang="en-US" altLang="en-US" dirty="0">
                <a:solidFill>
                  <a:srgbClr val="000000"/>
                </a:solidFill>
                <a:latin typeface="Times New Roman" panose="02020603050405020304" pitchFamily="18" charset="0"/>
              </a:rPr>
              <a:t>Prioritize conservation over short-term profit. </a:t>
            </a:r>
          </a:p>
          <a:p>
            <a:pPr lvl="2"/>
            <a:r>
              <a:rPr lang="en-US" altLang="en-US" dirty="0">
                <a:cs typeface="Times" panose="02020603050405020304" pitchFamily="18" charset="0"/>
              </a:rPr>
              <a:t>6.  </a:t>
            </a:r>
            <a:r>
              <a:rPr lang="en-US" altLang="en-US" dirty="0">
                <a:solidFill>
                  <a:srgbClr val="000000"/>
                </a:solidFill>
                <a:latin typeface="Times New Roman" panose="02020603050405020304" pitchFamily="18" charset="0"/>
              </a:rPr>
              <a:t>Gain local enthusiasm by doing  as much as possible to ensure that benefits are shared fairly and that no one shoulders a disproportionate share of the cost.</a:t>
            </a:r>
          </a:p>
          <a:p>
            <a:pPr lvl="2"/>
            <a:r>
              <a:rPr lang="en-US" altLang="en-US" dirty="0">
                <a:cs typeface="Times" panose="02020603050405020304" pitchFamily="18" charset="0"/>
              </a:rPr>
              <a:t>7.  </a:t>
            </a:r>
            <a:r>
              <a:rPr lang="en-US" altLang="en-US" dirty="0">
                <a:solidFill>
                  <a:srgbClr val="000000"/>
                </a:solidFill>
                <a:latin typeface="Times New Roman" panose="02020603050405020304" pitchFamily="18" charset="0"/>
              </a:rPr>
              <a:t>Develop an economy that does not rely on tourism as the sole source of income for the community.</a:t>
            </a:r>
          </a:p>
          <a:p>
            <a:endParaRPr lang="en-US" altLang="en-US" dirty="0"/>
          </a:p>
        </p:txBody>
      </p:sp>
    </p:spTree>
    <p:extLst>
      <p:ext uri="{BB962C8B-B14F-4D97-AF65-F5344CB8AC3E}">
        <p14:creationId xmlns:p14="http://schemas.microsoft.com/office/powerpoint/2010/main" val="16739735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535709" y="1066801"/>
            <a:ext cx="9903691"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0000"/>
                </a:solidFill>
              </a:rPr>
              <a:t>		Strategies to Achieve the Principles of </a:t>
            </a:r>
            <a:r>
              <a:rPr lang="en-US" altLang="en-US" b="1" dirty="0">
                <a:solidFill>
                  <a:srgbClr val="000000"/>
                </a:solidFill>
              </a:rPr>
              <a:t>Ecotourism</a:t>
            </a:r>
            <a:r>
              <a:rPr lang="en-US" altLang="en-US" dirty="0">
                <a:solidFill>
                  <a:srgbClr val="000000"/>
                </a:solidFill>
              </a:rPr>
              <a:t>:</a:t>
            </a:r>
          </a:p>
          <a:p>
            <a:endParaRPr lang="en-US" altLang="en-US" dirty="0">
              <a:solidFill>
                <a:srgbClr val="000000"/>
              </a:solidFill>
            </a:endParaRPr>
          </a:p>
          <a:p>
            <a:pPr lvl="2"/>
            <a:r>
              <a:rPr lang="en-US" altLang="en-US" dirty="0">
                <a:cs typeface="Times" panose="02020603050405020304" pitchFamily="18" charset="0"/>
              </a:rPr>
              <a:t>8.  </a:t>
            </a:r>
            <a:r>
              <a:rPr lang="en-US" altLang="en-US" dirty="0">
                <a:solidFill>
                  <a:srgbClr val="000000"/>
                </a:solidFill>
                <a:latin typeface="Times New Roman" panose="02020603050405020304" pitchFamily="18" charset="0"/>
              </a:rPr>
              <a:t>Follow principles of common sense. </a:t>
            </a:r>
          </a:p>
          <a:p>
            <a:pPr lvl="2"/>
            <a:r>
              <a:rPr lang="en-US" altLang="en-US" dirty="0">
                <a:cs typeface="Times" panose="02020603050405020304" pitchFamily="18" charset="0"/>
              </a:rPr>
              <a:t>9.  </a:t>
            </a:r>
            <a:r>
              <a:rPr lang="en-US" altLang="en-US" dirty="0">
                <a:solidFill>
                  <a:srgbClr val="000000"/>
                </a:solidFill>
                <a:latin typeface="Times New Roman" panose="02020603050405020304" pitchFamily="18" charset="0"/>
              </a:rPr>
              <a:t>Gain necessary government support to provide financial backing for rural and indigenous people who lack the resources to acquire education or start up business initiatives, to provide organization and coordination of ecotourism efforts, to give small communities access to knowledge about sustainable development, and to prevent abuses.  But do not allow government control to overshadow local interests. </a:t>
            </a:r>
          </a:p>
          <a:p>
            <a:r>
              <a:rPr lang="en-US" altLang="en-US" dirty="0">
                <a:solidFill>
                  <a:srgbClr val="000000"/>
                </a:solidFill>
                <a:latin typeface="Times New Roman" panose="02020603050405020304" pitchFamily="18" charset="0"/>
              </a:rPr>
              <a:t>	10.  Strive for local ownership and 80% local staffing.</a:t>
            </a:r>
            <a:endParaRPr lang="en-US" altLang="en-US" dirty="0">
              <a:solidFill>
                <a:srgbClr val="000000"/>
              </a:solidFill>
            </a:endParaRPr>
          </a:p>
          <a:p>
            <a:endParaRPr lang="en-US" altLang="en-US" dirty="0">
              <a:solidFill>
                <a:srgbClr val="000000"/>
              </a:solidFill>
            </a:endParaRPr>
          </a:p>
          <a:p>
            <a:endParaRPr lang="en-US" altLang="en-US" dirty="0">
              <a:solidFill>
                <a:srgbClr val="000000"/>
              </a:solidFill>
            </a:endParaRPr>
          </a:p>
          <a:p>
            <a:endParaRPr lang="en-US" altLang="en-US" dirty="0">
              <a:solidFill>
                <a:srgbClr val="000000"/>
              </a:solidFill>
            </a:endParaRPr>
          </a:p>
          <a:p>
            <a:endParaRPr lang="en-US" altLang="en-US" dirty="0">
              <a:solidFill>
                <a:srgbClr val="000000"/>
              </a:solidFill>
            </a:endParaRPr>
          </a:p>
          <a:p>
            <a:endParaRPr lang="en-US" altLang="en-US" dirty="0">
              <a:solidFill>
                <a:srgbClr val="000000"/>
              </a:solidFill>
            </a:endParaRPr>
          </a:p>
        </p:txBody>
      </p:sp>
    </p:spTree>
    <p:extLst>
      <p:ext uri="{BB962C8B-B14F-4D97-AF65-F5344CB8AC3E}">
        <p14:creationId xmlns:p14="http://schemas.microsoft.com/office/powerpoint/2010/main" val="16247509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1524000" y="228601"/>
            <a:ext cx="9144000" cy="60016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a:r>
              <a:rPr lang="en-US" altLang="en-US">
                <a:solidFill>
                  <a:srgbClr val="000000"/>
                </a:solidFill>
              </a:rPr>
              <a:t>        What YOU (as a Responsible</a:t>
            </a:r>
            <a:r>
              <a:rPr lang="en-US" altLang="en-US" b="1">
                <a:solidFill>
                  <a:srgbClr val="000000"/>
                </a:solidFill>
              </a:rPr>
              <a:t> Ecotourist</a:t>
            </a:r>
            <a:r>
              <a:rPr lang="en-US" altLang="en-US">
                <a:solidFill>
                  <a:srgbClr val="000000"/>
                </a:solidFill>
              </a:rPr>
              <a:t>) Can Do!</a:t>
            </a:r>
          </a:p>
          <a:p>
            <a:pPr lvl="2"/>
            <a:endParaRPr lang="en-US" altLang="en-US">
              <a:solidFill>
                <a:srgbClr val="000000"/>
              </a:solidFill>
            </a:endParaRP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Choose locally-owned and operated lodges, hotels, tour guides. Take advantage of local taxis, buses and car rental agencies.</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Support local and international tour companies and accommodations that employ local people and purchase locally-grown foodstuffs.</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Eat in local restaurants and shop in local markets.</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Purchase souvenirs from local shops and artisans.</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When paying locals for goods or services, make every effort to offer a fair price.</a:t>
            </a:r>
          </a:p>
          <a:p>
            <a:pPr lvl="2"/>
            <a:r>
              <a:rPr lang="en-US" altLang="en-US">
                <a:solidFill>
                  <a:srgbClr val="000000"/>
                </a:solidFill>
                <a:latin typeface="Symbol" panose="05050102010706020507" pitchFamily="18" charset="2"/>
                <a:cs typeface="Times" panose="02020603050405020304" pitchFamily="18" charset="0"/>
                <a:sym typeface="Symbol" panose="05050102010706020507" pitchFamily="18" charset="2"/>
              </a:rPr>
              <a:t>  </a:t>
            </a:r>
            <a:r>
              <a:rPr lang="en-US" altLang="en-US">
                <a:solidFill>
                  <a:srgbClr val="000000"/>
                </a:solidFill>
              </a:rPr>
              <a:t>Pay access fees to protected sites, even when voluntary. Your money supports local efforts to conserve those areas.</a:t>
            </a:r>
            <a:endParaRPr lang="en-US" altLang="en-US"/>
          </a:p>
          <a:p>
            <a:pPr lvl="2"/>
            <a:r>
              <a:rPr lang="en-US" altLang="en-US">
                <a:latin typeface="Symbol" panose="05050102010706020507" pitchFamily="18" charset="2"/>
                <a:cs typeface="Times" panose="02020603050405020304" pitchFamily="18" charset="0"/>
                <a:sym typeface="Symbol" panose="05050102010706020507" pitchFamily="18" charset="2"/>
              </a:rPr>
              <a:t>  </a:t>
            </a:r>
            <a:r>
              <a:rPr lang="en-US" altLang="en-US"/>
              <a:t>Frequent local cultural events. Your money helps local artists and performers and encourages preservation of cultural heritage.” </a:t>
            </a:r>
          </a:p>
          <a:p>
            <a:r>
              <a:rPr lang="en-US" altLang="en-US"/>
              <a:t>           -TIES (2003)</a:t>
            </a:r>
          </a:p>
        </p:txBody>
      </p:sp>
    </p:spTree>
    <p:extLst>
      <p:ext uri="{BB962C8B-B14F-4D97-AF65-F5344CB8AC3E}">
        <p14:creationId xmlns:p14="http://schemas.microsoft.com/office/powerpoint/2010/main" val="16910253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9988" y="772102"/>
            <a:ext cx="2847975" cy="16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1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4989" y="434688"/>
            <a:ext cx="2714625"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401" y="2778126"/>
            <a:ext cx="2143125" cy="3437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1"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2764" y="948750"/>
            <a:ext cx="2562225" cy="178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2"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26475" y="2594844"/>
            <a:ext cx="1495425" cy="1790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3"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05270" y="3163456"/>
            <a:ext cx="1695450" cy="2019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4"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11380" y="2886364"/>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5"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51486" y="4730462"/>
            <a:ext cx="2686050"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636615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1524001" y="228601"/>
            <a:ext cx="8907463" cy="6063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pPr lvl="3" algn="ctr"/>
            <a:r>
              <a:rPr lang="en-US" altLang="en-US" sz="2800" b="1" dirty="0">
                <a:solidFill>
                  <a:srgbClr val="000000"/>
                </a:solidFill>
              </a:rPr>
              <a:t>Summary</a:t>
            </a:r>
            <a:r>
              <a:rPr lang="en-US" altLang="en-US" sz="2800" dirty="0">
                <a:solidFill>
                  <a:srgbClr val="000000"/>
                </a:solidFill>
                <a:cs typeface="Times" panose="02020603050405020304" pitchFamily="18" charset="0"/>
              </a:rPr>
              <a:t> </a:t>
            </a:r>
          </a:p>
          <a:p>
            <a:pPr lvl="3" algn="ctr"/>
            <a:endParaRPr lang="en-US" altLang="en-US" dirty="0">
              <a:solidFill>
                <a:srgbClr val="000000"/>
              </a:solidFill>
              <a:cs typeface="Times" panose="02020603050405020304" pitchFamily="18" charset="0"/>
            </a:endParaRPr>
          </a:p>
          <a:p>
            <a:r>
              <a:rPr lang="en-US" altLang="en-US" dirty="0">
                <a:solidFill>
                  <a:srgbClr val="000000"/>
                </a:solidFill>
                <a:cs typeface="Times" panose="02020603050405020304" pitchFamily="18" charset="0"/>
              </a:rPr>
              <a:t>1.  </a:t>
            </a:r>
            <a:r>
              <a:rPr lang="en-US" altLang="en-US" dirty="0">
                <a:solidFill>
                  <a:srgbClr val="000000"/>
                </a:solidFill>
              </a:rPr>
              <a:t>Ecotourism offers an opportunity for communities and individuals that possess interesting natural and cultural resources “to develop sustainable economic strategies, instead of pursuing environmentally-damaging patterns of resource use. </a:t>
            </a:r>
          </a:p>
          <a:p>
            <a:r>
              <a:rPr lang="en-US" altLang="en-US" dirty="0">
                <a:solidFill>
                  <a:srgbClr val="000000"/>
                </a:solidFill>
                <a:cs typeface="Times" panose="02020603050405020304" pitchFamily="18" charset="0"/>
              </a:rPr>
              <a:t>2.  </a:t>
            </a:r>
            <a:r>
              <a:rPr lang="en-US" altLang="en-US" dirty="0">
                <a:solidFill>
                  <a:srgbClr val="000000"/>
                </a:solidFill>
              </a:rPr>
              <a:t>Finding a compromise between preservation and development is often challenging, and ecotourism can generate additional environmental problems for the very regions it is intended to protect.</a:t>
            </a:r>
          </a:p>
          <a:p>
            <a:pPr>
              <a:buFont typeface="Times" panose="02020603050405020304" pitchFamily="18" charset="0"/>
              <a:buAutoNum type="arabicPeriod" startAt="3"/>
            </a:pPr>
            <a:r>
              <a:rPr lang="en-US" altLang="en-US" dirty="0">
                <a:solidFill>
                  <a:srgbClr val="000000"/>
                </a:solidFill>
              </a:rPr>
              <a:t>Ecotourism can live up to its promise if it follows the principles of wise development, adequately monitors and protects its resources, and ensures fair distribution of profits within the host community; and avoids the pitfalls of unsustainable or unregulated tourism that damages the resources we all value.</a:t>
            </a:r>
          </a:p>
          <a:p>
            <a:pPr>
              <a:buFont typeface="Times" panose="02020603050405020304" pitchFamily="18" charset="0"/>
              <a:buAutoNum type="arabicPeriod" startAt="3"/>
            </a:pPr>
            <a:r>
              <a:rPr lang="en-US" altLang="en-US" dirty="0"/>
              <a:t>While not a panacea or silver bullet, it does offer great promise.</a:t>
            </a:r>
          </a:p>
        </p:txBody>
      </p:sp>
    </p:spTree>
    <p:extLst>
      <p:ext uri="{BB962C8B-B14F-4D97-AF65-F5344CB8AC3E}">
        <p14:creationId xmlns:p14="http://schemas.microsoft.com/office/powerpoint/2010/main" val="31062767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850" y="1052513"/>
            <a:ext cx="4129088" cy="2089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6364" y="1052513"/>
            <a:ext cx="4137025" cy="2089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3576" y="3497263"/>
            <a:ext cx="4043363" cy="2989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6675" y="3497264"/>
            <a:ext cx="4057650" cy="2884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55643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p:txBody>
          <a:bodyPr/>
          <a:lstStyle/>
          <a:p>
            <a:r>
              <a:rPr lang="en-GB" dirty="0" smtClean="0"/>
              <a:t>In groups of TWO - Research ONE Ecotourism destination of your choice:</a:t>
            </a:r>
            <a:endParaRPr lang="en-GB" dirty="0"/>
          </a:p>
          <a:p>
            <a:r>
              <a:rPr lang="en-GB" dirty="0" smtClean="0"/>
              <a:t>10 minute presentation:</a:t>
            </a:r>
          </a:p>
          <a:p>
            <a:r>
              <a:rPr lang="en-GB" dirty="0" smtClean="0"/>
              <a:t>3 Pillars of Sustainability</a:t>
            </a:r>
          </a:p>
          <a:p>
            <a:r>
              <a:rPr lang="en-GB" dirty="0" smtClean="0"/>
              <a:t>Growth of the Destination</a:t>
            </a:r>
          </a:p>
          <a:p>
            <a:r>
              <a:rPr lang="en-GB" dirty="0" smtClean="0"/>
              <a:t>Positive Factors</a:t>
            </a:r>
          </a:p>
          <a:p>
            <a:r>
              <a:rPr lang="en-GB" dirty="0" smtClean="0"/>
              <a:t>Negative Factors</a:t>
            </a:r>
          </a:p>
          <a:p>
            <a:r>
              <a:rPr lang="en-GB" smtClean="0"/>
              <a:t>Sustainable Future ? </a:t>
            </a:r>
            <a:endParaRPr lang="en-GB" dirty="0" smtClean="0"/>
          </a:p>
          <a:p>
            <a:endParaRPr lang="en-GB" dirty="0" smtClean="0"/>
          </a:p>
          <a:p>
            <a:endParaRPr lang="en-GB" dirty="0"/>
          </a:p>
        </p:txBody>
      </p:sp>
    </p:spTree>
    <p:extLst>
      <p:ext uri="{BB962C8B-B14F-4D97-AF65-F5344CB8AC3E}">
        <p14:creationId xmlns:p14="http://schemas.microsoft.com/office/powerpoint/2010/main" val="4243439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5188" y="900113"/>
            <a:ext cx="3313112" cy="2493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78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7776" y="900113"/>
            <a:ext cx="3667125" cy="2493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78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947" y="3519778"/>
            <a:ext cx="3313112" cy="30048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789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58798" y="3762520"/>
            <a:ext cx="4749800" cy="251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3806394"/>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557C456-CC1D-4991-B397-26B0CCF834E5}">
  <ds:schemaRefs>
    <ds:schemaRef ds:uri="http://purl.org/dc/elements/1.1/"/>
    <ds:schemaRef ds:uri="http://schemas.microsoft.com/office/2006/metadata/properties"/>
    <ds:schemaRef ds:uri="http://purl.org/dc/terms/"/>
    <ds:schemaRef ds:uri="http://schemas.microsoft.com/office/2006/documentManagement/types"/>
    <ds:schemaRef ds:uri="16c05727-aa75-4e4a-9b5f-8a80a1165891"/>
    <ds:schemaRef ds:uri="http://schemas.microsoft.com/office/infopath/2007/PartnerControls"/>
    <ds:schemaRef ds:uri="http://schemas.openxmlformats.org/package/2006/metadata/core-propertie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05AD055F-6A08-4727-8DB8-D3FD1D1AA779}">
  <ds:schemaRefs>
    <ds:schemaRef ds:uri="http://schemas.microsoft.com/sharepoint/v3/contenttype/forms"/>
  </ds:schemaRefs>
</ds:datastoreItem>
</file>

<file path=customXml/itemProps3.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Tourism design</Template>
  <TotalTime>0</TotalTime>
  <Words>1952</Words>
  <Application>Microsoft Office PowerPoint</Application>
  <PresentationFormat>Widescreen</PresentationFormat>
  <Paragraphs>176</Paragraphs>
  <Slides>36</Slides>
  <Notes>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36</vt:i4>
      </vt:variant>
    </vt:vector>
  </HeadingPairs>
  <TitlesOfParts>
    <vt:vector size="44" baseType="lpstr">
      <vt:lpstr>Arial</vt:lpstr>
      <vt:lpstr>Calibri</vt:lpstr>
      <vt:lpstr>Corbel</vt:lpstr>
      <vt:lpstr>Symbol</vt:lpstr>
      <vt:lpstr>Times</vt:lpstr>
      <vt:lpstr>Times New Roman</vt:lpstr>
      <vt:lpstr>Basis</vt:lpstr>
      <vt:lpstr>Document</vt:lpstr>
      <vt:lpstr>Sustainable Tourism</vt:lpstr>
      <vt:lpstr>PowerPoint Presentation</vt:lpstr>
      <vt:lpstr>PowerPoint Presentation</vt:lpstr>
      <vt:lpstr>What is Ecotourism ?</vt:lpstr>
      <vt:lpstr>Questions to consider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Homework</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2020-01-25T16:36:26Z</dcterms:created>
  <dcterms:modified xsi:type="dcterms:W3CDTF">2020-03-02T09:35:16Z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