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2AAA25-8C13-4119-9A56-11AFEDBAAA4A}" v="6" dt="2026-04-18T15:13:36.7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22885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2913063" y="0"/>
            <a:ext cx="2228850" cy="458788"/>
          </a:xfrm>
          <a:prstGeom prst="rect">
            <a:avLst/>
          </a:prstGeom>
        </p:spPr>
        <p:txBody>
          <a:bodyPr vert="horz" lIns="91440" tIns="45720" rIns="91440" bIns="45720" rtlCol="0"/>
          <a:lstStyle>
            <a:lvl1pPr algn="r">
              <a:defRPr sz="1200"/>
            </a:lvl1pPr>
          </a:lstStyle>
          <a:p>
            <a:fld id="{56655963-5840-3844-AC94-CBDF68805B9B}" type="datetimeFigureOut">
              <a:rPr lang="en-US" smtClean="0"/>
              <a:t>4/18/2026</a:t>
            </a:fld>
            <a:endParaRPr lang="en-US"/>
          </a:p>
        </p:txBody>
      </p:sp>
      <p:sp>
        <p:nvSpPr>
          <p:cNvPr id="4" name="Slide Image Placeholder 3"/>
          <p:cNvSpPr>
            <a:spLocks noGrp="1" noRot="1" noChangeAspect="1"/>
          </p:cNvSpPr>
          <p:nvPr>
            <p:ph type="sldImg" idx="2"/>
          </p:nvPr>
        </p:nvSpPr>
        <p:spPr>
          <a:xfrm>
            <a:off x="-17145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514350" y="4400550"/>
            <a:ext cx="41148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22885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2913063" y="8685213"/>
            <a:ext cx="2228850" cy="458787"/>
          </a:xfrm>
          <a:prstGeom prst="rect">
            <a:avLst/>
          </a:prstGeom>
        </p:spPr>
        <p:txBody>
          <a:bodyPr vert="horz" lIns="91440" tIns="45720" rIns="91440" bIns="45720" rtlCol="0" anchor="b"/>
          <a:lstStyle>
            <a:lvl1pPr algn="r">
              <a:defRPr sz="1200"/>
            </a:lvl1pPr>
          </a:lstStyle>
          <a:p>
            <a:fld id="{3F1790FB-A348-2E43-87ED-2F5645C4D13F}" type="slidenum">
              <a:rPr lang="en-US" smtClean="0"/>
              <a:t>‹#›</a:t>
            </a:fld>
            <a:endParaRPr lang="en-US"/>
          </a:p>
        </p:txBody>
      </p:sp>
    </p:spTree>
    <p:extLst>
      <p:ext uri="{BB962C8B-B14F-4D97-AF65-F5344CB8AC3E}">
        <p14:creationId xmlns:p14="http://schemas.microsoft.com/office/powerpoint/2010/main" val="22878183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4332"/>
        </a:solidFill>
        <a:effectLst/>
      </p:bgPr>
    </p:bg>
    <p:spTree>
      <p:nvGrpSpPr>
        <p:cNvPr id="1" name=""/>
        <p:cNvGrpSpPr/>
        <p:nvPr/>
      </p:nvGrpSpPr>
      <p:grpSpPr>
        <a:xfrm>
          <a:off x="0" y="0"/>
          <a:ext cx="0" cy="0"/>
          <a:chOff x="0" y="0"/>
          <a:chExt cx="0" cy="0"/>
        </a:xfrm>
      </p:grpSpPr>
      <p:sp>
        <p:nvSpPr>
          <p:cNvPr id="2" name="Shape 0"/>
          <p:cNvSpPr/>
          <p:nvPr/>
        </p:nvSpPr>
        <p:spPr>
          <a:xfrm>
            <a:off x="5943600" y="-1097280"/>
            <a:ext cx="5029200" cy="5029200"/>
          </a:xfrm>
          <a:prstGeom prst="ellipse">
            <a:avLst/>
          </a:prstGeom>
          <a:solidFill>
            <a:srgbClr val="2D6A4F">
              <a:alpha val="40000"/>
            </a:srgbClr>
          </a:solidFill>
          <a:ln w="12700">
            <a:solidFill>
              <a:srgbClr val="2D6A4F">
                <a:alpha val="40000"/>
              </a:srgbClr>
            </a:solidFill>
            <a:prstDash val="solid"/>
          </a:ln>
        </p:spPr>
        <p:txBody>
          <a:bodyPr/>
          <a:lstStyle/>
          <a:p>
            <a:endParaRPr lang="en-US"/>
          </a:p>
        </p:txBody>
      </p:sp>
      <p:sp>
        <p:nvSpPr>
          <p:cNvPr id="3" name="Shape 1"/>
          <p:cNvSpPr/>
          <p:nvPr/>
        </p:nvSpPr>
        <p:spPr>
          <a:xfrm>
            <a:off x="-1371600" y="3200400"/>
            <a:ext cx="3657600" cy="3657600"/>
          </a:xfrm>
          <a:prstGeom prst="ellipse">
            <a:avLst/>
          </a:prstGeom>
          <a:solidFill>
            <a:srgbClr val="2D6A4F">
              <a:alpha val="30000"/>
            </a:srgbClr>
          </a:solidFill>
          <a:ln w="12700">
            <a:solidFill>
              <a:srgbClr val="2D6A4F">
                <a:alpha val="30000"/>
              </a:srgbClr>
            </a:solidFill>
            <a:prstDash val="solid"/>
          </a:ln>
        </p:spPr>
        <p:txBody>
          <a:bodyPr/>
          <a:lstStyle/>
          <a:p>
            <a:endParaRPr lang="en-US"/>
          </a:p>
        </p:txBody>
      </p:sp>
      <p:sp>
        <p:nvSpPr>
          <p:cNvPr id="4" name="Text 2"/>
          <p:cNvSpPr/>
          <p:nvPr/>
        </p:nvSpPr>
        <p:spPr>
          <a:xfrm>
            <a:off x="548640" y="457200"/>
            <a:ext cx="914400" cy="914400"/>
          </a:xfrm>
          <a:prstGeom prst="rect">
            <a:avLst/>
          </a:prstGeom>
          <a:noFill/>
          <a:ln/>
        </p:spPr>
        <p:txBody>
          <a:bodyPr wrap="square" rtlCol="0" anchor="ctr"/>
          <a:lstStyle/>
          <a:p>
            <a:pPr marL="0" indent="0">
              <a:buNone/>
            </a:pPr>
            <a:r>
              <a:rPr lang="en-US" sz="3600">
                <a:solidFill>
                  <a:srgbClr val="000000"/>
                </a:solidFill>
              </a:rPr>
              <a:t>🌿</a:t>
            </a:r>
            <a:endParaRPr lang="en-US" sz="3600"/>
          </a:p>
        </p:txBody>
      </p:sp>
      <p:sp>
        <p:nvSpPr>
          <p:cNvPr id="5" name="Text 3"/>
          <p:cNvSpPr/>
          <p:nvPr/>
        </p:nvSpPr>
        <p:spPr>
          <a:xfrm>
            <a:off x="548640" y="1188720"/>
            <a:ext cx="8229600" cy="822960"/>
          </a:xfrm>
          <a:prstGeom prst="rect">
            <a:avLst/>
          </a:prstGeom>
          <a:noFill/>
          <a:ln/>
        </p:spPr>
        <p:txBody>
          <a:bodyPr wrap="square" rtlCol="0" anchor="ctr"/>
          <a:lstStyle/>
          <a:p>
            <a:pPr marL="0" indent="0">
              <a:buNone/>
            </a:pPr>
            <a:r>
              <a:rPr lang="en-US" sz="4000" b="1" kern="0" spc="300">
                <a:solidFill>
                  <a:srgbClr val="FFFFFF"/>
                </a:solidFill>
                <a:latin typeface="Georgia" pitchFamily="34" charset="0"/>
                <a:ea typeface="Georgia" pitchFamily="34" charset="-122"/>
                <a:cs typeface="Georgia" pitchFamily="34" charset="-120"/>
              </a:rPr>
              <a:t>URBAN GREEN CAFÉ</a:t>
            </a:r>
            <a:endParaRPr lang="en-US" sz="4000"/>
          </a:p>
        </p:txBody>
      </p:sp>
      <p:sp>
        <p:nvSpPr>
          <p:cNvPr id="6" name="Text 4"/>
          <p:cNvSpPr/>
          <p:nvPr/>
        </p:nvSpPr>
        <p:spPr>
          <a:xfrm>
            <a:off x="548640" y="1965960"/>
            <a:ext cx="6400800" cy="457200"/>
          </a:xfrm>
          <a:prstGeom prst="rect">
            <a:avLst/>
          </a:prstGeom>
          <a:noFill/>
          <a:ln/>
        </p:spPr>
        <p:txBody>
          <a:bodyPr wrap="square" rtlCol="0" anchor="ctr"/>
          <a:lstStyle/>
          <a:p>
            <a:pPr marL="0" indent="0">
              <a:buNone/>
            </a:pPr>
            <a:r>
              <a:rPr lang="en-US" sz="1800" i="1">
                <a:solidFill>
                  <a:srgbClr val="95D5B2"/>
                </a:solidFill>
                <a:latin typeface="Calibri" pitchFamily="34" charset="0"/>
                <a:ea typeface="Calibri" pitchFamily="34" charset="-122"/>
                <a:cs typeface="Calibri" pitchFamily="34" charset="-120"/>
              </a:rPr>
              <a:t>Fresh Flavors, Local Vibes</a:t>
            </a:r>
            <a:endParaRPr lang="en-US" sz="1800"/>
          </a:p>
        </p:txBody>
      </p:sp>
      <p:sp>
        <p:nvSpPr>
          <p:cNvPr id="7" name="Shape 5"/>
          <p:cNvSpPr/>
          <p:nvPr/>
        </p:nvSpPr>
        <p:spPr>
          <a:xfrm>
            <a:off x="548640" y="2514600"/>
            <a:ext cx="2286000" cy="36576"/>
          </a:xfrm>
          <a:prstGeom prst="rect">
            <a:avLst/>
          </a:prstGeom>
          <a:solidFill>
            <a:srgbClr val="52B788"/>
          </a:solidFill>
          <a:ln w="12700">
            <a:solidFill>
              <a:srgbClr val="52B788"/>
            </a:solidFill>
            <a:prstDash val="solid"/>
          </a:ln>
        </p:spPr>
        <p:txBody>
          <a:bodyPr/>
          <a:lstStyle/>
          <a:p>
            <a:endParaRPr lang="en-US"/>
          </a:p>
        </p:txBody>
      </p:sp>
      <p:sp>
        <p:nvSpPr>
          <p:cNvPr id="8" name="Text 6"/>
          <p:cNvSpPr/>
          <p:nvPr/>
        </p:nvSpPr>
        <p:spPr>
          <a:xfrm>
            <a:off x="548640" y="2743200"/>
            <a:ext cx="7315200" cy="457200"/>
          </a:xfrm>
          <a:prstGeom prst="rect">
            <a:avLst/>
          </a:prstGeom>
          <a:noFill/>
          <a:ln/>
        </p:spPr>
        <p:txBody>
          <a:bodyPr wrap="square" rtlCol="0" anchor="ctr"/>
          <a:lstStyle/>
          <a:p>
            <a:pPr marL="0" indent="0">
              <a:buNone/>
            </a:pPr>
            <a:r>
              <a:rPr lang="en-US" sz="2000" b="1">
                <a:solidFill>
                  <a:srgbClr val="95D5B2"/>
                </a:solidFill>
                <a:latin typeface="Calibri" pitchFamily="34" charset="0"/>
                <a:ea typeface="Calibri" pitchFamily="34" charset="-122"/>
                <a:cs typeface="Calibri" pitchFamily="34" charset="-120"/>
              </a:rPr>
              <a:t>Online Presence Strategy</a:t>
            </a:r>
            <a:endParaRPr lang="en-US" sz="2000"/>
          </a:p>
        </p:txBody>
      </p:sp>
      <p:sp>
        <p:nvSpPr>
          <p:cNvPr id="9" name="Text 7"/>
          <p:cNvSpPr/>
          <p:nvPr/>
        </p:nvSpPr>
        <p:spPr>
          <a:xfrm>
            <a:off x="548640" y="3291840"/>
            <a:ext cx="8229600" cy="365760"/>
          </a:xfrm>
          <a:prstGeom prst="rect">
            <a:avLst/>
          </a:prstGeom>
          <a:noFill/>
          <a:ln/>
        </p:spPr>
        <p:txBody>
          <a:bodyPr wrap="square" rtlCol="0" anchor="ctr"/>
          <a:lstStyle/>
          <a:p>
            <a:pPr marL="0" indent="0">
              <a:buNone/>
            </a:pPr>
            <a:r>
              <a:rPr lang="en-US" sz="1300">
                <a:solidFill>
                  <a:srgbClr val="A8D8C0"/>
                </a:solidFill>
                <a:latin typeface="Calibri" pitchFamily="34" charset="0"/>
                <a:ea typeface="Calibri" pitchFamily="34" charset="-122"/>
                <a:cs typeface="Calibri" pitchFamily="34" charset="-120"/>
              </a:rPr>
              <a:t>Brand Identity  |  Marketing Strategy  |  Cloud Computing  |  Security</a:t>
            </a:r>
            <a:endParaRPr lang="en-US" sz="1300"/>
          </a:p>
        </p:txBody>
      </p:sp>
      <p:sp>
        <p:nvSpPr>
          <p:cNvPr id="10" name="Text 8"/>
          <p:cNvSpPr/>
          <p:nvPr/>
        </p:nvSpPr>
        <p:spPr>
          <a:xfrm>
            <a:off x="548640" y="4480560"/>
            <a:ext cx="8229600" cy="320040"/>
          </a:xfrm>
          <a:prstGeom prst="rect">
            <a:avLst/>
          </a:prstGeom>
          <a:noFill/>
          <a:ln/>
        </p:spPr>
        <p:txBody>
          <a:bodyPr wrap="square" rtlCol="0" anchor="ctr"/>
          <a:lstStyle/>
          <a:p>
            <a:pPr marL="0" indent="0">
              <a:buNone/>
            </a:pPr>
            <a:r>
              <a:rPr lang="en-US" sz="1100" i="1">
                <a:solidFill>
                  <a:srgbClr val="78A891"/>
                </a:solidFill>
                <a:latin typeface="Calibri" pitchFamily="34" charset="0"/>
                <a:ea typeface="Calibri" pitchFamily="34" charset="-122"/>
                <a:cs typeface="Calibri" pitchFamily="34" charset="-120"/>
              </a:rPr>
              <a:t>Prepared by: Junior IT &amp; Web Designer</a:t>
            </a:r>
            <a:endParaRPr lang="en-US" sz="11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4332"/>
          </a:solidFill>
          <a:ln w="12700">
            <a:solidFill>
              <a:srgbClr val="1B4332"/>
            </a:solidFill>
            <a:prstDash val="solid"/>
          </a:ln>
        </p:spPr>
        <p:txBody>
          <a:bodyPr/>
          <a:lstStyle/>
          <a:p>
            <a:endParaRPr lang="en-US"/>
          </a:p>
        </p:txBody>
      </p:sp>
      <p:sp>
        <p:nvSpPr>
          <p:cNvPr id="3" name="Text 1"/>
          <p:cNvSpPr/>
          <p:nvPr/>
        </p:nvSpPr>
        <p:spPr>
          <a:xfrm>
            <a:off x="457200" y="137160"/>
            <a:ext cx="8229600" cy="731520"/>
          </a:xfrm>
          <a:prstGeom prst="rect">
            <a:avLst/>
          </a:prstGeom>
          <a:noFill/>
          <a:ln/>
        </p:spPr>
        <p:txBody>
          <a:bodyPr wrap="square" rtlCol="0" anchor="ctr"/>
          <a:lstStyle/>
          <a:p>
            <a:pPr marL="0" indent="0">
              <a:buNone/>
            </a:pPr>
            <a:r>
              <a:rPr lang="en-US" sz="3000" b="1">
                <a:solidFill>
                  <a:srgbClr val="FFFFFF"/>
                </a:solidFill>
                <a:latin typeface="Georgia" pitchFamily="34" charset="0"/>
                <a:ea typeface="Georgia" pitchFamily="34" charset="-122"/>
                <a:cs typeface="Georgia" pitchFamily="34" charset="-120"/>
              </a:rPr>
              <a:t>Presentation Agenda</a:t>
            </a:r>
            <a:endParaRPr lang="en-US" sz="3000"/>
          </a:p>
        </p:txBody>
      </p:sp>
      <p:sp>
        <p:nvSpPr>
          <p:cNvPr id="4" name="Shape 2"/>
          <p:cNvSpPr/>
          <p:nvPr/>
        </p:nvSpPr>
        <p:spPr>
          <a:xfrm>
            <a:off x="365760" y="1188720"/>
            <a:ext cx="4023360" cy="1005840"/>
          </a:xfrm>
          <a:prstGeom prst="rect">
            <a:avLst/>
          </a:prstGeom>
          <a:solidFill>
            <a:srgbClr val="F3F4F6"/>
          </a:solidFill>
          <a:ln w="12700">
            <a:solidFill>
              <a:srgbClr val="95D5B2"/>
            </a:solidFill>
            <a:prstDash val="solid"/>
          </a:ln>
          <a:effectLst>
            <a:outerShdw blurRad="50800" dist="25400" dir="8100000" algn="bl" rotWithShape="0">
              <a:srgbClr val="000000">
                <a:alpha val="8000"/>
              </a:srgbClr>
            </a:outerShdw>
          </a:effectLst>
        </p:spPr>
        <p:txBody>
          <a:bodyPr/>
          <a:lstStyle/>
          <a:p>
            <a:endParaRPr lang="en-US"/>
          </a:p>
        </p:txBody>
      </p:sp>
      <p:sp>
        <p:nvSpPr>
          <p:cNvPr id="5" name="Shape 3"/>
          <p:cNvSpPr/>
          <p:nvPr/>
        </p:nvSpPr>
        <p:spPr>
          <a:xfrm>
            <a:off x="365760" y="1188720"/>
            <a:ext cx="411480" cy="1005840"/>
          </a:xfrm>
          <a:prstGeom prst="rect">
            <a:avLst/>
          </a:prstGeom>
          <a:solidFill>
            <a:srgbClr val="52B788"/>
          </a:solidFill>
          <a:ln w="12700">
            <a:solidFill>
              <a:srgbClr val="52B788"/>
            </a:solidFill>
            <a:prstDash val="solid"/>
          </a:ln>
        </p:spPr>
        <p:txBody>
          <a:bodyPr/>
          <a:lstStyle/>
          <a:p>
            <a:endParaRPr lang="en-US"/>
          </a:p>
        </p:txBody>
      </p:sp>
      <p:sp>
        <p:nvSpPr>
          <p:cNvPr id="6" name="Text 4"/>
          <p:cNvSpPr/>
          <p:nvPr/>
        </p:nvSpPr>
        <p:spPr>
          <a:xfrm>
            <a:off x="384048" y="1463040"/>
            <a:ext cx="384048" cy="457200"/>
          </a:xfrm>
          <a:prstGeom prst="rect">
            <a:avLst/>
          </a:prstGeom>
          <a:noFill/>
          <a:ln/>
        </p:spPr>
        <p:txBody>
          <a:bodyPr wrap="square" lIns="0" tIns="0" rIns="0" bIns="0" rtlCol="0" anchor="ctr"/>
          <a:lstStyle/>
          <a:p>
            <a:pPr marL="0" indent="0" algn="ctr">
              <a:buNone/>
            </a:pPr>
            <a:r>
              <a:rPr lang="en-US" sz="1400" b="1">
                <a:solidFill>
                  <a:srgbClr val="FFFFFF"/>
                </a:solidFill>
              </a:rPr>
              <a:t>01</a:t>
            </a:r>
            <a:endParaRPr lang="en-US" sz="1400"/>
          </a:p>
        </p:txBody>
      </p:sp>
      <p:sp>
        <p:nvSpPr>
          <p:cNvPr id="7" name="Text 5"/>
          <p:cNvSpPr/>
          <p:nvPr/>
        </p:nvSpPr>
        <p:spPr>
          <a:xfrm>
            <a:off x="868680" y="1280160"/>
            <a:ext cx="3383280" cy="365760"/>
          </a:xfrm>
          <a:prstGeom prst="rect">
            <a:avLst/>
          </a:prstGeom>
          <a:noFill/>
          <a:ln/>
        </p:spPr>
        <p:txBody>
          <a:bodyPr wrap="square" lIns="0" tIns="0" rIns="0" bIns="0" rtlCol="0" anchor="ctr"/>
          <a:lstStyle/>
          <a:p>
            <a:pPr marL="0" indent="0">
              <a:buNone/>
            </a:pPr>
            <a:r>
              <a:rPr lang="en-US" sz="1300" b="1">
                <a:solidFill>
                  <a:srgbClr val="1B4332"/>
                </a:solidFill>
                <a:latin typeface="Calibri" pitchFamily="34" charset="0"/>
                <a:ea typeface="Calibri" pitchFamily="34" charset="-122"/>
                <a:cs typeface="Calibri" pitchFamily="34" charset="-120"/>
              </a:rPr>
              <a:t>Business Overview</a:t>
            </a:r>
            <a:endParaRPr lang="en-US" sz="1300"/>
          </a:p>
        </p:txBody>
      </p:sp>
      <p:sp>
        <p:nvSpPr>
          <p:cNvPr id="8" name="Text 6"/>
          <p:cNvSpPr/>
          <p:nvPr/>
        </p:nvSpPr>
        <p:spPr>
          <a:xfrm>
            <a:off x="868680" y="1664208"/>
            <a:ext cx="3383280" cy="411480"/>
          </a:xfrm>
          <a:prstGeom prst="rect">
            <a:avLst/>
          </a:prstGeom>
          <a:noFill/>
          <a:ln/>
        </p:spPr>
        <p:txBody>
          <a:bodyPr wrap="square" lIns="0" tIns="0" rIns="0" bIns="0" rtlCol="0" anchor="ctr"/>
          <a:lstStyle/>
          <a:p>
            <a:pPr marL="0" indent="0">
              <a:buNone/>
            </a:pPr>
            <a:r>
              <a:rPr lang="en-US" sz="1000">
                <a:solidFill>
                  <a:srgbClr val="6B7280"/>
                </a:solidFill>
                <a:latin typeface="Calibri" pitchFamily="34" charset="0"/>
                <a:ea typeface="Calibri" pitchFamily="34" charset="-122"/>
                <a:cs typeface="Calibri" pitchFamily="34" charset="-120"/>
              </a:rPr>
              <a:t>Understanding Urban Green Café's mission and audience</a:t>
            </a:r>
            <a:endParaRPr lang="en-US" sz="1000"/>
          </a:p>
        </p:txBody>
      </p:sp>
      <p:sp>
        <p:nvSpPr>
          <p:cNvPr id="9" name="Shape 7"/>
          <p:cNvSpPr/>
          <p:nvPr/>
        </p:nvSpPr>
        <p:spPr>
          <a:xfrm>
            <a:off x="365760" y="2377440"/>
            <a:ext cx="4023360" cy="1005840"/>
          </a:xfrm>
          <a:prstGeom prst="rect">
            <a:avLst/>
          </a:prstGeom>
          <a:solidFill>
            <a:srgbClr val="EDF7F1"/>
          </a:solidFill>
          <a:ln w="12700">
            <a:solidFill>
              <a:srgbClr val="95D5B2"/>
            </a:solidFill>
            <a:prstDash val="solid"/>
          </a:ln>
          <a:effectLst>
            <a:outerShdw blurRad="50800" dist="25400" dir="8100000" algn="bl" rotWithShape="0">
              <a:srgbClr val="000000">
                <a:alpha val="8000"/>
              </a:srgbClr>
            </a:outerShdw>
          </a:effectLst>
        </p:spPr>
        <p:txBody>
          <a:bodyPr/>
          <a:lstStyle/>
          <a:p>
            <a:endParaRPr lang="en-US"/>
          </a:p>
        </p:txBody>
      </p:sp>
      <p:sp>
        <p:nvSpPr>
          <p:cNvPr id="10" name="Shape 8"/>
          <p:cNvSpPr/>
          <p:nvPr/>
        </p:nvSpPr>
        <p:spPr>
          <a:xfrm>
            <a:off x="365760" y="2377440"/>
            <a:ext cx="411480" cy="1005840"/>
          </a:xfrm>
          <a:prstGeom prst="rect">
            <a:avLst/>
          </a:prstGeom>
          <a:solidFill>
            <a:srgbClr val="52B788"/>
          </a:solidFill>
          <a:ln w="12700">
            <a:solidFill>
              <a:srgbClr val="52B788"/>
            </a:solidFill>
            <a:prstDash val="solid"/>
          </a:ln>
        </p:spPr>
        <p:txBody>
          <a:bodyPr/>
          <a:lstStyle/>
          <a:p>
            <a:endParaRPr lang="en-US"/>
          </a:p>
        </p:txBody>
      </p:sp>
      <p:sp>
        <p:nvSpPr>
          <p:cNvPr id="11" name="Text 9"/>
          <p:cNvSpPr/>
          <p:nvPr/>
        </p:nvSpPr>
        <p:spPr>
          <a:xfrm>
            <a:off x="384048" y="2651760"/>
            <a:ext cx="384048" cy="457200"/>
          </a:xfrm>
          <a:prstGeom prst="rect">
            <a:avLst/>
          </a:prstGeom>
          <a:noFill/>
          <a:ln/>
        </p:spPr>
        <p:txBody>
          <a:bodyPr wrap="square" lIns="0" tIns="0" rIns="0" bIns="0" rtlCol="0" anchor="ctr"/>
          <a:lstStyle/>
          <a:p>
            <a:pPr marL="0" indent="0" algn="ctr">
              <a:buNone/>
            </a:pPr>
            <a:r>
              <a:rPr lang="en-US" sz="1400" b="1">
                <a:solidFill>
                  <a:srgbClr val="FFFFFF"/>
                </a:solidFill>
              </a:rPr>
              <a:t>02</a:t>
            </a:r>
            <a:endParaRPr lang="en-US" sz="1400"/>
          </a:p>
        </p:txBody>
      </p:sp>
      <p:sp>
        <p:nvSpPr>
          <p:cNvPr id="12" name="Text 10"/>
          <p:cNvSpPr/>
          <p:nvPr/>
        </p:nvSpPr>
        <p:spPr>
          <a:xfrm>
            <a:off x="868680" y="2468880"/>
            <a:ext cx="3383280" cy="365760"/>
          </a:xfrm>
          <a:prstGeom prst="rect">
            <a:avLst/>
          </a:prstGeom>
          <a:noFill/>
          <a:ln/>
        </p:spPr>
        <p:txBody>
          <a:bodyPr wrap="square" lIns="0" tIns="0" rIns="0" bIns="0" rtlCol="0" anchor="ctr"/>
          <a:lstStyle/>
          <a:p>
            <a:pPr marL="0" indent="0">
              <a:buNone/>
            </a:pPr>
            <a:r>
              <a:rPr lang="en-US" sz="1300" b="1">
                <a:solidFill>
                  <a:srgbClr val="1B4332"/>
                </a:solidFill>
                <a:latin typeface="Calibri" pitchFamily="34" charset="0"/>
                <a:ea typeface="Calibri" pitchFamily="34" charset="-122"/>
                <a:cs typeface="Calibri" pitchFamily="34" charset="-120"/>
              </a:rPr>
              <a:t>Brand Identity</a:t>
            </a:r>
            <a:endParaRPr lang="en-US" sz="1300"/>
          </a:p>
        </p:txBody>
      </p:sp>
      <p:sp>
        <p:nvSpPr>
          <p:cNvPr id="13" name="Text 11"/>
          <p:cNvSpPr/>
          <p:nvPr/>
        </p:nvSpPr>
        <p:spPr>
          <a:xfrm>
            <a:off x="868680" y="2852928"/>
            <a:ext cx="3383280" cy="411480"/>
          </a:xfrm>
          <a:prstGeom prst="rect">
            <a:avLst/>
          </a:prstGeom>
          <a:noFill/>
          <a:ln/>
        </p:spPr>
        <p:txBody>
          <a:bodyPr wrap="square" lIns="0" tIns="0" rIns="0" bIns="0" rtlCol="0" anchor="ctr"/>
          <a:lstStyle/>
          <a:p>
            <a:pPr marL="0" indent="0">
              <a:buNone/>
            </a:pPr>
            <a:r>
              <a:rPr lang="en-US" sz="1000">
                <a:solidFill>
                  <a:srgbClr val="6B7280"/>
                </a:solidFill>
                <a:latin typeface="Calibri" pitchFamily="34" charset="0"/>
                <a:ea typeface="Calibri" pitchFamily="34" charset="-122"/>
                <a:cs typeface="Calibri" pitchFamily="34" charset="-120"/>
              </a:rPr>
              <a:t>Logo concept, brand story, and visual language</a:t>
            </a:r>
            <a:endParaRPr lang="en-US" sz="1000"/>
          </a:p>
        </p:txBody>
      </p:sp>
      <p:sp>
        <p:nvSpPr>
          <p:cNvPr id="14" name="Shape 12"/>
          <p:cNvSpPr/>
          <p:nvPr/>
        </p:nvSpPr>
        <p:spPr>
          <a:xfrm>
            <a:off x="365760" y="3566160"/>
            <a:ext cx="4023360" cy="1005840"/>
          </a:xfrm>
          <a:prstGeom prst="rect">
            <a:avLst/>
          </a:prstGeom>
          <a:solidFill>
            <a:srgbClr val="F3F4F6"/>
          </a:solidFill>
          <a:ln w="12700">
            <a:solidFill>
              <a:srgbClr val="95D5B2"/>
            </a:solidFill>
            <a:prstDash val="solid"/>
          </a:ln>
          <a:effectLst>
            <a:outerShdw blurRad="50800" dist="25400" dir="8100000" algn="bl" rotWithShape="0">
              <a:srgbClr val="000000">
                <a:alpha val="8000"/>
              </a:srgbClr>
            </a:outerShdw>
          </a:effectLst>
        </p:spPr>
        <p:txBody>
          <a:bodyPr/>
          <a:lstStyle/>
          <a:p>
            <a:endParaRPr lang="en-US"/>
          </a:p>
        </p:txBody>
      </p:sp>
      <p:sp>
        <p:nvSpPr>
          <p:cNvPr id="15" name="Shape 13"/>
          <p:cNvSpPr/>
          <p:nvPr/>
        </p:nvSpPr>
        <p:spPr>
          <a:xfrm>
            <a:off x="365760" y="3566160"/>
            <a:ext cx="411480" cy="1005840"/>
          </a:xfrm>
          <a:prstGeom prst="rect">
            <a:avLst/>
          </a:prstGeom>
          <a:solidFill>
            <a:srgbClr val="52B788"/>
          </a:solidFill>
          <a:ln w="12700">
            <a:solidFill>
              <a:srgbClr val="52B788"/>
            </a:solidFill>
            <a:prstDash val="solid"/>
          </a:ln>
        </p:spPr>
        <p:txBody>
          <a:bodyPr/>
          <a:lstStyle/>
          <a:p>
            <a:endParaRPr lang="en-US"/>
          </a:p>
        </p:txBody>
      </p:sp>
      <p:sp>
        <p:nvSpPr>
          <p:cNvPr id="16" name="Text 14"/>
          <p:cNvSpPr/>
          <p:nvPr/>
        </p:nvSpPr>
        <p:spPr>
          <a:xfrm>
            <a:off x="384048" y="3840480"/>
            <a:ext cx="384048" cy="457200"/>
          </a:xfrm>
          <a:prstGeom prst="rect">
            <a:avLst/>
          </a:prstGeom>
          <a:noFill/>
          <a:ln/>
        </p:spPr>
        <p:txBody>
          <a:bodyPr wrap="square" lIns="0" tIns="0" rIns="0" bIns="0" rtlCol="0" anchor="ctr"/>
          <a:lstStyle/>
          <a:p>
            <a:pPr marL="0" indent="0" algn="ctr">
              <a:buNone/>
            </a:pPr>
            <a:r>
              <a:rPr lang="en-US" sz="1400" b="1">
                <a:solidFill>
                  <a:srgbClr val="FFFFFF"/>
                </a:solidFill>
              </a:rPr>
              <a:t>03</a:t>
            </a:r>
            <a:endParaRPr lang="en-US" sz="1400"/>
          </a:p>
        </p:txBody>
      </p:sp>
      <p:sp>
        <p:nvSpPr>
          <p:cNvPr id="17" name="Text 15"/>
          <p:cNvSpPr/>
          <p:nvPr/>
        </p:nvSpPr>
        <p:spPr>
          <a:xfrm>
            <a:off x="868680" y="3657600"/>
            <a:ext cx="3383280" cy="365760"/>
          </a:xfrm>
          <a:prstGeom prst="rect">
            <a:avLst/>
          </a:prstGeom>
          <a:noFill/>
          <a:ln/>
        </p:spPr>
        <p:txBody>
          <a:bodyPr wrap="square" lIns="0" tIns="0" rIns="0" bIns="0" rtlCol="0" anchor="ctr"/>
          <a:lstStyle/>
          <a:p>
            <a:pPr marL="0" indent="0">
              <a:buNone/>
            </a:pPr>
            <a:r>
              <a:rPr lang="en-US" sz="1300" b="1">
                <a:solidFill>
                  <a:srgbClr val="1B4332"/>
                </a:solidFill>
                <a:latin typeface="Calibri" pitchFamily="34" charset="0"/>
                <a:ea typeface="Calibri" pitchFamily="34" charset="-122"/>
                <a:cs typeface="Calibri" pitchFamily="34" charset="-120"/>
              </a:rPr>
              <a:t>Marketing Strategy</a:t>
            </a:r>
            <a:endParaRPr lang="en-US" sz="1300"/>
          </a:p>
        </p:txBody>
      </p:sp>
      <p:sp>
        <p:nvSpPr>
          <p:cNvPr id="18" name="Text 16"/>
          <p:cNvSpPr/>
          <p:nvPr/>
        </p:nvSpPr>
        <p:spPr>
          <a:xfrm>
            <a:off x="868680" y="4041648"/>
            <a:ext cx="3383280" cy="411480"/>
          </a:xfrm>
          <a:prstGeom prst="rect">
            <a:avLst/>
          </a:prstGeom>
          <a:noFill/>
          <a:ln/>
        </p:spPr>
        <p:txBody>
          <a:bodyPr wrap="square" lIns="0" tIns="0" rIns="0" bIns="0" rtlCol="0" anchor="ctr"/>
          <a:lstStyle/>
          <a:p>
            <a:pPr marL="0" indent="0">
              <a:buNone/>
            </a:pPr>
            <a:r>
              <a:rPr lang="en-US" sz="1000">
                <a:solidFill>
                  <a:srgbClr val="6B7280"/>
                </a:solidFill>
                <a:latin typeface="Calibri" pitchFamily="34" charset="0"/>
                <a:ea typeface="Calibri" pitchFamily="34" charset="-122"/>
                <a:cs typeface="Calibri" pitchFamily="34" charset="-120"/>
              </a:rPr>
              <a:t>Social media, content marketing, and SEO</a:t>
            </a:r>
            <a:endParaRPr lang="en-US" sz="1000"/>
          </a:p>
        </p:txBody>
      </p:sp>
      <p:sp>
        <p:nvSpPr>
          <p:cNvPr id="19" name="Shape 17"/>
          <p:cNvSpPr/>
          <p:nvPr/>
        </p:nvSpPr>
        <p:spPr>
          <a:xfrm>
            <a:off x="4754880" y="1188720"/>
            <a:ext cx="4023360" cy="1005840"/>
          </a:xfrm>
          <a:prstGeom prst="rect">
            <a:avLst/>
          </a:prstGeom>
          <a:solidFill>
            <a:srgbClr val="EDF7F1"/>
          </a:solidFill>
          <a:ln w="12700">
            <a:solidFill>
              <a:srgbClr val="95D5B2"/>
            </a:solidFill>
            <a:prstDash val="solid"/>
          </a:ln>
          <a:effectLst>
            <a:outerShdw blurRad="50800" dist="25400" dir="8100000" algn="bl" rotWithShape="0">
              <a:srgbClr val="000000">
                <a:alpha val="8000"/>
              </a:srgbClr>
            </a:outerShdw>
          </a:effectLst>
        </p:spPr>
        <p:txBody>
          <a:bodyPr/>
          <a:lstStyle/>
          <a:p>
            <a:endParaRPr lang="en-US"/>
          </a:p>
        </p:txBody>
      </p:sp>
      <p:sp>
        <p:nvSpPr>
          <p:cNvPr id="20" name="Shape 18"/>
          <p:cNvSpPr/>
          <p:nvPr/>
        </p:nvSpPr>
        <p:spPr>
          <a:xfrm>
            <a:off x="4754880" y="1188720"/>
            <a:ext cx="411480" cy="1005840"/>
          </a:xfrm>
          <a:prstGeom prst="rect">
            <a:avLst/>
          </a:prstGeom>
          <a:solidFill>
            <a:srgbClr val="52B788"/>
          </a:solidFill>
          <a:ln w="12700">
            <a:solidFill>
              <a:srgbClr val="52B788"/>
            </a:solidFill>
            <a:prstDash val="solid"/>
          </a:ln>
        </p:spPr>
        <p:txBody>
          <a:bodyPr/>
          <a:lstStyle/>
          <a:p>
            <a:endParaRPr lang="en-US"/>
          </a:p>
        </p:txBody>
      </p:sp>
      <p:sp>
        <p:nvSpPr>
          <p:cNvPr id="21" name="Text 19"/>
          <p:cNvSpPr/>
          <p:nvPr/>
        </p:nvSpPr>
        <p:spPr>
          <a:xfrm>
            <a:off x="4773168" y="1463040"/>
            <a:ext cx="384048" cy="457200"/>
          </a:xfrm>
          <a:prstGeom prst="rect">
            <a:avLst/>
          </a:prstGeom>
          <a:noFill/>
          <a:ln/>
        </p:spPr>
        <p:txBody>
          <a:bodyPr wrap="square" lIns="0" tIns="0" rIns="0" bIns="0" rtlCol="0" anchor="ctr"/>
          <a:lstStyle/>
          <a:p>
            <a:pPr marL="0" indent="0" algn="ctr">
              <a:buNone/>
            </a:pPr>
            <a:r>
              <a:rPr lang="en-US" sz="1400" b="1">
                <a:solidFill>
                  <a:srgbClr val="FFFFFF"/>
                </a:solidFill>
              </a:rPr>
              <a:t>04</a:t>
            </a:r>
            <a:endParaRPr lang="en-US" sz="1400"/>
          </a:p>
        </p:txBody>
      </p:sp>
      <p:sp>
        <p:nvSpPr>
          <p:cNvPr id="22" name="Text 20"/>
          <p:cNvSpPr/>
          <p:nvPr/>
        </p:nvSpPr>
        <p:spPr>
          <a:xfrm>
            <a:off x="5257800" y="1280160"/>
            <a:ext cx="3383280" cy="365760"/>
          </a:xfrm>
          <a:prstGeom prst="rect">
            <a:avLst/>
          </a:prstGeom>
          <a:noFill/>
          <a:ln/>
        </p:spPr>
        <p:txBody>
          <a:bodyPr wrap="square" lIns="0" tIns="0" rIns="0" bIns="0" rtlCol="0" anchor="ctr"/>
          <a:lstStyle/>
          <a:p>
            <a:pPr marL="0" indent="0">
              <a:buNone/>
            </a:pPr>
            <a:r>
              <a:rPr lang="en-US" sz="1300" b="1">
                <a:solidFill>
                  <a:srgbClr val="1B4332"/>
                </a:solidFill>
                <a:latin typeface="Calibri" pitchFamily="34" charset="0"/>
                <a:ea typeface="Calibri" pitchFamily="34" charset="-122"/>
                <a:cs typeface="Calibri" pitchFamily="34" charset="-120"/>
              </a:rPr>
              <a:t>Cloud Computing</a:t>
            </a:r>
            <a:endParaRPr lang="en-US" sz="1300"/>
          </a:p>
        </p:txBody>
      </p:sp>
      <p:sp>
        <p:nvSpPr>
          <p:cNvPr id="23" name="Text 21"/>
          <p:cNvSpPr/>
          <p:nvPr/>
        </p:nvSpPr>
        <p:spPr>
          <a:xfrm>
            <a:off x="5257800" y="1664208"/>
            <a:ext cx="3383280" cy="411480"/>
          </a:xfrm>
          <a:prstGeom prst="rect">
            <a:avLst/>
          </a:prstGeom>
          <a:noFill/>
          <a:ln/>
        </p:spPr>
        <p:txBody>
          <a:bodyPr wrap="square" lIns="0" tIns="0" rIns="0" bIns="0" rtlCol="0" anchor="ctr"/>
          <a:lstStyle/>
          <a:p>
            <a:pPr marL="0" indent="0">
              <a:buNone/>
            </a:pPr>
            <a:r>
              <a:rPr lang="en-US" sz="1000">
                <a:solidFill>
                  <a:srgbClr val="6B7280"/>
                </a:solidFill>
                <a:latin typeface="Calibri" pitchFamily="34" charset="0"/>
                <a:ea typeface="Calibri" pitchFamily="34" charset="-122"/>
                <a:cs typeface="Calibri" pitchFamily="34" charset="-120"/>
              </a:rPr>
              <a:t>How cloud supports café operations</a:t>
            </a:r>
            <a:endParaRPr lang="en-US" sz="1000"/>
          </a:p>
        </p:txBody>
      </p:sp>
      <p:sp>
        <p:nvSpPr>
          <p:cNvPr id="24" name="Shape 22"/>
          <p:cNvSpPr/>
          <p:nvPr/>
        </p:nvSpPr>
        <p:spPr>
          <a:xfrm>
            <a:off x="4754880" y="2377440"/>
            <a:ext cx="4023360" cy="1005840"/>
          </a:xfrm>
          <a:prstGeom prst="rect">
            <a:avLst/>
          </a:prstGeom>
          <a:solidFill>
            <a:srgbClr val="F3F4F6"/>
          </a:solidFill>
          <a:ln w="12700">
            <a:solidFill>
              <a:srgbClr val="95D5B2"/>
            </a:solidFill>
            <a:prstDash val="solid"/>
          </a:ln>
          <a:effectLst>
            <a:outerShdw blurRad="50800" dist="25400" dir="8100000" algn="bl" rotWithShape="0">
              <a:srgbClr val="000000">
                <a:alpha val="8000"/>
              </a:srgbClr>
            </a:outerShdw>
          </a:effectLst>
        </p:spPr>
        <p:txBody>
          <a:bodyPr/>
          <a:lstStyle/>
          <a:p>
            <a:endParaRPr lang="en-US"/>
          </a:p>
        </p:txBody>
      </p:sp>
      <p:sp>
        <p:nvSpPr>
          <p:cNvPr id="25" name="Shape 23"/>
          <p:cNvSpPr/>
          <p:nvPr/>
        </p:nvSpPr>
        <p:spPr>
          <a:xfrm>
            <a:off x="4754880" y="2377440"/>
            <a:ext cx="411480" cy="1005840"/>
          </a:xfrm>
          <a:prstGeom prst="rect">
            <a:avLst/>
          </a:prstGeom>
          <a:solidFill>
            <a:srgbClr val="52B788"/>
          </a:solidFill>
          <a:ln w="12700">
            <a:solidFill>
              <a:srgbClr val="52B788"/>
            </a:solidFill>
            <a:prstDash val="solid"/>
          </a:ln>
        </p:spPr>
        <p:txBody>
          <a:bodyPr/>
          <a:lstStyle/>
          <a:p>
            <a:endParaRPr lang="en-US"/>
          </a:p>
        </p:txBody>
      </p:sp>
      <p:sp>
        <p:nvSpPr>
          <p:cNvPr id="26" name="Text 24"/>
          <p:cNvSpPr/>
          <p:nvPr/>
        </p:nvSpPr>
        <p:spPr>
          <a:xfrm>
            <a:off x="4773168" y="2651760"/>
            <a:ext cx="384048" cy="457200"/>
          </a:xfrm>
          <a:prstGeom prst="rect">
            <a:avLst/>
          </a:prstGeom>
          <a:noFill/>
          <a:ln/>
        </p:spPr>
        <p:txBody>
          <a:bodyPr wrap="square" lIns="0" tIns="0" rIns="0" bIns="0" rtlCol="0" anchor="ctr"/>
          <a:lstStyle/>
          <a:p>
            <a:pPr marL="0" indent="0" algn="ctr">
              <a:buNone/>
            </a:pPr>
            <a:r>
              <a:rPr lang="en-US" sz="1400" b="1">
                <a:solidFill>
                  <a:srgbClr val="FFFFFF"/>
                </a:solidFill>
              </a:rPr>
              <a:t>05</a:t>
            </a:r>
            <a:endParaRPr lang="en-US" sz="1400"/>
          </a:p>
        </p:txBody>
      </p:sp>
      <p:sp>
        <p:nvSpPr>
          <p:cNvPr id="27" name="Text 25"/>
          <p:cNvSpPr/>
          <p:nvPr/>
        </p:nvSpPr>
        <p:spPr>
          <a:xfrm>
            <a:off x="5257800" y="2468880"/>
            <a:ext cx="3383280" cy="365760"/>
          </a:xfrm>
          <a:prstGeom prst="rect">
            <a:avLst/>
          </a:prstGeom>
          <a:noFill/>
          <a:ln/>
        </p:spPr>
        <p:txBody>
          <a:bodyPr wrap="square" lIns="0" tIns="0" rIns="0" bIns="0" rtlCol="0" anchor="ctr"/>
          <a:lstStyle/>
          <a:p>
            <a:pPr marL="0" indent="0">
              <a:buNone/>
            </a:pPr>
            <a:r>
              <a:rPr lang="en-US" sz="1300" b="1">
                <a:solidFill>
                  <a:srgbClr val="1B4332"/>
                </a:solidFill>
                <a:latin typeface="Calibri" pitchFamily="34" charset="0"/>
                <a:ea typeface="Calibri" pitchFamily="34" charset="-122"/>
                <a:cs typeface="Calibri" pitchFamily="34" charset="-120"/>
              </a:rPr>
              <a:t>Security Measures</a:t>
            </a:r>
            <a:endParaRPr lang="en-US" sz="1300"/>
          </a:p>
        </p:txBody>
      </p:sp>
      <p:sp>
        <p:nvSpPr>
          <p:cNvPr id="28" name="Text 26"/>
          <p:cNvSpPr/>
          <p:nvPr/>
        </p:nvSpPr>
        <p:spPr>
          <a:xfrm>
            <a:off x="5257800" y="2852928"/>
            <a:ext cx="3383280" cy="411480"/>
          </a:xfrm>
          <a:prstGeom prst="rect">
            <a:avLst/>
          </a:prstGeom>
          <a:noFill/>
          <a:ln/>
        </p:spPr>
        <p:txBody>
          <a:bodyPr wrap="square" lIns="0" tIns="0" rIns="0" bIns="0" rtlCol="0" anchor="ctr"/>
          <a:lstStyle/>
          <a:p>
            <a:pPr marL="0" indent="0">
              <a:buNone/>
            </a:pPr>
            <a:r>
              <a:rPr lang="en-US" sz="1000">
                <a:solidFill>
                  <a:srgbClr val="6B7280"/>
                </a:solidFill>
                <a:latin typeface="Calibri" pitchFamily="34" charset="0"/>
                <a:ea typeface="Calibri" pitchFamily="34" charset="-122"/>
                <a:cs typeface="Calibri" pitchFamily="34" charset="-120"/>
              </a:rPr>
              <a:t>Protecting the website and customer data</a:t>
            </a:r>
            <a:endParaRPr lang="en-US" sz="1000"/>
          </a:p>
        </p:txBody>
      </p:sp>
      <p:sp>
        <p:nvSpPr>
          <p:cNvPr id="29" name="Shape 27"/>
          <p:cNvSpPr/>
          <p:nvPr/>
        </p:nvSpPr>
        <p:spPr>
          <a:xfrm>
            <a:off x="4754880" y="3566160"/>
            <a:ext cx="4023360" cy="1005840"/>
          </a:xfrm>
          <a:prstGeom prst="rect">
            <a:avLst/>
          </a:prstGeom>
          <a:solidFill>
            <a:srgbClr val="EDF7F1"/>
          </a:solidFill>
          <a:ln w="12700">
            <a:solidFill>
              <a:srgbClr val="95D5B2"/>
            </a:solidFill>
            <a:prstDash val="solid"/>
          </a:ln>
          <a:effectLst>
            <a:outerShdw blurRad="50800" dist="25400" dir="8100000" algn="bl" rotWithShape="0">
              <a:srgbClr val="000000">
                <a:alpha val="8000"/>
              </a:srgbClr>
            </a:outerShdw>
          </a:effectLst>
        </p:spPr>
        <p:txBody>
          <a:bodyPr/>
          <a:lstStyle/>
          <a:p>
            <a:endParaRPr lang="en-US"/>
          </a:p>
        </p:txBody>
      </p:sp>
      <p:sp>
        <p:nvSpPr>
          <p:cNvPr id="30" name="Shape 28"/>
          <p:cNvSpPr/>
          <p:nvPr/>
        </p:nvSpPr>
        <p:spPr>
          <a:xfrm>
            <a:off x="4754880" y="3566160"/>
            <a:ext cx="411480" cy="1005840"/>
          </a:xfrm>
          <a:prstGeom prst="rect">
            <a:avLst/>
          </a:prstGeom>
          <a:solidFill>
            <a:srgbClr val="52B788"/>
          </a:solidFill>
          <a:ln w="12700">
            <a:solidFill>
              <a:srgbClr val="52B788"/>
            </a:solidFill>
            <a:prstDash val="solid"/>
          </a:ln>
        </p:spPr>
        <p:txBody>
          <a:bodyPr/>
          <a:lstStyle/>
          <a:p>
            <a:endParaRPr lang="en-US"/>
          </a:p>
        </p:txBody>
      </p:sp>
      <p:sp>
        <p:nvSpPr>
          <p:cNvPr id="31" name="Text 29"/>
          <p:cNvSpPr/>
          <p:nvPr/>
        </p:nvSpPr>
        <p:spPr>
          <a:xfrm>
            <a:off x="4773168" y="3840480"/>
            <a:ext cx="384048" cy="457200"/>
          </a:xfrm>
          <a:prstGeom prst="rect">
            <a:avLst/>
          </a:prstGeom>
          <a:noFill/>
          <a:ln/>
        </p:spPr>
        <p:txBody>
          <a:bodyPr wrap="square" lIns="0" tIns="0" rIns="0" bIns="0" rtlCol="0" anchor="ctr"/>
          <a:lstStyle/>
          <a:p>
            <a:pPr marL="0" indent="0" algn="ctr">
              <a:buNone/>
            </a:pPr>
            <a:r>
              <a:rPr lang="en-US" sz="1400" b="1">
                <a:solidFill>
                  <a:srgbClr val="FFFFFF"/>
                </a:solidFill>
              </a:rPr>
              <a:t>06</a:t>
            </a:r>
            <a:endParaRPr lang="en-US" sz="1400"/>
          </a:p>
        </p:txBody>
      </p:sp>
      <p:sp>
        <p:nvSpPr>
          <p:cNvPr id="32" name="Text 30"/>
          <p:cNvSpPr/>
          <p:nvPr/>
        </p:nvSpPr>
        <p:spPr>
          <a:xfrm>
            <a:off x="5257800" y="3657600"/>
            <a:ext cx="3383280" cy="365760"/>
          </a:xfrm>
          <a:prstGeom prst="rect">
            <a:avLst/>
          </a:prstGeom>
          <a:noFill/>
          <a:ln/>
        </p:spPr>
        <p:txBody>
          <a:bodyPr wrap="square" lIns="0" tIns="0" rIns="0" bIns="0" rtlCol="0" anchor="ctr"/>
          <a:lstStyle/>
          <a:p>
            <a:pPr marL="0" indent="0">
              <a:buNone/>
            </a:pPr>
            <a:r>
              <a:rPr lang="en-US" sz="1300" b="1">
                <a:solidFill>
                  <a:srgbClr val="1B4332"/>
                </a:solidFill>
                <a:latin typeface="Calibri" pitchFamily="34" charset="0"/>
                <a:ea typeface="Calibri" pitchFamily="34" charset="-122"/>
                <a:cs typeface="Calibri" pitchFamily="34" charset="-120"/>
              </a:rPr>
              <a:t>Conclusion</a:t>
            </a:r>
            <a:endParaRPr lang="en-US" sz="1300"/>
          </a:p>
        </p:txBody>
      </p:sp>
      <p:sp>
        <p:nvSpPr>
          <p:cNvPr id="33" name="Text 31"/>
          <p:cNvSpPr/>
          <p:nvPr/>
        </p:nvSpPr>
        <p:spPr>
          <a:xfrm>
            <a:off x="5257800" y="4041648"/>
            <a:ext cx="3383280" cy="411480"/>
          </a:xfrm>
          <a:prstGeom prst="rect">
            <a:avLst/>
          </a:prstGeom>
          <a:noFill/>
          <a:ln/>
        </p:spPr>
        <p:txBody>
          <a:bodyPr wrap="square" lIns="0" tIns="0" rIns="0" bIns="0" rtlCol="0" anchor="ctr"/>
          <a:lstStyle/>
          <a:p>
            <a:pPr marL="0" indent="0">
              <a:buNone/>
            </a:pPr>
            <a:r>
              <a:rPr lang="en-US" sz="1000">
                <a:solidFill>
                  <a:srgbClr val="6B7280"/>
                </a:solidFill>
                <a:latin typeface="Calibri" pitchFamily="34" charset="0"/>
                <a:ea typeface="Calibri" pitchFamily="34" charset="-122"/>
                <a:cs typeface="Calibri" pitchFamily="34" charset="-120"/>
              </a:rPr>
              <a:t>Summary and next steps</a:t>
            </a:r>
            <a:endParaRPr lang="en-US" sz="10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8F4E3"/>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2D6A4F"/>
          </a:solidFill>
          <a:ln w="12700">
            <a:solidFill>
              <a:srgbClr val="2D6A4F"/>
            </a:solidFill>
            <a:prstDash val="solid"/>
          </a:ln>
        </p:spPr>
        <p:txBody>
          <a:bodyPr/>
          <a:lstStyle/>
          <a:p>
            <a:endParaRPr lang="en-US"/>
          </a:p>
        </p:txBody>
      </p:sp>
      <p:sp>
        <p:nvSpPr>
          <p:cNvPr id="3" name="Text 1"/>
          <p:cNvSpPr/>
          <p:nvPr/>
        </p:nvSpPr>
        <p:spPr>
          <a:xfrm>
            <a:off x="457200" y="137160"/>
            <a:ext cx="8229600" cy="731520"/>
          </a:xfrm>
          <a:prstGeom prst="rect">
            <a:avLst/>
          </a:prstGeom>
          <a:noFill/>
          <a:ln/>
        </p:spPr>
        <p:txBody>
          <a:bodyPr wrap="square" rtlCol="0" anchor="ctr"/>
          <a:lstStyle/>
          <a:p>
            <a:pPr marL="0" indent="0">
              <a:buNone/>
            </a:pPr>
            <a:r>
              <a:rPr lang="en-US" sz="3000" b="1">
                <a:solidFill>
                  <a:srgbClr val="FFFFFF"/>
                </a:solidFill>
                <a:latin typeface="Georgia" pitchFamily="34" charset="0"/>
                <a:ea typeface="Georgia" pitchFamily="34" charset="-122"/>
                <a:cs typeface="Georgia" pitchFamily="34" charset="-120"/>
              </a:rPr>
              <a:t>Business Overview</a:t>
            </a:r>
            <a:endParaRPr lang="en-US" sz="3000"/>
          </a:p>
        </p:txBody>
      </p:sp>
      <p:sp>
        <p:nvSpPr>
          <p:cNvPr id="4" name="Shape 2"/>
          <p:cNvSpPr/>
          <p:nvPr/>
        </p:nvSpPr>
        <p:spPr>
          <a:xfrm>
            <a:off x="365760" y="1143000"/>
            <a:ext cx="3931920" cy="3566160"/>
          </a:xfrm>
          <a:prstGeom prst="rect">
            <a:avLst/>
          </a:prstGeom>
          <a:solidFill>
            <a:srgbClr val="FFFFFF"/>
          </a:solidFill>
          <a:ln w="12700">
            <a:solidFill>
              <a:srgbClr val="95D5B2"/>
            </a:solidFill>
            <a:prstDash val="solid"/>
          </a:ln>
          <a:effectLst>
            <a:outerShdw blurRad="76200" dist="25400" dir="8100000" algn="bl" rotWithShape="0">
              <a:srgbClr val="000000">
                <a:alpha val="10000"/>
              </a:srgbClr>
            </a:outerShdw>
          </a:effectLst>
        </p:spPr>
        <p:txBody>
          <a:bodyPr/>
          <a:lstStyle/>
          <a:p>
            <a:endParaRPr lang="en-US"/>
          </a:p>
        </p:txBody>
      </p:sp>
      <p:sp>
        <p:nvSpPr>
          <p:cNvPr id="5" name="Text 3"/>
          <p:cNvSpPr/>
          <p:nvPr/>
        </p:nvSpPr>
        <p:spPr>
          <a:xfrm>
            <a:off x="502920" y="1280160"/>
            <a:ext cx="3657600" cy="411480"/>
          </a:xfrm>
          <a:prstGeom prst="rect">
            <a:avLst/>
          </a:prstGeom>
          <a:noFill/>
          <a:ln/>
        </p:spPr>
        <p:txBody>
          <a:bodyPr wrap="square" rtlCol="0" anchor="ctr"/>
          <a:lstStyle/>
          <a:p>
            <a:pPr marL="0" indent="0">
              <a:buNone/>
            </a:pPr>
            <a:r>
              <a:rPr lang="en-US" sz="1500" b="1">
                <a:solidFill>
                  <a:srgbClr val="1B4332"/>
                </a:solidFill>
                <a:latin typeface="Calibri" pitchFamily="34" charset="0"/>
                <a:ea typeface="Calibri" pitchFamily="34" charset="-122"/>
                <a:cs typeface="Calibri" pitchFamily="34" charset="-120"/>
              </a:rPr>
              <a:t>☕  About the Café</a:t>
            </a:r>
            <a:endParaRPr lang="en-US" sz="1500"/>
          </a:p>
        </p:txBody>
      </p:sp>
      <p:sp>
        <p:nvSpPr>
          <p:cNvPr id="6" name="Text 4"/>
          <p:cNvSpPr/>
          <p:nvPr/>
        </p:nvSpPr>
        <p:spPr>
          <a:xfrm>
            <a:off x="502920" y="1737360"/>
            <a:ext cx="3657600" cy="2743200"/>
          </a:xfrm>
          <a:prstGeom prst="rect">
            <a:avLst/>
          </a:prstGeom>
          <a:noFill/>
          <a:ln/>
        </p:spPr>
        <p:txBody>
          <a:bodyPr wrap="square" rtlCol="0" anchor="ctr"/>
          <a:lstStyle/>
          <a:p>
            <a:pPr marL="0" indent="0">
              <a:buNone/>
            </a:pPr>
            <a:r>
              <a:rPr lang="en-US" sz="1200" b="1">
                <a:solidFill>
                  <a:srgbClr val="2D2D2D"/>
                </a:solidFill>
                <a:latin typeface="Calibri" pitchFamily="34" charset="0"/>
                <a:ea typeface="Calibri" pitchFamily="34" charset="-122"/>
                <a:cs typeface="Calibri" pitchFamily="34" charset="-120"/>
              </a:rPr>
              <a:t>Urban Green Café</a:t>
            </a:r>
            <a:endParaRPr lang="en-US" sz="1200"/>
          </a:p>
          <a:p>
            <a:pPr marL="0" indent="0">
              <a:buNone/>
            </a:pPr>
            <a:r>
              <a:rPr lang="en-US" sz="1200">
                <a:solidFill>
                  <a:srgbClr val="2D2D2D"/>
                </a:solidFill>
                <a:latin typeface="Calibri" pitchFamily="34" charset="0"/>
                <a:ea typeface="Calibri" pitchFamily="34" charset="-122"/>
                <a:cs typeface="Calibri" pitchFamily="34" charset="-120"/>
              </a:rPr>
              <a:t>is a trendy café specialising in organic, locally-sourced foods and beverages. Offerings include specialty coffees, fresh juices, artisanal pastries, and seasonal healthy meals.</a:t>
            </a:r>
            <a:endParaRPr lang="en-US" sz="1200"/>
          </a:p>
          <a:p>
            <a:pPr marL="0" indent="0">
              <a:buNone/>
            </a:pPr>
            <a:endParaRPr lang="en-US" sz="1200"/>
          </a:p>
          <a:p>
            <a:pPr marL="0" indent="0">
              <a:buNone/>
            </a:pPr>
            <a:r>
              <a:rPr lang="en-US" sz="1200">
                <a:solidFill>
                  <a:srgbClr val="2D2D2D"/>
                </a:solidFill>
                <a:latin typeface="Calibri" pitchFamily="34" charset="0"/>
                <a:ea typeface="Calibri" pitchFamily="34" charset="-122"/>
                <a:cs typeface="Calibri" pitchFamily="34" charset="-120"/>
              </a:rPr>
              <a:t>Core focus: </a:t>
            </a:r>
            <a:endParaRPr lang="en-US" sz="1200"/>
          </a:p>
          <a:p>
            <a:pPr marL="0" indent="0">
              <a:buNone/>
            </a:pPr>
            <a:r>
              <a:rPr lang="en-US" sz="1200" i="1">
                <a:solidFill>
                  <a:srgbClr val="2D2D2D"/>
                </a:solidFill>
                <a:latin typeface="Calibri" pitchFamily="34" charset="0"/>
                <a:ea typeface="Calibri" pitchFamily="34" charset="-122"/>
                <a:cs typeface="Calibri" pitchFamily="34" charset="-120"/>
              </a:rPr>
              <a:t>sustainability, quality ingredients, and an eco-friendly atmosphere.</a:t>
            </a:r>
            <a:endParaRPr lang="en-US" sz="1200"/>
          </a:p>
        </p:txBody>
      </p:sp>
      <p:sp>
        <p:nvSpPr>
          <p:cNvPr id="7" name="Shape 5"/>
          <p:cNvSpPr/>
          <p:nvPr/>
        </p:nvSpPr>
        <p:spPr>
          <a:xfrm>
            <a:off x="4663440" y="1143000"/>
            <a:ext cx="3931920" cy="1645920"/>
          </a:xfrm>
          <a:prstGeom prst="rect">
            <a:avLst/>
          </a:prstGeom>
          <a:solidFill>
            <a:srgbClr val="FFFFFF"/>
          </a:solidFill>
          <a:ln w="12700">
            <a:solidFill>
              <a:srgbClr val="95D5B2"/>
            </a:solidFill>
            <a:prstDash val="solid"/>
          </a:ln>
          <a:effectLst>
            <a:outerShdw blurRad="76200" dist="25400" dir="8100000" algn="bl" rotWithShape="0">
              <a:srgbClr val="000000">
                <a:alpha val="10000"/>
              </a:srgbClr>
            </a:outerShdw>
          </a:effectLst>
        </p:spPr>
        <p:txBody>
          <a:bodyPr/>
          <a:lstStyle/>
          <a:p>
            <a:endParaRPr lang="en-US"/>
          </a:p>
        </p:txBody>
      </p:sp>
      <p:sp>
        <p:nvSpPr>
          <p:cNvPr id="8" name="Text 6"/>
          <p:cNvSpPr/>
          <p:nvPr/>
        </p:nvSpPr>
        <p:spPr>
          <a:xfrm>
            <a:off x="4800600" y="1280160"/>
            <a:ext cx="3657600" cy="411480"/>
          </a:xfrm>
          <a:prstGeom prst="rect">
            <a:avLst/>
          </a:prstGeom>
          <a:noFill/>
          <a:ln/>
        </p:spPr>
        <p:txBody>
          <a:bodyPr wrap="square" rtlCol="0" anchor="ctr"/>
          <a:lstStyle/>
          <a:p>
            <a:pPr marL="0" indent="0">
              <a:buNone/>
            </a:pPr>
            <a:r>
              <a:rPr lang="en-US" sz="1500" b="1">
                <a:solidFill>
                  <a:srgbClr val="1B4332"/>
                </a:solidFill>
                <a:latin typeface="Calibri" pitchFamily="34" charset="0"/>
                <a:ea typeface="Calibri" pitchFamily="34" charset="-122"/>
                <a:cs typeface="Calibri" pitchFamily="34" charset="-120"/>
              </a:rPr>
              <a:t>🎯  Target Audience</a:t>
            </a:r>
            <a:endParaRPr lang="en-US" sz="1500"/>
          </a:p>
        </p:txBody>
      </p:sp>
      <p:sp>
        <p:nvSpPr>
          <p:cNvPr id="9" name="Text 7"/>
          <p:cNvSpPr/>
          <p:nvPr/>
        </p:nvSpPr>
        <p:spPr>
          <a:xfrm>
            <a:off x="4800600" y="1737360"/>
            <a:ext cx="3657600" cy="914400"/>
          </a:xfrm>
          <a:prstGeom prst="rect">
            <a:avLst/>
          </a:prstGeom>
          <a:noFill/>
          <a:ln/>
        </p:spPr>
        <p:txBody>
          <a:bodyPr wrap="square" rtlCol="0" anchor="ctr"/>
          <a:lstStyle/>
          <a:p>
            <a:pPr marL="0" indent="0">
              <a:buNone/>
            </a:pPr>
            <a:r>
              <a:rPr lang="en-US" sz="1200">
                <a:solidFill>
                  <a:srgbClr val="2D2D2D"/>
                </a:solidFill>
                <a:latin typeface="Calibri" pitchFamily="34" charset="0"/>
                <a:ea typeface="Calibri" pitchFamily="34" charset="-122"/>
                <a:cs typeface="Calibri" pitchFamily="34" charset="-120"/>
              </a:rPr>
              <a:t>Health-conscious, environmentally aware customers. Young professionals &amp; families aged 20–45 who value artisanal products and sustainability.</a:t>
            </a:r>
            <a:endParaRPr lang="en-US" sz="1200"/>
          </a:p>
        </p:txBody>
      </p:sp>
      <p:sp>
        <p:nvSpPr>
          <p:cNvPr id="10" name="Shape 8"/>
          <p:cNvSpPr/>
          <p:nvPr/>
        </p:nvSpPr>
        <p:spPr>
          <a:xfrm>
            <a:off x="4663440" y="2926080"/>
            <a:ext cx="3931920" cy="1783080"/>
          </a:xfrm>
          <a:prstGeom prst="rect">
            <a:avLst/>
          </a:prstGeom>
          <a:solidFill>
            <a:srgbClr val="1B4332"/>
          </a:solidFill>
          <a:ln w="12700">
            <a:solidFill>
              <a:srgbClr val="1B4332"/>
            </a:solidFill>
            <a:prstDash val="solid"/>
          </a:ln>
          <a:effectLst>
            <a:outerShdw blurRad="76200" dist="25400" dir="8100000" algn="bl" rotWithShape="0">
              <a:srgbClr val="000000">
                <a:alpha val="10000"/>
              </a:srgbClr>
            </a:outerShdw>
          </a:effectLst>
        </p:spPr>
        <p:txBody>
          <a:bodyPr/>
          <a:lstStyle/>
          <a:p>
            <a:endParaRPr lang="en-US"/>
          </a:p>
        </p:txBody>
      </p:sp>
      <p:sp>
        <p:nvSpPr>
          <p:cNvPr id="11" name="Text 9"/>
          <p:cNvSpPr/>
          <p:nvPr/>
        </p:nvSpPr>
        <p:spPr>
          <a:xfrm>
            <a:off x="4800600" y="3063240"/>
            <a:ext cx="3657600" cy="411480"/>
          </a:xfrm>
          <a:prstGeom prst="rect">
            <a:avLst/>
          </a:prstGeom>
          <a:noFill/>
          <a:ln/>
        </p:spPr>
        <p:txBody>
          <a:bodyPr wrap="square" rtlCol="0" anchor="ctr"/>
          <a:lstStyle/>
          <a:p>
            <a:pPr marL="0" indent="0">
              <a:buNone/>
            </a:pPr>
            <a:r>
              <a:rPr lang="en-US" sz="1500" b="1">
                <a:solidFill>
                  <a:srgbClr val="95D5B2"/>
                </a:solidFill>
                <a:latin typeface="Calibri" pitchFamily="34" charset="0"/>
                <a:ea typeface="Calibri" pitchFamily="34" charset="-122"/>
                <a:cs typeface="Calibri" pitchFamily="34" charset="-120"/>
              </a:rPr>
              <a:t>🌱  Our Mission</a:t>
            </a:r>
            <a:endParaRPr lang="en-US" sz="1500"/>
          </a:p>
        </p:txBody>
      </p:sp>
      <p:sp>
        <p:nvSpPr>
          <p:cNvPr id="12" name="Text 10"/>
          <p:cNvSpPr/>
          <p:nvPr/>
        </p:nvSpPr>
        <p:spPr>
          <a:xfrm>
            <a:off x="4800600" y="3520440"/>
            <a:ext cx="3657600" cy="1005840"/>
          </a:xfrm>
          <a:prstGeom prst="rect">
            <a:avLst/>
          </a:prstGeom>
          <a:noFill/>
          <a:ln/>
        </p:spPr>
        <p:txBody>
          <a:bodyPr wrap="square" rtlCol="0" anchor="ctr"/>
          <a:lstStyle/>
          <a:p>
            <a:pPr marL="0" indent="0">
              <a:buNone/>
            </a:pPr>
            <a:r>
              <a:rPr lang="en-US" sz="1200">
                <a:solidFill>
                  <a:srgbClr val="FFFFFF"/>
                </a:solidFill>
                <a:latin typeface="Calibri" pitchFamily="34" charset="0"/>
                <a:ea typeface="Calibri" pitchFamily="34" charset="-122"/>
                <a:cs typeface="Calibri" pitchFamily="34" charset="-120"/>
              </a:rPr>
              <a:t>Promoting sustainable dining and empowering conscious consumers through creativity, ethical food practices, and community connection.</a:t>
            </a:r>
            <a:endParaRPr lang="en-US" sz="12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4332"/>
          </a:solidFill>
          <a:ln w="12700">
            <a:solidFill>
              <a:srgbClr val="1B4332"/>
            </a:solidFill>
            <a:prstDash val="solid"/>
          </a:ln>
        </p:spPr>
        <p:txBody>
          <a:bodyPr/>
          <a:lstStyle/>
          <a:p>
            <a:endParaRPr lang="en-US"/>
          </a:p>
        </p:txBody>
      </p:sp>
      <p:sp>
        <p:nvSpPr>
          <p:cNvPr id="3" name="Text 1"/>
          <p:cNvSpPr/>
          <p:nvPr/>
        </p:nvSpPr>
        <p:spPr>
          <a:xfrm>
            <a:off x="457200" y="137160"/>
            <a:ext cx="8229600" cy="731520"/>
          </a:xfrm>
          <a:prstGeom prst="rect">
            <a:avLst/>
          </a:prstGeom>
          <a:noFill/>
          <a:ln/>
        </p:spPr>
        <p:txBody>
          <a:bodyPr wrap="square" rtlCol="0" anchor="ctr"/>
          <a:lstStyle/>
          <a:p>
            <a:pPr marL="0" indent="0">
              <a:buNone/>
            </a:pPr>
            <a:r>
              <a:rPr lang="en-US" sz="2800" b="1">
                <a:solidFill>
                  <a:srgbClr val="FFFFFF"/>
                </a:solidFill>
                <a:latin typeface="Georgia" pitchFamily="34" charset="0"/>
                <a:ea typeface="Georgia" pitchFamily="34" charset="-122"/>
                <a:cs typeface="Georgia" pitchFamily="34" charset="-120"/>
              </a:rPr>
              <a:t>Brand Identity – Logo Concept</a:t>
            </a:r>
            <a:endParaRPr lang="en-US" sz="2800"/>
          </a:p>
        </p:txBody>
      </p:sp>
      <p:sp>
        <p:nvSpPr>
          <p:cNvPr id="4" name="Shape 2"/>
          <p:cNvSpPr/>
          <p:nvPr/>
        </p:nvSpPr>
        <p:spPr>
          <a:xfrm>
            <a:off x="914400" y="1188720"/>
            <a:ext cx="3200400" cy="3200400"/>
          </a:xfrm>
          <a:prstGeom prst="ellipse">
            <a:avLst/>
          </a:prstGeom>
          <a:solidFill>
            <a:srgbClr val="1B4332"/>
          </a:solidFill>
          <a:ln w="38100">
            <a:solidFill>
              <a:srgbClr val="52B788"/>
            </a:solidFill>
            <a:prstDash val="solid"/>
          </a:ln>
        </p:spPr>
        <p:txBody>
          <a:bodyPr/>
          <a:lstStyle/>
          <a:p>
            <a:endParaRPr lang="en-US"/>
          </a:p>
        </p:txBody>
      </p:sp>
      <p:sp>
        <p:nvSpPr>
          <p:cNvPr id="5" name="Text 3"/>
          <p:cNvSpPr/>
          <p:nvPr/>
        </p:nvSpPr>
        <p:spPr>
          <a:xfrm>
            <a:off x="1371600" y="1463040"/>
            <a:ext cx="2286000" cy="1097280"/>
          </a:xfrm>
          <a:prstGeom prst="rect">
            <a:avLst/>
          </a:prstGeom>
          <a:noFill/>
          <a:ln/>
        </p:spPr>
        <p:txBody>
          <a:bodyPr wrap="square" rtlCol="0" anchor="ctr"/>
          <a:lstStyle/>
          <a:p>
            <a:pPr marL="0" indent="0" algn="ctr">
              <a:buNone/>
            </a:pPr>
            <a:r>
              <a:rPr lang="en-US" sz="4800">
                <a:solidFill>
                  <a:srgbClr val="000000"/>
                </a:solidFill>
              </a:rPr>
              <a:t>🌿</a:t>
            </a:r>
            <a:endParaRPr lang="en-US" sz="4800"/>
          </a:p>
        </p:txBody>
      </p:sp>
      <p:sp>
        <p:nvSpPr>
          <p:cNvPr id="6" name="Text 4"/>
          <p:cNvSpPr/>
          <p:nvPr/>
        </p:nvSpPr>
        <p:spPr>
          <a:xfrm>
            <a:off x="914400" y="2606040"/>
            <a:ext cx="3200400" cy="411480"/>
          </a:xfrm>
          <a:prstGeom prst="rect">
            <a:avLst/>
          </a:prstGeom>
          <a:noFill/>
          <a:ln/>
        </p:spPr>
        <p:txBody>
          <a:bodyPr wrap="square" lIns="0" tIns="0" rIns="0" bIns="0" rtlCol="0" anchor="ctr"/>
          <a:lstStyle/>
          <a:p>
            <a:pPr marL="0" indent="0" algn="ctr">
              <a:buNone/>
            </a:pPr>
            <a:r>
              <a:rPr lang="en-US" sz="1300" b="1" kern="0" spc="200">
                <a:solidFill>
                  <a:srgbClr val="FFFFFF"/>
                </a:solidFill>
                <a:latin typeface="Georgia" pitchFamily="34" charset="0"/>
                <a:ea typeface="Georgia" pitchFamily="34" charset="-122"/>
                <a:cs typeface="Georgia" pitchFamily="34" charset="-120"/>
              </a:rPr>
              <a:t>URBAN GREEN</a:t>
            </a:r>
            <a:endParaRPr lang="en-US" sz="1300"/>
          </a:p>
        </p:txBody>
      </p:sp>
      <p:sp>
        <p:nvSpPr>
          <p:cNvPr id="7" name="Text 5"/>
          <p:cNvSpPr/>
          <p:nvPr/>
        </p:nvSpPr>
        <p:spPr>
          <a:xfrm>
            <a:off x="914400" y="3017520"/>
            <a:ext cx="3200400" cy="320040"/>
          </a:xfrm>
          <a:prstGeom prst="rect">
            <a:avLst/>
          </a:prstGeom>
          <a:noFill/>
          <a:ln/>
        </p:spPr>
        <p:txBody>
          <a:bodyPr wrap="square" lIns="0" tIns="0" rIns="0" bIns="0" rtlCol="0" anchor="ctr"/>
          <a:lstStyle/>
          <a:p>
            <a:pPr marL="0" indent="0" algn="ctr">
              <a:buNone/>
            </a:pPr>
            <a:r>
              <a:rPr lang="en-US" sz="1100" kern="0" spc="500">
                <a:solidFill>
                  <a:srgbClr val="95D5B2"/>
                </a:solidFill>
                <a:latin typeface="Georgia" pitchFamily="34" charset="0"/>
                <a:ea typeface="Georgia" pitchFamily="34" charset="-122"/>
                <a:cs typeface="Georgia" pitchFamily="34" charset="-120"/>
              </a:rPr>
              <a:t>C A F É</a:t>
            </a:r>
            <a:endParaRPr lang="en-US" sz="1100"/>
          </a:p>
        </p:txBody>
      </p:sp>
      <p:sp>
        <p:nvSpPr>
          <p:cNvPr id="8" name="Text 6"/>
          <p:cNvSpPr/>
          <p:nvPr/>
        </p:nvSpPr>
        <p:spPr>
          <a:xfrm>
            <a:off x="914400" y="4297680"/>
            <a:ext cx="3200400" cy="274320"/>
          </a:xfrm>
          <a:prstGeom prst="rect">
            <a:avLst/>
          </a:prstGeom>
          <a:noFill/>
          <a:ln/>
        </p:spPr>
        <p:txBody>
          <a:bodyPr wrap="square" rtlCol="0" anchor="ctr"/>
          <a:lstStyle/>
          <a:p>
            <a:pPr marL="0" indent="0" algn="ctr">
              <a:buNone/>
            </a:pPr>
            <a:r>
              <a:rPr lang="en-US" sz="1000" i="1">
                <a:solidFill>
                  <a:srgbClr val="6B7280"/>
                </a:solidFill>
              </a:rPr>
              <a:t>Logo Concept</a:t>
            </a:r>
            <a:endParaRPr lang="en-US" sz="1000"/>
          </a:p>
        </p:txBody>
      </p:sp>
      <p:sp>
        <p:nvSpPr>
          <p:cNvPr id="9" name="Shape 7"/>
          <p:cNvSpPr/>
          <p:nvPr/>
        </p:nvSpPr>
        <p:spPr>
          <a:xfrm>
            <a:off x="4572000" y="1188720"/>
            <a:ext cx="4206240" cy="868680"/>
          </a:xfrm>
          <a:prstGeom prst="rect">
            <a:avLst/>
          </a:prstGeom>
          <a:solidFill>
            <a:srgbClr val="F3F4F6"/>
          </a:solidFill>
          <a:ln w="12700">
            <a:solidFill>
              <a:srgbClr val="95D5B2"/>
            </a:solidFill>
            <a:prstDash val="solid"/>
          </a:ln>
        </p:spPr>
        <p:txBody>
          <a:bodyPr/>
          <a:lstStyle/>
          <a:p>
            <a:endParaRPr lang="en-US"/>
          </a:p>
        </p:txBody>
      </p:sp>
      <p:sp>
        <p:nvSpPr>
          <p:cNvPr id="10" name="Text 8"/>
          <p:cNvSpPr/>
          <p:nvPr/>
        </p:nvSpPr>
        <p:spPr>
          <a:xfrm>
            <a:off x="4663440" y="1371600"/>
            <a:ext cx="457200" cy="457200"/>
          </a:xfrm>
          <a:prstGeom prst="rect">
            <a:avLst/>
          </a:prstGeom>
          <a:noFill/>
          <a:ln/>
        </p:spPr>
        <p:txBody>
          <a:bodyPr wrap="square" lIns="0" tIns="0" rIns="0" bIns="0" rtlCol="0" anchor="ctr"/>
          <a:lstStyle/>
          <a:p>
            <a:pPr marL="0" indent="0">
              <a:buNone/>
            </a:pPr>
            <a:r>
              <a:rPr lang="en-US" sz="1800">
                <a:solidFill>
                  <a:srgbClr val="000000"/>
                </a:solidFill>
              </a:rPr>
              <a:t>🌱</a:t>
            </a:r>
            <a:endParaRPr lang="en-US" sz="1800"/>
          </a:p>
        </p:txBody>
      </p:sp>
      <p:sp>
        <p:nvSpPr>
          <p:cNvPr id="11" name="Text 9"/>
          <p:cNvSpPr/>
          <p:nvPr/>
        </p:nvSpPr>
        <p:spPr>
          <a:xfrm>
            <a:off x="5166360" y="1261872"/>
            <a:ext cx="3474720" cy="320040"/>
          </a:xfrm>
          <a:prstGeom prst="rect">
            <a:avLst/>
          </a:prstGeom>
          <a:noFill/>
          <a:ln/>
        </p:spPr>
        <p:txBody>
          <a:bodyPr wrap="square" lIns="0" tIns="0" rIns="0" bIns="0" rtlCol="0" anchor="ctr"/>
          <a:lstStyle/>
          <a:p>
            <a:pPr marL="0" indent="0">
              <a:buNone/>
            </a:pPr>
            <a:r>
              <a:rPr lang="en-US" sz="1300" b="1">
                <a:solidFill>
                  <a:srgbClr val="1B4332"/>
                </a:solidFill>
                <a:latin typeface="Calibri" pitchFamily="34" charset="0"/>
                <a:ea typeface="Calibri" pitchFamily="34" charset="-122"/>
                <a:cs typeface="Calibri" pitchFamily="34" charset="-120"/>
              </a:rPr>
              <a:t>Natural Tranquility</a:t>
            </a:r>
            <a:endParaRPr lang="en-US" sz="1300"/>
          </a:p>
        </p:txBody>
      </p:sp>
      <p:sp>
        <p:nvSpPr>
          <p:cNvPr id="12" name="Text 10"/>
          <p:cNvSpPr/>
          <p:nvPr/>
        </p:nvSpPr>
        <p:spPr>
          <a:xfrm>
            <a:off x="5166360" y="1627632"/>
            <a:ext cx="3474720" cy="347472"/>
          </a:xfrm>
          <a:prstGeom prst="rect">
            <a:avLst/>
          </a:prstGeom>
          <a:noFill/>
          <a:ln/>
        </p:spPr>
        <p:txBody>
          <a:bodyPr wrap="square" lIns="0" tIns="0" rIns="0" bIns="0" rtlCol="0" anchor="ctr"/>
          <a:lstStyle/>
          <a:p>
            <a:pPr marL="0" indent="0">
              <a:buNone/>
            </a:pPr>
            <a:r>
              <a:rPr lang="en-US" sz="1000">
                <a:solidFill>
                  <a:srgbClr val="6B7280"/>
                </a:solidFill>
                <a:latin typeface="Calibri" pitchFamily="34" charset="0"/>
                <a:ea typeface="Calibri" pitchFamily="34" charset="-122"/>
                <a:cs typeface="Calibri" pitchFamily="34" charset="-120"/>
              </a:rPr>
              <a:t>Circular leaf motif symbolises the cycle of nature and eco-consciousness</a:t>
            </a:r>
            <a:endParaRPr lang="en-US" sz="1000"/>
          </a:p>
        </p:txBody>
      </p:sp>
      <p:sp>
        <p:nvSpPr>
          <p:cNvPr id="13" name="Shape 11"/>
          <p:cNvSpPr/>
          <p:nvPr/>
        </p:nvSpPr>
        <p:spPr>
          <a:xfrm>
            <a:off x="4572000" y="2148840"/>
            <a:ext cx="4206240" cy="868680"/>
          </a:xfrm>
          <a:prstGeom prst="rect">
            <a:avLst/>
          </a:prstGeom>
          <a:solidFill>
            <a:srgbClr val="EDF7F1"/>
          </a:solidFill>
          <a:ln w="12700">
            <a:solidFill>
              <a:srgbClr val="95D5B2"/>
            </a:solidFill>
            <a:prstDash val="solid"/>
          </a:ln>
        </p:spPr>
        <p:txBody>
          <a:bodyPr/>
          <a:lstStyle/>
          <a:p>
            <a:endParaRPr lang="en-US"/>
          </a:p>
        </p:txBody>
      </p:sp>
      <p:sp>
        <p:nvSpPr>
          <p:cNvPr id="14" name="Text 12"/>
          <p:cNvSpPr/>
          <p:nvPr/>
        </p:nvSpPr>
        <p:spPr>
          <a:xfrm>
            <a:off x="4663440" y="2331720"/>
            <a:ext cx="457200" cy="457200"/>
          </a:xfrm>
          <a:prstGeom prst="rect">
            <a:avLst/>
          </a:prstGeom>
          <a:noFill/>
          <a:ln/>
        </p:spPr>
        <p:txBody>
          <a:bodyPr wrap="square" lIns="0" tIns="0" rIns="0" bIns="0" rtlCol="0" anchor="ctr"/>
          <a:lstStyle/>
          <a:p>
            <a:pPr marL="0" indent="0">
              <a:buNone/>
            </a:pPr>
            <a:r>
              <a:rPr lang="en-US" sz="1800">
                <a:solidFill>
                  <a:srgbClr val="000000"/>
                </a:solidFill>
              </a:rPr>
              <a:t>🏙️</a:t>
            </a:r>
            <a:endParaRPr lang="en-US" sz="1800"/>
          </a:p>
        </p:txBody>
      </p:sp>
      <p:sp>
        <p:nvSpPr>
          <p:cNvPr id="15" name="Text 13"/>
          <p:cNvSpPr/>
          <p:nvPr/>
        </p:nvSpPr>
        <p:spPr>
          <a:xfrm>
            <a:off x="5166360" y="2221992"/>
            <a:ext cx="3474720" cy="320040"/>
          </a:xfrm>
          <a:prstGeom prst="rect">
            <a:avLst/>
          </a:prstGeom>
          <a:noFill/>
          <a:ln/>
        </p:spPr>
        <p:txBody>
          <a:bodyPr wrap="square" lIns="0" tIns="0" rIns="0" bIns="0" rtlCol="0" anchor="ctr"/>
          <a:lstStyle/>
          <a:p>
            <a:pPr marL="0" indent="0">
              <a:buNone/>
            </a:pPr>
            <a:r>
              <a:rPr lang="en-US" sz="1300" b="1">
                <a:solidFill>
                  <a:srgbClr val="1B4332"/>
                </a:solidFill>
                <a:latin typeface="Calibri" pitchFamily="34" charset="0"/>
                <a:ea typeface="Calibri" pitchFamily="34" charset="-122"/>
                <a:cs typeface="Calibri" pitchFamily="34" charset="-120"/>
              </a:rPr>
              <a:t>Urban Sophistication</a:t>
            </a:r>
            <a:endParaRPr lang="en-US" sz="1300"/>
          </a:p>
        </p:txBody>
      </p:sp>
      <p:sp>
        <p:nvSpPr>
          <p:cNvPr id="16" name="Text 14"/>
          <p:cNvSpPr/>
          <p:nvPr/>
        </p:nvSpPr>
        <p:spPr>
          <a:xfrm>
            <a:off x="5166360" y="2587752"/>
            <a:ext cx="3474720" cy="347472"/>
          </a:xfrm>
          <a:prstGeom prst="rect">
            <a:avLst/>
          </a:prstGeom>
          <a:noFill/>
          <a:ln/>
        </p:spPr>
        <p:txBody>
          <a:bodyPr wrap="square" lIns="0" tIns="0" rIns="0" bIns="0" rtlCol="0" anchor="ctr"/>
          <a:lstStyle/>
          <a:p>
            <a:pPr marL="0" indent="0">
              <a:buNone/>
            </a:pPr>
            <a:r>
              <a:rPr lang="en-US" sz="1000">
                <a:solidFill>
                  <a:srgbClr val="6B7280"/>
                </a:solidFill>
                <a:latin typeface="Calibri" pitchFamily="34" charset="0"/>
                <a:ea typeface="Calibri" pitchFamily="34" charset="-122"/>
                <a:cs typeface="Calibri" pitchFamily="34" charset="-120"/>
              </a:rPr>
              <a:t>Clean, modern typeface paired with organic shapes for a premium feel</a:t>
            </a:r>
            <a:endParaRPr lang="en-US" sz="1000"/>
          </a:p>
        </p:txBody>
      </p:sp>
      <p:sp>
        <p:nvSpPr>
          <p:cNvPr id="17" name="Shape 15"/>
          <p:cNvSpPr/>
          <p:nvPr/>
        </p:nvSpPr>
        <p:spPr>
          <a:xfrm>
            <a:off x="4572000" y="3108960"/>
            <a:ext cx="4206240" cy="868680"/>
          </a:xfrm>
          <a:prstGeom prst="rect">
            <a:avLst/>
          </a:prstGeom>
          <a:solidFill>
            <a:srgbClr val="F3F4F6"/>
          </a:solidFill>
          <a:ln w="12700">
            <a:solidFill>
              <a:srgbClr val="95D5B2"/>
            </a:solidFill>
            <a:prstDash val="solid"/>
          </a:ln>
        </p:spPr>
        <p:txBody>
          <a:bodyPr/>
          <a:lstStyle/>
          <a:p>
            <a:endParaRPr lang="en-US"/>
          </a:p>
        </p:txBody>
      </p:sp>
      <p:sp>
        <p:nvSpPr>
          <p:cNvPr id="18" name="Text 16"/>
          <p:cNvSpPr/>
          <p:nvPr/>
        </p:nvSpPr>
        <p:spPr>
          <a:xfrm>
            <a:off x="4663440" y="3291840"/>
            <a:ext cx="457200" cy="457200"/>
          </a:xfrm>
          <a:prstGeom prst="rect">
            <a:avLst/>
          </a:prstGeom>
          <a:noFill/>
          <a:ln/>
        </p:spPr>
        <p:txBody>
          <a:bodyPr wrap="square" lIns="0" tIns="0" rIns="0" bIns="0" rtlCol="0" anchor="ctr"/>
          <a:lstStyle/>
          <a:p>
            <a:pPr marL="0" indent="0">
              <a:buNone/>
            </a:pPr>
            <a:r>
              <a:rPr lang="en-US" sz="1800">
                <a:solidFill>
                  <a:srgbClr val="000000"/>
                </a:solidFill>
              </a:rPr>
              <a:t>🤝</a:t>
            </a:r>
            <a:endParaRPr lang="en-US" sz="1800"/>
          </a:p>
        </p:txBody>
      </p:sp>
      <p:sp>
        <p:nvSpPr>
          <p:cNvPr id="19" name="Text 17"/>
          <p:cNvSpPr/>
          <p:nvPr/>
        </p:nvSpPr>
        <p:spPr>
          <a:xfrm>
            <a:off x="5166360" y="3182112"/>
            <a:ext cx="3474720" cy="320040"/>
          </a:xfrm>
          <a:prstGeom prst="rect">
            <a:avLst/>
          </a:prstGeom>
          <a:noFill/>
          <a:ln/>
        </p:spPr>
        <p:txBody>
          <a:bodyPr wrap="square" lIns="0" tIns="0" rIns="0" bIns="0" rtlCol="0" anchor="ctr"/>
          <a:lstStyle/>
          <a:p>
            <a:pPr marL="0" indent="0">
              <a:buNone/>
            </a:pPr>
            <a:r>
              <a:rPr lang="en-US" sz="1300" b="1">
                <a:solidFill>
                  <a:srgbClr val="1B4332"/>
                </a:solidFill>
                <a:latin typeface="Calibri" pitchFamily="34" charset="0"/>
                <a:ea typeface="Calibri" pitchFamily="34" charset="-122"/>
                <a:cs typeface="Calibri" pitchFamily="34" charset="-120"/>
              </a:rPr>
              <a:t>Community</a:t>
            </a:r>
            <a:endParaRPr lang="en-US" sz="1300"/>
          </a:p>
        </p:txBody>
      </p:sp>
      <p:sp>
        <p:nvSpPr>
          <p:cNvPr id="20" name="Text 18"/>
          <p:cNvSpPr/>
          <p:nvPr/>
        </p:nvSpPr>
        <p:spPr>
          <a:xfrm>
            <a:off x="5166360" y="3547872"/>
            <a:ext cx="3474720" cy="347472"/>
          </a:xfrm>
          <a:prstGeom prst="rect">
            <a:avLst/>
          </a:prstGeom>
          <a:noFill/>
          <a:ln/>
        </p:spPr>
        <p:txBody>
          <a:bodyPr wrap="square" lIns="0" tIns="0" rIns="0" bIns="0" rtlCol="0" anchor="ctr"/>
          <a:lstStyle/>
          <a:p>
            <a:pPr marL="0" indent="0">
              <a:buNone/>
            </a:pPr>
            <a:r>
              <a:rPr lang="en-US" sz="1000">
                <a:solidFill>
                  <a:srgbClr val="6B7280"/>
                </a:solidFill>
                <a:latin typeface="Calibri" pitchFamily="34" charset="0"/>
                <a:ea typeface="Calibri" pitchFamily="34" charset="-122"/>
                <a:cs typeface="Calibri" pitchFamily="34" charset="-120"/>
              </a:rPr>
              <a:t>Circular logo form represents inclusivity and community togetherness</a:t>
            </a:r>
            <a:endParaRPr lang="en-US" sz="1000"/>
          </a:p>
        </p:txBody>
      </p:sp>
      <p:sp>
        <p:nvSpPr>
          <p:cNvPr id="21" name="Shape 19"/>
          <p:cNvSpPr/>
          <p:nvPr/>
        </p:nvSpPr>
        <p:spPr>
          <a:xfrm>
            <a:off x="4572000" y="4069080"/>
            <a:ext cx="4206240" cy="868680"/>
          </a:xfrm>
          <a:prstGeom prst="rect">
            <a:avLst/>
          </a:prstGeom>
          <a:solidFill>
            <a:srgbClr val="EDF7F1"/>
          </a:solidFill>
          <a:ln w="12700">
            <a:solidFill>
              <a:srgbClr val="95D5B2"/>
            </a:solidFill>
            <a:prstDash val="solid"/>
          </a:ln>
        </p:spPr>
        <p:txBody>
          <a:bodyPr/>
          <a:lstStyle/>
          <a:p>
            <a:endParaRPr lang="en-US"/>
          </a:p>
        </p:txBody>
      </p:sp>
      <p:sp>
        <p:nvSpPr>
          <p:cNvPr id="22" name="Text 20"/>
          <p:cNvSpPr/>
          <p:nvPr/>
        </p:nvSpPr>
        <p:spPr>
          <a:xfrm>
            <a:off x="4663440" y="4251960"/>
            <a:ext cx="457200" cy="457200"/>
          </a:xfrm>
          <a:prstGeom prst="rect">
            <a:avLst/>
          </a:prstGeom>
          <a:noFill/>
          <a:ln/>
        </p:spPr>
        <p:txBody>
          <a:bodyPr wrap="square" lIns="0" tIns="0" rIns="0" bIns="0" rtlCol="0" anchor="ctr"/>
          <a:lstStyle/>
          <a:p>
            <a:pPr marL="0" indent="0">
              <a:buNone/>
            </a:pPr>
            <a:r>
              <a:rPr lang="en-US" sz="1800">
                <a:solidFill>
                  <a:srgbClr val="000000"/>
                </a:solidFill>
              </a:rPr>
              <a:t>♻️</a:t>
            </a:r>
            <a:endParaRPr lang="en-US" sz="1800"/>
          </a:p>
        </p:txBody>
      </p:sp>
      <p:sp>
        <p:nvSpPr>
          <p:cNvPr id="23" name="Text 21"/>
          <p:cNvSpPr/>
          <p:nvPr/>
        </p:nvSpPr>
        <p:spPr>
          <a:xfrm>
            <a:off x="5166360" y="4142232"/>
            <a:ext cx="3474720" cy="320040"/>
          </a:xfrm>
          <a:prstGeom prst="rect">
            <a:avLst/>
          </a:prstGeom>
          <a:noFill/>
          <a:ln/>
        </p:spPr>
        <p:txBody>
          <a:bodyPr wrap="square" lIns="0" tIns="0" rIns="0" bIns="0" rtlCol="0" anchor="ctr"/>
          <a:lstStyle/>
          <a:p>
            <a:pPr marL="0" indent="0">
              <a:buNone/>
            </a:pPr>
            <a:r>
              <a:rPr lang="en-US" sz="1300" b="1">
                <a:solidFill>
                  <a:srgbClr val="1B4332"/>
                </a:solidFill>
                <a:latin typeface="Calibri" pitchFamily="34" charset="0"/>
                <a:ea typeface="Calibri" pitchFamily="34" charset="-122"/>
                <a:cs typeface="Calibri" pitchFamily="34" charset="-120"/>
              </a:rPr>
              <a:t>Sustainability</a:t>
            </a:r>
            <a:endParaRPr lang="en-US" sz="1300"/>
          </a:p>
        </p:txBody>
      </p:sp>
      <p:sp>
        <p:nvSpPr>
          <p:cNvPr id="24" name="Text 22"/>
          <p:cNvSpPr/>
          <p:nvPr/>
        </p:nvSpPr>
        <p:spPr>
          <a:xfrm>
            <a:off x="5166360" y="4507992"/>
            <a:ext cx="3474720" cy="347472"/>
          </a:xfrm>
          <a:prstGeom prst="rect">
            <a:avLst/>
          </a:prstGeom>
          <a:noFill/>
          <a:ln/>
        </p:spPr>
        <p:txBody>
          <a:bodyPr wrap="square" lIns="0" tIns="0" rIns="0" bIns="0" rtlCol="0" anchor="ctr"/>
          <a:lstStyle/>
          <a:p>
            <a:pPr marL="0" indent="0">
              <a:buNone/>
            </a:pPr>
            <a:r>
              <a:rPr lang="en-US" sz="1000">
                <a:solidFill>
                  <a:srgbClr val="6B7280"/>
                </a:solidFill>
                <a:latin typeface="Calibri" pitchFamily="34" charset="0"/>
                <a:ea typeface="Calibri" pitchFamily="34" charset="-122"/>
                <a:cs typeface="Calibri" pitchFamily="34" charset="-120"/>
              </a:rPr>
              <a:t>Forest green palette conveys environmental commitment and freshness</a:t>
            </a:r>
            <a:endParaRPr lang="en-US" sz="10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1B4332"/>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731520"/>
          </a:xfrm>
          <a:prstGeom prst="rect">
            <a:avLst/>
          </a:prstGeom>
          <a:noFill/>
          <a:ln/>
        </p:spPr>
        <p:txBody>
          <a:bodyPr wrap="square" rtlCol="0" anchor="ctr"/>
          <a:lstStyle/>
          <a:p>
            <a:pPr marL="0" indent="0">
              <a:buNone/>
            </a:pPr>
            <a:r>
              <a:rPr lang="en-US" sz="3200" b="1">
                <a:solidFill>
                  <a:srgbClr val="FFFFFF"/>
                </a:solidFill>
                <a:latin typeface="Georgia" pitchFamily="34" charset="0"/>
                <a:ea typeface="Georgia" pitchFamily="34" charset="-122"/>
                <a:cs typeface="Georgia" pitchFamily="34" charset="-120"/>
              </a:rPr>
              <a:t>Brand Story</a:t>
            </a:r>
            <a:endParaRPr lang="en-US" sz="3200"/>
          </a:p>
        </p:txBody>
      </p:sp>
      <p:sp>
        <p:nvSpPr>
          <p:cNvPr id="3" name="Text 1"/>
          <p:cNvSpPr/>
          <p:nvPr/>
        </p:nvSpPr>
        <p:spPr>
          <a:xfrm>
            <a:off x="457200" y="914400"/>
            <a:ext cx="8229600" cy="365760"/>
          </a:xfrm>
          <a:prstGeom prst="rect">
            <a:avLst/>
          </a:prstGeom>
          <a:noFill/>
          <a:ln/>
        </p:spPr>
        <p:txBody>
          <a:bodyPr wrap="square" rtlCol="0" anchor="ctr"/>
          <a:lstStyle/>
          <a:p>
            <a:pPr marL="0" indent="0">
              <a:buNone/>
            </a:pPr>
            <a:r>
              <a:rPr lang="en-US" sz="1500" i="1">
                <a:solidFill>
                  <a:srgbClr val="95D5B2"/>
                </a:solidFill>
                <a:latin typeface="Calibri" pitchFamily="34" charset="0"/>
                <a:ea typeface="Calibri" pitchFamily="34" charset="-122"/>
                <a:cs typeface="Calibri" pitchFamily="34" charset="-120"/>
              </a:rPr>
              <a:t>Our Journey</a:t>
            </a:r>
            <a:endParaRPr lang="en-US" sz="1500"/>
          </a:p>
        </p:txBody>
      </p:sp>
      <p:sp>
        <p:nvSpPr>
          <p:cNvPr id="4" name="Shape 2"/>
          <p:cNvSpPr/>
          <p:nvPr/>
        </p:nvSpPr>
        <p:spPr>
          <a:xfrm>
            <a:off x="365760" y="1417320"/>
            <a:ext cx="8412480" cy="2377440"/>
          </a:xfrm>
          <a:prstGeom prst="rect">
            <a:avLst/>
          </a:prstGeom>
          <a:solidFill>
            <a:srgbClr val="2D6A4F">
              <a:alpha val="70000"/>
            </a:srgbClr>
          </a:solidFill>
          <a:ln w="12700">
            <a:solidFill>
              <a:srgbClr val="52B788"/>
            </a:solidFill>
            <a:prstDash val="solid"/>
          </a:ln>
        </p:spPr>
        <p:txBody>
          <a:bodyPr/>
          <a:lstStyle/>
          <a:p>
            <a:endParaRPr lang="en-US"/>
          </a:p>
        </p:txBody>
      </p:sp>
      <p:sp>
        <p:nvSpPr>
          <p:cNvPr id="5" name="Text 3"/>
          <p:cNvSpPr/>
          <p:nvPr/>
        </p:nvSpPr>
        <p:spPr>
          <a:xfrm>
            <a:off x="594360" y="1554480"/>
            <a:ext cx="7955280" cy="2103120"/>
          </a:xfrm>
          <a:prstGeom prst="rect">
            <a:avLst/>
          </a:prstGeom>
          <a:noFill/>
          <a:ln/>
        </p:spPr>
        <p:txBody>
          <a:bodyPr wrap="square" rtlCol="0" anchor="t"/>
          <a:lstStyle/>
          <a:p>
            <a:pPr marL="0" indent="0">
              <a:buNone/>
            </a:pPr>
            <a:r>
              <a:rPr lang="en-US" sz="1300">
                <a:solidFill>
                  <a:srgbClr val="FFFFFF"/>
                </a:solidFill>
                <a:latin typeface="Calibri" pitchFamily="34" charset="0"/>
                <a:ea typeface="Calibri" pitchFamily="34" charset="-122"/>
                <a:cs typeface="Calibri" pitchFamily="34" charset="-120"/>
              </a:rPr>
              <a:t>Urban Green Café was born from a simple but powerful belief — that what we eat shapes not only our health, but our planet. Founded by passionate advocates of sustainable living, the café set out to create a space where every cup of coffee and every bite tells a story of care, community, and conscious choice.</a:t>
            </a:r>
            <a:endParaRPr lang="en-US" sz="1300"/>
          </a:p>
          <a:p>
            <a:pPr marL="0" indent="0">
              <a:buNone/>
            </a:pPr>
            <a:endParaRPr lang="en-US" sz="1300"/>
          </a:p>
          <a:p>
            <a:pPr marL="0" indent="0">
              <a:buNone/>
            </a:pPr>
            <a:r>
              <a:rPr lang="en-US" sz="1300">
                <a:solidFill>
                  <a:srgbClr val="FFFFFF"/>
                </a:solidFill>
                <a:latin typeface="Calibri" pitchFamily="34" charset="0"/>
                <a:ea typeface="Calibri" pitchFamily="34" charset="-122"/>
                <a:cs typeface="Calibri" pitchFamily="34" charset="-120"/>
              </a:rPr>
              <a:t>We source our ingredients from local farmers who share our values, reduce our footprint at every step, and welcome every guest as part of our growing green family. From our first latte to our latest seasonal menu, our mission has never wavered: to make sustainable dining accessible, joyful, and delicious.</a:t>
            </a:r>
            <a:endParaRPr lang="en-US" sz="1300"/>
          </a:p>
        </p:txBody>
      </p:sp>
      <p:sp>
        <p:nvSpPr>
          <p:cNvPr id="6" name="Shape 4"/>
          <p:cNvSpPr/>
          <p:nvPr/>
        </p:nvSpPr>
        <p:spPr>
          <a:xfrm>
            <a:off x="548640" y="3977640"/>
            <a:ext cx="1645920" cy="777240"/>
          </a:xfrm>
          <a:prstGeom prst="ellipse">
            <a:avLst/>
          </a:prstGeom>
          <a:solidFill>
            <a:srgbClr val="52B788">
              <a:alpha val="80000"/>
            </a:srgbClr>
          </a:solidFill>
          <a:ln w="12700">
            <a:solidFill>
              <a:srgbClr val="95D5B2"/>
            </a:solidFill>
            <a:prstDash val="solid"/>
          </a:ln>
        </p:spPr>
        <p:txBody>
          <a:bodyPr/>
          <a:lstStyle/>
          <a:p>
            <a:endParaRPr lang="en-US"/>
          </a:p>
        </p:txBody>
      </p:sp>
      <p:sp>
        <p:nvSpPr>
          <p:cNvPr id="7" name="Text 5"/>
          <p:cNvSpPr/>
          <p:nvPr/>
        </p:nvSpPr>
        <p:spPr>
          <a:xfrm>
            <a:off x="548640" y="4041648"/>
            <a:ext cx="1645920" cy="640080"/>
          </a:xfrm>
          <a:prstGeom prst="rect">
            <a:avLst/>
          </a:prstGeom>
          <a:noFill/>
          <a:ln/>
        </p:spPr>
        <p:txBody>
          <a:bodyPr wrap="square" lIns="0" tIns="0" rIns="0" bIns="0" rtlCol="0" anchor="ctr"/>
          <a:lstStyle/>
          <a:p>
            <a:pPr marL="0" indent="0" algn="ctr">
              <a:buNone/>
            </a:pPr>
            <a:r>
              <a:rPr lang="en-US" sz="1100" b="1">
                <a:solidFill>
                  <a:srgbClr val="FFFFFF"/>
                </a:solidFill>
                <a:latin typeface="Calibri" pitchFamily="34" charset="0"/>
                <a:ea typeface="Calibri" pitchFamily="34" charset="-122"/>
                <a:cs typeface="Calibri" pitchFamily="34" charset="-120"/>
              </a:rPr>
              <a:t>🌿 Sustainability</a:t>
            </a:r>
            <a:endParaRPr lang="en-US" sz="1100"/>
          </a:p>
        </p:txBody>
      </p:sp>
      <p:sp>
        <p:nvSpPr>
          <p:cNvPr id="8" name="Shape 6"/>
          <p:cNvSpPr/>
          <p:nvPr/>
        </p:nvSpPr>
        <p:spPr>
          <a:xfrm>
            <a:off x="2651760" y="3977640"/>
            <a:ext cx="1645920" cy="777240"/>
          </a:xfrm>
          <a:prstGeom prst="ellipse">
            <a:avLst/>
          </a:prstGeom>
          <a:solidFill>
            <a:srgbClr val="52B788">
              <a:alpha val="80000"/>
            </a:srgbClr>
          </a:solidFill>
          <a:ln w="12700">
            <a:solidFill>
              <a:srgbClr val="95D5B2"/>
            </a:solidFill>
            <a:prstDash val="solid"/>
          </a:ln>
        </p:spPr>
        <p:txBody>
          <a:bodyPr/>
          <a:lstStyle/>
          <a:p>
            <a:endParaRPr lang="en-US"/>
          </a:p>
        </p:txBody>
      </p:sp>
      <p:sp>
        <p:nvSpPr>
          <p:cNvPr id="9" name="Text 7"/>
          <p:cNvSpPr/>
          <p:nvPr/>
        </p:nvSpPr>
        <p:spPr>
          <a:xfrm>
            <a:off x="2651760" y="4041648"/>
            <a:ext cx="1645920" cy="640080"/>
          </a:xfrm>
          <a:prstGeom prst="rect">
            <a:avLst/>
          </a:prstGeom>
          <a:noFill/>
          <a:ln/>
        </p:spPr>
        <p:txBody>
          <a:bodyPr wrap="square" lIns="0" tIns="0" rIns="0" bIns="0" rtlCol="0" anchor="ctr"/>
          <a:lstStyle/>
          <a:p>
            <a:pPr marL="0" indent="0" algn="ctr">
              <a:buNone/>
            </a:pPr>
            <a:r>
              <a:rPr lang="en-US" sz="1100" b="1">
                <a:solidFill>
                  <a:srgbClr val="FFFFFF"/>
                </a:solidFill>
                <a:latin typeface="Calibri" pitchFamily="34" charset="0"/>
                <a:ea typeface="Calibri" pitchFamily="34" charset="-122"/>
                <a:cs typeface="Calibri" pitchFamily="34" charset="-120"/>
              </a:rPr>
              <a:t>✨ Creativity</a:t>
            </a:r>
            <a:endParaRPr lang="en-US" sz="1100"/>
          </a:p>
        </p:txBody>
      </p:sp>
      <p:sp>
        <p:nvSpPr>
          <p:cNvPr id="10" name="Shape 8"/>
          <p:cNvSpPr/>
          <p:nvPr/>
        </p:nvSpPr>
        <p:spPr>
          <a:xfrm>
            <a:off x="4754880" y="3977640"/>
            <a:ext cx="1645920" cy="777240"/>
          </a:xfrm>
          <a:prstGeom prst="ellipse">
            <a:avLst/>
          </a:prstGeom>
          <a:solidFill>
            <a:srgbClr val="52B788">
              <a:alpha val="80000"/>
            </a:srgbClr>
          </a:solidFill>
          <a:ln w="12700">
            <a:solidFill>
              <a:srgbClr val="95D5B2"/>
            </a:solidFill>
            <a:prstDash val="solid"/>
          </a:ln>
        </p:spPr>
        <p:txBody>
          <a:bodyPr/>
          <a:lstStyle/>
          <a:p>
            <a:endParaRPr lang="en-US"/>
          </a:p>
        </p:txBody>
      </p:sp>
      <p:sp>
        <p:nvSpPr>
          <p:cNvPr id="11" name="Text 9"/>
          <p:cNvSpPr/>
          <p:nvPr/>
        </p:nvSpPr>
        <p:spPr>
          <a:xfrm>
            <a:off x="4754880" y="4041648"/>
            <a:ext cx="1645920" cy="640080"/>
          </a:xfrm>
          <a:prstGeom prst="rect">
            <a:avLst/>
          </a:prstGeom>
          <a:noFill/>
          <a:ln/>
        </p:spPr>
        <p:txBody>
          <a:bodyPr wrap="square" lIns="0" tIns="0" rIns="0" bIns="0" rtlCol="0" anchor="ctr"/>
          <a:lstStyle/>
          <a:p>
            <a:pPr marL="0" indent="0" algn="ctr">
              <a:buNone/>
            </a:pPr>
            <a:r>
              <a:rPr lang="en-US" sz="1100" b="1">
                <a:solidFill>
                  <a:srgbClr val="FFFFFF"/>
                </a:solidFill>
                <a:latin typeface="Calibri" pitchFamily="34" charset="0"/>
                <a:ea typeface="Calibri" pitchFamily="34" charset="-122"/>
                <a:cs typeface="Calibri" pitchFamily="34" charset="-120"/>
              </a:rPr>
              <a:t>❤️ Community</a:t>
            </a:r>
            <a:endParaRPr lang="en-US" sz="1100"/>
          </a:p>
        </p:txBody>
      </p:sp>
      <p:sp>
        <p:nvSpPr>
          <p:cNvPr id="12" name="Shape 10"/>
          <p:cNvSpPr/>
          <p:nvPr/>
        </p:nvSpPr>
        <p:spPr>
          <a:xfrm>
            <a:off x="6858000" y="3977640"/>
            <a:ext cx="1645920" cy="777240"/>
          </a:xfrm>
          <a:prstGeom prst="ellipse">
            <a:avLst/>
          </a:prstGeom>
          <a:solidFill>
            <a:srgbClr val="52B788">
              <a:alpha val="80000"/>
            </a:srgbClr>
          </a:solidFill>
          <a:ln w="12700">
            <a:solidFill>
              <a:srgbClr val="95D5B2"/>
            </a:solidFill>
            <a:prstDash val="solid"/>
          </a:ln>
        </p:spPr>
        <p:txBody>
          <a:bodyPr/>
          <a:lstStyle/>
          <a:p>
            <a:endParaRPr lang="en-US"/>
          </a:p>
        </p:txBody>
      </p:sp>
      <p:sp>
        <p:nvSpPr>
          <p:cNvPr id="13" name="Text 11"/>
          <p:cNvSpPr/>
          <p:nvPr/>
        </p:nvSpPr>
        <p:spPr>
          <a:xfrm>
            <a:off x="6858000" y="4041648"/>
            <a:ext cx="1645920" cy="640080"/>
          </a:xfrm>
          <a:prstGeom prst="rect">
            <a:avLst/>
          </a:prstGeom>
          <a:noFill/>
          <a:ln/>
        </p:spPr>
        <p:txBody>
          <a:bodyPr wrap="square" lIns="0" tIns="0" rIns="0" bIns="0" rtlCol="0" anchor="ctr"/>
          <a:lstStyle/>
          <a:p>
            <a:pPr marL="0" indent="0" algn="ctr">
              <a:buNone/>
            </a:pPr>
            <a:r>
              <a:rPr lang="en-US" sz="1100" b="1">
                <a:solidFill>
                  <a:srgbClr val="FFFFFF"/>
                </a:solidFill>
                <a:latin typeface="Calibri" pitchFamily="34" charset="0"/>
                <a:ea typeface="Calibri" pitchFamily="34" charset="-122"/>
                <a:cs typeface="Calibri" pitchFamily="34" charset="-120"/>
              </a:rPr>
              <a:t>🔬 Ethical Sourcing</a:t>
            </a:r>
            <a:endParaRPr lang="en-US" sz="11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2D6A4F"/>
          </a:solidFill>
          <a:ln w="12700">
            <a:solidFill>
              <a:srgbClr val="2D6A4F"/>
            </a:solidFill>
            <a:prstDash val="solid"/>
          </a:ln>
        </p:spPr>
        <p:txBody>
          <a:bodyPr/>
          <a:lstStyle/>
          <a:p>
            <a:endParaRPr lang="en-US"/>
          </a:p>
        </p:txBody>
      </p:sp>
      <p:sp>
        <p:nvSpPr>
          <p:cNvPr id="3" name="Text 1"/>
          <p:cNvSpPr/>
          <p:nvPr/>
        </p:nvSpPr>
        <p:spPr>
          <a:xfrm>
            <a:off x="457200" y="137160"/>
            <a:ext cx="8229600" cy="731520"/>
          </a:xfrm>
          <a:prstGeom prst="rect">
            <a:avLst/>
          </a:prstGeom>
          <a:noFill/>
          <a:ln/>
        </p:spPr>
        <p:txBody>
          <a:bodyPr wrap="square" rtlCol="0" anchor="ctr"/>
          <a:lstStyle/>
          <a:p>
            <a:pPr marL="0" indent="0">
              <a:buNone/>
            </a:pPr>
            <a:r>
              <a:rPr lang="en-US" sz="2600" b="1">
                <a:solidFill>
                  <a:srgbClr val="FFFFFF"/>
                </a:solidFill>
                <a:latin typeface="Georgia" pitchFamily="34" charset="0"/>
                <a:ea typeface="Georgia" pitchFamily="34" charset="-122"/>
                <a:cs typeface="Georgia" pitchFamily="34" charset="-120"/>
              </a:rPr>
              <a:t>Marketing – Social Media Strategy</a:t>
            </a:r>
            <a:endParaRPr lang="en-US" sz="2600"/>
          </a:p>
        </p:txBody>
      </p:sp>
      <p:sp>
        <p:nvSpPr>
          <p:cNvPr id="4" name="Shape 2"/>
          <p:cNvSpPr/>
          <p:nvPr/>
        </p:nvSpPr>
        <p:spPr>
          <a:xfrm>
            <a:off x="320040" y="1143000"/>
            <a:ext cx="2743200" cy="3749040"/>
          </a:xfrm>
          <a:prstGeom prst="rect">
            <a:avLst/>
          </a:prstGeom>
          <a:solidFill>
            <a:srgbClr val="F3F4F6"/>
          </a:solidFill>
          <a:ln w="12700">
            <a:solidFill>
              <a:srgbClr val="95D5B2"/>
            </a:solidFill>
            <a:prstDash val="solid"/>
          </a:ln>
          <a:effectLst>
            <a:outerShdw blurRad="76200" dist="25400" dir="8100000" algn="bl" rotWithShape="0">
              <a:srgbClr val="000000">
                <a:alpha val="10000"/>
              </a:srgbClr>
            </a:outerShdw>
          </a:effectLst>
        </p:spPr>
        <p:txBody>
          <a:bodyPr/>
          <a:lstStyle/>
          <a:p>
            <a:endParaRPr lang="en-US"/>
          </a:p>
        </p:txBody>
      </p:sp>
      <p:sp>
        <p:nvSpPr>
          <p:cNvPr id="5" name="Shape 3"/>
          <p:cNvSpPr/>
          <p:nvPr/>
        </p:nvSpPr>
        <p:spPr>
          <a:xfrm>
            <a:off x="320040" y="1143000"/>
            <a:ext cx="2743200" cy="685800"/>
          </a:xfrm>
          <a:prstGeom prst="rect">
            <a:avLst/>
          </a:prstGeom>
          <a:solidFill>
            <a:srgbClr val="C13584"/>
          </a:solidFill>
          <a:ln w="12700">
            <a:solidFill>
              <a:srgbClr val="C13584"/>
            </a:solidFill>
            <a:prstDash val="solid"/>
          </a:ln>
        </p:spPr>
        <p:txBody>
          <a:bodyPr/>
          <a:lstStyle/>
          <a:p>
            <a:endParaRPr lang="en-US"/>
          </a:p>
        </p:txBody>
      </p:sp>
      <p:sp>
        <p:nvSpPr>
          <p:cNvPr id="6" name="Text 4"/>
          <p:cNvSpPr/>
          <p:nvPr/>
        </p:nvSpPr>
        <p:spPr>
          <a:xfrm>
            <a:off x="411480" y="1188720"/>
            <a:ext cx="2560320" cy="594360"/>
          </a:xfrm>
          <a:prstGeom prst="rect">
            <a:avLst/>
          </a:prstGeom>
          <a:noFill/>
          <a:ln/>
        </p:spPr>
        <p:txBody>
          <a:bodyPr wrap="square" lIns="0" tIns="0" rIns="0" bIns="0" rtlCol="0" anchor="ctr"/>
          <a:lstStyle/>
          <a:p>
            <a:pPr marL="0" indent="0">
              <a:buNone/>
            </a:pPr>
            <a:r>
              <a:rPr lang="en-US" sz="1600" b="1">
                <a:solidFill>
                  <a:srgbClr val="FFFFFF"/>
                </a:solidFill>
                <a:latin typeface="Calibri" pitchFamily="34" charset="0"/>
                <a:ea typeface="Calibri" pitchFamily="34" charset="-122"/>
                <a:cs typeface="Calibri" pitchFamily="34" charset="-120"/>
              </a:rPr>
              <a:t>📸  Instagram</a:t>
            </a:r>
            <a:endParaRPr lang="en-US" sz="1600"/>
          </a:p>
        </p:txBody>
      </p:sp>
      <p:sp>
        <p:nvSpPr>
          <p:cNvPr id="7" name="Text 5"/>
          <p:cNvSpPr/>
          <p:nvPr/>
        </p:nvSpPr>
        <p:spPr>
          <a:xfrm>
            <a:off x="411480" y="1920240"/>
            <a:ext cx="2560320" cy="594360"/>
          </a:xfrm>
          <a:prstGeom prst="rect">
            <a:avLst/>
          </a:prstGeom>
          <a:noFill/>
          <a:ln/>
        </p:spPr>
        <p:txBody>
          <a:bodyPr wrap="square" rtlCol="0" anchor="ctr"/>
          <a:lstStyle/>
          <a:p>
            <a:pPr marL="342900" indent="-342900">
              <a:buSzPct val="100000"/>
              <a:buChar char="•"/>
            </a:pPr>
            <a:r>
              <a:rPr lang="en-US" sz="1100">
                <a:solidFill>
                  <a:srgbClr val="2D2D2D"/>
                </a:solidFill>
                <a:latin typeface="Calibri" pitchFamily="34" charset="0"/>
                <a:ea typeface="Calibri" pitchFamily="34" charset="-122"/>
                <a:cs typeface="Calibri" pitchFamily="34" charset="-120"/>
              </a:rPr>
              <a:t>Behind-the-scenes café prep</a:t>
            </a:r>
            <a:endParaRPr lang="en-US" sz="1100"/>
          </a:p>
        </p:txBody>
      </p:sp>
      <p:sp>
        <p:nvSpPr>
          <p:cNvPr id="8" name="Text 6"/>
          <p:cNvSpPr/>
          <p:nvPr/>
        </p:nvSpPr>
        <p:spPr>
          <a:xfrm>
            <a:off x="411480" y="2606040"/>
            <a:ext cx="2560320" cy="594360"/>
          </a:xfrm>
          <a:prstGeom prst="rect">
            <a:avLst/>
          </a:prstGeom>
          <a:noFill/>
          <a:ln/>
        </p:spPr>
        <p:txBody>
          <a:bodyPr wrap="square" rtlCol="0" anchor="ctr"/>
          <a:lstStyle/>
          <a:p>
            <a:pPr marL="342900" indent="-342900">
              <a:buSzPct val="100000"/>
              <a:buChar char="•"/>
            </a:pPr>
            <a:r>
              <a:rPr lang="en-US" sz="1100">
                <a:solidFill>
                  <a:srgbClr val="2D2D2D"/>
                </a:solidFill>
                <a:latin typeface="Calibri" pitchFamily="34" charset="0"/>
                <a:ea typeface="Calibri" pitchFamily="34" charset="-122"/>
                <a:cs typeface="Calibri" pitchFamily="34" charset="-120"/>
              </a:rPr>
              <a:t>Seasonal menu launches</a:t>
            </a:r>
            <a:endParaRPr lang="en-US" sz="1100"/>
          </a:p>
        </p:txBody>
      </p:sp>
      <p:sp>
        <p:nvSpPr>
          <p:cNvPr id="9" name="Text 7"/>
          <p:cNvSpPr/>
          <p:nvPr/>
        </p:nvSpPr>
        <p:spPr>
          <a:xfrm>
            <a:off x="411480" y="3291840"/>
            <a:ext cx="2560320" cy="594360"/>
          </a:xfrm>
          <a:prstGeom prst="rect">
            <a:avLst/>
          </a:prstGeom>
          <a:noFill/>
          <a:ln/>
        </p:spPr>
        <p:txBody>
          <a:bodyPr wrap="square" rtlCol="0" anchor="ctr"/>
          <a:lstStyle/>
          <a:p>
            <a:pPr marL="342900" indent="-342900">
              <a:buSzPct val="100000"/>
              <a:buChar char="•"/>
            </a:pPr>
            <a:r>
              <a:rPr lang="en-US" sz="1100">
                <a:solidFill>
                  <a:srgbClr val="2D2D2D"/>
                </a:solidFill>
                <a:latin typeface="Calibri" pitchFamily="34" charset="0"/>
                <a:ea typeface="Calibri" pitchFamily="34" charset="-122"/>
                <a:cs typeface="Calibri" pitchFamily="34" charset="-120"/>
              </a:rPr>
              <a:t>Customer spotlights &amp; stories</a:t>
            </a:r>
            <a:endParaRPr lang="en-US" sz="1100"/>
          </a:p>
        </p:txBody>
      </p:sp>
      <p:sp>
        <p:nvSpPr>
          <p:cNvPr id="10" name="Text 8"/>
          <p:cNvSpPr/>
          <p:nvPr/>
        </p:nvSpPr>
        <p:spPr>
          <a:xfrm>
            <a:off x="411480" y="3977640"/>
            <a:ext cx="2560320" cy="594360"/>
          </a:xfrm>
          <a:prstGeom prst="rect">
            <a:avLst/>
          </a:prstGeom>
          <a:noFill/>
          <a:ln/>
        </p:spPr>
        <p:txBody>
          <a:bodyPr wrap="square" rtlCol="0" anchor="ctr"/>
          <a:lstStyle/>
          <a:p>
            <a:pPr marL="342900" indent="-342900">
              <a:buSzPct val="100000"/>
              <a:buChar char="•"/>
            </a:pPr>
            <a:r>
              <a:rPr lang="en-US" sz="1100">
                <a:solidFill>
                  <a:srgbClr val="2D2D2D"/>
                </a:solidFill>
                <a:latin typeface="Calibri" pitchFamily="34" charset="0"/>
                <a:ea typeface="Calibri" pitchFamily="34" charset="-122"/>
                <a:cs typeface="Calibri" pitchFamily="34" charset="-120"/>
              </a:rPr>
              <a:t>Eco-friendly tips &amp; reels</a:t>
            </a:r>
            <a:endParaRPr lang="en-US" sz="1100"/>
          </a:p>
        </p:txBody>
      </p:sp>
      <p:sp>
        <p:nvSpPr>
          <p:cNvPr id="11" name="Shape 9"/>
          <p:cNvSpPr/>
          <p:nvPr/>
        </p:nvSpPr>
        <p:spPr>
          <a:xfrm>
            <a:off x="3246120" y="1143000"/>
            <a:ext cx="2743200" cy="3749040"/>
          </a:xfrm>
          <a:prstGeom prst="rect">
            <a:avLst/>
          </a:prstGeom>
          <a:solidFill>
            <a:srgbClr val="F3F4F6"/>
          </a:solidFill>
          <a:ln w="12700">
            <a:solidFill>
              <a:srgbClr val="95D5B2"/>
            </a:solidFill>
            <a:prstDash val="solid"/>
          </a:ln>
          <a:effectLst>
            <a:outerShdw blurRad="76200" dist="25400" dir="8100000" algn="bl" rotWithShape="0">
              <a:srgbClr val="000000">
                <a:alpha val="10000"/>
              </a:srgbClr>
            </a:outerShdw>
          </a:effectLst>
        </p:spPr>
        <p:txBody>
          <a:bodyPr/>
          <a:lstStyle/>
          <a:p>
            <a:endParaRPr lang="en-US"/>
          </a:p>
        </p:txBody>
      </p:sp>
      <p:sp>
        <p:nvSpPr>
          <p:cNvPr id="12" name="Shape 10"/>
          <p:cNvSpPr/>
          <p:nvPr/>
        </p:nvSpPr>
        <p:spPr>
          <a:xfrm>
            <a:off x="3246120" y="1143000"/>
            <a:ext cx="2743200" cy="685800"/>
          </a:xfrm>
          <a:prstGeom prst="rect">
            <a:avLst/>
          </a:prstGeom>
          <a:solidFill>
            <a:srgbClr val="E60023"/>
          </a:solidFill>
          <a:ln w="12700">
            <a:solidFill>
              <a:srgbClr val="E60023"/>
            </a:solidFill>
            <a:prstDash val="solid"/>
          </a:ln>
        </p:spPr>
        <p:txBody>
          <a:bodyPr/>
          <a:lstStyle/>
          <a:p>
            <a:endParaRPr lang="en-US"/>
          </a:p>
        </p:txBody>
      </p:sp>
      <p:sp>
        <p:nvSpPr>
          <p:cNvPr id="13" name="Text 11"/>
          <p:cNvSpPr/>
          <p:nvPr/>
        </p:nvSpPr>
        <p:spPr>
          <a:xfrm>
            <a:off x="3337560" y="1188720"/>
            <a:ext cx="2560320" cy="594360"/>
          </a:xfrm>
          <a:prstGeom prst="rect">
            <a:avLst/>
          </a:prstGeom>
          <a:noFill/>
          <a:ln/>
        </p:spPr>
        <p:txBody>
          <a:bodyPr wrap="square" lIns="0" tIns="0" rIns="0" bIns="0" rtlCol="0" anchor="ctr"/>
          <a:lstStyle/>
          <a:p>
            <a:pPr marL="0" indent="0">
              <a:buNone/>
            </a:pPr>
            <a:r>
              <a:rPr lang="en-US" sz="1600" b="1">
                <a:solidFill>
                  <a:srgbClr val="FFFFFF"/>
                </a:solidFill>
                <a:latin typeface="Calibri" pitchFamily="34" charset="0"/>
                <a:ea typeface="Calibri" pitchFamily="34" charset="-122"/>
                <a:cs typeface="Calibri" pitchFamily="34" charset="-120"/>
              </a:rPr>
              <a:t>📌  Pinterest</a:t>
            </a:r>
            <a:endParaRPr lang="en-US" sz="1600"/>
          </a:p>
        </p:txBody>
      </p:sp>
      <p:sp>
        <p:nvSpPr>
          <p:cNvPr id="14" name="Text 12"/>
          <p:cNvSpPr/>
          <p:nvPr/>
        </p:nvSpPr>
        <p:spPr>
          <a:xfrm>
            <a:off x="3337560" y="1920240"/>
            <a:ext cx="2560320" cy="594360"/>
          </a:xfrm>
          <a:prstGeom prst="rect">
            <a:avLst/>
          </a:prstGeom>
          <a:noFill/>
          <a:ln/>
        </p:spPr>
        <p:txBody>
          <a:bodyPr wrap="square" rtlCol="0" anchor="ctr"/>
          <a:lstStyle/>
          <a:p>
            <a:pPr marL="342900" indent="-342900">
              <a:buSzPct val="100000"/>
              <a:buChar char="•"/>
            </a:pPr>
            <a:r>
              <a:rPr lang="en-US" sz="1100">
                <a:solidFill>
                  <a:srgbClr val="2D2D2D"/>
                </a:solidFill>
                <a:latin typeface="Calibri" pitchFamily="34" charset="0"/>
                <a:ea typeface="Calibri" pitchFamily="34" charset="-122"/>
                <a:cs typeface="Calibri" pitchFamily="34" charset="-120"/>
              </a:rPr>
              <a:t>Recipe spotlights &amp; guides</a:t>
            </a:r>
            <a:endParaRPr lang="en-US" sz="1100"/>
          </a:p>
        </p:txBody>
      </p:sp>
      <p:sp>
        <p:nvSpPr>
          <p:cNvPr id="15" name="Text 13"/>
          <p:cNvSpPr/>
          <p:nvPr/>
        </p:nvSpPr>
        <p:spPr>
          <a:xfrm>
            <a:off x="3337560" y="2606040"/>
            <a:ext cx="2560320" cy="594360"/>
          </a:xfrm>
          <a:prstGeom prst="rect">
            <a:avLst/>
          </a:prstGeom>
          <a:noFill/>
          <a:ln/>
        </p:spPr>
        <p:txBody>
          <a:bodyPr wrap="square" rtlCol="0" anchor="ctr"/>
          <a:lstStyle/>
          <a:p>
            <a:pPr marL="342900" indent="-342900">
              <a:buSzPct val="100000"/>
              <a:buChar char="•"/>
            </a:pPr>
            <a:r>
              <a:rPr lang="en-US" sz="1100">
                <a:solidFill>
                  <a:srgbClr val="2D2D2D"/>
                </a:solidFill>
                <a:latin typeface="Calibri" pitchFamily="34" charset="0"/>
                <a:ea typeface="Calibri" pitchFamily="34" charset="-122"/>
                <a:cs typeface="Calibri" pitchFamily="34" charset="-120"/>
              </a:rPr>
              <a:t>Sustainable living boards</a:t>
            </a:r>
            <a:endParaRPr lang="en-US" sz="1100"/>
          </a:p>
        </p:txBody>
      </p:sp>
      <p:sp>
        <p:nvSpPr>
          <p:cNvPr id="16" name="Text 14"/>
          <p:cNvSpPr/>
          <p:nvPr/>
        </p:nvSpPr>
        <p:spPr>
          <a:xfrm>
            <a:off x="3337560" y="3291840"/>
            <a:ext cx="2560320" cy="594360"/>
          </a:xfrm>
          <a:prstGeom prst="rect">
            <a:avLst/>
          </a:prstGeom>
          <a:noFill/>
          <a:ln/>
        </p:spPr>
        <p:txBody>
          <a:bodyPr wrap="square" rtlCol="0" anchor="ctr"/>
          <a:lstStyle/>
          <a:p>
            <a:pPr marL="342900" indent="-342900">
              <a:buSzPct val="100000"/>
              <a:buChar char="•"/>
            </a:pPr>
            <a:r>
              <a:rPr lang="en-US" sz="1100">
                <a:solidFill>
                  <a:srgbClr val="2D2D2D"/>
                </a:solidFill>
                <a:latin typeface="Calibri" pitchFamily="34" charset="0"/>
                <a:ea typeface="Calibri" pitchFamily="34" charset="-122"/>
                <a:cs typeface="Calibri" pitchFamily="34" charset="-120"/>
              </a:rPr>
              <a:t>Café aesthetic mood boards</a:t>
            </a:r>
            <a:endParaRPr lang="en-US" sz="1100"/>
          </a:p>
        </p:txBody>
      </p:sp>
      <p:sp>
        <p:nvSpPr>
          <p:cNvPr id="17" name="Text 15"/>
          <p:cNvSpPr/>
          <p:nvPr/>
        </p:nvSpPr>
        <p:spPr>
          <a:xfrm>
            <a:off x="3337560" y="3977640"/>
            <a:ext cx="2560320" cy="594360"/>
          </a:xfrm>
          <a:prstGeom prst="rect">
            <a:avLst/>
          </a:prstGeom>
          <a:noFill/>
          <a:ln/>
        </p:spPr>
        <p:txBody>
          <a:bodyPr wrap="square" rtlCol="0" anchor="ctr"/>
          <a:lstStyle/>
          <a:p>
            <a:pPr marL="342900" indent="-342900">
              <a:buSzPct val="100000"/>
              <a:buChar char="•"/>
            </a:pPr>
            <a:r>
              <a:rPr lang="en-US" sz="1100">
                <a:solidFill>
                  <a:srgbClr val="2D2D2D"/>
                </a:solidFill>
                <a:latin typeface="Calibri" pitchFamily="34" charset="0"/>
                <a:ea typeface="Calibri" pitchFamily="34" charset="-122"/>
                <a:cs typeface="Calibri" pitchFamily="34" charset="-120"/>
              </a:rPr>
              <a:t>Seasonal ingredient features</a:t>
            </a:r>
            <a:endParaRPr lang="en-US" sz="1100"/>
          </a:p>
        </p:txBody>
      </p:sp>
      <p:sp>
        <p:nvSpPr>
          <p:cNvPr id="18" name="Shape 16"/>
          <p:cNvSpPr/>
          <p:nvPr/>
        </p:nvSpPr>
        <p:spPr>
          <a:xfrm>
            <a:off x="6172200" y="1143000"/>
            <a:ext cx="2743200" cy="3749040"/>
          </a:xfrm>
          <a:prstGeom prst="rect">
            <a:avLst/>
          </a:prstGeom>
          <a:solidFill>
            <a:srgbClr val="F3F4F6"/>
          </a:solidFill>
          <a:ln w="12700">
            <a:solidFill>
              <a:srgbClr val="95D5B2"/>
            </a:solidFill>
            <a:prstDash val="solid"/>
          </a:ln>
          <a:effectLst>
            <a:outerShdw blurRad="76200" dist="25400" dir="8100000" algn="bl" rotWithShape="0">
              <a:srgbClr val="000000">
                <a:alpha val="10000"/>
              </a:srgbClr>
            </a:outerShdw>
          </a:effectLst>
        </p:spPr>
        <p:txBody>
          <a:bodyPr/>
          <a:lstStyle/>
          <a:p>
            <a:endParaRPr lang="en-US"/>
          </a:p>
        </p:txBody>
      </p:sp>
      <p:sp>
        <p:nvSpPr>
          <p:cNvPr id="19" name="Shape 17"/>
          <p:cNvSpPr/>
          <p:nvPr/>
        </p:nvSpPr>
        <p:spPr>
          <a:xfrm>
            <a:off x="6172200" y="1143000"/>
            <a:ext cx="2743200" cy="685800"/>
          </a:xfrm>
          <a:prstGeom prst="rect">
            <a:avLst/>
          </a:prstGeom>
          <a:solidFill>
            <a:srgbClr val="010101"/>
          </a:solidFill>
          <a:ln w="12700">
            <a:solidFill>
              <a:srgbClr val="010101"/>
            </a:solidFill>
            <a:prstDash val="solid"/>
          </a:ln>
        </p:spPr>
        <p:txBody>
          <a:bodyPr/>
          <a:lstStyle/>
          <a:p>
            <a:endParaRPr lang="en-US"/>
          </a:p>
        </p:txBody>
      </p:sp>
      <p:sp>
        <p:nvSpPr>
          <p:cNvPr id="20" name="Text 18"/>
          <p:cNvSpPr/>
          <p:nvPr/>
        </p:nvSpPr>
        <p:spPr>
          <a:xfrm>
            <a:off x="6263640" y="1188720"/>
            <a:ext cx="2560320" cy="594360"/>
          </a:xfrm>
          <a:prstGeom prst="rect">
            <a:avLst/>
          </a:prstGeom>
          <a:noFill/>
          <a:ln/>
        </p:spPr>
        <p:txBody>
          <a:bodyPr wrap="square" lIns="0" tIns="0" rIns="0" bIns="0" rtlCol="0" anchor="ctr"/>
          <a:lstStyle/>
          <a:p>
            <a:pPr marL="0" indent="0">
              <a:buNone/>
            </a:pPr>
            <a:r>
              <a:rPr lang="en-US" sz="1600" b="1">
                <a:solidFill>
                  <a:srgbClr val="FFFFFF"/>
                </a:solidFill>
                <a:latin typeface="Calibri" pitchFamily="34" charset="0"/>
                <a:ea typeface="Calibri" pitchFamily="34" charset="-122"/>
                <a:cs typeface="Calibri" pitchFamily="34" charset="-120"/>
              </a:rPr>
              <a:t>🎵  TikTok</a:t>
            </a:r>
            <a:endParaRPr lang="en-US" sz="1600"/>
          </a:p>
        </p:txBody>
      </p:sp>
      <p:sp>
        <p:nvSpPr>
          <p:cNvPr id="21" name="Text 19"/>
          <p:cNvSpPr/>
          <p:nvPr/>
        </p:nvSpPr>
        <p:spPr>
          <a:xfrm>
            <a:off x="6263640" y="1920240"/>
            <a:ext cx="2560320" cy="594360"/>
          </a:xfrm>
          <a:prstGeom prst="rect">
            <a:avLst/>
          </a:prstGeom>
          <a:noFill/>
          <a:ln/>
        </p:spPr>
        <p:txBody>
          <a:bodyPr wrap="square" rtlCol="0" anchor="ctr"/>
          <a:lstStyle/>
          <a:p>
            <a:pPr marL="342900" indent="-342900">
              <a:buSzPct val="100000"/>
              <a:buChar char="•"/>
            </a:pPr>
            <a:r>
              <a:rPr lang="en-US" sz="1100">
                <a:solidFill>
                  <a:srgbClr val="2D2D2D"/>
                </a:solidFill>
                <a:latin typeface="Calibri" pitchFamily="34" charset="0"/>
                <a:ea typeface="Calibri" pitchFamily="34" charset="-122"/>
                <a:cs typeface="Calibri" pitchFamily="34" charset="-120"/>
              </a:rPr>
              <a:t>Short barista tutorials</a:t>
            </a:r>
            <a:endParaRPr lang="en-US" sz="1100"/>
          </a:p>
        </p:txBody>
      </p:sp>
      <p:sp>
        <p:nvSpPr>
          <p:cNvPr id="22" name="Text 20"/>
          <p:cNvSpPr/>
          <p:nvPr/>
        </p:nvSpPr>
        <p:spPr>
          <a:xfrm>
            <a:off x="6263640" y="2606040"/>
            <a:ext cx="2560320" cy="594360"/>
          </a:xfrm>
          <a:prstGeom prst="rect">
            <a:avLst/>
          </a:prstGeom>
          <a:noFill/>
          <a:ln/>
        </p:spPr>
        <p:txBody>
          <a:bodyPr wrap="square" rtlCol="0" anchor="ctr"/>
          <a:lstStyle/>
          <a:p>
            <a:pPr marL="342900" indent="-342900">
              <a:buSzPct val="100000"/>
              <a:buChar char="•"/>
            </a:pPr>
            <a:r>
              <a:rPr lang="en-US" sz="1100">
                <a:solidFill>
                  <a:srgbClr val="2D2D2D"/>
                </a:solidFill>
                <a:latin typeface="Calibri" pitchFamily="34" charset="0"/>
                <a:ea typeface="Calibri" pitchFamily="34" charset="-122"/>
                <a:cs typeface="Calibri" pitchFamily="34" charset="-120"/>
              </a:rPr>
              <a:t>Influencer collaborations</a:t>
            </a:r>
            <a:endParaRPr lang="en-US" sz="1100"/>
          </a:p>
        </p:txBody>
      </p:sp>
      <p:sp>
        <p:nvSpPr>
          <p:cNvPr id="23" name="Text 21"/>
          <p:cNvSpPr/>
          <p:nvPr/>
        </p:nvSpPr>
        <p:spPr>
          <a:xfrm>
            <a:off x="6263640" y="3291840"/>
            <a:ext cx="2560320" cy="594360"/>
          </a:xfrm>
          <a:prstGeom prst="rect">
            <a:avLst/>
          </a:prstGeom>
          <a:noFill/>
          <a:ln/>
        </p:spPr>
        <p:txBody>
          <a:bodyPr wrap="square" rtlCol="0" anchor="ctr"/>
          <a:lstStyle/>
          <a:p>
            <a:pPr marL="342900" indent="-342900">
              <a:buSzPct val="100000"/>
              <a:buChar char="•"/>
            </a:pPr>
            <a:r>
              <a:rPr lang="en-US" sz="1100">
                <a:solidFill>
                  <a:srgbClr val="2D2D2D"/>
                </a:solidFill>
                <a:latin typeface="Calibri" pitchFamily="34" charset="0"/>
                <a:ea typeface="Calibri" pitchFamily="34" charset="-122"/>
                <a:cs typeface="Calibri" pitchFamily="34" charset="-120"/>
              </a:rPr>
              <a:t>Day-in-the-life videos</a:t>
            </a:r>
            <a:endParaRPr lang="en-US" sz="1100"/>
          </a:p>
        </p:txBody>
      </p:sp>
      <p:sp>
        <p:nvSpPr>
          <p:cNvPr id="24" name="Text 22"/>
          <p:cNvSpPr/>
          <p:nvPr/>
        </p:nvSpPr>
        <p:spPr>
          <a:xfrm>
            <a:off x="6263640" y="3977640"/>
            <a:ext cx="2560320" cy="594360"/>
          </a:xfrm>
          <a:prstGeom prst="rect">
            <a:avLst/>
          </a:prstGeom>
          <a:noFill/>
          <a:ln/>
        </p:spPr>
        <p:txBody>
          <a:bodyPr wrap="square" rtlCol="0" anchor="ctr"/>
          <a:lstStyle/>
          <a:p>
            <a:pPr marL="342900" indent="-342900">
              <a:buSzPct val="100000"/>
              <a:buChar char="•"/>
            </a:pPr>
            <a:r>
              <a:rPr lang="en-US" sz="1100">
                <a:solidFill>
                  <a:srgbClr val="2D2D2D"/>
                </a:solidFill>
                <a:latin typeface="Calibri" pitchFamily="34" charset="0"/>
                <a:ea typeface="Calibri" pitchFamily="34" charset="-122"/>
                <a:cs typeface="Calibri" pitchFamily="34" charset="-120"/>
              </a:rPr>
              <a:t>Trending food challenges</a:t>
            </a:r>
            <a:endParaRPr lang="en-US" sz="1100"/>
          </a:p>
        </p:txBody>
      </p:sp>
      <p:sp>
        <p:nvSpPr>
          <p:cNvPr id="25" name="Text 23"/>
          <p:cNvSpPr/>
          <p:nvPr/>
        </p:nvSpPr>
        <p:spPr>
          <a:xfrm>
            <a:off x="320040" y="4754880"/>
            <a:ext cx="8503920" cy="320040"/>
          </a:xfrm>
          <a:prstGeom prst="rect">
            <a:avLst/>
          </a:prstGeom>
          <a:noFill/>
          <a:ln/>
        </p:spPr>
        <p:txBody>
          <a:bodyPr wrap="square" rtlCol="0" anchor="ctr"/>
          <a:lstStyle/>
          <a:p>
            <a:pPr marL="0" indent="0" algn="ctr">
              <a:buNone/>
            </a:pPr>
            <a:r>
              <a:rPr lang="en-US" sz="1000" i="1">
                <a:solidFill>
                  <a:srgbClr val="2D6A4F"/>
                </a:solidFill>
                <a:latin typeface="Calibri" pitchFamily="34" charset="0"/>
                <a:ea typeface="Calibri" pitchFamily="34" charset="-122"/>
                <a:cs typeface="Calibri" pitchFamily="34" charset="-120"/>
              </a:rPr>
              <a:t>💡 Post 4–5x per week | Use local hashtags | Partner with eco-influencers | Run monthly giveaways</a:t>
            </a:r>
            <a:endParaRPr lang="en-US" sz="10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8F4E3"/>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B4332"/>
          </a:solidFill>
          <a:ln w="12700">
            <a:solidFill>
              <a:srgbClr val="1B4332"/>
            </a:solidFill>
            <a:prstDash val="solid"/>
          </a:ln>
        </p:spPr>
        <p:txBody>
          <a:bodyPr/>
          <a:lstStyle/>
          <a:p>
            <a:endParaRPr lang="en-US"/>
          </a:p>
        </p:txBody>
      </p:sp>
      <p:sp>
        <p:nvSpPr>
          <p:cNvPr id="3" name="Text 1"/>
          <p:cNvSpPr/>
          <p:nvPr/>
        </p:nvSpPr>
        <p:spPr>
          <a:xfrm>
            <a:off x="457200" y="137160"/>
            <a:ext cx="8229600" cy="731520"/>
          </a:xfrm>
          <a:prstGeom prst="rect">
            <a:avLst/>
          </a:prstGeom>
          <a:noFill/>
          <a:ln/>
        </p:spPr>
        <p:txBody>
          <a:bodyPr wrap="square" rtlCol="0" anchor="ctr"/>
          <a:lstStyle/>
          <a:p>
            <a:pPr marL="0" indent="0">
              <a:buNone/>
            </a:pPr>
            <a:r>
              <a:rPr lang="en-US" sz="2800" b="1">
                <a:solidFill>
                  <a:srgbClr val="FFFFFF"/>
                </a:solidFill>
                <a:latin typeface="Georgia" pitchFamily="34" charset="0"/>
                <a:ea typeface="Georgia" pitchFamily="34" charset="-122"/>
                <a:cs typeface="Georgia" pitchFamily="34" charset="-120"/>
              </a:rPr>
              <a:t>Marketing – Content &amp; SEO</a:t>
            </a:r>
            <a:endParaRPr lang="en-US" sz="2800"/>
          </a:p>
        </p:txBody>
      </p:sp>
      <p:sp>
        <p:nvSpPr>
          <p:cNvPr id="4" name="Shape 2"/>
          <p:cNvSpPr/>
          <p:nvPr/>
        </p:nvSpPr>
        <p:spPr>
          <a:xfrm>
            <a:off x="365760" y="1143000"/>
            <a:ext cx="3931920" cy="3703320"/>
          </a:xfrm>
          <a:prstGeom prst="rect">
            <a:avLst/>
          </a:prstGeom>
          <a:solidFill>
            <a:srgbClr val="FFFFFF"/>
          </a:solidFill>
          <a:ln w="12700">
            <a:solidFill>
              <a:srgbClr val="95D5B2"/>
            </a:solidFill>
            <a:prstDash val="solid"/>
          </a:ln>
          <a:effectLst>
            <a:outerShdw blurRad="63500" dist="25400" dir="8100000" algn="bl" rotWithShape="0">
              <a:srgbClr val="000000">
                <a:alpha val="8000"/>
              </a:srgbClr>
            </a:outerShdw>
          </a:effectLst>
        </p:spPr>
        <p:txBody>
          <a:bodyPr/>
          <a:lstStyle/>
          <a:p>
            <a:endParaRPr lang="en-US"/>
          </a:p>
        </p:txBody>
      </p:sp>
      <p:sp>
        <p:nvSpPr>
          <p:cNvPr id="5" name="Shape 3"/>
          <p:cNvSpPr/>
          <p:nvPr/>
        </p:nvSpPr>
        <p:spPr>
          <a:xfrm>
            <a:off x="365760" y="1143000"/>
            <a:ext cx="3931920" cy="548640"/>
          </a:xfrm>
          <a:prstGeom prst="rect">
            <a:avLst/>
          </a:prstGeom>
          <a:solidFill>
            <a:srgbClr val="52B788"/>
          </a:solidFill>
          <a:ln w="12700">
            <a:solidFill>
              <a:srgbClr val="52B788"/>
            </a:solidFill>
            <a:prstDash val="solid"/>
          </a:ln>
        </p:spPr>
        <p:txBody>
          <a:bodyPr/>
          <a:lstStyle/>
          <a:p>
            <a:endParaRPr lang="en-US"/>
          </a:p>
        </p:txBody>
      </p:sp>
      <p:sp>
        <p:nvSpPr>
          <p:cNvPr id="6" name="Text 4"/>
          <p:cNvSpPr/>
          <p:nvPr/>
        </p:nvSpPr>
        <p:spPr>
          <a:xfrm>
            <a:off x="502920" y="1188720"/>
            <a:ext cx="3657600" cy="457200"/>
          </a:xfrm>
          <a:prstGeom prst="rect">
            <a:avLst/>
          </a:prstGeom>
          <a:noFill/>
          <a:ln/>
        </p:spPr>
        <p:txBody>
          <a:bodyPr wrap="square" lIns="0" tIns="0" rIns="0" bIns="0" rtlCol="0" anchor="ctr"/>
          <a:lstStyle/>
          <a:p>
            <a:pPr marL="0" indent="0">
              <a:buNone/>
            </a:pPr>
            <a:r>
              <a:rPr lang="en-US" sz="1500" b="1">
                <a:solidFill>
                  <a:srgbClr val="FFFFFF"/>
                </a:solidFill>
                <a:latin typeface="Calibri" pitchFamily="34" charset="0"/>
                <a:ea typeface="Calibri" pitchFamily="34" charset="-122"/>
                <a:cs typeface="Calibri" pitchFamily="34" charset="-120"/>
              </a:rPr>
              <a:t>📝  Content Marketing</a:t>
            </a:r>
            <a:endParaRPr lang="en-US" sz="1500"/>
          </a:p>
        </p:txBody>
      </p:sp>
      <p:sp>
        <p:nvSpPr>
          <p:cNvPr id="7" name="Text 5"/>
          <p:cNvSpPr/>
          <p:nvPr/>
        </p:nvSpPr>
        <p:spPr>
          <a:xfrm>
            <a:off x="502920" y="1783080"/>
            <a:ext cx="3657600" cy="2926080"/>
          </a:xfrm>
          <a:prstGeom prst="rect">
            <a:avLst/>
          </a:prstGeom>
          <a:noFill/>
          <a:ln/>
        </p:spPr>
        <p:txBody>
          <a:bodyPr wrap="square" rtlCol="0" anchor="ctr"/>
          <a:lstStyle/>
          <a:p>
            <a:pPr marL="342900" indent="-342900">
              <a:buSzPct val="100000"/>
              <a:buChar char="•"/>
            </a:pPr>
            <a:r>
              <a:rPr lang="en-US" sz="1100">
                <a:solidFill>
                  <a:srgbClr val="2D2D2D"/>
                </a:solidFill>
                <a:latin typeface="Calibri" pitchFamily="34" charset="0"/>
                <a:ea typeface="Calibri" pitchFamily="34" charset="-122"/>
                <a:cs typeface="Calibri" pitchFamily="34" charset="-120"/>
              </a:rPr>
              <a:t>Weekly blog posts on healthy eating &amp; sustainability</a:t>
            </a:r>
            <a:endParaRPr lang="en-US" sz="1100"/>
          </a:p>
          <a:p>
            <a:pPr marL="342900" indent="-342900">
              <a:buSzPct val="100000"/>
              <a:buChar char="•"/>
            </a:pPr>
            <a:r>
              <a:rPr lang="en-US" sz="1100">
                <a:solidFill>
                  <a:srgbClr val="2D2D2D"/>
                </a:solidFill>
                <a:latin typeface="Calibri" pitchFamily="34" charset="0"/>
                <a:ea typeface="Calibri" pitchFamily="34" charset="-122"/>
                <a:cs typeface="Calibri" pitchFamily="34" charset="-120"/>
              </a:rPr>
              <a:t>Monthly seasonal newsletters to subscribers</a:t>
            </a:r>
            <a:endParaRPr lang="en-US" sz="1100"/>
          </a:p>
          <a:p>
            <a:pPr marL="342900" indent="-342900">
              <a:buSzPct val="100000"/>
              <a:buChar char="•"/>
            </a:pPr>
            <a:r>
              <a:rPr lang="en-US" sz="1100">
                <a:solidFill>
                  <a:srgbClr val="2D2D2D"/>
                </a:solidFill>
                <a:latin typeface="Calibri" pitchFamily="34" charset="0"/>
                <a:ea typeface="Calibri" pitchFamily="34" charset="-122"/>
                <a:cs typeface="Calibri" pitchFamily="34" charset="-120"/>
              </a:rPr>
              <a:t>Menu feature articles spotlighting local suppliers</a:t>
            </a:r>
            <a:endParaRPr lang="en-US" sz="1100"/>
          </a:p>
          <a:p>
            <a:pPr marL="342900" indent="-342900">
              <a:buSzPct val="100000"/>
              <a:buChar char="•"/>
            </a:pPr>
            <a:r>
              <a:rPr lang="en-US" sz="1100">
                <a:solidFill>
                  <a:srgbClr val="2D2D2D"/>
                </a:solidFill>
                <a:latin typeface="Calibri" pitchFamily="34" charset="0"/>
                <a:ea typeface="Calibri" pitchFamily="34" charset="-122"/>
                <a:cs typeface="Calibri" pitchFamily="34" charset="-120"/>
              </a:rPr>
              <a:t>Recipe guides using café ingredients</a:t>
            </a:r>
            <a:endParaRPr lang="en-US" sz="1100"/>
          </a:p>
          <a:p>
            <a:pPr marL="342900" indent="-342900">
              <a:buSzPct val="100000"/>
              <a:buChar char="•"/>
            </a:pPr>
            <a:r>
              <a:rPr lang="en-US" sz="1100">
                <a:solidFill>
                  <a:srgbClr val="2D2D2D"/>
                </a:solidFill>
                <a:latin typeface="Calibri" pitchFamily="34" charset="0"/>
                <a:ea typeface="Calibri" pitchFamily="34" charset="-122"/>
                <a:cs typeface="Calibri" pitchFamily="34" charset="-120"/>
              </a:rPr>
              <a:t>Community stories and customer testimonials</a:t>
            </a:r>
            <a:endParaRPr lang="en-US" sz="1100"/>
          </a:p>
          <a:p>
            <a:pPr marL="342900" indent="-342900">
              <a:buSzPct val="100000"/>
              <a:buChar char="•"/>
            </a:pPr>
            <a:r>
              <a:rPr lang="en-US" sz="1100">
                <a:solidFill>
                  <a:srgbClr val="2D2D2D"/>
                </a:solidFill>
                <a:latin typeface="Calibri" pitchFamily="34" charset="0"/>
                <a:ea typeface="Calibri" pitchFamily="34" charset="-122"/>
                <a:cs typeface="Calibri" pitchFamily="34" charset="-120"/>
              </a:rPr>
              <a:t>Educational posts on eco-friendly food practices</a:t>
            </a:r>
            <a:endParaRPr lang="en-US" sz="1100"/>
          </a:p>
        </p:txBody>
      </p:sp>
      <p:sp>
        <p:nvSpPr>
          <p:cNvPr id="8" name="Shape 6"/>
          <p:cNvSpPr/>
          <p:nvPr/>
        </p:nvSpPr>
        <p:spPr>
          <a:xfrm>
            <a:off x="4663440" y="1143000"/>
            <a:ext cx="4114800" cy="3703320"/>
          </a:xfrm>
          <a:prstGeom prst="rect">
            <a:avLst/>
          </a:prstGeom>
          <a:solidFill>
            <a:srgbClr val="FFFFFF"/>
          </a:solidFill>
          <a:ln w="12700">
            <a:solidFill>
              <a:srgbClr val="95D5B2"/>
            </a:solidFill>
            <a:prstDash val="solid"/>
          </a:ln>
          <a:effectLst>
            <a:outerShdw blurRad="63500" dist="25400" dir="8100000" algn="bl" rotWithShape="0">
              <a:srgbClr val="000000">
                <a:alpha val="8000"/>
              </a:srgbClr>
            </a:outerShdw>
          </a:effectLst>
        </p:spPr>
        <p:txBody>
          <a:bodyPr/>
          <a:lstStyle/>
          <a:p>
            <a:endParaRPr lang="en-US"/>
          </a:p>
        </p:txBody>
      </p:sp>
      <p:sp>
        <p:nvSpPr>
          <p:cNvPr id="9" name="Shape 7"/>
          <p:cNvSpPr/>
          <p:nvPr/>
        </p:nvSpPr>
        <p:spPr>
          <a:xfrm>
            <a:off x="4663440" y="1143000"/>
            <a:ext cx="4114800" cy="548640"/>
          </a:xfrm>
          <a:prstGeom prst="rect">
            <a:avLst/>
          </a:prstGeom>
          <a:solidFill>
            <a:srgbClr val="2D6A4F"/>
          </a:solidFill>
          <a:ln w="12700">
            <a:solidFill>
              <a:srgbClr val="2D6A4F"/>
            </a:solidFill>
            <a:prstDash val="solid"/>
          </a:ln>
        </p:spPr>
        <p:txBody>
          <a:bodyPr/>
          <a:lstStyle/>
          <a:p>
            <a:endParaRPr lang="en-US"/>
          </a:p>
        </p:txBody>
      </p:sp>
      <p:sp>
        <p:nvSpPr>
          <p:cNvPr id="10" name="Text 8"/>
          <p:cNvSpPr/>
          <p:nvPr/>
        </p:nvSpPr>
        <p:spPr>
          <a:xfrm>
            <a:off x="4800600" y="1188720"/>
            <a:ext cx="3840480" cy="457200"/>
          </a:xfrm>
          <a:prstGeom prst="rect">
            <a:avLst/>
          </a:prstGeom>
          <a:noFill/>
          <a:ln/>
        </p:spPr>
        <p:txBody>
          <a:bodyPr wrap="square" lIns="0" tIns="0" rIns="0" bIns="0" rtlCol="0" anchor="ctr"/>
          <a:lstStyle/>
          <a:p>
            <a:pPr marL="0" indent="0">
              <a:buNone/>
            </a:pPr>
            <a:r>
              <a:rPr lang="en-US" sz="1500" b="1">
                <a:solidFill>
                  <a:srgbClr val="FFFFFF"/>
                </a:solidFill>
                <a:latin typeface="Calibri" pitchFamily="34" charset="0"/>
                <a:ea typeface="Calibri" pitchFamily="34" charset="-122"/>
                <a:cs typeface="Calibri" pitchFamily="34" charset="-120"/>
              </a:rPr>
              <a:t>🔍  SEO Strategy</a:t>
            </a:r>
            <a:endParaRPr lang="en-US" sz="1500"/>
          </a:p>
        </p:txBody>
      </p:sp>
      <p:sp>
        <p:nvSpPr>
          <p:cNvPr id="11" name="Text 9"/>
          <p:cNvSpPr/>
          <p:nvPr/>
        </p:nvSpPr>
        <p:spPr>
          <a:xfrm>
            <a:off x="4800600" y="1810512"/>
            <a:ext cx="1097280" cy="320040"/>
          </a:xfrm>
          <a:prstGeom prst="rect">
            <a:avLst/>
          </a:prstGeom>
          <a:noFill/>
          <a:ln/>
        </p:spPr>
        <p:txBody>
          <a:bodyPr wrap="square" lIns="0" tIns="0" rIns="0" bIns="0" rtlCol="0" anchor="ctr"/>
          <a:lstStyle/>
          <a:p>
            <a:pPr marL="0" indent="0">
              <a:buNone/>
            </a:pPr>
            <a:r>
              <a:rPr lang="en-US" sz="1100" b="1">
                <a:solidFill>
                  <a:srgbClr val="1B4332"/>
                </a:solidFill>
                <a:latin typeface="Calibri" pitchFamily="34" charset="0"/>
                <a:ea typeface="Calibri" pitchFamily="34" charset="-122"/>
                <a:cs typeface="Calibri" pitchFamily="34" charset="-120"/>
              </a:rPr>
              <a:t>Keywords:</a:t>
            </a:r>
            <a:endParaRPr lang="en-US" sz="1100"/>
          </a:p>
        </p:txBody>
      </p:sp>
      <p:sp>
        <p:nvSpPr>
          <p:cNvPr id="12" name="Text 10"/>
          <p:cNvSpPr/>
          <p:nvPr/>
        </p:nvSpPr>
        <p:spPr>
          <a:xfrm>
            <a:off x="5943600" y="1810512"/>
            <a:ext cx="2651760" cy="502920"/>
          </a:xfrm>
          <a:prstGeom prst="rect">
            <a:avLst/>
          </a:prstGeom>
          <a:noFill/>
          <a:ln/>
        </p:spPr>
        <p:txBody>
          <a:bodyPr wrap="square" lIns="0" tIns="0" rIns="0" bIns="0" rtlCol="0" anchor="ctr"/>
          <a:lstStyle/>
          <a:p>
            <a:pPr marL="0" indent="0">
              <a:buNone/>
            </a:pPr>
            <a:r>
              <a:rPr lang="en-US" sz="1000">
                <a:solidFill>
                  <a:srgbClr val="2D2D2D"/>
                </a:solidFill>
                <a:latin typeface="Calibri" pitchFamily="34" charset="0"/>
                <a:ea typeface="Calibri" pitchFamily="34" charset="-122"/>
                <a:cs typeface="Calibri" pitchFamily="34" charset="-120"/>
              </a:rPr>
              <a:t>"organic café", "eco-friendly coffee shop", "locally sourced food near me"</a:t>
            </a:r>
            <a:endParaRPr lang="en-US" sz="1000"/>
          </a:p>
        </p:txBody>
      </p:sp>
      <p:sp>
        <p:nvSpPr>
          <p:cNvPr id="13" name="Text 11"/>
          <p:cNvSpPr/>
          <p:nvPr/>
        </p:nvSpPr>
        <p:spPr>
          <a:xfrm>
            <a:off x="4800600" y="2404872"/>
            <a:ext cx="1097280" cy="320040"/>
          </a:xfrm>
          <a:prstGeom prst="rect">
            <a:avLst/>
          </a:prstGeom>
          <a:noFill/>
          <a:ln/>
        </p:spPr>
        <p:txBody>
          <a:bodyPr wrap="square" lIns="0" tIns="0" rIns="0" bIns="0" rtlCol="0" anchor="ctr"/>
          <a:lstStyle/>
          <a:p>
            <a:pPr marL="0" indent="0">
              <a:buNone/>
            </a:pPr>
            <a:r>
              <a:rPr lang="en-US" sz="1100" b="1">
                <a:solidFill>
                  <a:srgbClr val="1B4332"/>
                </a:solidFill>
                <a:latin typeface="Calibri" pitchFamily="34" charset="0"/>
                <a:ea typeface="Calibri" pitchFamily="34" charset="-122"/>
                <a:cs typeface="Calibri" pitchFamily="34" charset="-120"/>
              </a:rPr>
              <a:t>Google Business:</a:t>
            </a:r>
            <a:endParaRPr lang="en-US" sz="1100"/>
          </a:p>
        </p:txBody>
      </p:sp>
      <p:sp>
        <p:nvSpPr>
          <p:cNvPr id="14" name="Text 12"/>
          <p:cNvSpPr/>
          <p:nvPr/>
        </p:nvSpPr>
        <p:spPr>
          <a:xfrm>
            <a:off x="5943600" y="2404872"/>
            <a:ext cx="2651760" cy="502920"/>
          </a:xfrm>
          <a:prstGeom prst="rect">
            <a:avLst/>
          </a:prstGeom>
          <a:noFill/>
          <a:ln/>
        </p:spPr>
        <p:txBody>
          <a:bodyPr wrap="square" lIns="0" tIns="0" rIns="0" bIns="0" rtlCol="0" anchor="ctr"/>
          <a:lstStyle/>
          <a:p>
            <a:pPr marL="0" indent="0">
              <a:buNone/>
            </a:pPr>
            <a:r>
              <a:rPr lang="en-US" sz="1000">
                <a:solidFill>
                  <a:srgbClr val="2D2D2D"/>
                </a:solidFill>
                <a:latin typeface="Calibri" pitchFamily="34" charset="0"/>
                <a:ea typeface="Calibri" pitchFamily="34" charset="-122"/>
                <a:cs typeface="Calibri" pitchFamily="34" charset="-120"/>
              </a:rPr>
              <a:t>Maintain active Google Business Profile with photos, hours &amp; reviews</a:t>
            </a:r>
            <a:endParaRPr lang="en-US" sz="1000"/>
          </a:p>
        </p:txBody>
      </p:sp>
      <p:sp>
        <p:nvSpPr>
          <p:cNvPr id="15" name="Text 13"/>
          <p:cNvSpPr/>
          <p:nvPr/>
        </p:nvSpPr>
        <p:spPr>
          <a:xfrm>
            <a:off x="4800600" y="2999232"/>
            <a:ext cx="1097280" cy="320040"/>
          </a:xfrm>
          <a:prstGeom prst="rect">
            <a:avLst/>
          </a:prstGeom>
          <a:noFill/>
          <a:ln/>
        </p:spPr>
        <p:txBody>
          <a:bodyPr wrap="square" lIns="0" tIns="0" rIns="0" bIns="0" rtlCol="0" anchor="ctr"/>
          <a:lstStyle/>
          <a:p>
            <a:pPr marL="0" indent="0">
              <a:buNone/>
            </a:pPr>
            <a:r>
              <a:rPr lang="en-US" sz="1100" b="1">
                <a:solidFill>
                  <a:srgbClr val="1B4332"/>
                </a:solidFill>
                <a:latin typeface="Calibri" pitchFamily="34" charset="0"/>
                <a:ea typeface="Calibri" pitchFamily="34" charset="-122"/>
                <a:cs typeface="Calibri" pitchFamily="34" charset="-120"/>
              </a:rPr>
              <a:t>Local SEO:</a:t>
            </a:r>
            <a:endParaRPr lang="en-US" sz="1100"/>
          </a:p>
        </p:txBody>
      </p:sp>
      <p:sp>
        <p:nvSpPr>
          <p:cNvPr id="16" name="Text 14"/>
          <p:cNvSpPr/>
          <p:nvPr/>
        </p:nvSpPr>
        <p:spPr>
          <a:xfrm>
            <a:off x="5943600" y="2999232"/>
            <a:ext cx="2651760" cy="502920"/>
          </a:xfrm>
          <a:prstGeom prst="rect">
            <a:avLst/>
          </a:prstGeom>
          <a:noFill/>
          <a:ln/>
        </p:spPr>
        <p:txBody>
          <a:bodyPr wrap="square" lIns="0" tIns="0" rIns="0" bIns="0" rtlCol="0" anchor="ctr"/>
          <a:lstStyle/>
          <a:p>
            <a:pPr marL="0" indent="0">
              <a:buNone/>
            </a:pPr>
            <a:r>
              <a:rPr lang="en-US" sz="1000">
                <a:solidFill>
                  <a:srgbClr val="2D2D2D"/>
                </a:solidFill>
                <a:latin typeface="Calibri" pitchFamily="34" charset="0"/>
                <a:ea typeface="Calibri" pitchFamily="34" charset="-122"/>
                <a:cs typeface="Calibri" pitchFamily="34" charset="-120"/>
              </a:rPr>
              <a:t>Location-based landing pages, local directory listings</a:t>
            </a:r>
            <a:endParaRPr lang="en-US" sz="1000"/>
          </a:p>
        </p:txBody>
      </p:sp>
      <p:sp>
        <p:nvSpPr>
          <p:cNvPr id="17" name="Text 15"/>
          <p:cNvSpPr/>
          <p:nvPr/>
        </p:nvSpPr>
        <p:spPr>
          <a:xfrm>
            <a:off x="4800600" y="3593592"/>
            <a:ext cx="1097280" cy="320040"/>
          </a:xfrm>
          <a:prstGeom prst="rect">
            <a:avLst/>
          </a:prstGeom>
          <a:noFill/>
          <a:ln/>
        </p:spPr>
        <p:txBody>
          <a:bodyPr wrap="square" lIns="0" tIns="0" rIns="0" bIns="0" rtlCol="0" anchor="ctr"/>
          <a:lstStyle/>
          <a:p>
            <a:pPr marL="0" indent="0">
              <a:buNone/>
            </a:pPr>
            <a:r>
              <a:rPr lang="en-US" sz="1100" b="1">
                <a:solidFill>
                  <a:srgbClr val="1B4332"/>
                </a:solidFill>
                <a:latin typeface="Calibri" pitchFamily="34" charset="0"/>
                <a:ea typeface="Calibri" pitchFamily="34" charset="-122"/>
                <a:cs typeface="Calibri" pitchFamily="34" charset="-120"/>
              </a:rPr>
              <a:t>On-Page SEO:</a:t>
            </a:r>
            <a:endParaRPr lang="en-US" sz="1100"/>
          </a:p>
        </p:txBody>
      </p:sp>
      <p:sp>
        <p:nvSpPr>
          <p:cNvPr id="18" name="Text 16"/>
          <p:cNvSpPr/>
          <p:nvPr/>
        </p:nvSpPr>
        <p:spPr>
          <a:xfrm>
            <a:off x="5943600" y="3593592"/>
            <a:ext cx="2651760" cy="502920"/>
          </a:xfrm>
          <a:prstGeom prst="rect">
            <a:avLst/>
          </a:prstGeom>
          <a:noFill/>
          <a:ln/>
        </p:spPr>
        <p:txBody>
          <a:bodyPr wrap="square" lIns="0" tIns="0" rIns="0" bIns="0" rtlCol="0" anchor="ctr"/>
          <a:lstStyle/>
          <a:p>
            <a:pPr marL="0" indent="0">
              <a:buNone/>
            </a:pPr>
            <a:r>
              <a:rPr lang="en-US" sz="1000">
                <a:solidFill>
                  <a:srgbClr val="2D2D2D"/>
                </a:solidFill>
                <a:latin typeface="Calibri" pitchFamily="34" charset="0"/>
                <a:ea typeface="Calibri" pitchFamily="34" charset="-122"/>
                <a:cs typeface="Calibri" pitchFamily="34" charset="-120"/>
              </a:rPr>
              <a:t>Optimised meta tags, alt text on images, fast-loading pages</a:t>
            </a:r>
            <a:endParaRPr lang="en-US" sz="1000"/>
          </a:p>
        </p:txBody>
      </p:sp>
      <p:sp>
        <p:nvSpPr>
          <p:cNvPr id="19" name="Text 17"/>
          <p:cNvSpPr/>
          <p:nvPr/>
        </p:nvSpPr>
        <p:spPr>
          <a:xfrm>
            <a:off x="4800600" y="4187952"/>
            <a:ext cx="1097280" cy="320040"/>
          </a:xfrm>
          <a:prstGeom prst="rect">
            <a:avLst/>
          </a:prstGeom>
          <a:noFill/>
          <a:ln/>
        </p:spPr>
        <p:txBody>
          <a:bodyPr wrap="square" lIns="0" tIns="0" rIns="0" bIns="0" rtlCol="0" anchor="ctr"/>
          <a:lstStyle/>
          <a:p>
            <a:pPr marL="0" indent="0">
              <a:buNone/>
            </a:pPr>
            <a:r>
              <a:rPr lang="en-US" sz="1100" b="1">
                <a:solidFill>
                  <a:srgbClr val="1B4332"/>
                </a:solidFill>
                <a:latin typeface="Calibri" pitchFamily="34" charset="0"/>
                <a:ea typeface="Calibri" pitchFamily="34" charset="-122"/>
                <a:cs typeface="Calibri" pitchFamily="34" charset="-120"/>
              </a:rPr>
              <a:t>Backlinks:</a:t>
            </a:r>
            <a:endParaRPr lang="en-US" sz="1100"/>
          </a:p>
        </p:txBody>
      </p:sp>
      <p:sp>
        <p:nvSpPr>
          <p:cNvPr id="20" name="Text 18"/>
          <p:cNvSpPr/>
          <p:nvPr/>
        </p:nvSpPr>
        <p:spPr>
          <a:xfrm>
            <a:off x="5943600" y="4187952"/>
            <a:ext cx="2651760" cy="502920"/>
          </a:xfrm>
          <a:prstGeom prst="rect">
            <a:avLst/>
          </a:prstGeom>
          <a:noFill/>
          <a:ln/>
        </p:spPr>
        <p:txBody>
          <a:bodyPr wrap="square" lIns="0" tIns="0" rIns="0" bIns="0" rtlCol="0" anchor="ctr"/>
          <a:lstStyle/>
          <a:p>
            <a:pPr marL="0" indent="0">
              <a:buNone/>
            </a:pPr>
            <a:r>
              <a:rPr lang="en-US" sz="1000">
                <a:solidFill>
                  <a:srgbClr val="2D2D2D"/>
                </a:solidFill>
                <a:latin typeface="Calibri" pitchFamily="34" charset="0"/>
                <a:ea typeface="Calibri" pitchFamily="34" charset="-122"/>
                <a:cs typeface="Calibri" pitchFamily="34" charset="-120"/>
              </a:rPr>
              <a:t>Partner with food bloggers and eco-lifestyle websites</a:t>
            </a:r>
            <a:endParaRPr lang="en-US" sz="10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2D6A4F"/>
          </a:solidFill>
          <a:ln w="12700">
            <a:solidFill>
              <a:srgbClr val="2D6A4F"/>
            </a:solidFill>
            <a:prstDash val="solid"/>
          </a:ln>
        </p:spPr>
        <p:txBody>
          <a:bodyPr/>
          <a:lstStyle/>
          <a:p>
            <a:endParaRPr lang="en-US"/>
          </a:p>
        </p:txBody>
      </p:sp>
      <p:sp>
        <p:nvSpPr>
          <p:cNvPr id="3" name="Text 1"/>
          <p:cNvSpPr/>
          <p:nvPr/>
        </p:nvSpPr>
        <p:spPr>
          <a:xfrm>
            <a:off x="457200" y="137160"/>
            <a:ext cx="8229600" cy="731520"/>
          </a:xfrm>
          <a:prstGeom prst="rect">
            <a:avLst/>
          </a:prstGeom>
          <a:noFill/>
          <a:ln/>
        </p:spPr>
        <p:txBody>
          <a:bodyPr wrap="square" rtlCol="0" anchor="ctr"/>
          <a:lstStyle/>
          <a:p>
            <a:pPr marL="0" indent="0">
              <a:buNone/>
            </a:pPr>
            <a:r>
              <a:rPr lang="en-US" sz="2500" b="1">
                <a:solidFill>
                  <a:srgbClr val="FFFFFF"/>
                </a:solidFill>
                <a:latin typeface="Georgia" pitchFamily="34" charset="0"/>
                <a:ea typeface="Georgia" pitchFamily="34" charset="-122"/>
                <a:cs typeface="Georgia" pitchFamily="34" charset="-120"/>
              </a:rPr>
              <a:t>Cloud Computing for Urban Green Café</a:t>
            </a:r>
            <a:endParaRPr lang="en-US" sz="2500"/>
          </a:p>
        </p:txBody>
      </p:sp>
      <p:sp>
        <p:nvSpPr>
          <p:cNvPr id="4" name="Shape 2"/>
          <p:cNvSpPr/>
          <p:nvPr/>
        </p:nvSpPr>
        <p:spPr>
          <a:xfrm>
            <a:off x="274320" y="1188720"/>
            <a:ext cx="2743200" cy="1783080"/>
          </a:xfrm>
          <a:prstGeom prst="rect">
            <a:avLst/>
          </a:prstGeom>
          <a:solidFill>
            <a:srgbClr val="F3F4F6"/>
          </a:solidFill>
          <a:ln w="12700">
            <a:solidFill>
              <a:srgbClr val="95D5B2"/>
            </a:solidFill>
            <a:prstDash val="solid"/>
          </a:ln>
          <a:effectLst>
            <a:outerShdw blurRad="63500" dist="25400" dir="8100000" algn="bl" rotWithShape="0">
              <a:srgbClr val="000000">
                <a:alpha val="8000"/>
              </a:srgbClr>
            </a:outerShdw>
          </a:effectLst>
        </p:spPr>
        <p:txBody>
          <a:bodyPr/>
          <a:lstStyle/>
          <a:p>
            <a:endParaRPr lang="en-US"/>
          </a:p>
        </p:txBody>
      </p:sp>
      <p:sp>
        <p:nvSpPr>
          <p:cNvPr id="5" name="Shape 3"/>
          <p:cNvSpPr/>
          <p:nvPr/>
        </p:nvSpPr>
        <p:spPr>
          <a:xfrm>
            <a:off x="274320" y="1188720"/>
            <a:ext cx="457200" cy="1783080"/>
          </a:xfrm>
          <a:prstGeom prst="rect">
            <a:avLst/>
          </a:prstGeom>
          <a:solidFill>
            <a:srgbClr val="1B4332"/>
          </a:solidFill>
          <a:ln w="12700">
            <a:solidFill>
              <a:srgbClr val="1B4332"/>
            </a:solidFill>
            <a:prstDash val="solid"/>
          </a:ln>
        </p:spPr>
        <p:txBody>
          <a:bodyPr/>
          <a:lstStyle/>
          <a:p>
            <a:endParaRPr lang="en-US"/>
          </a:p>
        </p:txBody>
      </p:sp>
      <p:sp>
        <p:nvSpPr>
          <p:cNvPr id="6" name="Text 4"/>
          <p:cNvSpPr/>
          <p:nvPr/>
        </p:nvSpPr>
        <p:spPr>
          <a:xfrm>
            <a:off x="777240" y="1298448"/>
            <a:ext cx="2148840" cy="411480"/>
          </a:xfrm>
          <a:prstGeom prst="rect">
            <a:avLst/>
          </a:prstGeom>
          <a:noFill/>
          <a:ln/>
        </p:spPr>
        <p:txBody>
          <a:bodyPr wrap="square" lIns="0" tIns="0" rIns="0" bIns="0" rtlCol="0" anchor="ctr"/>
          <a:lstStyle/>
          <a:p>
            <a:pPr marL="0" indent="0">
              <a:buNone/>
            </a:pPr>
            <a:r>
              <a:rPr lang="en-US" sz="1800">
                <a:solidFill>
                  <a:srgbClr val="000000"/>
                </a:solidFill>
              </a:rPr>
              <a:t>☁️</a:t>
            </a:r>
            <a:endParaRPr lang="en-US" sz="1800"/>
          </a:p>
        </p:txBody>
      </p:sp>
      <p:sp>
        <p:nvSpPr>
          <p:cNvPr id="7" name="Text 5"/>
          <p:cNvSpPr/>
          <p:nvPr/>
        </p:nvSpPr>
        <p:spPr>
          <a:xfrm>
            <a:off x="777240" y="1691640"/>
            <a:ext cx="2148840" cy="320040"/>
          </a:xfrm>
          <a:prstGeom prst="rect">
            <a:avLst/>
          </a:prstGeom>
          <a:noFill/>
          <a:ln/>
        </p:spPr>
        <p:txBody>
          <a:bodyPr wrap="square" lIns="0" tIns="0" rIns="0" bIns="0" rtlCol="0" anchor="ctr"/>
          <a:lstStyle/>
          <a:p>
            <a:pPr marL="0" indent="0">
              <a:buNone/>
            </a:pPr>
            <a:r>
              <a:rPr lang="en-US" sz="1200" b="1">
                <a:solidFill>
                  <a:srgbClr val="1B4332"/>
                </a:solidFill>
                <a:latin typeface="Calibri" pitchFamily="34" charset="0"/>
                <a:ea typeface="Calibri" pitchFamily="34" charset="-122"/>
                <a:cs typeface="Calibri" pitchFamily="34" charset="-120"/>
              </a:rPr>
              <a:t>Website Hosting</a:t>
            </a:r>
            <a:endParaRPr lang="en-US" sz="1200"/>
          </a:p>
        </p:txBody>
      </p:sp>
      <p:sp>
        <p:nvSpPr>
          <p:cNvPr id="8" name="Text 6"/>
          <p:cNvSpPr/>
          <p:nvPr/>
        </p:nvSpPr>
        <p:spPr>
          <a:xfrm>
            <a:off x="777240" y="2029968"/>
            <a:ext cx="2148840" cy="868680"/>
          </a:xfrm>
          <a:prstGeom prst="rect">
            <a:avLst/>
          </a:prstGeom>
          <a:noFill/>
          <a:ln/>
        </p:spPr>
        <p:txBody>
          <a:bodyPr wrap="square" lIns="0" tIns="0" rIns="0" bIns="0" rtlCol="0" anchor="ctr"/>
          <a:lstStyle/>
          <a:p>
            <a:pPr marL="0" indent="0">
              <a:buNone/>
            </a:pPr>
            <a:r>
              <a:rPr lang="en-US" sz="950">
                <a:solidFill>
                  <a:srgbClr val="2D2D2D"/>
                </a:solidFill>
                <a:latin typeface="Calibri" pitchFamily="34" charset="0"/>
                <a:ea typeface="Calibri" pitchFamily="34" charset="-122"/>
                <a:cs typeface="Calibri" pitchFamily="34" charset="-120"/>
              </a:rPr>
              <a:t>Cloud hosting (e.g. AWS, Google Cloud) ensures the website is fast, always available, and scales during peak periods — like holiday promotions.</a:t>
            </a:r>
            <a:endParaRPr lang="en-US" sz="950"/>
          </a:p>
        </p:txBody>
      </p:sp>
      <p:sp>
        <p:nvSpPr>
          <p:cNvPr id="9" name="Shape 7"/>
          <p:cNvSpPr/>
          <p:nvPr/>
        </p:nvSpPr>
        <p:spPr>
          <a:xfrm>
            <a:off x="3200400" y="1188720"/>
            <a:ext cx="2743200" cy="1783080"/>
          </a:xfrm>
          <a:prstGeom prst="rect">
            <a:avLst/>
          </a:prstGeom>
          <a:solidFill>
            <a:srgbClr val="F3F4F6"/>
          </a:solidFill>
          <a:ln w="12700">
            <a:solidFill>
              <a:srgbClr val="95D5B2"/>
            </a:solidFill>
            <a:prstDash val="solid"/>
          </a:ln>
          <a:effectLst>
            <a:outerShdw blurRad="63500" dist="25400" dir="8100000" algn="bl" rotWithShape="0">
              <a:srgbClr val="000000">
                <a:alpha val="8000"/>
              </a:srgbClr>
            </a:outerShdw>
          </a:effectLst>
        </p:spPr>
        <p:txBody>
          <a:bodyPr/>
          <a:lstStyle/>
          <a:p>
            <a:endParaRPr lang="en-US"/>
          </a:p>
        </p:txBody>
      </p:sp>
      <p:sp>
        <p:nvSpPr>
          <p:cNvPr id="10" name="Shape 8"/>
          <p:cNvSpPr/>
          <p:nvPr/>
        </p:nvSpPr>
        <p:spPr>
          <a:xfrm>
            <a:off x="3200400" y="1188720"/>
            <a:ext cx="457200" cy="1783080"/>
          </a:xfrm>
          <a:prstGeom prst="rect">
            <a:avLst/>
          </a:prstGeom>
          <a:solidFill>
            <a:srgbClr val="2D6A4F"/>
          </a:solidFill>
          <a:ln w="12700">
            <a:solidFill>
              <a:srgbClr val="2D6A4F"/>
            </a:solidFill>
            <a:prstDash val="solid"/>
          </a:ln>
        </p:spPr>
        <p:txBody>
          <a:bodyPr/>
          <a:lstStyle/>
          <a:p>
            <a:endParaRPr lang="en-US"/>
          </a:p>
        </p:txBody>
      </p:sp>
      <p:sp>
        <p:nvSpPr>
          <p:cNvPr id="11" name="Text 9"/>
          <p:cNvSpPr/>
          <p:nvPr/>
        </p:nvSpPr>
        <p:spPr>
          <a:xfrm>
            <a:off x="3703320" y="1298448"/>
            <a:ext cx="2148840" cy="411480"/>
          </a:xfrm>
          <a:prstGeom prst="rect">
            <a:avLst/>
          </a:prstGeom>
          <a:noFill/>
          <a:ln/>
        </p:spPr>
        <p:txBody>
          <a:bodyPr wrap="square" lIns="0" tIns="0" rIns="0" bIns="0" rtlCol="0" anchor="ctr"/>
          <a:lstStyle/>
          <a:p>
            <a:pPr marL="0" indent="0">
              <a:buNone/>
            </a:pPr>
            <a:r>
              <a:rPr lang="en-US" sz="1800">
                <a:solidFill>
                  <a:srgbClr val="000000"/>
                </a:solidFill>
              </a:rPr>
              <a:t>💳</a:t>
            </a:r>
            <a:endParaRPr lang="en-US" sz="1800"/>
          </a:p>
        </p:txBody>
      </p:sp>
      <p:sp>
        <p:nvSpPr>
          <p:cNvPr id="12" name="Text 10"/>
          <p:cNvSpPr/>
          <p:nvPr/>
        </p:nvSpPr>
        <p:spPr>
          <a:xfrm>
            <a:off x="3703320" y="1691640"/>
            <a:ext cx="2148840" cy="320040"/>
          </a:xfrm>
          <a:prstGeom prst="rect">
            <a:avLst/>
          </a:prstGeom>
          <a:noFill/>
          <a:ln/>
        </p:spPr>
        <p:txBody>
          <a:bodyPr wrap="square" lIns="0" tIns="0" rIns="0" bIns="0" rtlCol="0" anchor="ctr"/>
          <a:lstStyle/>
          <a:p>
            <a:pPr marL="0" indent="0">
              <a:buNone/>
            </a:pPr>
            <a:r>
              <a:rPr lang="en-US" sz="1200" b="1">
                <a:solidFill>
                  <a:srgbClr val="1B4332"/>
                </a:solidFill>
                <a:latin typeface="Calibri" pitchFamily="34" charset="0"/>
                <a:ea typeface="Calibri" pitchFamily="34" charset="-122"/>
                <a:cs typeface="Calibri" pitchFamily="34" charset="-120"/>
              </a:rPr>
              <a:t>Online Ordering &amp; POS</a:t>
            </a:r>
            <a:endParaRPr lang="en-US" sz="1200"/>
          </a:p>
        </p:txBody>
      </p:sp>
      <p:sp>
        <p:nvSpPr>
          <p:cNvPr id="13" name="Text 11"/>
          <p:cNvSpPr/>
          <p:nvPr/>
        </p:nvSpPr>
        <p:spPr>
          <a:xfrm>
            <a:off x="3703320" y="2029968"/>
            <a:ext cx="2148840" cy="868680"/>
          </a:xfrm>
          <a:prstGeom prst="rect">
            <a:avLst/>
          </a:prstGeom>
          <a:noFill/>
          <a:ln/>
        </p:spPr>
        <p:txBody>
          <a:bodyPr wrap="square" lIns="0" tIns="0" rIns="0" bIns="0" rtlCol="0" anchor="ctr"/>
          <a:lstStyle/>
          <a:p>
            <a:pPr marL="0" indent="0">
              <a:buNone/>
            </a:pPr>
            <a:r>
              <a:rPr lang="en-US" sz="950">
                <a:solidFill>
                  <a:srgbClr val="2D2D2D"/>
                </a:solidFill>
                <a:latin typeface="Calibri" pitchFamily="34" charset="0"/>
                <a:ea typeface="Calibri" pitchFamily="34" charset="-122"/>
                <a:cs typeface="Calibri" pitchFamily="34" charset="-120"/>
              </a:rPr>
              <a:t>Cloud-based POS systems sync in-store and online orders in real time, reducing errors and improving the customer experience.</a:t>
            </a:r>
            <a:endParaRPr lang="en-US" sz="950"/>
          </a:p>
        </p:txBody>
      </p:sp>
      <p:sp>
        <p:nvSpPr>
          <p:cNvPr id="14" name="Shape 12"/>
          <p:cNvSpPr/>
          <p:nvPr/>
        </p:nvSpPr>
        <p:spPr>
          <a:xfrm>
            <a:off x="6126480" y="1188720"/>
            <a:ext cx="2743200" cy="1783080"/>
          </a:xfrm>
          <a:prstGeom prst="rect">
            <a:avLst/>
          </a:prstGeom>
          <a:solidFill>
            <a:srgbClr val="F3F4F6"/>
          </a:solidFill>
          <a:ln w="12700">
            <a:solidFill>
              <a:srgbClr val="95D5B2"/>
            </a:solidFill>
            <a:prstDash val="solid"/>
          </a:ln>
          <a:effectLst>
            <a:outerShdw blurRad="63500" dist="25400" dir="8100000" algn="bl" rotWithShape="0">
              <a:srgbClr val="000000">
                <a:alpha val="8000"/>
              </a:srgbClr>
            </a:outerShdw>
          </a:effectLst>
        </p:spPr>
        <p:txBody>
          <a:bodyPr/>
          <a:lstStyle/>
          <a:p>
            <a:endParaRPr lang="en-US"/>
          </a:p>
        </p:txBody>
      </p:sp>
      <p:sp>
        <p:nvSpPr>
          <p:cNvPr id="15" name="Shape 13"/>
          <p:cNvSpPr/>
          <p:nvPr/>
        </p:nvSpPr>
        <p:spPr>
          <a:xfrm>
            <a:off x="6126480" y="1188720"/>
            <a:ext cx="457200" cy="1783080"/>
          </a:xfrm>
          <a:prstGeom prst="rect">
            <a:avLst/>
          </a:prstGeom>
          <a:solidFill>
            <a:srgbClr val="2D6A4F"/>
          </a:solidFill>
          <a:ln w="12700">
            <a:solidFill>
              <a:srgbClr val="2D6A4F"/>
            </a:solidFill>
            <a:prstDash val="solid"/>
          </a:ln>
        </p:spPr>
        <p:txBody>
          <a:bodyPr/>
          <a:lstStyle/>
          <a:p>
            <a:endParaRPr lang="en-US"/>
          </a:p>
        </p:txBody>
      </p:sp>
      <p:sp>
        <p:nvSpPr>
          <p:cNvPr id="16" name="Text 14"/>
          <p:cNvSpPr/>
          <p:nvPr/>
        </p:nvSpPr>
        <p:spPr>
          <a:xfrm>
            <a:off x="6629400" y="1298448"/>
            <a:ext cx="2148840" cy="411480"/>
          </a:xfrm>
          <a:prstGeom prst="rect">
            <a:avLst/>
          </a:prstGeom>
          <a:noFill/>
          <a:ln/>
        </p:spPr>
        <p:txBody>
          <a:bodyPr wrap="square" lIns="0" tIns="0" rIns="0" bIns="0" rtlCol="0" anchor="ctr"/>
          <a:lstStyle/>
          <a:p>
            <a:pPr marL="0" indent="0">
              <a:buNone/>
            </a:pPr>
            <a:r>
              <a:rPr lang="en-US" sz="1800">
                <a:solidFill>
                  <a:srgbClr val="000000"/>
                </a:solidFill>
              </a:rPr>
              <a:t>📊</a:t>
            </a:r>
            <a:endParaRPr lang="en-US" sz="1800"/>
          </a:p>
        </p:txBody>
      </p:sp>
      <p:sp>
        <p:nvSpPr>
          <p:cNvPr id="17" name="Text 15"/>
          <p:cNvSpPr/>
          <p:nvPr/>
        </p:nvSpPr>
        <p:spPr>
          <a:xfrm>
            <a:off x="6629400" y="1691640"/>
            <a:ext cx="2148840" cy="320040"/>
          </a:xfrm>
          <a:prstGeom prst="rect">
            <a:avLst/>
          </a:prstGeom>
          <a:noFill/>
          <a:ln/>
        </p:spPr>
        <p:txBody>
          <a:bodyPr wrap="square" lIns="0" tIns="0" rIns="0" bIns="0" rtlCol="0" anchor="ctr"/>
          <a:lstStyle/>
          <a:p>
            <a:pPr marL="0" indent="0">
              <a:buNone/>
            </a:pPr>
            <a:r>
              <a:rPr lang="en-US" sz="1200" b="1">
                <a:solidFill>
                  <a:srgbClr val="1B4332"/>
                </a:solidFill>
                <a:latin typeface="Calibri" pitchFamily="34" charset="0"/>
                <a:ea typeface="Calibri" pitchFamily="34" charset="-122"/>
                <a:cs typeface="Calibri" pitchFamily="34" charset="-120"/>
              </a:rPr>
              <a:t>Data &amp; Analytics</a:t>
            </a:r>
            <a:endParaRPr lang="en-US" sz="1200"/>
          </a:p>
        </p:txBody>
      </p:sp>
      <p:sp>
        <p:nvSpPr>
          <p:cNvPr id="18" name="Text 16"/>
          <p:cNvSpPr/>
          <p:nvPr/>
        </p:nvSpPr>
        <p:spPr>
          <a:xfrm>
            <a:off x="6629400" y="2029968"/>
            <a:ext cx="2148840" cy="868680"/>
          </a:xfrm>
          <a:prstGeom prst="rect">
            <a:avLst/>
          </a:prstGeom>
          <a:noFill/>
          <a:ln/>
        </p:spPr>
        <p:txBody>
          <a:bodyPr wrap="square" lIns="0" tIns="0" rIns="0" bIns="0" rtlCol="0" anchor="ctr"/>
          <a:lstStyle/>
          <a:p>
            <a:pPr marL="0" indent="0">
              <a:buNone/>
            </a:pPr>
            <a:r>
              <a:rPr lang="en-US" sz="950">
                <a:solidFill>
                  <a:srgbClr val="2D2D2D"/>
                </a:solidFill>
                <a:latin typeface="Calibri" pitchFamily="34" charset="0"/>
                <a:ea typeface="Calibri" pitchFamily="34" charset="-122"/>
                <a:cs typeface="Calibri" pitchFamily="34" charset="-120"/>
              </a:rPr>
              <a:t>Customer data and sales trends stored in the cloud help management make smarter menu, staffing, and marketing decisions.</a:t>
            </a:r>
            <a:endParaRPr lang="en-US" sz="950"/>
          </a:p>
        </p:txBody>
      </p:sp>
      <p:sp>
        <p:nvSpPr>
          <p:cNvPr id="19" name="Shape 17"/>
          <p:cNvSpPr/>
          <p:nvPr/>
        </p:nvSpPr>
        <p:spPr>
          <a:xfrm>
            <a:off x="274320" y="3108960"/>
            <a:ext cx="2743200" cy="1783080"/>
          </a:xfrm>
          <a:prstGeom prst="rect">
            <a:avLst/>
          </a:prstGeom>
          <a:solidFill>
            <a:srgbClr val="F3F4F6"/>
          </a:solidFill>
          <a:ln w="12700">
            <a:solidFill>
              <a:srgbClr val="95D5B2"/>
            </a:solidFill>
            <a:prstDash val="solid"/>
          </a:ln>
          <a:effectLst>
            <a:outerShdw blurRad="63500" dist="25400" dir="8100000" algn="bl" rotWithShape="0">
              <a:srgbClr val="000000">
                <a:alpha val="8000"/>
              </a:srgbClr>
            </a:outerShdw>
          </a:effectLst>
        </p:spPr>
        <p:txBody>
          <a:bodyPr/>
          <a:lstStyle/>
          <a:p>
            <a:endParaRPr lang="en-US"/>
          </a:p>
        </p:txBody>
      </p:sp>
      <p:sp>
        <p:nvSpPr>
          <p:cNvPr id="20" name="Shape 18"/>
          <p:cNvSpPr/>
          <p:nvPr/>
        </p:nvSpPr>
        <p:spPr>
          <a:xfrm>
            <a:off x="274320" y="3108960"/>
            <a:ext cx="457200" cy="1783080"/>
          </a:xfrm>
          <a:prstGeom prst="rect">
            <a:avLst/>
          </a:prstGeom>
          <a:solidFill>
            <a:srgbClr val="1B5E3B"/>
          </a:solidFill>
          <a:ln w="12700">
            <a:solidFill>
              <a:srgbClr val="1B5E3B"/>
            </a:solidFill>
            <a:prstDash val="solid"/>
          </a:ln>
        </p:spPr>
        <p:txBody>
          <a:bodyPr/>
          <a:lstStyle/>
          <a:p>
            <a:endParaRPr lang="en-US"/>
          </a:p>
        </p:txBody>
      </p:sp>
      <p:sp>
        <p:nvSpPr>
          <p:cNvPr id="21" name="Text 19"/>
          <p:cNvSpPr/>
          <p:nvPr/>
        </p:nvSpPr>
        <p:spPr>
          <a:xfrm>
            <a:off x="777240" y="3218688"/>
            <a:ext cx="2148840" cy="411480"/>
          </a:xfrm>
          <a:prstGeom prst="rect">
            <a:avLst/>
          </a:prstGeom>
          <a:noFill/>
          <a:ln/>
        </p:spPr>
        <p:txBody>
          <a:bodyPr wrap="square" lIns="0" tIns="0" rIns="0" bIns="0" rtlCol="0" anchor="ctr"/>
          <a:lstStyle/>
          <a:p>
            <a:pPr marL="0" indent="0">
              <a:buNone/>
            </a:pPr>
            <a:r>
              <a:rPr lang="en-US" sz="1800">
                <a:solidFill>
                  <a:srgbClr val="000000"/>
                </a:solidFill>
              </a:rPr>
              <a:t>📧</a:t>
            </a:r>
            <a:endParaRPr lang="en-US" sz="1800"/>
          </a:p>
        </p:txBody>
      </p:sp>
      <p:sp>
        <p:nvSpPr>
          <p:cNvPr id="22" name="Text 20"/>
          <p:cNvSpPr/>
          <p:nvPr/>
        </p:nvSpPr>
        <p:spPr>
          <a:xfrm>
            <a:off x="777240" y="3611880"/>
            <a:ext cx="2148840" cy="320040"/>
          </a:xfrm>
          <a:prstGeom prst="rect">
            <a:avLst/>
          </a:prstGeom>
          <a:noFill/>
          <a:ln/>
        </p:spPr>
        <p:txBody>
          <a:bodyPr wrap="square" lIns="0" tIns="0" rIns="0" bIns="0" rtlCol="0" anchor="ctr"/>
          <a:lstStyle/>
          <a:p>
            <a:pPr marL="0" indent="0">
              <a:buNone/>
            </a:pPr>
            <a:r>
              <a:rPr lang="en-US" sz="1200" b="1">
                <a:solidFill>
                  <a:srgbClr val="1B4332"/>
                </a:solidFill>
                <a:latin typeface="Calibri" pitchFamily="34" charset="0"/>
                <a:ea typeface="Calibri" pitchFamily="34" charset="-122"/>
                <a:cs typeface="Calibri" pitchFamily="34" charset="-120"/>
              </a:rPr>
              <a:t>Email &amp; Collaboration</a:t>
            </a:r>
            <a:endParaRPr lang="en-US" sz="1200"/>
          </a:p>
        </p:txBody>
      </p:sp>
      <p:sp>
        <p:nvSpPr>
          <p:cNvPr id="23" name="Text 21"/>
          <p:cNvSpPr/>
          <p:nvPr/>
        </p:nvSpPr>
        <p:spPr>
          <a:xfrm>
            <a:off x="777240" y="3950208"/>
            <a:ext cx="2148840" cy="868680"/>
          </a:xfrm>
          <a:prstGeom prst="rect">
            <a:avLst/>
          </a:prstGeom>
          <a:noFill/>
          <a:ln/>
        </p:spPr>
        <p:txBody>
          <a:bodyPr wrap="square" lIns="0" tIns="0" rIns="0" bIns="0" rtlCol="0" anchor="ctr"/>
          <a:lstStyle/>
          <a:p>
            <a:pPr marL="0" indent="0">
              <a:buNone/>
            </a:pPr>
            <a:r>
              <a:rPr lang="en-US" sz="950">
                <a:solidFill>
                  <a:srgbClr val="2D2D2D"/>
                </a:solidFill>
                <a:latin typeface="Calibri" pitchFamily="34" charset="0"/>
                <a:ea typeface="Calibri" pitchFamily="34" charset="-122"/>
                <a:cs typeface="Calibri" pitchFamily="34" charset="-120"/>
              </a:rPr>
              <a:t>Google Workspace or Microsoft 365 in the cloud keeps the team connected, sharing menus, schedules, and marketing materials easily.</a:t>
            </a:r>
            <a:endParaRPr lang="en-US" sz="950"/>
          </a:p>
        </p:txBody>
      </p:sp>
      <p:sp>
        <p:nvSpPr>
          <p:cNvPr id="24" name="Shape 22"/>
          <p:cNvSpPr/>
          <p:nvPr/>
        </p:nvSpPr>
        <p:spPr>
          <a:xfrm>
            <a:off x="3200400" y="3108960"/>
            <a:ext cx="2743200" cy="1783080"/>
          </a:xfrm>
          <a:prstGeom prst="rect">
            <a:avLst/>
          </a:prstGeom>
          <a:solidFill>
            <a:srgbClr val="F3F4F6"/>
          </a:solidFill>
          <a:ln w="12700">
            <a:solidFill>
              <a:srgbClr val="95D5B2"/>
            </a:solidFill>
            <a:prstDash val="solid"/>
          </a:ln>
          <a:effectLst>
            <a:outerShdw blurRad="63500" dist="25400" dir="8100000" algn="bl" rotWithShape="0">
              <a:srgbClr val="000000">
                <a:alpha val="8000"/>
              </a:srgbClr>
            </a:outerShdw>
          </a:effectLst>
        </p:spPr>
        <p:txBody>
          <a:bodyPr/>
          <a:lstStyle/>
          <a:p>
            <a:endParaRPr lang="en-US"/>
          </a:p>
        </p:txBody>
      </p:sp>
      <p:sp>
        <p:nvSpPr>
          <p:cNvPr id="25" name="Shape 23"/>
          <p:cNvSpPr/>
          <p:nvPr/>
        </p:nvSpPr>
        <p:spPr>
          <a:xfrm>
            <a:off x="3200400" y="3108960"/>
            <a:ext cx="457200" cy="1783080"/>
          </a:xfrm>
          <a:prstGeom prst="rect">
            <a:avLst/>
          </a:prstGeom>
          <a:solidFill>
            <a:srgbClr val="255C40"/>
          </a:solidFill>
          <a:ln w="12700">
            <a:solidFill>
              <a:srgbClr val="255C40"/>
            </a:solidFill>
            <a:prstDash val="solid"/>
          </a:ln>
        </p:spPr>
        <p:txBody>
          <a:bodyPr/>
          <a:lstStyle/>
          <a:p>
            <a:endParaRPr lang="en-US"/>
          </a:p>
        </p:txBody>
      </p:sp>
      <p:sp>
        <p:nvSpPr>
          <p:cNvPr id="26" name="Text 24"/>
          <p:cNvSpPr/>
          <p:nvPr/>
        </p:nvSpPr>
        <p:spPr>
          <a:xfrm>
            <a:off x="3703320" y="3218688"/>
            <a:ext cx="2148840" cy="411480"/>
          </a:xfrm>
          <a:prstGeom prst="rect">
            <a:avLst/>
          </a:prstGeom>
          <a:noFill/>
          <a:ln/>
        </p:spPr>
        <p:txBody>
          <a:bodyPr wrap="square" lIns="0" tIns="0" rIns="0" bIns="0" rtlCol="0" anchor="ctr"/>
          <a:lstStyle/>
          <a:p>
            <a:pPr marL="0" indent="0">
              <a:buNone/>
            </a:pPr>
            <a:r>
              <a:rPr lang="en-US" sz="1800">
                <a:solidFill>
                  <a:srgbClr val="000000"/>
                </a:solidFill>
              </a:rPr>
              <a:t>🔄</a:t>
            </a:r>
            <a:endParaRPr lang="en-US" sz="1800"/>
          </a:p>
        </p:txBody>
      </p:sp>
      <p:sp>
        <p:nvSpPr>
          <p:cNvPr id="27" name="Text 25"/>
          <p:cNvSpPr/>
          <p:nvPr/>
        </p:nvSpPr>
        <p:spPr>
          <a:xfrm>
            <a:off x="3703320" y="3611880"/>
            <a:ext cx="2148840" cy="320040"/>
          </a:xfrm>
          <a:prstGeom prst="rect">
            <a:avLst/>
          </a:prstGeom>
          <a:noFill/>
          <a:ln/>
        </p:spPr>
        <p:txBody>
          <a:bodyPr wrap="square" lIns="0" tIns="0" rIns="0" bIns="0" rtlCol="0" anchor="ctr"/>
          <a:lstStyle/>
          <a:p>
            <a:pPr marL="0" indent="0">
              <a:buNone/>
            </a:pPr>
            <a:r>
              <a:rPr lang="en-US" sz="1200" b="1">
                <a:solidFill>
                  <a:srgbClr val="1B4332"/>
                </a:solidFill>
                <a:latin typeface="Calibri" pitchFamily="34" charset="0"/>
                <a:ea typeface="Calibri" pitchFamily="34" charset="-122"/>
                <a:cs typeface="Calibri" pitchFamily="34" charset="-120"/>
              </a:rPr>
              <a:t>Automatic Backups</a:t>
            </a:r>
            <a:endParaRPr lang="en-US" sz="1200"/>
          </a:p>
        </p:txBody>
      </p:sp>
      <p:sp>
        <p:nvSpPr>
          <p:cNvPr id="28" name="Text 26"/>
          <p:cNvSpPr/>
          <p:nvPr/>
        </p:nvSpPr>
        <p:spPr>
          <a:xfrm>
            <a:off x="3703320" y="3950208"/>
            <a:ext cx="2148840" cy="868680"/>
          </a:xfrm>
          <a:prstGeom prst="rect">
            <a:avLst/>
          </a:prstGeom>
          <a:noFill/>
          <a:ln/>
        </p:spPr>
        <p:txBody>
          <a:bodyPr wrap="square" lIns="0" tIns="0" rIns="0" bIns="0" rtlCol="0" anchor="ctr"/>
          <a:lstStyle/>
          <a:p>
            <a:pPr marL="0" indent="0">
              <a:buNone/>
            </a:pPr>
            <a:r>
              <a:rPr lang="en-US" sz="950">
                <a:solidFill>
                  <a:srgbClr val="2D2D2D"/>
                </a:solidFill>
                <a:latin typeface="Calibri" pitchFamily="34" charset="0"/>
                <a:ea typeface="Calibri" pitchFamily="34" charset="-122"/>
                <a:cs typeface="Calibri" pitchFamily="34" charset="-120"/>
              </a:rPr>
              <a:t>All website content, customer data, and business records are automatically backed up to the cloud — no data loss risk.</a:t>
            </a:r>
            <a:endParaRPr lang="en-US" sz="950"/>
          </a:p>
        </p:txBody>
      </p:sp>
      <p:sp>
        <p:nvSpPr>
          <p:cNvPr id="29" name="Shape 27"/>
          <p:cNvSpPr/>
          <p:nvPr/>
        </p:nvSpPr>
        <p:spPr>
          <a:xfrm>
            <a:off x="6126480" y="3108960"/>
            <a:ext cx="2743200" cy="1783080"/>
          </a:xfrm>
          <a:prstGeom prst="rect">
            <a:avLst/>
          </a:prstGeom>
          <a:solidFill>
            <a:srgbClr val="F3F4F6"/>
          </a:solidFill>
          <a:ln w="12700">
            <a:solidFill>
              <a:srgbClr val="95D5B2"/>
            </a:solidFill>
            <a:prstDash val="solid"/>
          </a:ln>
          <a:effectLst>
            <a:outerShdw blurRad="63500" dist="25400" dir="8100000" algn="bl" rotWithShape="0">
              <a:srgbClr val="000000">
                <a:alpha val="8000"/>
              </a:srgbClr>
            </a:outerShdw>
          </a:effectLst>
        </p:spPr>
        <p:txBody>
          <a:bodyPr/>
          <a:lstStyle/>
          <a:p>
            <a:endParaRPr lang="en-US"/>
          </a:p>
        </p:txBody>
      </p:sp>
      <p:sp>
        <p:nvSpPr>
          <p:cNvPr id="30" name="Shape 28"/>
          <p:cNvSpPr/>
          <p:nvPr/>
        </p:nvSpPr>
        <p:spPr>
          <a:xfrm>
            <a:off x="6126480" y="3108960"/>
            <a:ext cx="457200" cy="1783080"/>
          </a:xfrm>
          <a:prstGeom prst="rect">
            <a:avLst/>
          </a:prstGeom>
          <a:solidFill>
            <a:srgbClr val="1A4731"/>
          </a:solidFill>
          <a:ln w="12700">
            <a:solidFill>
              <a:srgbClr val="1A4731"/>
            </a:solidFill>
            <a:prstDash val="solid"/>
          </a:ln>
        </p:spPr>
        <p:txBody>
          <a:bodyPr/>
          <a:lstStyle/>
          <a:p>
            <a:endParaRPr lang="en-US"/>
          </a:p>
        </p:txBody>
      </p:sp>
      <p:sp>
        <p:nvSpPr>
          <p:cNvPr id="31" name="Text 29"/>
          <p:cNvSpPr/>
          <p:nvPr/>
        </p:nvSpPr>
        <p:spPr>
          <a:xfrm>
            <a:off x="6629400" y="3218688"/>
            <a:ext cx="2148840" cy="411480"/>
          </a:xfrm>
          <a:prstGeom prst="rect">
            <a:avLst/>
          </a:prstGeom>
          <a:noFill/>
          <a:ln/>
        </p:spPr>
        <p:txBody>
          <a:bodyPr wrap="square" lIns="0" tIns="0" rIns="0" bIns="0" rtlCol="0" anchor="ctr"/>
          <a:lstStyle/>
          <a:p>
            <a:pPr marL="0" indent="0">
              <a:buNone/>
            </a:pPr>
            <a:r>
              <a:rPr lang="en-US" sz="1800">
                <a:solidFill>
                  <a:srgbClr val="000000"/>
                </a:solidFill>
              </a:rPr>
              <a:t>📱</a:t>
            </a:r>
            <a:endParaRPr lang="en-US" sz="1800"/>
          </a:p>
        </p:txBody>
      </p:sp>
      <p:sp>
        <p:nvSpPr>
          <p:cNvPr id="32" name="Text 30"/>
          <p:cNvSpPr/>
          <p:nvPr/>
        </p:nvSpPr>
        <p:spPr>
          <a:xfrm>
            <a:off x="6629400" y="3611880"/>
            <a:ext cx="2148840" cy="320040"/>
          </a:xfrm>
          <a:prstGeom prst="rect">
            <a:avLst/>
          </a:prstGeom>
          <a:noFill/>
          <a:ln/>
        </p:spPr>
        <p:txBody>
          <a:bodyPr wrap="square" lIns="0" tIns="0" rIns="0" bIns="0" rtlCol="0" anchor="ctr"/>
          <a:lstStyle/>
          <a:p>
            <a:pPr marL="0" indent="0">
              <a:buNone/>
            </a:pPr>
            <a:r>
              <a:rPr lang="en-US" sz="1200" b="1">
                <a:solidFill>
                  <a:srgbClr val="1B4332"/>
                </a:solidFill>
                <a:latin typeface="Calibri" pitchFamily="34" charset="0"/>
                <a:ea typeface="Calibri" pitchFamily="34" charset="-122"/>
                <a:cs typeface="Calibri" pitchFamily="34" charset="-120"/>
              </a:rPr>
              <a:t>Mobile Management</a:t>
            </a:r>
            <a:endParaRPr lang="en-US" sz="1200"/>
          </a:p>
        </p:txBody>
      </p:sp>
      <p:sp>
        <p:nvSpPr>
          <p:cNvPr id="33" name="Text 31"/>
          <p:cNvSpPr/>
          <p:nvPr/>
        </p:nvSpPr>
        <p:spPr>
          <a:xfrm>
            <a:off x="6629400" y="3950208"/>
            <a:ext cx="2148840" cy="868680"/>
          </a:xfrm>
          <a:prstGeom prst="rect">
            <a:avLst/>
          </a:prstGeom>
          <a:noFill/>
          <a:ln/>
        </p:spPr>
        <p:txBody>
          <a:bodyPr wrap="square" lIns="0" tIns="0" rIns="0" bIns="0" rtlCol="0" anchor="ctr"/>
          <a:lstStyle/>
          <a:p>
            <a:pPr marL="0" indent="0">
              <a:buNone/>
            </a:pPr>
            <a:r>
              <a:rPr lang="en-US" sz="950">
                <a:solidFill>
                  <a:srgbClr val="2D2D2D"/>
                </a:solidFill>
                <a:latin typeface="Calibri" pitchFamily="34" charset="0"/>
                <a:ea typeface="Calibri" pitchFamily="34" charset="-122"/>
                <a:cs typeface="Calibri" pitchFamily="34" charset="-120"/>
              </a:rPr>
              <a:t>Owners and managers can monitor sales, inventory, and customer reviews from anywhere using cloud-connected mobile apps.</a:t>
            </a:r>
            <a:endParaRPr lang="en-US" sz="95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1B4332"/>
        </a:solidFill>
        <a:effectLst/>
      </p:bgPr>
    </p:bg>
    <p:spTree>
      <p:nvGrpSpPr>
        <p:cNvPr id="1" name=""/>
        <p:cNvGrpSpPr/>
        <p:nvPr/>
      </p:nvGrpSpPr>
      <p:grpSpPr>
        <a:xfrm>
          <a:off x="0" y="0"/>
          <a:ext cx="0" cy="0"/>
          <a:chOff x="0" y="0"/>
          <a:chExt cx="0" cy="0"/>
        </a:xfrm>
      </p:grpSpPr>
      <p:sp>
        <p:nvSpPr>
          <p:cNvPr id="2" name="Text 0"/>
          <p:cNvSpPr/>
          <p:nvPr/>
        </p:nvSpPr>
        <p:spPr>
          <a:xfrm>
            <a:off x="457200" y="228600"/>
            <a:ext cx="8229600" cy="685800"/>
          </a:xfrm>
          <a:prstGeom prst="rect">
            <a:avLst/>
          </a:prstGeom>
          <a:noFill/>
          <a:ln/>
        </p:spPr>
        <p:txBody>
          <a:bodyPr wrap="square" rtlCol="0" anchor="ctr"/>
          <a:lstStyle/>
          <a:p>
            <a:pPr marL="0" indent="0">
              <a:buNone/>
            </a:pPr>
            <a:r>
              <a:rPr lang="en-US" sz="3200" b="1">
                <a:solidFill>
                  <a:srgbClr val="FFFFFF"/>
                </a:solidFill>
                <a:latin typeface="Georgia" pitchFamily="34" charset="0"/>
                <a:ea typeface="Georgia" pitchFamily="34" charset="-122"/>
                <a:cs typeface="Georgia" pitchFamily="34" charset="-120"/>
              </a:rPr>
              <a:t>Security Measures</a:t>
            </a:r>
            <a:endParaRPr lang="en-US" sz="3200"/>
          </a:p>
        </p:txBody>
      </p:sp>
      <p:sp>
        <p:nvSpPr>
          <p:cNvPr id="3" name="Text 1"/>
          <p:cNvSpPr/>
          <p:nvPr/>
        </p:nvSpPr>
        <p:spPr>
          <a:xfrm>
            <a:off x="457200" y="868680"/>
            <a:ext cx="8229600" cy="365760"/>
          </a:xfrm>
          <a:prstGeom prst="rect">
            <a:avLst/>
          </a:prstGeom>
          <a:noFill/>
          <a:ln/>
        </p:spPr>
        <p:txBody>
          <a:bodyPr wrap="square" rtlCol="0" anchor="ctr"/>
          <a:lstStyle/>
          <a:p>
            <a:pPr marL="0" indent="0">
              <a:buNone/>
            </a:pPr>
            <a:r>
              <a:rPr lang="en-US" sz="1400" i="1">
                <a:solidFill>
                  <a:srgbClr val="95D5B2"/>
                </a:solidFill>
                <a:latin typeface="Calibri" pitchFamily="34" charset="0"/>
                <a:ea typeface="Calibri" pitchFamily="34" charset="-122"/>
                <a:cs typeface="Calibri" pitchFamily="34" charset="-120"/>
              </a:rPr>
              <a:t>Protecting the Website &amp; Customer Data</a:t>
            </a:r>
            <a:endParaRPr lang="en-US" sz="1400"/>
          </a:p>
        </p:txBody>
      </p:sp>
      <p:sp>
        <p:nvSpPr>
          <p:cNvPr id="4" name="Shape 2"/>
          <p:cNvSpPr/>
          <p:nvPr/>
        </p:nvSpPr>
        <p:spPr>
          <a:xfrm>
            <a:off x="365760" y="1371600"/>
            <a:ext cx="4114800" cy="1115568"/>
          </a:xfrm>
          <a:prstGeom prst="rect">
            <a:avLst/>
          </a:prstGeom>
          <a:solidFill>
            <a:srgbClr val="2D6A4F">
              <a:alpha val="80000"/>
            </a:srgbClr>
          </a:solidFill>
          <a:ln w="12700">
            <a:solidFill>
              <a:srgbClr val="52B788"/>
            </a:solidFill>
            <a:prstDash val="solid"/>
          </a:ln>
        </p:spPr>
        <p:txBody>
          <a:bodyPr/>
          <a:lstStyle/>
          <a:p>
            <a:endParaRPr lang="en-US"/>
          </a:p>
        </p:txBody>
      </p:sp>
      <p:sp>
        <p:nvSpPr>
          <p:cNvPr id="5" name="Text 3"/>
          <p:cNvSpPr/>
          <p:nvPr/>
        </p:nvSpPr>
        <p:spPr>
          <a:xfrm>
            <a:off x="475488" y="1645920"/>
            <a:ext cx="502920" cy="502920"/>
          </a:xfrm>
          <a:prstGeom prst="rect">
            <a:avLst/>
          </a:prstGeom>
          <a:noFill/>
          <a:ln/>
        </p:spPr>
        <p:txBody>
          <a:bodyPr wrap="square" lIns="0" tIns="0" rIns="0" bIns="0" rtlCol="0" anchor="ctr"/>
          <a:lstStyle/>
          <a:p>
            <a:pPr marL="0" indent="0">
              <a:buNone/>
            </a:pPr>
            <a:r>
              <a:rPr lang="en-US" sz="2200">
                <a:solidFill>
                  <a:srgbClr val="000000"/>
                </a:solidFill>
              </a:rPr>
              <a:t>🔒</a:t>
            </a:r>
            <a:endParaRPr lang="en-US" sz="2200"/>
          </a:p>
        </p:txBody>
      </p:sp>
      <p:sp>
        <p:nvSpPr>
          <p:cNvPr id="6" name="Text 4"/>
          <p:cNvSpPr/>
          <p:nvPr/>
        </p:nvSpPr>
        <p:spPr>
          <a:xfrm>
            <a:off x="1024128" y="1444752"/>
            <a:ext cx="3337560" cy="347472"/>
          </a:xfrm>
          <a:prstGeom prst="rect">
            <a:avLst/>
          </a:prstGeom>
          <a:noFill/>
          <a:ln/>
        </p:spPr>
        <p:txBody>
          <a:bodyPr wrap="square" lIns="0" tIns="0" rIns="0" bIns="0" rtlCol="0" anchor="ctr"/>
          <a:lstStyle/>
          <a:p>
            <a:pPr marL="0" indent="0">
              <a:buNone/>
            </a:pPr>
            <a:r>
              <a:rPr lang="en-US" sz="1300" b="1">
                <a:solidFill>
                  <a:srgbClr val="95D5B2"/>
                </a:solidFill>
                <a:latin typeface="Calibri" pitchFamily="34" charset="0"/>
                <a:ea typeface="Calibri" pitchFamily="34" charset="-122"/>
                <a:cs typeface="Calibri" pitchFamily="34" charset="-120"/>
              </a:rPr>
              <a:t>SSL Certificate</a:t>
            </a:r>
            <a:endParaRPr lang="en-US" sz="1300"/>
          </a:p>
        </p:txBody>
      </p:sp>
      <p:sp>
        <p:nvSpPr>
          <p:cNvPr id="7" name="Text 5"/>
          <p:cNvSpPr/>
          <p:nvPr/>
        </p:nvSpPr>
        <p:spPr>
          <a:xfrm>
            <a:off x="1024128" y="1828800"/>
            <a:ext cx="3337560" cy="594360"/>
          </a:xfrm>
          <a:prstGeom prst="rect">
            <a:avLst/>
          </a:prstGeom>
          <a:noFill/>
          <a:ln/>
        </p:spPr>
        <p:txBody>
          <a:bodyPr wrap="square" lIns="0" tIns="0" rIns="0" bIns="0" rtlCol="0" anchor="ctr"/>
          <a:lstStyle/>
          <a:p>
            <a:pPr marL="0" indent="0">
              <a:buNone/>
            </a:pPr>
            <a:r>
              <a:rPr lang="en-US" sz="1000">
                <a:solidFill>
                  <a:srgbClr val="D1EAD8"/>
                </a:solidFill>
                <a:latin typeface="Calibri" pitchFamily="34" charset="0"/>
                <a:ea typeface="Calibri" pitchFamily="34" charset="-122"/>
                <a:cs typeface="Calibri" pitchFamily="34" charset="-120"/>
              </a:rPr>
              <a:t>All pages served over HTTPS to encrypt data between user and server, building customer trust.</a:t>
            </a:r>
            <a:endParaRPr lang="en-US" sz="1000"/>
          </a:p>
        </p:txBody>
      </p:sp>
      <p:sp>
        <p:nvSpPr>
          <p:cNvPr id="8" name="Shape 6"/>
          <p:cNvSpPr/>
          <p:nvPr/>
        </p:nvSpPr>
        <p:spPr>
          <a:xfrm>
            <a:off x="4754880" y="1371600"/>
            <a:ext cx="4114800" cy="1115568"/>
          </a:xfrm>
          <a:prstGeom prst="rect">
            <a:avLst/>
          </a:prstGeom>
          <a:solidFill>
            <a:srgbClr val="2D6A4F">
              <a:alpha val="80000"/>
            </a:srgbClr>
          </a:solidFill>
          <a:ln w="12700">
            <a:solidFill>
              <a:srgbClr val="52B788"/>
            </a:solidFill>
            <a:prstDash val="solid"/>
          </a:ln>
        </p:spPr>
        <p:txBody>
          <a:bodyPr/>
          <a:lstStyle/>
          <a:p>
            <a:endParaRPr lang="en-US"/>
          </a:p>
        </p:txBody>
      </p:sp>
      <p:sp>
        <p:nvSpPr>
          <p:cNvPr id="9" name="Text 7"/>
          <p:cNvSpPr/>
          <p:nvPr/>
        </p:nvSpPr>
        <p:spPr>
          <a:xfrm>
            <a:off x="4864608" y="1645920"/>
            <a:ext cx="502920" cy="502920"/>
          </a:xfrm>
          <a:prstGeom prst="rect">
            <a:avLst/>
          </a:prstGeom>
          <a:noFill/>
          <a:ln/>
        </p:spPr>
        <p:txBody>
          <a:bodyPr wrap="square" lIns="0" tIns="0" rIns="0" bIns="0" rtlCol="0" anchor="ctr"/>
          <a:lstStyle/>
          <a:p>
            <a:pPr marL="0" indent="0">
              <a:buNone/>
            </a:pPr>
            <a:r>
              <a:rPr lang="en-US" sz="2200">
                <a:solidFill>
                  <a:srgbClr val="000000"/>
                </a:solidFill>
              </a:rPr>
              <a:t>🛡️</a:t>
            </a:r>
            <a:endParaRPr lang="en-US" sz="2200"/>
          </a:p>
        </p:txBody>
      </p:sp>
      <p:sp>
        <p:nvSpPr>
          <p:cNvPr id="10" name="Text 8"/>
          <p:cNvSpPr/>
          <p:nvPr/>
        </p:nvSpPr>
        <p:spPr>
          <a:xfrm>
            <a:off x="5413248" y="1444752"/>
            <a:ext cx="3337560" cy="347472"/>
          </a:xfrm>
          <a:prstGeom prst="rect">
            <a:avLst/>
          </a:prstGeom>
          <a:noFill/>
          <a:ln/>
        </p:spPr>
        <p:txBody>
          <a:bodyPr wrap="square" lIns="0" tIns="0" rIns="0" bIns="0" rtlCol="0" anchor="ctr"/>
          <a:lstStyle/>
          <a:p>
            <a:pPr marL="0" indent="0">
              <a:buNone/>
            </a:pPr>
            <a:r>
              <a:rPr lang="en-US" sz="1300" b="1">
                <a:solidFill>
                  <a:srgbClr val="95D5B2"/>
                </a:solidFill>
                <a:latin typeface="Calibri" pitchFamily="34" charset="0"/>
                <a:ea typeface="Calibri" pitchFamily="34" charset="-122"/>
                <a:cs typeface="Calibri" pitchFamily="34" charset="-120"/>
              </a:rPr>
              <a:t>Web Application Firewall</a:t>
            </a:r>
            <a:endParaRPr lang="en-US" sz="1300"/>
          </a:p>
        </p:txBody>
      </p:sp>
      <p:sp>
        <p:nvSpPr>
          <p:cNvPr id="11" name="Text 9"/>
          <p:cNvSpPr/>
          <p:nvPr/>
        </p:nvSpPr>
        <p:spPr>
          <a:xfrm>
            <a:off x="5413248" y="1828800"/>
            <a:ext cx="3337560" cy="594360"/>
          </a:xfrm>
          <a:prstGeom prst="rect">
            <a:avLst/>
          </a:prstGeom>
          <a:noFill/>
          <a:ln/>
        </p:spPr>
        <p:txBody>
          <a:bodyPr wrap="square" lIns="0" tIns="0" rIns="0" bIns="0" rtlCol="0" anchor="ctr"/>
          <a:lstStyle/>
          <a:p>
            <a:pPr marL="0" indent="0">
              <a:buNone/>
            </a:pPr>
            <a:r>
              <a:rPr lang="en-US" sz="1000">
                <a:solidFill>
                  <a:srgbClr val="D1EAD8"/>
                </a:solidFill>
                <a:latin typeface="Calibri" pitchFamily="34" charset="0"/>
                <a:ea typeface="Calibri" pitchFamily="34" charset="-122"/>
                <a:cs typeface="Calibri" pitchFamily="34" charset="-120"/>
              </a:rPr>
              <a:t>A WAF filters and blocks malicious traffic, SQL injections, and cross-site scripting (XSS) attacks.</a:t>
            </a:r>
            <a:endParaRPr lang="en-US" sz="1000"/>
          </a:p>
        </p:txBody>
      </p:sp>
      <p:sp>
        <p:nvSpPr>
          <p:cNvPr id="12" name="Shape 10"/>
          <p:cNvSpPr/>
          <p:nvPr/>
        </p:nvSpPr>
        <p:spPr>
          <a:xfrm>
            <a:off x="365760" y="2606040"/>
            <a:ext cx="4114800" cy="1115568"/>
          </a:xfrm>
          <a:prstGeom prst="rect">
            <a:avLst/>
          </a:prstGeom>
          <a:solidFill>
            <a:srgbClr val="2D6A4F">
              <a:alpha val="80000"/>
            </a:srgbClr>
          </a:solidFill>
          <a:ln w="12700">
            <a:solidFill>
              <a:srgbClr val="52B788"/>
            </a:solidFill>
            <a:prstDash val="solid"/>
          </a:ln>
        </p:spPr>
        <p:txBody>
          <a:bodyPr/>
          <a:lstStyle/>
          <a:p>
            <a:endParaRPr lang="en-US"/>
          </a:p>
        </p:txBody>
      </p:sp>
      <p:sp>
        <p:nvSpPr>
          <p:cNvPr id="13" name="Text 11"/>
          <p:cNvSpPr/>
          <p:nvPr/>
        </p:nvSpPr>
        <p:spPr>
          <a:xfrm>
            <a:off x="475488" y="2880360"/>
            <a:ext cx="502920" cy="502920"/>
          </a:xfrm>
          <a:prstGeom prst="rect">
            <a:avLst/>
          </a:prstGeom>
          <a:noFill/>
          <a:ln/>
        </p:spPr>
        <p:txBody>
          <a:bodyPr wrap="square" lIns="0" tIns="0" rIns="0" bIns="0" rtlCol="0" anchor="ctr"/>
          <a:lstStyle/>
          <a:p>
            <a:pPr marL="0" indent="0">
              <a:buNone/>
            </a:pPr>
            <a:r>
              <a:rPr lang="en-US" sz="2200">
                <a:solidFill>
                  <a:srgbClr val="000000"/>
                </a:solidFill>
              </a:rPr>
              <a:t>🔑</a:t>
            </a:r>
            <a:endParaRPr lang="en-US" sz="2200"/>
          </a:p>
        </p:txBody>
      </p:sp>
      <p:sp>
        <p:nvSpPr>
          <p:cNvPr id="14" name="Text 12"/>
          <p:cNvSpPr/>
          <p:nvPr/>
        </p:nvSpPr>
        <p:spPr>
          <a:xfrm>
            <a:off x="1024128" y="2679192"/>
            <a:ext cx="3337560" cy="347472"/>
          </a:xfrm>
          <a:prstGeom prst="rect">
            <a:avLst/>
          </a:prstGeom>
          <a:noFill/>
          <a:ln/>
        </p:spPr>
        <p:txBody>
          <a:bodyPr wrap="square" lIns="0" tIns="0" rIns="0" bIns="0" rtlCol="0" anchor="ctr"/>
          <a:lstStyle/>
          <a:p>
            <a:pPr marL="0" indent="0">
              <a:buNone/>
            </a:pPr>
            <a:r>
              <a:rPr lang="en-US" sz="1300" b="1">
                <a:solidFill>
                  <a:srgbClr val="95D5B2"/>
                </a:solidFill>
                <a:latin typeface="Calibri" pitchFamily="34" charset="0"/>
                <a:ea typeface="Calibri" pitchFamily="34" charset="-122"/>
                <a:cs typeface="Calibri" pitchFamily="34" charset="-120"/>
              </a:rPr>
              <a:t>Strong Password Policies</a:t>
            </a:r>
            <a:endParaRPr lang="en-US" sz="1300"/>
          </a:p>
        </p:txBody>
      </p:sp>
      <p:sp>
        <p:nvSpPr>
          <p:cNvPr id="15" name="Text 13"/>
          <p:cNvSpPr/>
          <p:nvPr/>
        </p:nvSpPr>
        <p:spPr>
          <a:xfrm>
            <a:off x="1024128" y="3063240"/>
            <a:ext cx="3337560" cy="594360"/>
          </a:xfrm>
          <a:prstGeom prst="rect">
            <a:avLst/>
          </a:prstGeom>
          <a:noFill/>
          <a:ln/>
        </p:spPr>
        <p:txBody>
          <a:bodyPr wrap="square" lIns="0" tIns="0" rIns="0" bIns="0" rtlCol="0" anchor="ctr"/>
          <a:lstStyle/>
          <a:p>
            <a:pPr marL="0" indent="0">
              <a:buNone/>
            </a:pPr>
            <a:r>
              <a:rPr lang="en-US" sz="1000">
                <a:solidFill>
                  <a:srgbClr val="D1EAD8"/>
                </a:solidFill>
                <a:latin typeface="Calibri" pitchFamily="34" charset="0"/>
                <a:ea typeface="Calibri" pitchFamily="34" charset="-122"/>
                <a:cs typeface="Calibri" pitchFamily="34" charset="-120"/>
              </a:rPr>
              <a:t>Admin accounts use complex passwords and multi-factor authentication (MFA) to prevent unauthorised access.</a:t>
            </a:r>
            <a:endParaRPr lang="en-US" sz="1000"/>
          </a:p>
        </p:txBody>
      </p:sp>
      <p:sp>
        <p:nvSpPr>
          <p:cNvPr id="16" name="Shape 14"/>
          <p:cNvSpPr/>
          <p:nvPr/>
        </p:nvSpPr>
        <p:spPr>
          <a:xfrm>
            <a:off x="4754880" y="2606040"/>
            <a:ext cx="4114800" cy="1115568"/>
          </a:xfrm>
          <a:prstGeom prst="rect">
            <a:avLst/>
          </a:prstGeom>
          <a:solidFill>
            <a:srgbClr val="2D6A4F">
              <a:alpha val="80000"/>
            </a:srgbClr>
          </a:solidFill>
          <a:ln w="12700">
            <a:solidFill>
              <a:srgbClr val="52B788"/>
            </a:solidFill>
            <a:prstDash val="solid"/>
          </a:ln>
        </p:spPr>
        <p:txBody>
          <a:bodyPr/>
          <a:lstStyle/>
          <a:p>
            <a:endParaRPr lang="en-US"/>
          </a:p>
        </p:txBody>
      </p:sp>
      <p:sp>
        <p:nvSpPr>
          <p:cNvPr id="17" name="Text 15"/>
          <p:cNvSpPr/>
          <p:nvPr/>
        </p:nvSpPr>
        <p:spPr>
          <a:xfrm>
            <a:off x="4864608" y="2880360"/>
            <a:ext cx="502920" cy="502920"/>
          </a:xfrm>
          <a:prstGeom prst="rect">
            <a:avLst/>
          </a:prstGeom>
          <a:noFill/>
          <a:ln/>
        </p:spPr>
        <p:txBody>
          <a:bodyPr wrap="square" lIns="0" tIns="0" rIns="0" bIns="0" rtlCol="0" anchor="ctr"/>
          <a:lstStyle/>
          <a:p>
            <a:pPr marL="0" indent="0">
              <a:buNone/>
            </a:pPr>
            <a:r>
              <a:rPr lang="en-US" sz="2200">
                <a:solidFill>
                  <a:srgbClr val="000000"/>
                </a:solidFill>
              </a:rPr>
              <a:t>🔄</a:t>
            </a:r>
            <a:endParaRPr lang="en-US" sz="2200"/>
          </a:p>
        </p:txBody>
      </p:sp>
      <p:sp>
        <p:nvSpPr>
          <p:cNvPr id="18" name="Text 16"/>
          <p:cNvSpPr/>
          <p:nvPr/>
        </p:nvSpPr>
        <p:spPr>
          <a:xfrm>
            <a:off x="5413248" y="2679192"/>
            <a:ext cx="3337560" cy="347472"/>
          </a:xfrm>
          <a:prstGeom prst="rect">
            <a:avLst/>
          </a:prstGeom>
          <a:noFill/>
          <a:ln/>
        </p:spPr>
        <p:txBody>
          <a:bodyPr wrap="square" lIns="0" tIns="0" rIns="0" bIns="0" rtlCol="0" anchor="ctr"/>
          <a:lstStyle/>
          <a:p>
            <a:pPr marL="0" indent="0">
              <a:buNone/>
            </a:pPr>
            <a:r>
              <a:rPr lang="en-US" sz="1300" b="1">
                <a:solidFill>
                  <a:srgbClr val="95D5B2"/>
                </a:solidFill>
                <a:latin typeface="Calibri" pitchFamily="34" charset="0"/>
                <a:ea typeface="Calibri" pitchFamily="34" charset="-122"/>
                <a:cs typeface="Calibri" pitchFamily="34" charset="-120"/>
              </a:rPr>
              <a:t>Regular Software Updates</a:t>
            </a:r>
            <a:endParaRPr lang="en-US" sz="1300"/>
          </a:p>
        </p:txBody>
      </p:sp>
      <p:sp>
        <p:nvSpPr>
          <p:cNvPr id="19" name="Text 17"/>
          <p:cNvSpPr/>
          <p:nvPr/>
        </p:nvSpPr>
        <p:spPr>
          <a:xfrm>
            <a:off x="5413248" y="3063240"/>
            <a:ext cx="3337560" cy="594360"/>
          </a:xfrm>
          <a:prstGeom prst="rect">
            <a:avLst/>
          </a:prstGeom>
          <a:noFill/>
          <a:ln/>
        </p:spPr>
        <p:txBody>
          <a:bodyPr wrap="square" lIns="0" tIns="0" rIns="0" bIns="0" rtlCol="0" anchor="ctr"/>
          <a:lstStyle/>
          <a:p>
            <a:pPr marL="0" indent="0">
              <a:buNone/>
            </a:pPr>
            <a:r>
              <a:rPr lang="en-US" sz="1000">
                <a:solidFill>
                  <a:srgbClr val="D1EAD8"/>
                </a:solidFill>
                <a:latin typeface="Calibri" pitchFamily="34" charset="0"/>
                <a:ea typeface="Calibri" pitchFamily="34" charset="-122"/>
                <a:cs typeface="Calibri" pitchFamily="34" charset="-120"/>
              </a:rPr>
              <a:t>CMS, plugins, and server software are kept up to date to patch known security vulnerabilities.</a:t>
            </a:r>
            <a:endParaRPr lang="en-US" sz="1000"/>
          </a:p>
        </p:txBody>
      </p:sp>
      <p:sp>
        <p:nvSpPr>
          <p:cNvPr id="20" name="Shape 18"/>
          <p:cNvSpPr/>
          <p:nvPr/>
        </p:nvSpPr>
        <p:spPr>
          <a:xfrm>
            <a:off x="365760" y="3840480"/>
            <a:ext cx="4114800" cy="1115568"/>
          </a:xfrm>
          <a:prstGeom prst="rect">
            <a:avLst/>
          </a:prstGeom>
          <a:solidFill>
            <a:srgbClr val="2D6A4F">
              <a:alpha val="80000"/>
            </a:srgbClr>
          </a:solidFill>
          <a:ln w="12700">
            <a:solidFill>
              <a:srgbClr val="52B788"/>
            </a:solidFill>
            <a:prstDash val="solid"/>
          </a:ln>
        </p:spPr>
        <p:txBody>
          <a:bodyPr/>
          <a:lstStyle/>
          <a:p>
            <a:endParaRPr lang="en-US"/>
          </a:p>
        </p:txBody>
      </p:sp>
      <p:sp>
        <p:nvSpPr>
          <p:cNvPr id="21" name="Text 19"/>
          <p:cNvSpPr/>
          <p:nvPr/>
        </p:nvSpPr>
        <p:spPr>
          <a:xfrm>
            <a:off x="475488" y="4114800"/>
            <a:ext cx="502920" cy="502920"/>
          </a:xfrm>
          <a:prstGeom prst="rect">
            <a:avLst/>
          </a:prstGeom>
          <a:noFill/>
          <a:ln/>
        </p:spPr>
        <p:txBody>
          <a:bodyPr wrap="square" lIns="0" tIns="0" rIns="0" bIns="0" rtlCol="0" anchor="ctr"/>
          <a:lstStyle/>
          <a:p>
            <a:pPr marL="0" indent="0">
              <a:buNone/>
            </a:pPr>
            <a:r>
              <a:rPr lang="en-US" sz="2200">
                <a:solidFill>
                  <a:srgbClr val="000000"/>
                </a:solidFill>
              </a:rPr>
              <a:t>💾</a:t>
            </a:r>
            <a:endParaRPr lang="en-US" sz="2200"/>
          </a:p>
        </p:txBody>
      </p:sp>
      <p:sp>
        <p:nvSpPr>
          <p:cNvPr id="22" name="Text 20"/>
          <p:cNvSpPr/>
          <p:nvPr/>
        </p:nvSpPr>
        <p:spPr>
          <a:xfrm>
            <a:off x="1024128" y="3913632"/>
            <a:ext cx="3337560" cy="347472"/>
          </a:xfrm>
          <a:prstGeom prst="rect">
            <a:avLst/>
          </a:prstGeom>
          <a:noFill/>
          <a:ln/>
        </p:spPr>
        <p:txBody>
          <a:bodyPr wrap="square" lIns="0" tIns="0" rIns="0" bIns="0" rtlCol="0" anchor="ctr"/>
          <a:lstStyle/>
          <a:p>
            <a:pPr marL="0" indent="0">
              <a:buNone/>
            </a:pPr>
            <a:r>
              <a:rPr lang="en-US" sz="1300" b="1">
                <a:solidFill>
                  <a:srgbClr val="95D5B2"/>
                </a:solidFill>
                <a:latin typeface="Calibri" pitchFamily="34" charset="0"/>
                <a:ea typeface="Calibri" pitchFamily="34" charset="-122"/>
                <a:cs typeface="Calibri" pitchFamily="34" charset="-120"/>
              </a:rPr>
              <a:t>Encrypted Data Storage</a:t>
            </a:r>
            <a:endParaRPr lang="en-US" sz="1300"/>
          </a:p>
        </p:txBody>
      </p:sp>
      <p:sp>
        <p:nvSpPr>
          <p:cNvPr id="23" name="Text 21"/>
          <p:cNvSpPr/>
          <p:nvPr/>
        </p:nvSpPr>
        <p:spPr>
          <a:xfrm>
            <a:off x="1024128" y="4297680"/>
            <a:ext cx="3337560" cy="594360"/>
          </a:xfrm>
          <a:prstGeom prst="rect">
            <a:avLst/>
          </a:prstGeom>
          <a:noFill/>
          <a:ln/>
        </p:spPr>
        <p:txBody>
          <a:bodyPr wrap="square" lIns="0" tIns="0" rIns="0" bIns="0" rtlCol="0" anchor="ctr"/>
          <a:lstStyle/>
          <a:p>
            <a:pPr marL="0" indent="0">
              <a:buNone/>
            </a:pPr>
            <a:r>
              <a:rPr lang="en-US" sz="1000">
                <a:solidFill>
                  <a:srgbClr val="D1EAD8"/>
                </a:solidFill>
                <a:latin typeface="Calibri" pitchFamily="34" charset="0"/>
                <a:ea typeface="Calibri" pitchFamily="34" charset="-122"/>
                <a:cs typeface="Calibri" pitchFamily="34" charset="-120"/>
              </a:rPr>
              <a:t>Customer personal and payment data is encrypted at rest using industry-standard AES-256 encryption.</a:t>
            </a:r>
            <a:endParaRPr lang="en-US" sz="1000"/>
          </a:p>
        </p:txBody>
      </p:sp>
      <p:sp>
        <p:nvSpPr>
          <p:cNvPr id="24" name="Shape 22"/>
          <p:cNvSpPr/>
          <p:nvPr/>
        </p:nvSpPr>
        <p:spPr>
          <a:xfrm>
            <a:off x="4754880" y="3840480"/>
            <a:ext cx="4114800" cy="1115568"/>
          </a:xfrm>
          <a:prstGeom prst="rect">
            <a:avLst/>
          </a:prstGeom>
          <a:solidFill>
            <a:srgbClr val="2D6A4F">
              <a:alpha val="80000"/>
            </a:srgbClr>
          </a:solidFill>
          <a:ln w="12700">
            <a:solidFill>
              <a:srgbClr val="52B788"/>
            </a:solidFill>
            <a:prstDash val="solid"/>
          </a:ln>
        </p:spPr>
        <p:txBody>
          <a:bodyPr/>
          <a:lstStyle/>
          <a:p>
            <a:endParaRPr lang="en-US"/>
          </a:p>
        </p:txBody>
      </p:sp>
      <p:sp>
        <p:nvSpPr>
          <p:cNvPr id="25" name="Text 23"/>
          <p:cNvSpPr/>
          <p:nvPr/>
        </p:nvSpPr>
        <p:spPr>
          <a:xfrm>
            <a:off x="4864608" y="4114800"/>
            <a:ext cx="502920" cy="502920"/>
          </a:xfrm>
          <a:prstGeom prst="rect">
            <a:avLst/>
          </a:prstGeom>
          <a:noFill/>
          <a:ln/>
        </p:spPr>
        <p:txBody>
          <a:bodyPr wrap="square" lIns="0" tIns="0" rIns="0" bIns="0" rtlCol="0" anchor="ctr"/>
          <a:lstStyle/>
          <a:p>
            <a:pPr marL="0" indent="0">
              <a:buNone/>
            </a:pPr>
            <a:r>
              <a:rPr lang="en-US" sz="2200">
                <a:solidFill>
                  <a:srgbClr val="000000"/>
                </a:solidFill>
              </a:rPr>
              <a:t>👁️</a:t>
            </a:r>
            <a:endParaRPr lang="en-US" sz="2200"/>
          </a:p>
        </p:txBody>
      </p:sp>
      <p:sp>
        <p:nvSpPr>
          <p:cNvPr id="26" name="Text 24"/>
          <p:cNvSpPr/>
          <p:nvPr/>
        </p:nvSpPr>
        <p:spPr>
          <a:xfrm>
            <a:off x="5413248" y="3913632"/>
            <a:ext cx="3337560" cy="347472"/>
          </a:xfrm>
          <a:prstGeom prst="rect">
            <a:avLst/>
          </a:prstGeom>
          <a:noFill/>
          <a:ln/>
        </p:spPr>
        <p:txBody>
          <a:bodyPr wrap="square" lIns="0" tIns="0" rIns="0" bIns="0" rtlCol="0" anchor="ctr"/>
          <a:lstStyle/>
          <a:p>
            <a:pPr marL="0" indent="0">
              <a:buNone/>
            </a:pPr>
            <a:r>
              <a:rPr lang="en-US" sz="1300" b="1">
                <a:solidFill>
                  <a:srgbClr val="95D5B2"/>
                </a:solidFill>
                <a:latin typeface="Calibri" pitchFamily="34" charset="0"/>
                <a:ea typeface="Calibri" pitchFamily="34" charset="-122"/>
                <a:cs typeface="Calibri" pitchFamily="34" charset="-120"/>
              </a:rPr>
              <a:t>Security Monitoring</a:t>
            </a:r>
            <a:endParaRPr lang="en-US" sz="1300"/>
          </a:p>
        </p:txBody>
      </p:sp>
      <p:sp>
        <p:nvSpPr>
          <p:cNvPr id="27" name="Text 25"/>
          <p:cNvSpPr/>
          <p:nvPr/>
        </p:nvSpPr>
        <p:spPr>
          <a:xfrm>
            <a:off x="5413248" y="4297680"/>
            <a:ext cx="3337560" cy="594360"/>
          </a:xfrm>
          <a:prstGeom prst="rect">
            <a:avLst/>
          </a:prstGeom>
          <a:noFill/>
          <a:ln/>
        </p:spPr>
        <p:txBody>
          <a:bodyPr wrap="square" lIns="0" tIns="0" rIns="0" bIns="0" rtlCol="0" anchor="ctr"/>
          <a:lstStyle/>
          <a:p>
            <a:pPr marL="0" indent="0">
              <a:buNone/>
            </a:pPr>
            <a:r>
              <a:rPr lang="en-US" sz="1000">
                <a:solidFill>
                  <a:srgbClr val="D1EAD8"/>
                </a:solidFill>
                <a:latin typeface="Calibri" pitchFamily="34" charset="0"/>
                <a:ea typeface="Calibri" pitchFamily="34" charset="-122"/>
                <a:cs typeface="Calibri" pitchFamily="34" charset="-120"/>
              </a:rPr>
              <a:t>24/7 intrusion detection and automated alerts notify the team of any suspicious activity immediately.</a:t>
            </a:r>
            <a:endParaRPr lang="en-US" sz="10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1B4332"/>
        </a:solidFill>
        <a:effectLst/>
      </p:bgPr>
    </p:bg>
    <p:spTree>
      <p:nvGrpSpPr>
        <p:cNvPr id="1" name=""/>
        <p:cNvGrpSpPr/>
        <p:nvPr/>
      </p:nvGrpSpPr>
      <p:grpSpPr>
        <a:xfrm>
          <a:off x="0" y="0"/>
          <a:ext cx="0" cy="0"/>
          <a:chOff x="0" y="0"/>
          <a:chExt cx="0" cy="0"/>
        </a:xfrm>
      </p:grpSpPr>
      <p:sp>
        <p:nvSpPr>
          <p:cNvPr id="2" name="Shape 0"/>
          <p:cNvSpPr/>
          <p:nvPr/>
        </p:nvSpPr>
        <p:spPr>
          <a:xfrm>
            <a:off x="5943600" y="-914400"/>
            <a:ext cx="5029200" cy="5029200"/>
          </a:xfrm>
          <a:prstGeom prst="ellipse">
            <a:avLst/>
          </a:prstGeom>
          <a:solidFill>
            <a:srgbClr val="2D6A4F">
              <a:alpha val="40000"/>
            </a:srgbClr>
          </a:solidFill>
          <a:ln w="12700">
            <a:solidFill>
              <a:srgbClr val="2D6A4F">
                <a:alpha val="40000"/>
              </a:srgbClr>
            </a:solidFill>
            <a:prstDash val="solid"/>
          </a:ln>
        </p:spPr>
        <p:txBody>
          <a:bodyPr/>
          <a:lstStyle/>
          <a:p>
            <a:endParaRPr lang="en-US"/>
          </a:p>
        </p:txBody>
      </p:sp>
      <p:sp>
        <p:nvSpPr>
          <p:cNvPr id="3" name="Shape 1"/>
          <p:cNvSpPr/>
          <p:nvPr/>
        </p:nvSpPr>
        <p:spPr>
          <a:xfrm>
            <a:off x="-1371600" y="3200400"/>
            <a:ext cx="3657600" cy="3657600"/>
          </a:xfrm>
          <a:prstGeom prst="ellipse">
            <a:avLst/>
          </a:prstGeom>
          <a:solidFill>
            <a:srgbClr val="2D6A4F">
              <a:alpha val="30000"/>
            </a:srgbClr>
          </a:solidFill>
          <a:ln w="12700">
            <a:solidFill>
              <a:srgbClr val="2D6A4F">
                <a:alpha val="30000"/>
              </a:srgbClr>
            </a:solidFill>
            <a:prstDash val="solid"/>
          </a:ln>
        </p:spPr>
        <p:txBody>
          <a:bodyPr/>
          <a:lstStyle/>
          <a:p>
            <a:endParaRPr lang="en-US"/>
          </a:p>
        </p:txBody>
      </p:sp>
      <p:sp>
        <p:nvSpPr>
          <p:cNvPr id="4" name="Text 2"/>
          <p:cNvSpPr/>
          <p:nvPr/>
        </p:nvSpPr>
        <p:spPr>
          <a:xfrm>
            <a:off x="457200" y="365760"/>
            <a:ext cx="914400" cy="822960"/>
          </a:xfrm>
          <a:prstGeom prst="rect">
            <a:avLst/>
          </a:prstGeom>
          <a:noFill/>
          <a:ln/>
        </p:spPr>
        <p:txBody>
          <a:bodyPr wrap="square" rtlCol="0" anchor="ctr"/>
          <a:lstStyle/>
          <a:p>
            <a:pPr marL="0" indent="0">
              <a:buNone/>
            </a:pPr>
            <a:r>
              <a:rPr lang="en-US" sz="3600">
                <a:solidFill>
                  <a:srgbClr val="000000"/>
                </a:solidFill>
              </a:rPr>
              <a:t>🌿</a:t>
            </a:r>
            <a:endParaRPr lang="en-US" sz="3600"/>
          </a:p>
        </p:txBody>
      </p:sp>
      <p:sp>
        <p:nvSpPr>
          <p:cNvPr id="5" name="Text 3"/>
          <p:cNvSpPr/>
          <p:nvPr/>
        </p:nvSpPr>
        <p:spPr>
          <a:xfrm>
            <a:off x="457200" y="1051560"/>
            <a:ext cx="8229600" cy="685800"/>
          </a:xfrm>
          <a:prstGeom prst="rect">
            <a:avLst/>
          </a:prstGeom>
          <a:noFill/>
          <a:ln/>
        </p:spPr>
        <p:txBody>
          <a:bodyPr wrap="square" rtlCol="0" anchor="ctr"/>
          <a:lstStyle/>
          <a:p>
            <a:pPr marL="0" indent="0">
              <a:buNone/>
            </a:pPr>
            <a:r>
              <a:rPr lang="en-US" sz="3600" b="1">
                <a:solidFill>
                  <a:srgbClr val="FFFFFF"/>
                </a:solidFill>
                <a:latin typeface="Georgia" pitchFamily="34" charset="0"/>
                <a:ea typeface="Georgia" pitchFamily="34" charset="-122"/>
                <a:cs typeface="Georgia" pitchFamily="34" charset="-120"/>
              </a:rPr>
              <a:t>Conclusion</a:t>
            </a:r>
            <a:endParaRPr lang="en-US" sz="3600"/>
          </a:p>
        </p:txBody>
      </p:sp>
      <p:sp>
        <p:nvSpPr>
          <p:cNvPr id="6" name="Shape 4"/>
          <p:cNvSpPr/>
          <p:nvPr/>
        </p:nvSpPr>
        <p:spPr>
          <a:xfrm>
            <a:off x="457200" y="1691640"/>
            <a:ext cx="2743200" cy="36576"/>
          </a:xfrm>
          <a:prstGeom prst="rect">
            <a:avLst/>
          </a:prstGeom>
          <a:solidFill>
            <a:srgbClr val="52B788"/>
          </a:solidFill>
          <a:ln w="12700">
            <a:solidFill>
              <a:srgbClr val="52B788"/>
            </a:solidFill>
            <a:prstDash val="solid"/>
          </a:ln>
        </p:spPr>
        <p:txBody>
          <a:bodyPr/>
          <a:lstStyle/>
          <a:p>
            <a:endParaRPr lang="en-US"/>
          </a:p>
        </p:txBody>
      </p:sp>
      <p:sp>
        <p:nvSpPr>
          <p:cNvPr id="7" name="Text 5"/>
          <p:cNvSpPr/>
          <p:nvPr/>
        </p:nvSpPr>
        <p:spPr>
          <a:xfrm>
            <a:off x="457200" y="1828800"/>
            <a:ext cx="8229600" cy="1280160"/>
          </a:xfrm>
          <a:prstGeom prst="rect">
            <a:avLst/>
          </a:prstGeom>
          <a:noFill/>
          <a:ln/>
        </p:spPr>
        <p:txBody>
          <a:bodyPr wrap="square" rtlCol="0" anchor="ctr"/>
          <a:lstStyle/>
          <a:p>
            <a:pPr marL="0" indent="0">
              <a:buNone/>
            </a:pPr>
            <a:r>
              <a:rPr lang="en-US" sz="1300">
                <a:solidFill>
                  <a:srgbClr val="D1EAD8"/>
                </a:solidFill>
                <a:latin typeface="Calibri" pitchFamily="34" charset="0"/>
                <a:ea typeface="Calibri" pitchFamily="34" charset="-122"/>
                <a:cs typeface="Calibri" pitchFamily="34" charset="-120"/>
              </a:rPr>
              <a:t>This strategy positions Urban Green Café for a strong, credible, and sustainable online presence. By combining a distinctive brand identity with a data-driven marketing approach, cloud-powered operations, and robust security, the café is equipped to grow its digital community and convert online visitors into loyal customers.</a:t>
            </a:r>
            <a:endParaRPr lang="en-US" sz="1300"/>
          </a:p>
        </p:txBody>
      </p:sp>
      <p:sp>
        <p:nvSpPr>
          <p:cNvPr id="8" name="Shape 6"/>
          <p:cNvSpPr/>
          <p:nvPr/>
        </p:nvSpPr>
        <p:spPr>
          <a:xfrm>
            <a:off x="365760" y="3246120"/>
            <a:ext cx="2011680" cy="1508760"/>
          </a:xfrm>
          <a:prstGeom prst="rect">
            <a:avLst/>
          </a:prstGeom>
          <a:solidFill>
            <a:srgbClr val="2D6A4F">
              <a:alpha val="70000"/>
            </a:srgbClr>
          </a:solidFill>
          <a:ln w="12700">
            <a:solidFill>
              <a:srgbClr val="52B788"/>
            </a:solidFill>
            <a:prstDash val="solid"/>
          </a:ln>
        </p:spPr>
        <p:txBody>
          <a:bodyPr/>
          <a:lstStyle/>
          <a:p>
            <a:endParaRPr lang="en-US"/>
          </a:p>
        </p:txBody>
      </p:sp>
      <p:sp>
        <p:nvSpPr>
          <p:cNvPr id="9" name="Text 7"/>
          <p:cNvSpPr/>
          <p:nvPr/>
        </p:nvSpPr>
        <p:spPr>
          <a:xfrm>
            <a:off x="365760" y="3337560"/>
            <a:ext cx="2011680" cy="457200"/>
          </a:xfrm>
          <a:prstGeom prst="rect">
            <a:avLst/>
          </a:prstGeom>
          <a:noFill/>
          <a:ln/>
        </p:spPr>
        <p:txBody>
          <a:bodyPr wrap="square" lIns="0" tIns="0" rIns="0" bIns="0" rtlCol="0" anchor="ctr"/>
          <a:lstStyle/>
          <a:p>
            <a:pPr marL="0" indent="0" algn="ctr">
              <a:buNone/>
            </a:pPr>
            <a:r>
              <a:rPr lang="en-US" sz="2000">
                <a:solidFill>
                  <a:srgbClr val="000000"/>
                </a:solidFill>
              </a:rPr>
              <a:t>✅</a:t>
            </a:r>
            <a:endParaRPr lang="en-US" sz="2000"/>
          </a:p>
        </p:txBody>
      </p:sp>
      <p:sp>
        <p:nvSpPr>
          <p:cNvPr id="10" name="Text 8"/>
          <p:cNvSpPr/>
          <p:nvPr/>
        </p:nvSpPr>
        <p:spPr>
          <a:xfrm>
            <a:off x="365760" y="3822192"/>
            <a:ext cx="2011680" cy="365760"/>
          </a:xfrm>
          <a:prstGeom prst="rect">
            <a:avLst/>
          </a:prstGeom>
          <a:noFill/>
          <a:ln/>
        </p:spPr>
        <p:txBody>
          <a:bodyPr wrap="square" lIns="0" tIns="0" rIns="0" bIns="0" rtlCol="0" anchor="ctr"/>
          <a:lstStyle/>
          <a:p>
            <a:pPr marL="0" indent="0" algn="ctr">
              <a:buNone/>
            </a:pPr>
            <a:r>
              <a:rPr lang="en-US" sz="1200" b="1">
                <a:solidFill>
                  <a:srgbClr val="95D5B2"/>
                </a:solidFill>
                <a:latin typeface="Calibri" pitchFamily="34" charset="0"/>
                <a:ea typeface="Calibri" pitchFamily="34" charset="-122"/>
                <a:cs typeface="Calibri" pitchFamily="34" charset="-120"/>
              </a:rPr>
              <a:t>Brand Identity</a:t>
            </a:r>
            <a:endParaRPr lang="en-US" sz="1200"/>
          </a:p>
        </p:txBody>
      </p:sp>
      <p:sp>
        <p:nvSpPr>
          <p:cNvPr id="11" name="Text 9"/>
          <p:cNvSpPr/>
          <p:nvPr/>
        </p:nvSpPr>
        <p:spPr>
          <a:xfrm>
            <a:off x="365760" y="4187952"/>
            <a:ext cx="2011680" cy="457200"/>
          </a:xfrm>
          <a:prstGeom prst="rect">
            <a:avLst/>
          </a:prstGeom>
          <a:noFill/>
          <a:ln/>
        </p:spPr>
        <p:txBody>
          <a:bodyPr wrap="square" lIns="0" tIns="0" rIns="0" bIns="0" rtlCol="0" anchor="ctr"/>
          <a:lstStyle/>
          <a:p>
            <a:pPr marL="0" indent="0" algn="ctr">
              <a:buNone/>
            </a:pPr>
            <a:r>
              <a:rPr lang="en-US" sz="950">
                <a:solidFill>
                  <a:srgbClr val="FFFFFF"/>
                </a:solidFill>
                <a:latin typeface="Calibri" pitchFamily="34" charset="0"/>
                <a:ea typeface="Calibri" pitchFamily="34" charset="-122"/>
                <a:cs typeface="Calibri" pitchFamily="34" charset="-120"/>
              </a:rPr>
              <a:t>Logo + compelling brand story</a:t>
            </a:r>
            <a:endParaRPr lang="en-US" sz="950"/>
          </a:p>
        </p:txBody>
      </p:sp>
      <p:sp>
        <p:nvSpPr>
          <p:cNvPr id="12" name="Shape 10"/>
          <p:cNvSpPr/>
          <p:nvPr/>
        </p:nvSpPr>
        <p:spPr>
          <a:xfrm>
            <a:off x="2542032" y="3246120"/>
            <a:ext cx="2011680" cy="1508760"/>
          </a:xfrm>
          <a:prstGeom prst="rect">
            <a:avLst/>
          </a:prstGeom>
          <a:solidFill>
            <a:srgbClr val="2D6A4F">
              <a:alpha val="70000"/>
            </a:srgbClr>
          </a:solidFill>
          <a:ln w="12700">
            <a:solidFill>
              <a:srgbClr val="52B788"/>
            </a:solidFill>
            <a:prstDash val="solid"/>
          </a:ln>
        </p:spPr>
        <p:txBody>
          <a:bodyPr/>
          <a:lstStyle/>
          <a:p>
            <a:endParaRPr lang="en-US"/>
          </a:p>
        </p:txBody>
      </p:sp>
      <p:sp>
        <p:nvSpPr>
          <p:cNvPr id="13" name="Text 11"/>
          <p:cNvSpPr/>
          <p:nvPr/>
        </p:nvSpPr>
        <p:spPr>
          <a:xfrm>
            <a:off x="2542032" y="3337560"/>
            <a:ext cx="2011680" cy="457200"/>
          </a:xfrm>
          <a:prstGeom prst="rect">
            <a:avLst/>
          </a:prstGeom>
          <a:noFill/>
          <a:ln/>
        </p:spPr>
        <p:txBody>
          <a:bodyPr wrap="square" lIns="0" tIns="0" rIns="0" bIns="0" rtlCol="0" anchor="ctr"/>
          <a:lstStyle/>
          <a:p>
            <a:pPr marL="0" indent="0" algn="ctr">
              <a:buNone/>
            </a:pPr>
            <a:r>
              <a:rPr lang="en-US" sz="2000">
                <a:solidFill>
                  <a:srgbClr val="000000"/>
                </a:solidFill>
              </a:rPr>
              <a:t>✅</a:t>
            </a:r>
            <a:endParaRPr lang="en-US" sz="2000"/>
          </a:p>
        </p:txBody>
      </p:sp>
      <p:sp>
        <p:nvSpPr>
          <p:cNvPr id="14" name="Text 12"/>
          <p:cNvSpPr/>
          <p:nvPr/>
        </p:nvSpPr>
        <p:spPr>
          <a:xfrm>
            <a:off x="2542032" y="3822192"/>
            <a:ext cx="2011680" cy="365760"/>
          </a:xfrm>
          <a:prstGeom prst="rect">
            <a:avLst/>
          </a:prstGeom>
          <a:noFill/>
          <a:ln/>
        </p:spPr>
        <p:txBody>
          <a:bodyPr wrap="square" lIns="0" tIns="0" rIns="0" bIns="0" rtlCol="0" anchor="ctr"/>
          <a:lstStyle/>
          <a:p>
            <a:pPr marL="0" indent="0" algn="ctr">
              <a:buNone/>
            </a:pPr>
            <a:r>
              <a:rPr lang="en-US" sz="1200" b="1">
                <a:solidFill>
                  <a:srgbClr val="95D5B2"/>
                </a:solidFill>
                <a:latin typeface="Calibri" pitchFamily="34" charset="0"/>
                <a:ea typeface="Calibri" pitchFamily="34" charset="-122"/>
                <a:cs typeface="Calibri" pitchFamily="34" charset="-120"/>
              </a:rPr>
              <a:t>Marketing</a:t>
            </a:r>
            <a:endParaRPr lang="en-US" sz="1200"/>
          </a:p>
        </p:txBody>
      </p:sp>
      <p:sp>
        <p:nvSpPr>
          <p:cNvPr id="15" name="Text 13"/>
          <p:cNvSpPr/>
          <p:nvPr/>
        </p:nvSpPr>
        <p:spPr>
          <a:xfrm>
            <a:off x="2542032" y="4187952"/>
            <a:ext cx="2011680" cy="457200"/>
          </a:xfrm>
          <a:prstGeom prst="rect">
            <a:avLst/>
          </a:prstGeom>
          <a:noFill/>
          <a:ln/>
        </p:spPr>
        <p:txBody>
          <a:bodyPr wrap="square" lIns="0" tIns="0" rIns="0" bIns="0" rtlCol="0" anchor="ctr"/>
          <a:lstStyle/>
          <a:p>
            <a:pPr marL="0" indent="0" algn="ctr">
              <a:buNone/>
            </a:pPr>
            <a:r>
              <a:rPr lang="en-US" sz="950">
                <a:solidFill>
                  <a:srgbClr val="FFFFFF"/>
                </a:solidFill>
                <a:latin typeface="Calibri" pitchFamily="34" charset="0"/>
                <a:ea typeface="Calibri" pitchFamily="34" charset="-122"/>
                <a:cs typeface="Calibri" pitchFamily="34" charset="-120"/>
              </a:rPr>
              <a:t>Social media, content &amp; SEO</a:t>
            </a:r>
            <a:endParaRPr lang="en-US" sz="950"/>
          </a:p>
        </p:txBody>
      </p:sp>
      <p:sp>
        <p:nvSpPr>
          <p:cNvPr id="16" name="Shape 14"/>
          <p:cNvSpPr/>
          <p:nvPr/>
        </p:nvSpPr>
        <p:spPr>
          <a:xfrm>
            <a:off x="4718304" y="3246120"/>
            <a:ext cx="2011680" cy="1508760"/>
          </a:xfrm>
          <a:prstGeom prst="rect">
            <a:avLst/>
          </a:prstGeom>
          <a:solidFill>
            <a:srgbClr val="2D6A4F">
              <a:alpha val="70000"/>
            </a:srgbClr>
          </a:solidFill>
          <a:ln w="12700">
            <a:solidFill>
              <a:srgbClr val="52B788"/>
            </a:solidFill>
            <a:prstDash val="solid"/>
          </a:ln>
        </p:spPr>
        <p:txBody>
          <a:bodyPr/>
          <a:lstStyle/>
          <a:p>
            <a:endParaRPr lang="en-US"/>
          </a:p>
        </p:txBody>
      </p:sp>
      <p:sp>
        <p:nvSpPr>
          <p:cNvPr id="17" name="Text 15"/>
          <p:cNvSpPr/>
          <p:nvPr/>
        </p:nvSpPr>
        <p:spPr>
          <a:xfrm>
            <a:off x="4718304" y="3337560"/>
            <a:ext cx="2011680" cy="457200"/>
          </a:xfrm>
          <a:prstGeom prst="rect">
            <a:avLst/>
          </a:prstGeom>
          <a:noFill/>
          <a:ln/>
        </p:spPr>
        <p:txBody>
          <a:bodyPr wrap="square" lIns="0" tIns="0" rIns="0" bIns="0" rtlCol="0" anchor="ctr"/>
          <a:lstStyle/>
          <a:p>
            <a:pPr marL="0" indent="0" algn="ctr">
              <a:buNone/>
            </a:pPr>
            <a:r>
              <a:rPr lang="en-US" sz="2000">
                <a:solidFill>
                  <a:srgbClr val="000000"/>
                </a:solidFill>
              </a:rPr>
              <a:t>✅</a:t>
            </a:r>
            <a:endParaRPr lang="en-US" sz="2000"/>
          </a:p>
        </p:txBody>
      </p:sp>
      <p:sp>
        <p:nvSpPr>
          <p:cNvPr id="18" name="Text 16"/>
          <p:cNvSpPr/>
          <p:nvPr/>
        </p:nvSpPr>
        <p:spPr>
          <a:xfrm>
            <a:off x="4718304" y="3822192"/>
            <a:ext cx="2011680" cy="365760"/>
          </a:xfrm>
          <a:prstGeom prst="rect">
            <a:avLst/>
          </a:prstGeom>
          <a:noFill/>
          <a:ln/>
        </p:spPr>
        <p:txBody>
          <a:bodyPr wrap="square" lIns="0" tIns="0" rIns="0" bIns="0" rtlCol="0" anchor="ctr"/>
          <a:lstStyle/>
          <a:p>
            <a:pPr marL="0" indent="0" algn="ctr">
              <a:buNone/>
            </a:pPr>
            <a:r>
              <a:rPr lang="en-US" sz="1200" b="1">
                <a:solidFill>
                  <a:srgbClr val="95D5B2"/>
                </a:solidFill>
                <a:latin typeface="Calibri" pitchFamily="34" charset="0"/>
                <a:ea typeface="Calibri" pitchFamily="34" charset="-122"/>
                <a:cs typeface="Calibri" pitchFamily="34" charset="-120"/>
              </a:rPr>
              <a:t>Cloud</a:t>
            </a:r>
            <a:endParaRPr lang="en-US" sz="1200"/>
          </a:p>
        </p:txBody>
      </p:sp>
      <p:sp>
        <p:nvSpPr>
          <p:cNvPr id="19" name="Text 17"/>
          <p:cNvSpPr/>
          <p:nvPr/>
        </p:nvSpPr>
        <p:spPr>
          <a:xfrm>
            <a:off x="4718304" y="4187952"/>
            <a:ext cx="2011680" cy="457200"/>
          </a:xfrm>
          <a:prstGeom prst="rect">
            <a:avLst/>
          </a:prstGeom>
          <a:noFill/>
          <a:ln/>
        </p:spPr>
        <p:txBody>
          <a:bodyPr wrap="square" lIns="0" tIns="0" rIns="0" bIns="0" rtlCol="0" anchor="ctr"/>
          <a:lstStyle/>
          <a:p>
            <a:pPr marL="0" indent="0" algn="ctr">
              <a:buNone/>
            </a:pPr>
            <a:r>
              <a:rPr lang="en-US" sz="950">
                <a:solidFill>
                  <a:srgbClr val="FFFFFF"/>
                </a:solidFill>
                <a:latin typeface="Calibri" pitchFamily="34" charset="0"/>
                <a:ea typeface="Calibri" pitchFamily="34" charset="-122"/>
                <a:cs typeface="Calibri" pitchFamily="34" charset="-120"/>
              </a:rPr>
              <a:t>Scalable, efficient operations</a:t>
            </a:r>
            <a:endParaRPr lang="en-US" sz="950"/>
          </a:p>
        </p:txBody>
      </p:sp>
      <p:sp>
        <p:nvSpPr>
          <p:cNvPr id="20" name="Shape 18"/>
          <p:cNvSpPr/>
          <p:nvPr/>
        </p:nvSpPr>
        <p:spPr>
          <a:xfrm>
            <a:off x="6894576" y="3246120"/>
            <a:ext cx="2011680" cy="1508760"/>
          </a:xfrm>
          <a:prstGeom prst="rect">
            <a:avLst/>
          </a:prstGeom>
          <a:solidFill>
            <a:srgbClr val="2D6A4F">
              <a:alpha val="70000"/>
            </a:srgbClr>
          </a:solidFill>
          <a:ln w="12700">
            <a:solidFill>
              <a:srgbClr val="52B788"/>
            </a:solidFill>
            <a:prstDash val="solid"/>
          </a:ln>
        </p:spPr>
        <p:txBody>
          <a:bodyPr/>
          <a:lstStyle/>
          <a:p>
            <a:endParaRPr lang="en-US"/>
          </a:p>
        </p:txBody>
      </p:sp>
      <p:sp>
        <p:nvSpPr>
          <p:cNvPr id="21" name="Text 19"/>
          <p:cNvSpPr/>
          <p:nvPr/>
        </p:nvSpPr>
        <p:spPr>
          <a:xfrm>
            <a:off x="6894576" y="3337560"/>
            <a:ext cx="2011680" cy="457200"/>
          </a:xfrm>
          <a:prstGeom prst="rect">
            <a:avLst/>
          </a:prstGeom>
          <a:noFill/>
          <a:ln/>
        </p:spPr>
        <p:txBody>
          <a:bodyPr wrap="square" lIns="0" tIns="0" rIns="0" bIns="0" rtlCol="0" anchor="ctr"/>
          <a:lstStyle/>
          <a:p>
            <a:pPr marL="0" indent="0" algn="ctr">
              <a:buNone/>
            </a:pPr>
            <a:r>
              <a:rPr lang="en-US" sz="2000">
                <a:solidFill>
                  <a:srgbClr val="000000"/>
                </a:solidFill>
              </a:rPr>
              <a:t>✅</a:t>
            </a:r>
            <a:endParaRPr lang="en-US" sz="2000"/>
          </a:p>
        </p:txBody>
      </p:sp>
      <p:sp>
        <p:nvSpPr>
          <p:cNvPr id="22" name="Text 20"/>
          <p:cNvSpPr/>
          <p:nvPr/>
        </p:nvSpPr>
        <p:spPr>
          <a:xfrm>
            <a:off x="6894576" y="3822192"/>
            <a:ext cx="2011680" cy="365760"/>
          </a:xfrm>
          <a:prstGeom prst="rect">
            <a:avLst/>
          </a:prstGeom>
          <a:noFill/>
          <a:ln/>
        </p:spPr>
        <p:txBody>
          <a:bodyPr wrap="square" lIns="0" tIns="0" rIns="0" bIns="0" rtlCol="0" anchor="ctr"/>
          <a:lstStyle/>
          <a:p>
            <a:pPr marL="0" indent="0" algn="ctr">
              <a:buNone/>
            </a:pPr>
            <a:r>
              <a:rPr lang="en-US" sz="1200" b="1">
                <a:solidFill>
                  <a:srgbClr val="95D5B2"/>
                </a:solidFill>
                <a:latin typeface="Calibri" pitchFamily="34" charset="0"/>
                <a:ea typeface="Calibri" pitchFamily="34" charset="-122"/>
                <a:cs typeface="Calibri" pitchFamily="34" charset="-120"/>
              </a:rPr>
              <a:t>Security</a:t>
            </a:r>
            <a:endParaRPr lang="en-US" sz="1200"/>
          </a:p>
        </p:txBody>
      </p:sp>
      <p:sp>
        <p:nvSpPr>
          <p:cNvPr id="23" name="Text 21"/>
          <p:cNvSpPr/>
          <p:nvPr/>
        </p:nvSpPr>
        <p:spPr>
          <a:xfrm>
            <a:off x="6894576" y="4187952"/>
            <a:ext cx="2011680" cy="457200"/>
          </a:xfrm>
          <a:prstGeom prst="rect">
            <a:avLst/>
          </a:prstGeom>
          <a:noFill/>
          <a:ln/>
        </p:spPr>
        <p:txBody>
          <a:bodyPr wrap="square" lIns="0" tIns="0" rIns="0" bIns="0" rtlCol="0" anchor="ctr"/>
          <a:lstStyle/>
          <a:p>
            <a:pPr marL="0" indent="0" algn="ctr">
              <a:buNone/>
            </a:pPr>
            <a:r>
              <a:rPr lang="en-US" sz="950">
                <a:solidFill>
                  <a:srgbClr val="FFFFFF"/>
                </a:solidFill>
                <a:latin typeface="Calibri" pitchFamily="34" charset="0"/>
                <a:ea typeface="Calibri" pitchFamily="34" charset="-122"/>
                <a:cs typeface="Calibri" pitchFamily="34" charset="-120"/>
              </a:rPr>
              <a:t>Safe website &amp; customer data</a:t>
            </a:r>
            <a:endParaRPr lang="en-US" sz="950"/>
          </a:p>
        </p:txBody>
      </p:sp>
      <p:sp>
        <p:nvSpPr>
          <p:cNvPr id="24" name="Text 22"/>
          <p:cNvSpPr/>
          <p:nvPr/>
        </p:nvSpPr>
        <p:spPr>
          <a:xfrm>
            <a:off x="457200" y="4754880"/>
            <a:ext cx="8229600" cy="320040"/>
          </a:xfrm>
          <a:prstGeom prst="rect">
            <a:avLst/>
          </a:prstGeom>
          <a:noFill/>
          <a:ln/>
        </p:spPr>
        <p:txBody>
          <a:bodyPr wrap="square" rtlCol="0" anchor="ctr"/>
          <a:lstStyle/>
          <a:p>
            <a:pPr marL="0" indent="0" algn="ctr">
              <a:buNone/>
            </a:pPr>
            <a:r>
              <a:rPr lang="en-US" sz="1300" i="1">
                <a:solidFill>
                  <a:srgbClr val="95D5B2"/>
                </a:solidFill>
                <a:latin typeface="Calibri" pitchFamily="34" charset="0"/>
                <a:ea typeface="Calibri" pitchFamily="34" charset="-122"/>
                <a:cs typeface="Calibri" pitchFamily="34" charset="-120"/>
              </a:rPr>
              <a:t>Thank You  •  Questions Welcome</a:t>
            </a:r>
            <a:endParaRPr lang="en-US" sz="13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10</Slides>
  <Notes>10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diana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Urban Green Café – Online Presence Strategy</dc:title>
  <dc:subject>Presentation PowerPoint</dc:subject>
  <dc:creator>Diana-Denisia Defta</dc:creator>
  <cp:revision>1</cp:revision>
  <dcterms:created xsi:type="dcterms:W3CDTF">2026-04-18T14:44:08Z</dcterms:created>
  <dcterms:modified xsi:type="dcterms:W3CDTF">2026-04-18T15:13:37Z</dcterms:modified>
</cp:coreProperties>
</file>