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6" r:id="rId3"/>
    <p:sldId id="267" r:id="rId4"/>
    <p:sldId id="268" r:id="rId5"/>
    <p:sldId id="261" r:id="rId6"/>
    <p:sldId id="269" r:id="rId7"/>
    <p:sldId id="262" r:id="rId8"/>
    <p:sldId id="270"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76" d="100"/>
          <a:sy n="76" d="100"/>
        </p:scale>
        <p:origin x="946"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A98915-E05E-49B8-A836-17D69A3F3CAD}" type="datetimeFigureOut">
              <a:rPr lang="en-GB" smtClean="0"/>
              <a:t>22/12/2024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446FBA-3091-441A-9752-4DAB7BB15787}" type="slidenum">
              <a:rPr lang="en-GB" smtClean="0"/>
              <a:t>‹#›</a:t>
            </a:fld>
            <a:endParaRPr lang="en-GB"/>
          </a:p>
        </p:txBody>
      </p:sp>
    </p:spTree>
    <p:extLst>
      <p:ext uri="{BB962C8B-B14F-4D97-AF65-F5344CB8AC3E}">
        <p14:creationId xmlns:p14="http://schemas.microsoft.com/office/powerpoint/2010/main" val="4221743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2A2A2A"/>
                </a:solidFill>
                <a:effectLst/>
                <a:latin typeface="Merriweather" panose="020F0502020204030204" pitchFamily="2" charset="0"/>
              </a:rPr>
              <a:t>Slave ship provisioning in the long 18th century. A boost to West African commercial agriculture?</a:t>
            </a:r>
          </a:p>
          <a:p>
            <a:pPr algn="l" fontAlgn="base">
              <a:spcAft>
                <a:spcPts val="825"/>
              </a:spcAft>
            </a:pPr>
            <a:r>
              <a:rPr lang="en-GB" b="0" i="0" dirty="0">
                <a:solidFill>
                  <a:srgbClr val="2A2A2A"/>
                </a:solidFill>
                <a:effectLst/>
                <a:latin typeface="Source Sans Pro" panose="020B0503030403020204" pitchFamily="34" charset="0"/>
              </a:rPr>
              <a:t>Angus Dalrymple-smith, </a:t>
            </a:r>
            <a:r>
              <a:rPr lang="en-GB" b="0" i="0" dirty="0" err="1">
                <a:solidFill>
                  <a:srgbClr val="2A2A2A"/>
                </a:solidFill>
                <a:effectLst/>
                <a:latin typeface="Source Sans Pro" panose="020B0503030403020204" pitchFamily="34" charset="0"/>
              </a:rPr>
              <a:t>Ewout</a:t>
            </a:r>
            <a:r>
              <a:rPr lang="en-GB" b="0" i="0" dirty="0">
                <a:solidFill>
                  <a:srgbClr val="2A2A2A"/>
                </a:solidFill>
                <a:effectLst/>
                <a:latin typeface="Source Sans Pro" panose="020B0503030403020204" pitchFamily="34" charset="0"/>
              </a:rPr>
              <a:t> </a:t>
            </a:r>
            <a:r>
              <a:rPr lang="en-GB" b="0" i="0" dirty="0" err="1">
                <a:solidFill>
                  <a:srgbClr val="2A2A2A"/>
                </a:solidFill>
                <a:effectLst/>
                <a:latin typeface="Source Sans Pro" panose="020B0503030403020204" pitchFamily="34" charset="0"/>
              </a:rPr>
              <a:t>Frankema</a:t>
            </a:r>
            <a:endParaRPr lang="en-GB" b="0" i="0" dirty="0">
              <a:solidFill>
                <a:srgbClr val="2A2A2A"/>
              </a:solidFill>
              <a:effectLst/>
              <a:latin typeface="Source Sans Pro" panose="020B0503030403020204" pitchFamily="34" charset="0"/>
            </a:endParaRPr>
          </a:p>
          <a:p>
            <a:pPr algn="l" fontAlgn="base">
              <a:spcBef>
                <a:spcPts val="825"/>
              </a:spcBef>
              <a:spcAft>
                <a:spcPts val="825"/>
              </a:spcAft>
            </a:pPr>
            <a:r>
              <a:rPr lang="en-GB" b="0" i="1" dirty="0">
                <a:solidFill>
                  <a:srgbClr val="2A2A2A"/>
                </a:solidFill>
                <a:effectLst/>
                <a:latin typeface="inherit"/>
              </a:rPr>
              <a:t>European Review of Economic History</a:t>
            </a:r>
            <a:r>
              <a:rPr lang="en-GB" b="0" i="0" dirty="0">
                <a:solidFill>
                  <a:srgbClr val="2A2A2A"/>
                </a:solidFill>
                <a:effectLst/>
                <a:latin typeface="Source Sans Pro" panose="020B0503030403020204" pitchFamily="34" charset="0"/>
              </a:rPr>
              <a:t>, Volume 21, Issue 2, May 2017, Pages 185–235</a:t>
            </a:r>
          </a:p>
          <a:p>
            <a:endParaRPr lang="en-GB" dirty="0"/>
          </a:p>
        </p:txBody>
      </p:sp>
      <p:sp>
        <p:nvSpPr>
          <p:cNvPr id="4" name="Slide Number Placeholder 3"/>
          <p:cNvSpPr>
            <a:spLocks noGrp="1"/>
          </p:cNvSpPr>
          <p:nvPr>
            <p:ph type="sldNum" sz="quarter" idx="5"/>
          </p:nvPr>
        </p:nvSpPr>
        <p:spPr/>
        <p:txBody>
          <a:bodyPr/>
          <a:lstStyle/>
          <a:p>
            <a:fld id="{1E446FBA-3091-441A-9752-4DAB7BB15787}" type="slidenum">
              <a:rPr lang="en-GB" smtClean="0"/>
              <a:t>3</a:t>
            </a:fld>
            <a:endParaRPr lang="en-GB"/>
          </a:p>
        </p:txBody>
      </p:sp>
    </p:spTree>
    <p:extLst>
      <p:ext uri="{BB962C8B-B14F-4D97-AF65-F5344CB8AC3E}">
        <p14:creationId xmlns:p14="http://schemas.microsoft.com/office/powerpoint/2010/main" val="2335235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3091605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3592024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2568145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87B347-DFDD-415A-9AD8-EA26F306732E}" type="datetimeFigureOut">
              <a:rPr lang="en-GB" smtClean="0"/>
              <a:t>22/12/2024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1381177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87B347-DFDD-415A-9AD8-EA26F306732E}" type="datetimeFigureOut">
              <a:rPr lang="en-GB" smtClean="0"/>
              <a:t>22/12/2024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2834541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87B347-DFDD-415A-9AD8-EA26F306732E}" type="datetimeFigureOut">
              <a:rPr lang="en-GB" smtClean="0"/>
              <a:t>22/12/2024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1010073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87B347-DFDD-415A-9AD8-EA26F306732E}" type="datetimeFigureOut">
              <a:rPr lang="en-GB" smtClean="0"/>
              <a:t>22/12/2024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3357157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87B347-DFDD-415A-9AD8-EA26F306732E}" type="datetimeFigureOut">
              <a:rPr lang="en-GB" smtClean="0"/>
              <a:t>22/12/2024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1752147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3E87B347-DFDD-415A-9AD8-EA26F306732E}" type="datetimeFigureOut">
              <a:rPr lang="en-GB" smtClean="0"/>
              <a:t>22/12/2024</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661540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87B347-DFDD-415A-9AD8-EA26F306732E}" type="datetimeFigureOut">
              <a:rPr lang="en-GB" smtClean="0"/>
              <a:t>22/12/2024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880799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2739239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31247646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2391732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3756470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4492377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24376057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87B347-DFDD-415A-9AD8-EA26F306732E}" type="datetimeFigureOut">
              <a:rPr lang="en-GB" smtClean="0"/>
              <a:t>22/12/2024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187C70-A422-4700-B78F-EEB8100F61A2}" type="slidenum">
              <a:rPr lang="en-GB" smtClean="0"/>
              <a:t>‹#›</a:t>
            </a:fld>
            <a:endParaRPr lang="en-GB"/>
          </a:p>
        </p:txBody>
      </p:sp>
    </p:spTree>
    <p:extLst>
      <p:ext uri="{BB962C8B-B14F-4D97-AF65-F5344CB8AC3E}">
        <p14:creationId xmlns:p14="http://schemas.microsoft.com/office/powerpoint/2010/main" val="2986791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3E87B347-DFDD-415A-9AD8-EA26F306732E}" type="datetimeFigureOut">
              <a:rPr lang="en-GB" smtClean="0"/>
              <a:t>22/12/2024</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17187C70-A422-4700-B78F-EEB8100F61A2}" type="slidenum">
              <a:rPr lang="en-GB" smtClean="0"/>
              <a:t>‹#›</a:t>
            </a:fld>
            <a:endParaRPr lang="en-GB"/>
          </a:p>
        </p:txBody>
      </p:sp>
    </p:spTree>
    <p:extLst>
      <p:ext uri="{BB962C8B-B14F-4D97-AF65-F5344CB8AC3E}">
        <p14:creationId xmlns:p14="http://schemas.microsoft.com/office/powerpoint/2010/main" val="37457392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93/pastj/gtm054" TargetMode="External"/><Relationship Id="rId2" Type="http://schemas.openxmlformats.org/officeDocument/2006/relationships/hyperlink" Target="https://doi.org/10.1080/0307184750941578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8F88A4-A0F6-1069-6970-0FEE0362F991}"/>
              </a:ext>
            </a:extLst>
          </p:cNvPr>
          <p:cNvPicPr>
            <a:picLocks noChangeAspect="1"/>
          </p:cNvPicPr>
          <p:nvPr/>
        </p:nvPicPr>
        <p:blipFill>
          <a:blip r:embed="rId3"/>
          <a:srcRect l="12817" r="20516"/>
          <a:stretch/>
        </p:blipFill>
        <p:spPr>
          <a:xfrm>
            <a:off x="20" y="10"/>
            <a:ext cx="6095980" cy="6857990"/>
          </a:xfrm>
          <a:prstGeom prst="rect">
            <a:avLst/>
          </a:prstGeom>
        </p:spPr>
      </p:pic>
      <p:pic>
        <p:nvPicPr>
          <p:cNvPr id="4" name="Picture 3">
            <a:extLst>
              <a:ext uri="{FF2B5EF4-FFF2-40B4-BE49-F238E27FC236}">
                <a16:creationId xmlns:a16="http://schemas.microsoft.com/office/drawing/2014/main" id="{57C41B35-D180-D62F-FCB2-F62A272E032B}"/>
              </a:ext>
            </a:extLst>
          </p:cNvPr>
          <p:cNvPicPr>
            <a:picLocks noChangeAspect="1"/>
          </p:cNvPicPr>
          <p:nvPr/>
        </p:nvPicPr>
        <p:blipFill>
          <a:blip r:embed="rId4"/>
          <a:srcRect l="16667" r="16667"/>
          <a:stretch/>
        </p:blipFill>
        <p:spPr>
          <a:xfrm>
            <a:off x="6096001" y="10"/>
            <a:ext cx="6096002" cy="6857990"/>
          </a:xfrm>
          <a:prstGeom prst="rect">
            <a:avLst/>
          </a:prstGeom>
        </p:spPr>
      </p:pic>
      <p:sp useBgFill="1">
        <p:nvSpPr>
          <p:cNvPr id="10" name="Rounded Rectangle 9">
            <a:extLst>
              <a:ext uri="{FF2B5EF4-FFF2-40B4-BE49-F238E27FC236}">
                <a16:creationId xmlns:a16="http://schemas.microsoft.com/office/drawing/2014/main" id="{16B73C71-1168-4ACB-A30C-F2A5EBD7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6889" y="1846512"/>
            <a:ext cx="8998224" cy="3164976"/>
          </a:xfrm>
          <a:prstGeom prst="roundRect">
            <a:avLst>
              <a:gd name="adj" fmla="val 4629"/>
            </a:avLst>
          </a:prstGeom>
          <a:ln w="44450">
            <a:gradFill>
              <a:gsLst>
                <a:gs pos="0">
                  <a:schemeClr val="bg2">
                    <a:alpha val="65000"/>
                  </a:schemeClr>
                </a:gs>
                <a:gs pos="98000">
                  <a:schemeClr val="bg2">
                    <a:lumMod val="75000"/>
                    <a:alpha val="55000"/>
                  </a:schemeClr>
                </a:gs>
              </a:gsLst>
              <a:lin ang="5400000" scaled="1"/>
            </a:gradFill>
          </a:ln>
          <a:effectLst>
            <a:innerShdw blurRad="63500" dist="50800" dir="14460000">
              <a:prstClr val="black">
                <a:alpha val="70000"/>
              </a:prstClr>
            </a:inn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1CF38-717A-ACD7-0F1A-FEA028795268}"/>
              </a:ext>
            </a:extLst>
          </p:cNvPr>
          <p:cNvSpPr>
            <a:spLocks noGrp="1"/>
          </p:cNvSpPr>
          <p:nvPr>
            <p:ph type="ctrTitle"/>
          </p:nvPr>
        </p:nvSpPr>
        <p:spPr>
          <a:xfrm>
            <a:off x="1751012" y="2007703"/>
            <a:ext cx="8676222" cy="1802297"/>
          </a:xfrm>
        </p:spPr>
        <p:txBody>
          <a:bodyPr>
            <a:normAutofit/>
          </a:bodyPr>
          <a:lstStyle/>
          <a:p>
            <a:r>
              <a:rPr lang="en-GB" dirty="0"/>
              <a:t>What does the food we made say about history</a:t>
            </a:r>
          </a:p>
        </p:txBody>
      </p:sp>
      <p:sp>
        <p:nvSpPr>
          <p:cNvPr id="3" name="Subtitle 2">
            <a:extLst>
              <a:ext uri="{FF2B5EF4-FFF2-40B4-BE49-F238E27FC236}">
                <a16:creationId xmlns:a16="http://schemas.microsoft.com/office/drawing/2014/main" id="{94B23D79-7CDA-415C-EF75-3DC30AC0172A}"/>
              </a:ext>
            </a:extLst>
          </p:cNvPr>
          <p:cNvSpPr>
            <a:spLocks noGrp="1"/>
          </p:cNvSpPr>
          <p:nvPr>
            <p:ph type="subTitle" idx="1"/>
          </p:nvPr>
        </p:nvSpPr>
        <p:spPr>
          <a:xfrm>
            <a:off x="1751012" y="3886200"/>
            <a:ext cx="8676222" cy="795587"/>
          </a:xfrm>
        </p:spPr>
        <p:txBody>
          <a:bodyPr>
            <a:normAutofit/>
          </a:bodyPr>
          <a:lstStyle/>
          <a:p>
            <a:r>
              <a:rPr lang="en-GB" dirty="0"/>
              <a:t>A 15-minute presentation by Caleb Rees</a:t>
            </a:r>
          </a:p>
        </p:txBody>
      </p:sp>
    </p:spTree>
    <p:extLst>
      <p:ext uri="{BB962C8B-B14F-4D97-AF65-F5344CB8AC3E}">
        <p14:creationId xmlns:p14="http://schemas.microsoft.com/office/powerpoint/2010/main" val="14830980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5A5AE-062D-1230-B8D1-03F0949BABE0}"/>
              </a:ext>
            </a:extLst>
          </p:cNvPr>
          <p:cNvSpPr>
            <a:spLocks noGrp="1"/>
          </p:cNvSpPr>
          <p:nvPr>
            <p:ph type="title"/>
          </p:nvPr>
        </p:nvSpPr>
        <p:spPr/>
        <p:txBody>
          <a:bodyPr/>
          <a:lstStyle/>
          <a:p>
            <a:r>
              <a:rPr lang="en-GB" dirty="0"/>
              <a:t>When putting this question together I had to answer 4 questions.</a:t>
            </a:r>
          </a:p>
        </p:txBody>
      </p:sp>
      <p:sp>
        <p:nvSpPr>
          <p:cNvPr id="3" name="TextBox 2">
            <a:extLst>
              <a:ext uri="{FF2B5EF4-FFF2-40B4-BE49-F238E27FC236}">
                <a16:creationId xmlns:a16="http://schemas.microsoft.com/office/drawing/2014/main" id="{A47BB0C6-E18D-1900-9ADF-F845BF438917}"/>
              </a:ext>
            </a:extLst>
          </p:cNvPr>
          <p:cNvSpPr txBox="1"/>
          <p:nvPr/>
        </p:nvSpPr>
        <p:spPr>
          <a:xfrm>
            <a:off x="1141413" y="2587564"/>
            <a:ext cx="5649303" cy="369332"/>
          </a:xfrm>
          <a:prstGeom prst="rect">
            <a:avLst/>
          </a:prstGeom>
          <a:noFill/>
        </p:spPr>
        <p:txBody>
          <a:bodyPr wrap="none" rtlCol="0">
            <a:spAutoFit/>
          </a:bodyPr>
          <a:lstStyle/>
          <a:p>
            <a:r>
              <a:rPr lang="en-GB" dirty="0"/>
              <a:t>Out of all of history what time period do I look at?</a:t>
            </a:r>
          </a:p>
        </p:txBody>
      </p:sp>
      <p:sp>
        <p:nvSpPr>
          <p:cNvPr id="4" name="TextBox 3">
            <a:extLst>
              <a:ext uri="{FF2B5EF4-FFF2-40B4-BE49-F238E27FC236}">
                <a16:creationId xmlns:a16="http://schemas.microsoft.com/office/drawing/2014/main" id="{C5C8D9EF-80A6-B2CF-C8FD-8901DB549DA4}"/>
              </a:ext>
            </a:extLst>
          </p:cNvPr>
          <p:cNvSpPr txBox="1"/>
          <p:nvPr/>
        </p:nvSpPr>
        <p:spPr>
          <a:xfrm>
            <a:off x="1268361" y="4599008"/>
            <a:ext cx="4402167" cy="369332"/>
          </a:xfrm>
          <a:prstGeom prst="rect">
            <a:avLst/>
          </a:prstGeom>
          <a:noFill/>
        </p:spPr>
        <p:txBody>
          <a:bodyPr wrap="none" rtlCol="0">
            <a:spAutoFit/>
          </a:bodyPr>
          <a:lstStyle/>
          <a:p>
            <a:r>
              <a:rPr lang="en-GB" dirty="0"/>
              <a:t>What food or type of food do I study?</a:t>
            </a:r>
          </a:p>
        </p:txBody>
      </p:sp>
      <p:sp>
        <p:nvSpPr>
          <p:cNvPr id="5" name="TextBox 4">
            <a:extLst>
              <a:ext uri="{FF2B5EF4-FFF2-40B4-BE49-F238E27FC236}">
                <a16:creationId xmlns:a16="http://schemas.microsoft.com/office/drawing/2014/main" id="{531FD650-E510-6C03-B7B6-B2CD19895B70}"/>
              </a:ext>
            </a:extLst>
          </p:cNvPr>
          <p:cNvSpPr txBox="1"/>
          <p:nvPr/>
        </p:nvSpPr>
        <p:spPr>
          <a:xfrm>
            <a:off x="1268361" y="5692256"/>
            <a:ext cx="7181774" cy="369332"/>
          </a:xfrm>
          <a:prstGeom prst="rect">
            <a:avLst/>
          </a:prstGeom>
          <a:noFill/>
        </p:spPr>
        <p:txBody>
          <a:bodyPr wrap="none" rtlCol="0">
            <a:spAutoFit/>
          </a:bodyPr>
          <a:lstStyle/>
          <a:p>
            <a:r>
              <a:rPr lang="en-GB" dirty="0"/>
              <a:t>How would the people who ate this food feel about their diet?</a:t>
            </a:r>
          </a:p>
        </p:txBody>
      </p:sp>
      <p:sp>
        <p:nvSpPr>
          <p:cNvPr id="6" name="TextBox 5">
            <a:extLst>
              <a:ext uri="{FF2B5EF4-FFF2-40B4-BE49-F238E27FC236}">
                <a16:creationId xmlns:a16="http://schemas.microsoft.com/office/drawing/2014/main" id="{D5904A8F-ABEC-7C6D-A786-633FF6010605}"/>
              </a:ext>
            </a:extLst>
          </p:cNvPr>
          <p:cNvSpPr txBox="1"/>
          <p:nvPr/>
        </p:nvSpPr>
        <p:spPr>
          <a:xfrm>
            <a:off x="1141413" y="3593286"/>
            <a:ext cx="8194872" cy="369332"/>
          </a:xfrm>
          <a:prstGeom prst="rect">
            <a:avLst/>
          </a:prstGeom>
          <a:noFill/>
        </p:spPr>
        <p:txBody>
          <a:bodyPr wrap="none" rtlCol="0">
            <a:spAutoFit/>
          </a:bodyPr>
          <a:lstStyle/>
          <a:p>
            <a:r>
              <a:rPr lang="en-GB" dirty="0"/>
              <a:t>What was the goal for these bakers/cooks when crafting these recipes?</a:t>
            </a:r>
          </a:p>
        </p:txBody>
      </p:sp>
    </p:spTree>
    <p:extLst>
      <p:ext uri="{BB962C8B-B14F-4D97-AF65-F5344CB8AC3E}">
        <p14:creationId xmlns:p14="http://schemas.microsoft.com/office/powerpoint/2010/main" val="1470739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DE534-7717-EF71-B57C-155E14C1B379}"/>
              </a:ext>
            </a:extLst>
          </p:cNvPr>
          <p:cNvSpPr>
            <a:spLocks noGrp="1"/>
          </p:cNvSpPr>
          <p:nvPr>
            <p:ph type="title"/>
          </p:nvPr>
        </p:nvSpPr>
        <p:spPr>
          <a:xfrm>
            <a:off x="6681249" y="482321"/>
            <a:ext cx="4798142" cy="1386672"/>
          </a:xfrm>
        </p:spPr>
        <p:txBody>
          <a:bodyPr vert="horz" lIns="91440" tIns="45720" rIns="91440" bIns="45720" rtlCol="0" anchor="b">
            <a:normAutofit/>
          </a:bodyPr>
          <a:lstStyle/>
          <a:p>
            <a:pPr algn="ctr"/>
            <a:r>
              <a:rPr lang="en-US" sz="3000" dirty="0">
                <a:effectLst>
                  <a:glow rad="38100">
                    <a:schemeClr val="bg1">
                      <a:lumMod val="65000"/>
                      <a:lumOff val="35000"/>
                      <a:alpha val="50000"/>
                    </a:schemeClr>
                  </a:glow>
                  <a:outerShdw blurRad="28575" dist="31750" dir="13200000" algn="tl" rotWithShape="0">
                    <a:srgbClr val="000000">
                      <a:alpha val="25000"/>
                    </a:srgbClr>
                  </a:outerShdw>
                </a:effectLst>
              </a:rPr>
              <a:t>What period do I write my report on?</a:t>
            </a:r>
          </a:p>
        </p:txBody>
      </p:sp>
      <p:sp>
        <p:nvSpPr>
          <p:cNvPr id="3" name="TextBox 2">
            <a:extLst>
              <a:ext uri="{FF2B5EF4-FFF2-40B4-BE49-F238E27FC236}">
                <a16:creationId xmlns:a16="http://schemas.microsoft.com/office/drawing/2014/main" id="{B22657AA-C5C3-BD58-203D-9ACA33EA6E34}"/>
              </a:ext>
            </a:extLst>
          </p:cNvPr>
          <p:cNvSpPr txBox="1"/>
          <p:nvPr/>
        </p:nvSpPr>
        <p:spPr>
          <a:xfrm>
            <a:off x="6823588" y="2016491"/>
            <a:ext cx="4798140" cy="894735"/>
          </a:xfrm>
          <a:prstGeom prst="rect">
            <a:avLst/>
          </a:prstGeom>
        </p:spPr>
        <p:txBody>
          <a:bodyPr vert="horz" lIns="91440" tIns="45720" rIns="91440" bIns="45720" rtlCol="0" anchor="t">
            <a:normAutofit/>
          </a:bodyPr>
          <a:lstStyle/>
          <a:p>
            <a:pPr algn="ctr">
              <a:spcBef>
                <a:spcPct val="20000"/>
              </a:spcBef>
              <a:spcAft>
                <a:spcPts val="600"/>
              </a:spcAft>
              <a:buClr>
                <a:schemeClr val="tx1"/>
              </a:buClr>
              <a:buSzPct val="100000"/>
            </a:pPr>
            <a:r>
              <a:rPr lang="en-US" sz="2100" cap="small" dirty="0">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When deciding these things one piece of text stood out to me in particular.</a:t>
            </a:r>
          </a:p>
        </p:txBody>
      </p:sp>
      <p:pic>
        <p:nvPicPr>
          <p:cNvPr id="1026" name="Picture 2" descr="Issue Cover">
            <a:extLst>
              <a:ext uri="{FF2B5EF4-FFF2-40B4-BE49-F238E27FC236}">
                <a16:creationId xmlns:a16="http://schemas.microsoft.com/office/drawing/2014/main" id="{CA2AE004-C485-51D7-E16A-A293EB27B1A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219246" y="636640"/>
            <a:ext cx="4291507" cy="5591541"/>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AFA9273-1325-BE00-3B36-29B3EE595337}"/>
              </a:ext>
            </a:extLst>
          </p:cNvPr>
          <p:cNvSpPr txBox="1"/>
          <p:nvPr/>
        </p:nvSpPr>
        <p:spPr>
          <a:xfrm>
            <a:off x="6919924" y="3058724"/>
            <a:ext cx="4133262" cy="2585323"/>
          </a:xfrm>
          <a:prstGeom prst="rect">
            <a:avLst/>
          </a:prstGeom>
          <a:noFill/>
        </p:spPr>
        <p:txBody>
          <a:bodyPr wrap="square" rtlCol="0">
            <a:spAutoFit/>
          </a:bodyPr>
          <a:lstStyle/>
          <a:p>
            <a:r>
              <a:rPr lang="en-GB" dirty="0"/>
              <a:t>Although it is a review on economic history and does not list any recipes. The book places a heavy focus on what sailors and slaves ate on their way back from taking part in the trans Atlantic slave trade and it has a major focus on what the sailors and slaves ate.</a:t>
            </a:r>
          </a:p>
        </p:txBody>
      </p:sp>
      <p:sp>
        <p:nvSpPr>
          <p:cNvPr id="9" name="TextBox 8">
            <a:extLst>
              <a:ext uri="{FF2B5EF4-FFF2-40B4-BE49-F238E27FC236}">
                <a16:creationId xmlns:a16="http://schemas.microsoft.com/office/drawing/2014/main" id="{DFD8A0A3-6B0B-2987-FFE7-05A941AD7E00}"/>
              </a:ext>
            </a:extLst>
          </p:cNvPr>
          <p:cNvSpPr txBox="1"/>
          <p:nvPr/>
        </p:nvSpPr>
        <p:spPr>
          <a:xfrm>
            <a:off x="1219246" y="6375679"/>
            <a:ext cx="6638565" cy="933589"/>
          </a:xfrm>
          <a:prstGeom prst="rect">
            <a:avLst/>
          </a:prstGeom>
          <a:noFill/>
        </p:spPr>
        <p:txBody>
          <a:bodyPr wrap="square" rtlCol="0">
            <a:spAutoFit/>
          </a:bodyPr>
          <a:lstStyle/>
          <a:p>
            <a:pPr algn="l" fontAlgn="base"/>
            <a:r>
              <a:rPr lang="en-GB" sz="1000" b="1" i="0" dirty="0">
                <a:effectLst/>
                <a:latin typeface="Merriweather" panose="020F0502020204030204" pitchFamily="2" charset="0"/>
              </a:rPr>
              <a:t>Slave ship provisioning in the long 18th century. A boost to West African commercial agriculture?</a:t>
            </a:r>
          </a:p>
          <a:p>
            <a:pPr algn="l" fontAlgn="base">
              <a:spcAft>
                <a:spcPts val="825"/>
              </a:spcAft>
            </a:pPr>
            <a:r>
              <a:rPr lang="en-GB" sz="1000" b="0" i="0" dirty="0">
                <a:effectLst/>
                <a:latin typeface="Source Sans Pro" panose="020B0503030403020204" pitchFamily="34" charset="0"/>
              </a:rPr>
              <a:t>Angus Dalrymple-smith, </a:t>
            </a:r>
            <a:r>
              <a:rPr lang="en-GB" sz="1000" b="0" i="0" dirty="0" err="1">
                <a:effectLst/>
                <a:latin typeface="Source Sans Pro" panose="020B0503030403020204" pitchFamily="34" charset="0"/>
              </a:rPr>
              <a:t>Ewout</a:t>
            </a:r>
            <a:r>
              <a:rPr lang="en-GB" sz="1000" b="0" i="0" dirty="0">
                <a:effectLst/>
                <a:latin typeface="Source Sans Pro" panose="020B0503030403020204" pitchFamily="34" charset="0"/>
              </a:rPr>
              <a:t> </a:t>
            </a:r>
            <a:r>
              <a:rPr lang="en-GB" sz="1000" b="0" i="0" dirty="0" err="1">
                <a:effectLst/>
                <a:latin typeface="Source Sans Pro" panose="020B0503030403020204" pitchFamily="34" charset="0"/>
              </a:rPr>
              <a:t>Frankema</a:t>
            </a:r>
            <a:r>
              <a:rPr lang="en-GB" sz="1000" dirty="0">
                <a:latin typeface="Source Sans Pro" panose="020B0503030403020204" pitchFamily="34" charset="0"/>
              </a:rPr>
              <a:t> </a:t>
            </a:r>
            <a:r>
              <a:rPr lang="en-GB" sz="1000" b="0" i="1" dirty="0">
                <a:effectLst/>
                <a:latin typeface="inherit"/>
              </a:rPr>
              <a:t>European Review of Economic History</a:t>
            </a:r>
            <a:r>
              <a:rPr lang="en-GB" sz="1000" b="0" i="0" dirty="0">
                <a:effectLst/>
                <a:latin typeface="Source Sans Pro" panose="020B0503030403020204" pitchFamily="34" charset="0"/>
              </a:rPr>
              <a:t>, Volume 21, Issue 2, May 2017, Pages 185–235</a:t>
            </a:r>
          </a:p>
          <a:p>
            <a:endParaRPr lang="en-GB" dirty="0"/>
          </a:p>
        </p:txBody>
      </p:sp>
    </p:spTree>
    <p:extLst>
      <p:ext uri="{BB962C8B-B14F-4D97-AF65-F5344CB8AC3E}">
        <p14:creationId xmlns:p14="http://schemas.microsoft.com/office/powerpoint/2010/main" val="19979238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01531-59B1-400A-6D1B-9088523AADBA}"/>
              </a:ext>
            </a:extLst>
          </p:cNvPr>
          <p:cNvSpPr>
            <a:spLocks noGrp="1"/>
          </p:cNvSpPr>
          <p:nvPr>
            <p:ph type="title"/>
          </p:nvPr>
        </p:nvSpPr>
        <p:spPr>
          <a:xfrm>
            <a:off x="1141413" y="609600"/>
            <a:ext cx="8937084" cy="1008185"/>
          </a:xfrm>
        </p:spPr>
        <p:txBody>
          <a:bodyPr/>
          <a:lstStyle/>
          <a:p>
            <a:r>
              <a:rPr lang="en-GB" dirty="0"/>
              <a:t>What did a sailors meal look like?</a:t>
            </a:r>
          </a:p>
        </p:txBody>
      </p:sp>
      <p:sp>
        <p:nvSpPr>
          <p:cNvPr id="4" name="TextBox 3">
            <a:extLst>
              <a:ext uri="{FF2B5EF4-FFF2-40B4-BE49-F238E27FC236}">
                <a16:creationId xmlns:a16="http://schemas.microsoft.com/office/drawing/2014/main" id="{C9E1A6BE-67D9-A91F-A3C1-0402F2A45075}"/>
              </a:ext>
            </a:extLst>
          </p:cNvPr>
          <p:cNvSpPr txBox="1"/>
          <p:nvPr/>
        </p:nvSpPr>
        <p:spPr>
          <a:xfrm>
            <a:off x="363902" y="1874828"/>
            <a:ext cx="11828098" cy="1477328"/>
          </a:xfrm>
          <a:prstGeom prst="rect">
            <a:avLst/>
          </a:prstGeom>
          <a:noFill/>
        </p:spPr>
        <p:txBody>
          <a:bodyPr wrap="square" rtlCol="0">
            <a:spAutoFit/>
          </a:bodyPr>
          <a:lstStyle/>
          <a:p>
            <a:r>
              <a:rPr lang="en-GB" dirty="0"/>
              <a:t>Although this was by no means what every single sailor ate every time they set sail, the general list of food</a:t>
            </a:r>
          </a:p>
          <a:p>
            <a:r>
              <a:rPr lang="en-GB" dirty="0"/>
              <a:t> had a few staples such as what (in the form of a biscuit, peas, rice, beans, and barley. There would also be foods</a:t>
            </a:r>
          </a:p>
          <a:p>
            <a:r>
              <a:rPr lang="en-GB" dirty="0"/>
              <a:t> of luxury provided such as salted meats, cheese butter or suet(</a:t>
            </a:r>
            <a:r>
              <a:rPr lang="en-GB" dirty="0" err="1"/>
              <a:t>Frankema</a:t>
            </a:r>
            <a:r>
              <a:rPr lang="en-GB" dirty="0"/>
              <a:t> 2017)</a:t>
            </a:r>
          </a:p>
        </p:txBody>
      </p:sp>
    </p:spTree>
    <p:extLst>
      <p:ext uri="{BB962C8B-B14F-4D97-AF65-F5344CB8AC3E}">
        <p14:creationId xmlns:p14="http://schemas.microsoft.com/office/powerpoint/2010/main" val="1693926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DA31A-A35A-495A-40A8-7D68917B02FC}"/>
              </a:ext>
            </a:extLst>
          </p:cNvPr>
          <p:cNvSpPr>
            <a:spLocks noGrp="1"/>
          </p:cNvSpPr>
          <p:nvPr>
            <p:ph type="title"/>
          </p:nvPr>
        </p:nvSpPr>
        <p:spPr>
          <a:xfrm>
            <a:off x="4297567" y="174524"/>
            <a:ext cx="2840654" cy="779206"/>
          </a:xfrm>
        </p:spPr>
        <p:txBody>
          <a:bodyPr>
            <a:normAutofit/>
          </a:bodyPr>
          <a:lstStyle/>
          <a:p>
            <a:r>
              <a:rPr lang="en-GB" sz="3000" dirty="0"/>
              <a:t>Ships biscuits</a:t>
            </a:r>
          </a:p>
        </p:txBody>
      </p:sp>
      <p:sp>
        <p:nvSpPr>
          <p:cNvPr id="3" name="Content Placeholder 2">
            <a:extLst>
              <a:ext uri="{FF2B5EF4-FFF2-40B4-BE49-F238E27FC236}">
                <a16:creationId xmlns:a16="http://schemas.microsoft.com/office/drawing/2014/main" id="{6F6A9E1E-63C3-2743-B4BD-431D22B919DE}"/>
              </a:ext>
            </a:extLst>
          </p:cNvPr>
          <p:cNvSpPr>
            <a:spLocks noGrp="1"/>
          </p:cNvSpPr>
          <p:nvPr>
            <p:ph idx="1"/>
          </p:nvPr>
        </p:nvSpPr>
        <p:spPr>
          <a:xfrm>
            <a:off x="7856845" y="1563330"/>
            <a:ext cx="5943601" cy="5181600"/>
          </a:xfrm>
        </p:spPr>
        <p:txBody>
          <a:bodyPr/>
          <a:lstStyle/>
          <a:p>
            <a:r>
              <a:rPr lang="en-GB" dirty="0"/>
              <a:t> </a:t>
            </a:r>
          </a:p>
        </p:txBody>
      </p:sp>
      <p:sp>
        <p:nvSpPr>
          <p:cNvPr id="4" name="Text Placeholder 3">
            <a:extLst>
              <a:ext uri="{FF2B5EF4-FFF2-40B4-BE49-F238E27FC236}">
                <a16:creationId xmlns:a16="http://schemas.microsoft.com/office/drawing/2014/main" id="{074E4E54-1B94-9535-1BBF-14BEB0FB09A8}"/>
              </a:ext>
            </a:extLst>
          </p:cNvPr>
          <p:cNvSpPr>
            <a:spLocks noGrp="1"/>
          </p:cNvSpPr>
          <p:nvPr>
            <p:ph type="body" sz="half" idx="2"/>
          </p:nvPr>
        </p:nvSpPr>
        <p:spPr>
          <a:xfrm>
            <a:off x="2006651" y="2616609"/>
            <a:ext cx="3106995" cy="1624781"/>
          </a:xfrm>
        </p:spPr>
        <p:txBody>
          <a:bodyPr>
            <a:normAutofit/>
          </a:bodyPr>
          <a:lstStyle/>
          <a:p>
            <a:r>
              <a:rPr lang="en-GB" sz="1800" dirty="0"/>
              <a:t>Ships biscuits or also known as hardtack are an immensely dense biscuit that was used as a ration in the 18</a:t>
            </a:r>
            <a:r>
              <a:rPr lang="en-GB" sz="1800" baseline="30000" dirty="0"/>
              <a:t>th</a:t>
            </a:r>
            <a:r>
              <a:rPr lang="en-GB" sz="1800" dirty="0"/>
              <a:t> to 19</a:t>
            </a:r>
            <a:r>
              <a:rPr lang="en-GB" sz="1800" baseline="30000" dirty="0"/>
              <a:t>th</a:t>
            </a:r>
            <a:r>
              <a:rPr lang="en-GB" sz="1800" dirty="0"/>
              <a:t> century.</a:t>
            </a:r>
          </a:p>
        </p:txBody>
      </p:sp>
      <p:pic>
        <p:nvPicPr>
          <p:cNvPr id="2050" name="Picture 2">
            <a:extLst>
              <a:ext uri="{FF2B5EF4-FFF2-40B4-BE49-F238E27FC236}">
                <a16:creationId xmlns:a16="http://schemas.microsoft.com/office/drawing/2014/main" id="{B76466B3-902D-AA16-9DA9-F47F36111B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 r="-679" b="16845"/>
          <a:stretch/>
        </p:blipFill>
        <p:spPr bwMode="auto">
          <a:xfrm>
            <a:off x="7314330" y="884904"/>
            <a:ext cx="3887018" cy="5702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0736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FAC2E-1CB2-5466-1A67-EF417496D836}"/>
              </a:ext>
            </a:extLst>
          </p:cNvPr>
          <p:cNvSpPr>
            <a:spLocks noGrp="1"/>
          </p:cNvSpPr>
          <p:nvPr>
            <p:ph type="title"/>
          </p:nvPr>
        </p:nvSpPr>
        <p:spPr/>
        <p:txBody>
          <a:bodyPr/>
          <a:lstStyle/>
          <a:p>
            <a:r>
              <a:rPr lang="en-GB" dirty="0"/>
              <a:t>What was the goal when making hardtack/ships biscuit</a:t>
            </a:r>
          </a:p>
        </p:txBody>
      </p:sp>
      <p:sp>
        <p:nvSpPr>
          <p:cNvPr id="3" name="TextBox 2">
            <a:extLst>
              <a:ext uri="{FF2B5EF4-FFF2-40B4-BE49-F238E27FC236}">
                <a16:creationId xmlns:a16="http://schemas.microsoft.com/office/drawing/2014/main" id="{FD35E61D-8C36-8D38-FA19-03E919F80A28}"/>
              </a:ext>
            </a:extLst>
          </p:cNvPr>
          <p:cNvSpPr txBox="1"/>
          <p:nvPr/>
        </p:nvSpPr>
        <p:spPr>
          <a:xfrm>
            <a:off x="1141413" y="3426541"/>
            <a:ext cx="5872120" cy="369332"/>
          </a:xfrm>
          <a:prstGeom prst="rect">
            <a:avLst/>
          </a:prstGeom>
          <a:noFill/>
        </p:spPr>
        <p:txBody>
          <a:bodyPr wrap="none" rtlCol="0">
            <a:spAutoFit/>
          </a:bodyPr>
          <a:lstStyle/>
          <a:p>
            <a:r>
              <a:rPr lang="en-GB" dirty="0"/>
              <a:t>In short, the primary goal was nutrition and </a:t>
            </a:r>
            <a:r>
              <a:rPr lang="en-GB" dirty="0" err="1"/>
              <a:t>logevity</a:t>
            </a:r>
            <a:endParaRPr lang="en-GB" dirty="0"/>
          </a:p>
        </p:txBody>
      </p:sp>
      <p:sp>
        <p:nvSpPr>
          <p:cNvPr id="4" name="TextBox 3">
            <a:extLst>
              <a:ext uri="{FF2B5EF4-FFF2-40B4-BE49-F238E27FC236}">
                <a16:creationId xmlns:a16="http://schemas.microsoft.com/office/drawing/2014/main" id="{C3D00397-152D-A6DA-C5B7-4640C893D7C0}"/>
              </a:ext>
            </a:extLst>
          </p:cNvPr>
          <p:cNvSpPr txBox="1"/>
          <p:nvPr/>
        </p:nvSpPr>
        <p:spPr>
          <a:xfrm>
            <a:off x="1141413" y="4442951"/>
            <a:ext cx="5557932" cy="369332"/>
          </a:xfrm>
          <a:prstGeom prst="rect">
            <a:avLst/>
          </a:prstGeom>
          <a:noFill/>
        </p:spPr>
        <p:txBody>
          <a:bodyPr wrap="none" rtlCol="0">
            <a:spAutoFit/>
          </a:bodyPr>
          <a:lstStyle/>
          <a:p>
            <a:r>
              <a:rPr lang="en-GB" dirty="0"/>
              <a:t>These biscuits can last up to and past a decade</a:t>
            </a:r>
          </a:p>
        </p:txBody>
      </p:sp>
      <p:sp>
        <p:nvSpPr>
          <p:cNvPr id="5" name="TextBox 4">
            <a:extLst>
              <a:ext uri="{FF2B5EF4-FFF2-40B4-BE49-F238E27FC236}">
                <a16:creationId xmlns:a16="http://schemas.microsoft.com/office/drawing/2014/main" id="{099B9BE0-82F1-3D69-017D-C370A05B0FC9}"/>
              </a:ext>
            </a:extLst>
          </p:cNvPr>
          <p:cNvSpPr txBox="1"/>
          <p:nvPr/>
        </p:nvSpPr>
        <p:spPr>
          <a:xfrm>
            <a:off x="1141413" y="5442154"/>
            <a:ext cx="10650673" cy="369332"/>
          </a:xfrm>
          <a:prstGeom prst="rect">
            <a:avLst/>
          </a:prstGeom>
          <a:noFill/>
        </p:spPr>
        <p:txBody>
          <a:bodyPr wrap="none" rtlCol="0">
            <a:spAutoFit/>
          </a:bodyPr>
          <a:lstStyle/>
          <a:p>
            <a:r>
              <a:rPr lang="en-GB" dirty="0"/>
              <a:t>If you get passed the weevils and the maggots that are known to </a:t>
            </a:r>
            <a:r>
              <a:rPr lang="en-GB" dirty="0" err="1"/>
              <a:t>buttow</a:t>
            </a:r>
            <a:r>
              <a:rPr lang="en-GB" dirty="0"/>
              <a:t> inside these </a:t>
            </a:r>
            <a:r>
              <a:rPr lang="en-GB" dirty="0" err="1"/>
              <a:t>biscuts</a:t>
            </a:r>
            <a:endParaRPr lang="en-GB" dirty="0"/>
          </a:p>
        </p:txBody>
      </p:sp>
    </p:spTree>
    <p:extLst>
      <p:ext uri="{BB962C8B-B14F-4D97-AF65-F5344CB8AC3E}">
        <p14:creationId xmlns:p14="http://schemas.microsoft.com/office/powerpoint/2010/main" val="36826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2180D133-3D3F-038F-F5F8-8F9031C8C6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104" y="1326035"/>
            <a:ext cx="38608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B419EFFB-7FA4-C38E-D915-66878A70B4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8025" y="1252463"/>
            <a:ext cx="38608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4D034E03-7C4C-77EF-4890-8004BC6DDD33}"/>
              </a:ext>
            </a:extLst>
          </p:cNvPr>
          <p:cNvPicPr>
            <a:picLocks noChangeAspect="1"/>
          </p:cNvPicPr>
          <p:nvPr/>
        </p:nvPicPr>
        <p:blipFill>
          <a:blip r:embed="rId4"/>
          <a:stretch>
            <a:fillRect/>
          </a:stretch>
        </p:blipFill>
        <p:spPr>
          <a:xfrm>
            <a:off x="8330946" y="1252463"/>
            <a:ext cx="3861054" cy="7329234"/>
          </a:xfrm>
          <a:prstGeom prst="rect">
            <a:avLst/>
          </a:prstGeom>
        </p:spPr>
      </p:pic>
      <p:sp>
        <p:nvSpPr>
          <p:cNvPr id="3" name="TextBox 2">
            <a:extLst>
              <a:ext uri="{FF2B5EF4-FFF2-40B4-BE49-F238E27FC236}">
                <a16:creationId xmlns:a16="http://schemas.microsoft.com/office/drawing/2014/main" id="{F2507B83-A6AD-71CE-0210-8C1662112F97}"/>
              </a:ext>
            </a:extLst>
          </p:cNvPr>
          <p:cNvSpPr txBox="1"/>
          <p:nvPr/>
        </p:nvSpPr>
        <p:spPr>
          <a:xfrm>
            <a:off x="4218025" y="400749"/>
            <a:ext cx="4347652" cy="553998"/>
          </a:xfrm>
          <a:prstGeom prst="rect">
            <a:avLst/>
          </a:prstGeom>
          <a:noFill/>
        </p:spPr>
        <p:txBody>
          <a:bodyPr wrap="square" rtlCol="0">
            <a:spAutoFit/>
          </a:bodyPr>
          <a:lstStyle/>
          <a:p>
            <a:r>
              <a:rPr lang="en-GB" sz="3000" dirty="0"/>
              <a:t>My own experiment</a:t>
            </a:r>
          </a:p>
        </p:txBody>
      </p:sp>
    </p:spTree>
    <p:extLst>
      <p:ext uri="{BB962C8B-B14F-4D97-AF65-F5344CB8AC3E}">
        <p14:creationId xmlns:p14="http://schemas.microsoft.com/office/powerpoint/2010/main" val="2281353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E9B973-150F-7753-7971-35922089A8DC}"/>
              </a:ext>
            </a:extLst>
          </p:cNvPr>
          <p:cNvSpPr txBox="1"/>
          <p:nvPr/>
        </p:nvSpPr>
        <p:spPr>
          <a:xfrm>
            <a:off x="2163097" y="1150374"/>
            <a:ext cx="2310248" cy="553998"/>
          </a:xfrm>
          <a:prstGeom prst="rect">
            <a:avLst/>
          </a:prstGeom>
          <a:noFill/>
        </p:spPr>
        <p:txBody>
          <a:bodyPr wrap="none" rtlCol="0">
            <a:spAutoFit/>
          </a:bodyPr>
          <a:lstStyle/>
          <a:p>
            <a:r>
              <a:rPr lang="en-GB" sz="3000" dirty="0"/>
              <a:t>Why do this</a:t>
            </a:r>
          </a:p>
        </p:txBody>
      </p:sp>
      <p:sp>
        <p:nvSpPr>
          <p:cNvPr id="3" name="TextBox 2">
            <a:extLst>
              <a:ext uri="{FF2B5EF4-FFF2-40B4-BE49-F238E27FC236}">
                <a16:creationId xmlns:a16="http://schemas.microsoft.com/office/drawing/2014/main" id="{679BE8E8-0772-1FDD-C88C-DE911D4E5A4B}"/>
              </a:ext>
            </a:extLst>
          </p:cNvPr>
          <p:cNvSpPr txBox="1"/>
          <p:nvPr/>
        </p:nvSpPr>
        <p:spPr>
          <a:xfrm>
            <a:off x="1959428" y="2667132"/>
            <a:ext cx="6868534" cy="1200329"/>
          </a:xfrm>
          <a:prstGeom prst="rect">
            <a:avLst/>
          </a:prstGeom>
          <a:noFill/>
        </p:spPr>
        <p:txBody>
          <a:bodyPr wrap="square" rtlCol="0">
            <a:spAutoFit/>
          </a:bodyPr>
          <a:lstStyle/>
          <a:p>
            <a:r>
              <a:rPr lang="en-GB" dirty="0"/>
              <a:t>My main goal in making these biscuits was to get an idea on what its like to create something that is purely functional and whether it evoked the same feeling that assembling an appliance or cooking a meal would have.</a:t>
            </a:r>
          </a:p>
        </p:txBody>
      </p:sp>
      <p:sp>
        <p:nvSpPr>
          <p:cNvPr id="4" name="TextBox 3">
            <a:extLst>
              <a:ext uri="{FF2B5EF4-FFF2-40B4-BE49-F238E27FC236}">
                <a16:creationId xmlns:a16="http://schemas.microsoft.com/office/drawing/2014/main" id="{A107DE13-01C1-6D96-EE1D-4CA75D45EAE1}"/>
              </a:ext>
            </a:extLst>
          </p:cNvPr>
          <p:cNvSpPr txBox="1"/>
          <p:nvPr/>
        </p:nvSpPr>
        <p:spPr>
          <a:xfrm>
            <a:off x="1959428" y="4491612"/>
            <a:ext cx="8340131" cy="1200329"/>
          </a:xfrm>
          <a:prstGeom prst="rect">
            <a:avLst/>
          </a:prstGeom>
          <a:noFill/>
        </p:spPr>
        <p:txBody>
          <a:bodyPr wrap="square" rtlCol="0">
            <a:spAutoFit/>
          </a:bodyPr>
          <a:lstStyle/>
          <a:p>
            <a:r>
              <a:rPr lang="en-GB" dirty="0"/>
              <a:t>This paired with a diary documenting the process of research baking testing and other experiences along with this project will provide hopefully provide me an idea on exactly what this food says about humanity and its rich history.</a:t>
            </a:r>
          </a:p>
        </p:txBody>
      </p:sp>
    </p:spTree>
    <p:extLst>
      <p:ext uri="{BB962C8B-B14F-4D97-AF65-F5344CB8AC3E}">
        <p14:creationId xmlns:p14="http://schemas.microsoft.com/office/powerpoint/2010/main" val="1725185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99D798E-357D-0687-ECE8-70E782B8F549}"/>
              </a:ext>
            </a:extLst>
          </p:cNvPr>
          <p:cNvSpPr txBox="1"/>
          <p:nvPr/>
        </p:nvSpPr>
        <p:spPr>
          <a:xfrm>
            <a:off x="177521" y="514195"/>
            <a:ext cx="11836958" cy="461665"/>
          </a:xfrm>
          <a:prstGeom prst="rect">
            <a:avLst/>
          </a:prstGeom>
          <a:noFill/>
        </p:spPr>
        <p:txBody>
          <a:bodyPr wrap="square" rtlCol="0">
            <a:spAutoFit/>
          </a:bodyPr>
          <a:lstStyle/>
          <a:p>
            <a:r>
              <a:rPr lang="en-GB" sz="1200" dirty="0"/>
              <a:t>Experimental archaeology and (re)-experiencing the senses of the medieval world</a:t>
            </a:r>
          </a:p>
          <a:p>
            <a:r>
              <a:rPr lang="en-GB" sz="1200" dirty="0" err="1"/>
              <a:t>Oniell</a:t>
            </a:r>
            <a:r>
              <a:rPr lang="en-GB" sz="1200" dirty="0"/>
              <a:t> Brendan</a:t>
            </a:r>
          </a:p>
        </p:txBody>
      </p:sp>
      <p:sp>
        <p:nvSpPr>
          <p:cNvPr id="5" name="TextBox 4">
            <a:extLst>
              <a:ext uri="{FF2B5EF4-FFF2-40B4-BE49-F238E27FC236}">
                <a16:creationId xmlns:a16="http://schemas.microsoft.com/office/drawing/2014/main" id="{2C3FAF9D-5F5B-B904-F182-0FE4431F6809}"/>
              </a:ext>
            </a:extLst>
          </p:cNvPr>
          <p:cNvSpPr txBox="1"/>
          <p:nvPr/>
        </p:nvSpPr>
        <p:spPr>
          <a:xfrm>
            <a:off x="177521" y="983234"/>
            <a:ext cx="11404879" cy="3693319"/>
          </a:xfrm>
          <a:prstGeom prst="rect">
            <a:avLst/>
          </a:prstGeom>
          <a:noFill/>
        </p:spPr>
        <p:txBody>
          <a:bodyPr wrap="square" rtlCol="0">
            <a:spAutoFit/>
          </a:bodyPr>
          <a:lstStyle/>
          <a:p>
            <a:r>
              <a:rPr lang="en-GB" sz="1200" dirty="0"/>
              <a:t>Lauren Alex O’Hagan (07 May 2024): The semiotic remediation of hardtack biscuits during</a:t>
            </a:r>
          </a:p>
          <a:p>
            <a:r>
              <a:rPr lang="en-GB" sz="1200" dirty="0"/>
              <a:t> World War One, Visual Studies</a:t>
            </a:r>
          </a:p>
          <a:p>
            <a:endParaRPr lang="en-GB" sz="1200" dirty="0"/>
          </a:p>
          <a:p>
            <a:r>
              <a:rPr lang="en-GB" sz="1200" kern="100" dirty="0">
                <a:effectLst/>
                <a:latin typeface="Aptos" panose="020B0004020202020204" pitchFamily="34" charset="0"/>
                <a:ea typeface="Aptos" panose="020B0004020202020204" pitchFamily="34" charset="0"/>
                <a:cs typeface="Times New Roman" panose="02020603050405020304" pitchFamily="18" charset="0"/>
              </a:rPr>
              <a:t>.</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t>
            </a:r>
            <a:r>
              <a:rPr lang="en-GB" sz="1200" kern="0" dirty="0" err="1">
                <a:effectLst/>
                <a:latin typeface="Aptos" panose="020B0004020202020204" pitchFamily="34" charset="0"/>
                <a:ea typeface="Aptos" panose="020B0004020202020204" pitchFamily="34" charset="0"/>
                <a:cs typeface="Times New Roman" panose="02020603050405020304" pitchFamily="18" charset="0"/>
              </a:rPr>
              <a:t>Esq</a:t>
            </a:r>
            <a:r>
              <a:rPr lang="en-GB" sz="1200" kern="0" dirty="0">
                <a:effectLst/>
                <a:latin typeface="Aptos" panose="020B0004020202020204" pitchFamily="34" charset="0"/>
                <a:ea typeface="Aptos" panose="020B0004020202020204" pitchFamily="34" charset="0"/>
                <a:cs typeface="Times New Roman" panose="02020603050405020304" pitchFamily="18" charset="0"/>
              </a:rPr>
              <a:t>, W.E.S. (1875) ‘Preservation of Biscuit and other Farinaceous Articles of Diet from Weevil, Maggots,</a:t>
            </a:r>
          </a:p>
          <a:p>
            <a:r>
              <a:rPr lang="en-GB" sz="1200" kern="0" dirty="0">
                <a:effectLst/>
                <a:latin typeface="Aptos" panose="020B0004020202020204" pitchFamily="34" charset="0"/>
                <a:ea typeface="Aptos" panose="020B0004020202020204" pitchFamily="34" charset="0"/>
                <a:cs typeface="Times New Roman" panose="02020603050405020304" pitchFamily="18" charset="0"/>
              </a:rPr>
              <a:t> and other Insects in H.M. Navy’, </a:t>
            </a:r>
          </a:p>
          <a:p>
            <a:r>
              <a:rPr lang="en-GB" sz="1200" i="1" kern="0" dirty="0">
                <a:effectLst/>
                <a:latin typeface="Aptos" panose="020B0004020202020204" pitchFamily="34" charset="0"/>
                <a:ea typeface="Aptos" panose="020B0004020202020204" pitchFamily="34" charset="0"/>
                <a:cs typeface="Times New Roman" panose="02020603050405020304" pitchFamily="18" charset="0"/>
              </a:rPr>
              <a:t>Royal United Services Institution. Journal</a:t>
            </a:r>
            <a:r>
              <a:rPr lang="en-GB" sz="1200" kern="0" dirty="0">
                <a:effectLst/>
                <a:latin typeface="Aptos" panose="020B0004020202020204" pitchFamily="34" charset="0"/>
                <a:ea typeface="Aptos" panose="020B0004020202020204" pitchFamily="34" charset="0"/>
                <a:cs typeface="Times New Roman" panose="02020603050405020304" pitchFamily="18" charset="0"/>
              </a:rPr>
              <a:t> [Preprint]. Available at: </a:t>
            </a:r>
            <a:r>
              <a:rPr lang="en-GB" sz="1200" kern="0" dirty="0">
                <a:effectLst/>
                <a:latin typeface="Aptos" panose="020B0004020202020204" pitchFamily="34" charset="0"/>
                <a:ea typeface="Aptos" panose="020B0004020202020204" pitchFamily="34" charset="0"/>
                <a:cs typeface="Times New Roman" panose="02020603050405020304" pitchFamily="18" charset="0"/>
                <a:hlinkClick r:id="rId2"/>
              </a:rPr>
              <a:t>https://doi.org/10.1080/03071847509415780</a:t>
            </a:r>
            <a:endParaRPr lang="en-GB" sz="1200" kern="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0" dirty="0">
              <a:latin typeface="Aptos" panose="020B0004020202020204" pitchFamily="34" charset="0"/>
              <a:ea typeface="Aptos" panose="020B0004020202020204" pitchFamily="34" charset="0"/>
              <a:cs typeface="Times New Roman" panose="02020603050405020304" pitchFamily="18" charset="0"/>
            </a:endParaRPr>
          </a:p>
          <a:p>
            <a:r>
              <a:rPr lang="en-GB" sz="1200" kern="100" dirty="0">
                <a:effectLst/>
                <a:latin typeface="Aptos" panose="020B0004020202020204" pitchFamily="34" charset="0"/>
                <a:ea typeface="Aptos" panose="020B0004020202020204" pitchFamily="34" charset="0"/>
                <a:cs typeface="Times New Roman" panose="02020603050405020304" pitchFamily="18" charset="0"/>
              </a:rPr>
              <a:t>.</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t>
            </a:r>
            <a:r>
              <a:rPr lang="en-GB" sz="1200" kern="0" dirty="0" err="1">
                <a:effectLst/>
                <a:latin typeface="Aptos" panose="020B0004020202020204" pitchFamily="34" charset="0"/>
                <a:ea typeface="Aptos" panose="020B0004020202020204" pitchFamily="34" charset="0"/>
                <a:cs typeface="Times New Roman" panose="02020603050405020304" pitchFamily="18" charset="0"/>
              </a:rPr>
              <a:t>Haber</a:t>
            </a:r>
            <a:r>
              <a:rPr lang="en-GB" sz="1200" kern="0" dirty="0">
                <a:effectLst/>
                <a:latin typeface="Aptos" panose="020B0004020202020204" pitchFamily="34" charset="0"/>
                <a:ea typeface="Aptos" panose="020B0004020202020204" pitchFamily="34" charset="0"/>
                <a:cs typeface="Times New Roman" panose="02020603050405020304" pitchFamily="18" charset="0"/>
              </a:rPr>
              <a:t>, B. (2010) </a:t>
            </a:r>
            <a:r>
              <a:rPr lang="en-GB" sz="1200" i="1" kern="0" dirty="0">
                <a:effectLst/>
                <a:latin typeface="Aptos" panose="020B0004020202020204" pitchFamily="34" charset="0"/>
                <a:ea typeface="Aptos" panose="020B0004020202020204" pitchFamily="34" charset="0"/>
                <a:cs typeface="Times New Roman" panose="02020603050405020304" pitchFamily="18" charset="0"/>
              </a:rPr>
              <a:t>From Hardtack to </a:t>
            </a:r>
            <a:r>
              <a:rPr lang="en-GB" sz="1200" i="1" kern="0" dirty="0" err="1">
                <a:effectLst/>
                <a:latin typeface="Aptos" panose="020B0004020202020204" pitchFamily="34" charset="0"/>
                <a:ea typeface="Aptos" panose="020B0004020202020204" pitchFamily="34" charset="0"/>
                <a:cs typeface="Times New Roman" panose="02020603050405020304" pitchFamily="18" charset="0"/>
              </a:rPr>
              <a:t>Homefries</a:t>
            </a:r>
            <a:r>
              <a:rPr lang="en-GB" sz="1200" i="1" kern="0" dirty="0">
                <a:effectLst/>
                <a:latin typeface="Aptos" panose="020B0004020202020204" pitchFamily="34" charset="0"/>
                <a:ea typeface="Aptos" panose="020B0004020202020204" pitchFamily="34" charset="0"/>
                <a:cs typeface="Times New Roman" panose="02020603050405020304" pitchFamily="18" charset="0"/>
              </a:rPr>
              <a:t>: An Uncommon History of American Cooks and Meals</a:t>
            </a:r>
            <a:r>
              <a:rPr lang="en-GB" sz="1200" kern="0" dirty="0">
                <a:effectLst/>
                <a:latin typeface="Aptos" panose="020B0004020202020204" pitchFamily="34" charset="0"/>
                <a:ea typeface="Aptos" panose="020B0004020202020204" pitchFamily="34" charset="0"/>
                <a:cs typeface="Times New Roman" panose="02020603050405020304" pitchFamily="18" charset="0"/>
              </a:rPr>
              <a:t>. Simon and Schuster.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00" kern="0" dirty="0">
                <a:effectLst/>
                <a:latin typeface="Aptos" panose="020B0004020202020204" pitchFamily="34" charset="0"/>
                <a:ea typeface="Aptos" panose="020B0004020202020204" pitchFamily="34" charset="0"/>
                <a:cs typeface="Times New Roman" panose="02020603050405020304" pitchFamily="18" charset="0"/>
              </a:rPr>
              <a: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00" kern="100" dirty="0">
                <a:effectLst/>
                <a:latin typeface="Aptos" panose="020B0004020202020204" pitchFamily="34" charset="0"/>
                <a:ea typeface="Aptos" panose="020B0004020202020204" pitchFamily="34" charset="0"/>
                <a:cs typeface="Times New Roman" panose="02020603050405020304" pitchFamily="18" charset="0"/>
              </a:rPr>
              <a:t>O’Hagan, L.A. (2024) ‘The semiotic remediation of hardtack biscuits during World War One’,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Visual Studies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pp. 1–16. Available at: https://doi.org/10.1080/1472586X.2024.2347512.</a:t>
            </a:r>
          </a:p>
          <a:p>
            <a:endParaRPr lang="en-GB" sz="1200" dirty="0"/>
          </a:p>
          <a:p>
            <a:r>
              <a:rPr lang="en-GB" sz="1200" kern="100" dirty="0">
                <a:effectLst/>
                <a:latin typeface="Aptos" panose="020B0004020202020204" pitchFamily="34" charset="0"/>
                <a:ea typeface="Aptos" panose="020B0004020202020204" pitchFamily="34" charset="0"/>
                <a:cs typeface="Times New Roman" panose="02020603050405020304" pitchFamily="18" charset="0"/>
              </a:rPr>
              <a:t>Bickham, T. (2008) ‘Eating the Empire: Intersections of Food, Cookery and Imperialism in Eighteenth-Century Britain*’,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Past &amp; Present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198(1), pp. 71–109. Available at: </a:t>
            </a:r>
            <a:r>
              <a:rPr lang="en-GB" sz="1200" kern="100" dirty="0">
                <a:effectLst/>
                <a:latin typeface="Aptos" panose="020B0004020202020204" pitchFamily="34" charset="0"/>
                <a:ea typeface="Aptos" panose="020B0004020202020204" pitchFamily="34" charset="0"/>
                <a:cs typeface="Times New Roman" panose="02020603050405020304" pitchFamily="18" charset="0"/>
                <a:hlinkClick r:id="rId3"/>
              </a:rPr>
              <a:t>https://doi.org/10.1093/pastj/gtm054</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GB" sz="1200" kern="100" dirty="0">
              <a:latin typeface="Aptos" panose="020B0004020202020204" pitchFamily="34" charset="0"/>
              <a:ea typeface="Aptos" panose="020B0004020202020204" pitchFamily="34" charset="0"/>
              <a:cs typeface="Times New Roman" panose="02020603050405020304" pitchFamily="18" charset="0"/>
            </a:endParaRPr>
          </a:p>
          <a:p>
            <a:r>
              <a:rPr lang="en-GB" sz="1200" kern="100" dirty="0">
                <a:effectLst/>
                <a:latin typeface="Aptos" panose="020B0004020202020204" pitchFamily="34" charset="0"/>
                <a:ea typeface="Aptos" panose="020B0004020202020204" pitchFamily="34" charset="0"/>
                <a:cs typeface="Times New Roman" panose="02020603050405020304" pitchFamily="18" charset="0"/>
              </a:rPr>
              <a:t>PITT, S.J.J. (2015) ‘Building and Outfitting Ships in Colonial Boston.’,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Early American Studies, An Interdisciplinary Journal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13(4), pp. 881–907. Available at: https://doi.org/10.1353/eam.2015.0029.</a:t>
            </a:r>
          </a:p>
          <a:p>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609570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TM03457485[[fn=Mesh]]</Template>
  <TotalTime>13155</TotalTime>
  <Words>731</Words>
  <Application>Microsoft Office PowerPoint</Application>
  <PresentationFormat>Widescreen</PresentationFormat>
  <Paragraphs>47</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Century Gothic</vt:lpstr>
      <vt:lpstr>inherit</vt:lpstr>
      <vt:lpstr>Merriweather</vt:lpstr>
      <vt:lpstr>Source Sans Pro</vt:lpstr>
      <vt:lpstr>Mesh</vt:lpstr>
      <vt:lpstr>What does the food we made say about history</vt:lpstr>
      <vt:lpstr>When putting this question together I had to answer 4 questions.</vt:lpstr>
      <vt:lpstr>What period do I write my report on?</vt:lpstr>
      <vt:lpstr>What did a sailors meal look like?</vt:lpstr>
      <vt:lpstr>Ships biscuits</vt:lpstr>
      <vt:lpstr>What was the goal when making hardtack/ships biscuit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Caleb Rees (2305437)</dc:creator>
  <cp:lastModifiedBy>Caleb Rees (2305437)</cp:lastModifiedBy>
  <cp:revision>4</cp:revision>
  <dcterms:created xsi:type="dcterms:W3CDTF">2024-12-07T15:45:10Z</dcterms:created>
  <dcterms:modified xsi:type="dcterms:W3CDTF">2024-12-22T19:02:20Z</dcterms:modified>
</cp:coreProperties>
</file>