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Lst>
  <p:sldSz cx="9144000" cy="5143500" type="screen16x9"/>
  <p:notesSz cx="6858000" cy="9144000"/>
  <p:embeddedFontLst>
    <p:embeddedFont>
      <p:font typeface="Roboto" panose="020B0604020202020204" charset="0"/>
      <p:regular r:id="rId34"/>
      <p:bold r:id="rId35"/>
      <p:italic r:id="rId36"/>
      <p:boldItalic r:id="rId3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816"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4.fnt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kirsty</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4853af8025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4853af802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Kirsty</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4853af8025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4853af8025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Kirsty</a:t>
            </a:r>
            <a:endParaRPr/>
          </a:p>
          <a:p>
            <a:pPr marL="0" lvl="0" indent="0" algn="l" rtl="0">
              <a:spcBef>
                <a:spcPts val="0"/>
              </a:spcBef>
              <a:spcAft>
                <a:spcPts val="0"/>
              </a:spcAft>
              <a:buNone/>
            </a:pPr>
            <a:r>
              <a:rPr lang="en"/>
              <a:t>By sept 2019 we aim to be able to purchase a second or third truck. We hope that by the time winter wonderland comes around next year we will be able to hire some staff.</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339fa0ff2a_0_48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339fa0ff2a_0_4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Kirsty</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339fa0ff2a_0_50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339fa0ff2a_0_5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Kirsty</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4853af8025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4853af8025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Kirsty</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339fa0ff2a_1_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339fa0ff2a_1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Kirsty</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4853af8025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4853af8025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Ripara</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339fa0ff2a_2_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339fa0ff2a_2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4986aef54c_0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 name="Google Shape;171;g4986aef54c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g4986aef54c_0_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 name="Google Shape;178;g4986aef54c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4853af8025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 name="Google Shape;185;g4853af8025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498b31cd32_1_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498b31cd32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4853af8025_0_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4853af8025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g498b31cd32_1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 name="Google Shape;206;g498b31cd32_1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498b31cd32_1_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498b31cd32_1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4853af8025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 name="Google Shape;219;g4853af8025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Our targeted audience is families and students the majority of people who eat out is students and families.</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4853af8025_0_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4853af8025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g4853af8025_0_7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 name="Google Shape;234;g4853af8025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g339fa0ff2a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 name="Google Shape;242;g339fa0ff2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£30,000</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g4853af8025_0_10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2" name="Google Shape;252;g4853af8025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We have looked at the different pricing structures cost leadership and differentiation. According to the University of Cambridge (2018) cost leadership is when a business will try and under cut others in the same sector to become the lowest cost the downside of this is the business may lose money if they are not careful to take advantage of all the ways they can cut costs.</a:t>
            </a:r>
            <a:endParaRPr>
              <a:solidFill>
                <a:schemeClr val="dk1"/>
              </a:solidFill>
            </a:endParaRPr>
          </a:p>
          <a:p>
            <a:pPr marL="0" lvl="0" indent="0" algn="l" rtl="0">
              <a:spcBef>
                <a:spcPts val="0"/>
              </a:spcBef>
              <a:spcAft>
                <a:spcPts val="0"/>
              </a:spcAft>
              <a:buClr>
                <a:schemeClr val="dk1"/>
              </a:buClr>
              <a:buSzPts val="1100"/>
              <a:buFont typeface="Arial"/>
              <a:buNone/>
            </a:pPr>
            <a:r>
              <a:rPr lang="en">
                <a:solidFill>
                  <a:schemeClr val="dk1"/>
                </a:solidFill>
              </a:rPr>
              <a:t>The University of Cambridge (2018) suggests that businesses using differentiation pricing strive for uniqueness within their sector. They will set their prices at a premium.</a:t>
            </a:r>
            <a:endParaRPr>
              <a:solidFill>
                <a:schemeClr val="dk1"/>
              </a:solidFill>
            </a:endParaRPr>
          </a:p>
          <a:p>
            <a:pPr marL="0" lvl="0" indent="0" algn="l" rtl="0">
              <a:spcBef>
                <a:spcPts val="0"/>
              </a:spcBef>
              <a:spcAft>
                <a:spcPts val="0"/>
              </a:spcAft>
              <a:buClr>
                <a:schemeClr val="dk1"/>
              </a:buClr>
              <a:buSzPts val="1100"/>
              <a:buFont typeface="Arial"/>
              <a:buNone/>
            </a:pPr>
            <a:r>
              <a:rPr lang="en">
                <a:solidFill>
                  <a:schemeClr val="dk1"/>
                </a:solidFill>
              </a:rPr>
              <a:t>We have chosen to skim both strategies, during our first few months we will be keeping the cost to the customer as low as possible until we have made a name for ourselves. We will then slowly increase our prices as our brand grows.</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g339fa0ff2a_0_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We have looked at the different pricing structures cost leadership and differentiation. According to the University of Cambridge (2018) cost leadership is when a business will try and under cut others in the same sector to become the lowest cost the downside of this is the business may lose money if they are not careful to take advantage of all the ways they can cut costs.</a:t>
            </a:r>
            <a:endParaRPr/>
          </a:p>
          <a:p>
            <a:pPr marL="0" lvl="0" indent="0" algn="l" rtl="0">
              <a:spcBef>
                <a:spcPts val="0"/>
              </a:spcBef>
              <a:spcAft>
                <a:spcPts val="0"/>
              </a:spcAft>
              <a:buNone/>
            </a:pPr>
            <a:r>
              <a:rPr lang="en"/>
              <a:t>The University of Cambridge (2018) suggests that businesses using differentiation pricing strive for uniqueness within their sector. They will set their prices at a premium.</a:t>
            </a:r>
            <a:endParaRPr/>
          </a:p>
          <a:p>
            <a:pPr marL="0" lvl="0" indent="0" algn="l" rtl="0">
              <a:spcBef>
                <a:spcPts val="0"/>
              </a:spcBef>
              <a:spcAft>
                <a:spcPts val="0"/>
              </a:spcAft>
              <a:buNone/>
            </a:pPr>
            <a:r>
              <a:rPr lang="en"/>
              <a:t>We have chosen to skim both strategies, during our first few months we will be keeping the cost to the customer as low as possible until we have made a name for ourselves. We will then slowly increase our prices as our brand grows.</a:t>
            </a:r>
            <a:endParaRPr/>
          </a:p>
        </p:txBody>
      </p:sp>
      <p:sp>
        <p:nvSpPr>
          <p:cNvPr id="274" name="Google Shape;274;g339fa0ff2a_0_159: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g4853af8025_0_1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0" name="Google Shape;290;g4853af8025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4853af8025_0_1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4853af8025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g4853af8025_0_1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6" name="Google Shape;306;g4853af8025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rgbClr val="000000"/>
              </a:buClr>
              <a:buSzPts val="1100"/>
              <a:buFont typeface="Arial"/>
              <a:buNone/>
            </a:pPr>
            <a:r>
              <a:rPr lang="en" sz="1600"/>
              <a:t>The Gantt chart shows the start of our progress, using a Gantt chart to follow our progress will help all the partners see exactly where we are and where we need to focus our attention next</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g4853af8025_0_1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2" name="Google Shape;312;g4853af8025_0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Google Shape;323;g4853af8025_0_1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4" name="Google Shape;324;g4853af8025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g339fa0ff2a_4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4" name="Google Shape;334;g339fa0ff2a_4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8"/>
        <p:cNvGrpSpPr/>
        <p:nvPr/>
      </p:nvGrpSpPr>
      <p:grpSpPr>
        <a:xfrm>
          <a:off x="0" y="0"/>
          <a:ext cx="0" cy="0"/>
          <a:chOff x="0" y="0"/>
          <a:chExt cx="0" cy="0"/>
        </a:xfrm>
      </p:grpSpPr>
      <p:sp>
        <p:nvSpPr>
          <p:cNvPr id="339" name="Google Shape;339;g339fa0ff2a_0_56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0" name="Google Shape;340;g339fa0ff2a_0_5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g339fa0ff2a_0_56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5" name="Google Shape;345;g339fa0ff2a_0_5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
        <p:cNvGrpSpPr/>
        <p:nvPr/>
      </p:nvGrpSpPr>
      <p:grpSpPr>
        <a:xfrm>
          <a:off x="0" y="0"/>
          <a:ext cx="0" cy="0"/>
          <a:chOff x="0" y="0"/>
          <a:chExt cx="0" cy="0"/>
        </a:xfrm>
      </p:grpSpPr>
      <p:sp>
        <p:nvSpPr>
          <p:cNvPr id="349" name="Google Shape;349;g339ee8fb4a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0" name="Google Shape;350;g339ee8fb4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1600"/>
              </a:spcBef>
              <a:spcAft>
                <a:spcPts val="0"/>
              </a:spcAft>
              <a:buClr>
                <a:schemeClr val="lt1"/>
              </a:buClr>
              <a:buSzPts val="1400"/>
              <a:buChar char="○"/>
              <a:defRPr>
                <a:solidFill>
                  <a:schemeClr val="lt1"/>
                </a:solidFill>
              </a:defRPr>
            </a:lvl2pPr>
            <a:lvl3pPr marL="1371600" lvl="2" indent="-317500">
              <a:spcBef>
                <a:spcPts val="1600"/>
              </a:spcBef>
              <a:spcAft>
                <a:spcPts val="0"/>
              </a:spcAft>
              <a:buClr>
                <a:schemeClr val="lt1"/>
              </a:buClr>
              <a:buSzPts val="1400"/>
              <a:buChar char="■"/>
              <a:defRPr>
                <a:solidFill>
                  <a:schemeClr val="lt1"/>
                </a:solidFill>
              </a:defRPr>
            </a:lvl3pPr>
            <a:lvl4pPr marL="1828800" lvl="3" indent="-317500">
              <a:spcBef>
                <a:spcPts val="1600"/>
              </a:spcBef>
              <a:spcAft>
                <a:spcPts val="0"/>
              </a:spcAft>
              <a:buClr>
                <a:schemeClr val="lt1"/>
              </a:buClr>
              <a:buSzPts val="1400"/>
              <a:buChar char="●"/>
              <a:defRPr>
                <a:solidFill>
                  <a:schemeClr val="lt1"/>
                </a:solidFill>
              </a:defRPr>
            </a:lvl4pPr>
            <a:lvl5pPr marL="2286000" lvl="4" indent="-317500">
              <a:spcBef>
                <a:spcPts val="1600"/>
              </a:spcBef>
              <a:spcAft>
                <a:spcPts val="0"/>
              </a:spcAft>
              <a:buClr>
                <a:schemeClr val="lt1"/>
              </a:buClr>
              <a:buSzPts val="1400"/>
              <a:buChar char="○"/>
              <a:defRPr>
                <a:solidFill>
                  <a:schemeClr val="lt1"/>
                </a:solidFill>
              </a:defRPr>
            </a:lvl5pPr>
            <a:lvl6pPr marL="2743200" lvl="5" indent="-317500">
              <a:spcBef>
                <a:spcPts val="1600"/>
              </a:spcBef>
              <a:spcAft>
                <a:spcPts val="0"/>
              </a:spcAft>
              <a:buClr>
                <a:schemeClr val="lt1"/>
              </a:buClr>
              <a:buSzPts val="1400"/>
              <a:buChar char="■"/>
              <a:defRPr>
                <a:solidFill>
                  <a:schemeClr val="lt1"/>
                </a:solidFill>
              </a:defRPr>
            </a:lvl6pPr>
            <a:lvl7pPr marL="3200400" lvl="6" indent="-317500">
              <a:spcBef>
                <a:spcPts val="1600"/>
              </a:spcBef>
              <a:spcAft>
                <a:spcPts val="0"/>
              </a:spcAft>
              <a:buClr>
                <a:schemeClr val="lt1"/>
              </a:buClr>
              <a:buSzPts val="1400"/>
              <a:buChar char="●"/>
              <a:defRPr>
                <a:solidFill>
                  <a:schemeClr val="lt1"/>
                </a:solidFill>
              </a:defRPr>
            </a:lvl7pPr>
            <a:lvl8pPr marL="3657600" lvl="7" indent="-317500">
              <a:spcBef>
                <a:spcPts val="1600"/>
              </a:spcBef>
              <a:spcAft>
                <a:spcPts val="0"/>
              </a:spcAft>
              <a:buClr>
                <a:schemeClr val="lt1"/>
              </a:buClr>
              <a:buSzPts val="1400"/>
              <a:buChar char="○"/>
              <a:defRPr>
                <a:solidFill>
                  <a:schemeClr val="lt1"/>
                </a:solidFill>
              </a:defRPr>
            </a:lvl8pPr>
            <a:lvl9pPr marL="4114800" lvl="8" indent="-317500">
              <a:spcBef>
                <a:spcPts val="1600"/>
              </a:spcBef>
              <a:spcAft>
                <a:spcPts val="160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1600"/>
              </a:spcBef>
              <a:spcAft>
                <a:spcPts val="0"/>
              </a:spcAft>
              <a:buClr>
                <a:schemeClr val="lt1"/>
              </a:buClr>
              <a:buSzPts val="1400"/>
              <a:buChar char="○"/>
              <a:defRPr>
                <a:solidFill>
                  <a:schemeClr val="lt1"/>
                </a:solidFill>
              </a:defRPr>
            </a:lvl2pPr>
            <a:lvl3pPr marL="1371600" lvl="2" indent="-317500" algn="ctr">
              <a:spcBef>
                <a:spcPts val="1600"/>
              </a:spcBef>
              <a:spcAft>
                <a:spcPts val="0"/>
              </a:spcAft>
              <a:buClr>
                <a:schemeClr val="lt1"/>
              </a:buClr>
              <a:buSzPts val="1400"/>
              <a:buChar char="■"/>
              <a:defRPr>
                <a:solidFill>
                  <a:schemeClr val="lt1"/>
                </a:solidFill>
              </a:defRPr>
            </a:lvl3pPr>
            <a:lvl4pPr marL="1828800" lvl="3" indent="-317500" algn="ctr">
              <a:spcBef>
                <a:spcPts val="1600"/>
              </a:spcBef>
              <a:spcAft>
                <a:spcPts val="0"/>
              </a:spcAft>
              <a:buClr>
                <a:schemeClr val="lt1"/>
              </a:buClr>
              <a:buSzPts val="1400"/>
              <a:buChar char="●"/>
              <a:defRPr>
                <a:solidFill>
                  <a:schemeClr val="lt1"/>
                </a:solidFill>
              </a:defRPr>
            </a:lvl4pPr>
            <a:lvl5pPr marL="2286000" lvl="4" indent="-317500" algn="ctr">
              <a:spcBef>
                <a:spcPts val="1600"/>
              </a:spcBef>
              <a:spcAft>
                <a:spcPts val="0"/>
              </a:spcAft>
              <a:buClr>
                <a:schemeClr val="lt1"/>
              </a:buClr>
              <a:buSzPts val="1400"/>
              <a:buChar char="○"/>
              <a:defRPr>
                <a:solidFill>
                  <a:schemeClr val="lt1"/>
                </a:solidFill>
              </a:defRPr>
            </a:lvl5pPr>
            <a:lvl6pPr marL="2743200" lvl="5" indent="-317500" algn="ctr">
              <a:spcBef>
                <a:spcPts val="1600"/>
              </a:spcBef>
              <a:spcAft>
                <a:spcPts val="0"/>
              </a:spcAft>
              <a:buClr>
                <a:schemeClr val="lt1"/>
              </a:buClr>
              <a:buSzPts val="1400"/>
              <a:buChar char="■"/>
              <a:defRPr>
                <a:solidFill>
                  <a:schemeClr val="lt1"/>
                </a:solidFill>
              </a:defRPr>
            </a:lvl6pPr>
            <a:lvl7pPr marL="3200400" lvl="6" indent="-317500" algn="ctr">
              <a:spcBef>
                <a:spcPts val="1600"/>
              </a:spcBef>
              <a:spcAft>
                <a:spcPts val="0"/>
              </a:spcAft>
              <a:buClr>
                <a:schemeClr val="lt1"/>
              </a:buClr>
              <a:buSzPts val="1400"/>
              <a:buChar char="●"/>
              <a:defRPr>
                <a:solidFill>
                  <a:schemeClr val="lt1"/>
                </a:solidFill>
              </a:defRPr>
            </a:lvl7pPr>
            <a:lvl8pPr marL="3657600" lvl="7" indent="-317500" algn="ctr">
              <a:spcBef>
                <a:spcPts val="1600"/>
              </a:spcBef>
              <a:spcAft>
                <a:spcPts val="0"/>
              </a:spcAft>
              <a:buClr>
                <a:schemeClr val="lt1"/>
              </a:buClr>
              <a:buSzPts val="1400"/>
              <a:buChar char="○"/>
              <a:defRPr>
                <a:solidFill>
                  <a:schemeClr val="lt1"/>
                </a:solidFill>
              </a:defRPr>
            </a:lvl8pPr>
            <a:lvl9pPr marL="4114800" lvl="8" indent="-317500" algn="ctr">
              <a:spcBef>
                <a:spcPts val="1600"/>
              </a:spcBef>
              <a:spcAft>
                <a:spcPts val="160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1600"/>
              </a:spcBef>
              <a:spcAft>
                <a:spcPts val="160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1.jpg"/><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jpg"/></Relationships>
</file>

<file path=ppt/slides/_rels/slide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9.xml"/><Relationship Id="rId1" Type="http://schemas.openxmlformats.org/officeDocument/2006/relationships/slideLayout" Target="../slideLayouts/slideLayout10.xml"/><Relationship Id="rId5" Type="http://schemas.openxmlformats.org/officeDocument/2006/relationships/image" Target="../media/image20.jpg"/><Relationship Id="rId4" Type="http://schemas.openxmlformats.org/officeDocument/2006/relationships/image" Target="../media/image19.jp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jpg"/></Relationships>
</file>

<file path=ppt/slides/_rels/slide18.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6.jpg"/></Relationships>
</file>

<file path=ppt/slides/_rels/slide19.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39.jpg"/><Relationship Id="rId4" Type="http://schemas.openxmlformats.org/officeDocument/2006/relationships/image" Target="../media/image38.jpg"/></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47.png"/><Relationship Id="rId4" Type="http://schemas.openxmlformats.org/officeDocument/2006/relationships/image" Target="../media/image46.png"/></Relationships>
</file>

<file path=ppt/slides/_rels/slide2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2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hyperlink" Target="about:blank" TargetMode="External"/><Relationship Id="rId3" Type="http://schemas.openxmlformats.org/officeDocument/2006/relationships/hyperlink" Target="https://www.business-lawfirm.co.uk/blog/how-to-set-up-a-partnership-or-company-with-equal-partners.aspx" TargetMode="External"/><Relationship Id="rId7" Type="http://schemas.openxmlformats.org/officeDocument/2006/relationships/hyperlink" Target="https://www.fliprogram.com/blog/how-food-trucks-can-plan-ahead-for-winter"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s://fatguymedia.com/inbound-marketing/target-audience" TargetMode="External"/><Relationship Id="rId11" Type="http://schemas.openxmlformats.org/officeDocument/2006/relationships/hyperlink" Target="https://mobile-cuisine.com/business/leadership-duties-the-most-critical-for-food-truck-owners/" TargetMode="External"/><Relationship Id="rId5" Type="http://schemas.openxmlformats.org/officeDocument/2006/relationships/hyperlink" Target="https://www.entrepreneurhandbook.co.uk" TargetMode="External"/><Relationship Id="rId10" Type="http://schemas.openxmlformats.org/officeDocument/2006/relationships/hyperlink" Target="https://www.marketingmix.co.uk/" TargetMode="External"/><Relationship Id="rId4" Type="http://schemas.openxmlformats.org/officeDocument/2006/relationships/hyperlink" Target="https://www.entreprener.com/" TargetMode="External"/><Relationship Id="rId9" Type="http://schemas.openxmlformats.org/officeDocument/2006/relationships/hyperlink" Target="https://www.highspeedtraining.co.uk/"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paymentsense.co.uk/blog/how-to-be-a-vendor-at-festivals.uk" TargetMode="External"/><Relationship Id="rId3" Type="http://schemas.openxmlformats.org/officeDocument/2006/relationships/hyperlink" Target="https://mobile-cuisine.com/growth/focus-on-your-food-truck-capabilities/" TargetMode="External"/><Relationship Id="rId7" Type="http://schemas.openxmlformats.org/officeDocument/2006/relationships/hyperlink" Target="https://www.ncass.org.uk/forsale/16_trailer_truck_and_generator_13794.aspx"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www.ncass.org.uk/mobile-catering-home/content/get-legal/law-pages/training-requirements-for-mobile-caterers" TargetMode="External"/><Relationship Id="rId11" Type="http://schemas.openxmlformats.org/officeDocument/2006/relationships/hyperlink" Target="https://www.shopify.com/" TargetMode="External"/><Relationship Id="rId5" Type="http://schemas.openxmlformats.org/officeDocument/2006/relationships/hyperlink" Target="http://movingfood.co.uk/mobile-catering-insurance-quick-quote-2/?lead_source=google.co.uk&amp;first_name=eastern&amp;last_name=fusion&amp;telephone_number=07568215465&amp;email_address=eastern.fusion.uwtsd@gmail.com&amp;promotional_code=" TargetMode="External"/><Relationship Id="rId10" Type="http://schemas.openxmlformats.org/officeDocument/2006/relationships/hyperlink" Target="https://www.thewholesaleforums.co.uk/" TargetMode="External"/><Relationship Id="rId4" Type="http://schemas.openxmlformats.org/officeDocument/2006/relationships/hyperlink" Target="https://mobile-cuisine.com/human-resources/human-resources-food-truck" TargetMode="External"/><Relationship Id="rId9" Type="http://schemas.openxmlformats.org/officeDocument/2006/relationships/hyperlink" Target="https://jobs.morningadvertiser.co.uk/article/what-food-hygiene-qualifications-do-i-need-to-work-in-a-kitchen-/"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smallbusiness.chron.com"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hyperlink" Target="https://www.ifm.eng.cam.ac.uk/research/dstools/porters-generic-competitive-strateg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701375" y="2117288"/>
            <a:ext cx="2659800" cy="838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4800">
                <a:solidFill>
                  <a:srgbClr val="000000"/>
                </a:solidFill>
              </a:rPr>
              <a:t>Eastern Fusion </a:t>
            </a:r>
            <a:endParaRPr sz="4800">
              <a:solidFill>
                <a:srgbClr val="000000"/>
              </a:solidFill>
            </a:endParaRPr>
          </a:p>
        </p:txBody>
      </p:sp>
      <p:pic>
        <p:nvPicPr>
          <p:cNvPr id="86" name="Google Shape;86;p13"/>
          <p:cNvPicPr preferRelativeResize="0"/>
          <p:nvPr/>
        </p:nvPicPr>
        <p:blipFill>
          <a:blip r:embed="rId3">
            <a:alphaModFix/>
          </a:blip>
          <a:stretch>
            <a:fillRect/>
          </a:stretch>
        </p:blipFill>
        <p:spPr>
          <a:xfrm>
            <a:off x="135150" y="151975"/>
            <a:ext cx="8697199" cy="4652525"/>
          </a:xfrm>
          <a:prstGeom prst="rect">
            <a:avLst/>
          </a:prstGeom>
          <a:noFill/>
          <a:ln>
            <a:noFill/>
          </a:ln>
        </p:spPr>
      </p:pic>
      <p:sp>
        <p:nvSpPr>
          <p:cNvPr id="87" name="Google Shape;87;p13"/>
          <p:cNvSpPr txBox="1"/>
          <p:nvPr/>
        </p:nvSpPr>
        <p:spPr>
          <a:xfrm>
            <a:off x="1098825" y="1484650"/>
            <a:ext cx="2034000" cy="785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3800" b="1"/>
              <a:t>Eastern Fusion</a:t>
            </a:r>
            <a:endParaRPr sz="3800" b="1"/>
          </a:p>
        </p:txBody>
      </p:sp>
      <p:sp>
        <p:nvSpPr>
          <p:cNvPr id="88" name="Google Shape;88;p13"/>
          <p:cNvSpPr txBox="1"/>
          <p:nvPr/>
        </p:nvSpPr>
        <p:spPr>
          <a:xfrm>
            <a:off x="2162625" y="315625"/>
            <a:ext cx="970200" cy="785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a:t>Kirsty</a:t>
            </a:r>
            <a:endParaRPr sz="2400"/>
          </a:p>
        </p:txBody>
      </p:sp>
      <p:sp>
        <p:nvSpPr>
          <p:cNvPr id="89" name="Google Shape;89;p13"/>
          <p:cNvSpPr txBox="1"/>
          <p:nvPr/>
        </p:nvSpPr>
        <p:spPr>
          <a:xfrm>
            <a:off x="3426300" y="315625"/>
            <a:ext cx="1145700" cy="610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a:t>Ripara</a:t>
            </a:r>
            <a:endParaRPr sz="2400"/>
          </a:p>
        </p:txBody>
      </p:sp>
      <p:sp>
        <p:nvSpPr>
          <p:cNvPr id="90" name="Google Shape;90;p13"/>
          <p:cNvSpPr txBox="1"/>
          <p:nvPr/>
        </p:nvSpPr>
        <p:spPr>
          <a:xfrm>
            <a:off x="4746050" y="315625"/>
            <a:ext cx="1461300" cy="785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a:t>Saleema</a:t>
            </a:r>
            <a:endParaRPr sz="2400"/>
          </a:p>
        </p:txBody>
      </p:sp>
      <p:sp>
        <p:nvSpPr>
          <p:cNvPr id="91" name="Google Shape;91;p13"/>
          <p:cNvSpPr txBox="1"/>
          <p:nvPr/>
        </p:nvSpPr>
        <p:spPr>
          <a:xfrm>
            <a:off x="6920375" y="3014575"/>
            <a:ext cx="1028700" cy="52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3000" b="1">
                <a:highlight>
                  <a:srgbClr val="FFFFFF"/>
                </a:highlight>
              </a:rPr>
              <a:t>EF 1</a:t>
            </a:r>
            <a:endParaRPr sz="3000" b="1">
              <a:highlight>
                <a:srgbClr val="FFFFFF"/>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4"/>
          <p:cNvSpPr txBox="1">
            <a:spLocks noGrp="1"/>
          </p:cNvSpPr>
          <p:nvPr>
            <p:ph type="body" idx="4294967295"/>
          </p:nvPr>
        </p:nvSpPr>
        <p:spPr>
          <a:xfrm>
            <a:off x="311700" y="1229875"/>
            <a:ext cx="8520600" cy="333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400" b="1">
                <a:solidFill>
                  <a:srgbClr val="FFFFFF"/>
                </a:solidFill>
              </a:rPr>
              <a:t>Eastern fusion is commented to bring our customers quality halal eastern street foods at a great price!</a:t>
            </a:r>
            <a:endParaRPr sz="2400" b="1">
              <a:solidFill>
                <a:srgbClr val="FFFFFF"/>
              </a:solidFill>
            </a:endParaRPr>
          </a:p>
          <a:p>
            <a:pPr marL="0" lvl="0" indent="0" algn="l" rtl="0">
              <a:spcBef>
                <a:spcPts val="1600"/>
              </a:spcBef>
              <a:spcAft>
                <a:spcPts val="0"/>
              </a:spcAft>
              <a:buClr>
                <a:schemeClr val="dk1"/>
              </a:buClr>
              <a:buSzPts val="1100"/>
              <a:buFont typeface="Arial"/>
              <a:buNone/>
            </a:pPr>
            <a:r>
              <a:rPr lang="en" sz="2400" b="1">
                <a:solidFill>
                  <a:srgbClr val="FFFFFF"/>
                </a:solidFill>
              </a:rPr>
              <a:t>We aim to bring our customers a taste of the east with a difference!</a:t>
            </a:r>
            <a:endParaRPr sz="2400" b="1">
              <a:solidFill>
                <a:srgbClr val="FFFFFF"/>
              </a:solidFill>
            </a:endParaRPr>
          </a:p>
          <a:p>
            <a:pPr marL="0" lvl="0" indent="0" algn="l" rtl="0">
              <a:spcBef>
                <a:spcPts val="0"/>
              </a:spcBef>
              <a:spcAft>
                <a:spcPts val="1600"/>
              </a:spcAft>
              <a:buNone/>
            </a:pPr>
            <a:endParaRPr/>
          </a:p>
        </p:txBody>
      </p:sp>
      <p:sp>
        <p:nvSpPr>
          <p:cNvPr id="97" name="Google Shape;97;p14"/>
          <p:cNvSpPr txBox="1"/>
          <p:nvPr/>
        </p:nvSpPr>
        <p:spPr>
          <a:xfrm>
            <a:off x="474500" y="142875"/>
            <a:ext cx="7354500" cy="804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Clr>
                <a:srgbClr val="000000"/>
              </a:buClr>
              <a:buSzPts val="1100"/>
              <a:buFont typeface="Arial"/>
              <a:buNone/>
            </a:pPr>
            <a:r>
              <a:rPr lang="en" sz="3600" b="1">
                <a:solidFill>
                  <a:srgbClr val="FFFFFF"/>
                </a:solidFill>
              </a:rPr>
              <a:t>Mission statement</a:t>
            </a:r>
            <a:endParaRPr b="1">
              <a:solidFill>
                <a:srgbClr val="FFFFFF"/>
              </a:solidFill>
            </a:endParaRPr>
          </a:p>
        </p:txBody>
      </p:sp>
      <p:pic>
        <p:nvPicPr>
          <p:cNvPr id="98" name="Google Shape;98;p14"/>
          <p:cNvPicPr preferRelativeResize="0"/>
          <p:nvPr/>
        </p:nvPicPr>
        <p:blipFill>
          <a:blip r:embed="rId3">
            <a:alphaModFix/>
          </a:blip>
          <a:stretch>
            <a:fillRect/>
          </a:stretch>
        </p:blipFill>
        <p:spPr>
          <a:xfrm>
            <a:off x="8278874" y="1863998"/>
            <a:ext cx="559250" cy="603250"/>
          </a:xfrm>
          <a:prstGeom prst="rect">
            <a:avLst/>
          </a:prstGeom>
          <a:noFill/>
          <a:ln>
            <a:noFill/>
          </a:ln>
        </p:spPr>
      </p:pic>
      <p:pic>
        <p:nvPicPr>
          <p:cNvPr id="99" name="Google Shape;99;p14"/>
          <p:cNvPicPr preferRelativeResize="0"/>
          <p:nvPr/>
        </p:nvPicPr>
        <p:blipFill>
          <a:blip r:embed="rId4">
            <a:alphaModFix/>
          </a:blip>
          <a:stretch>
            <a:fillRect/>
          </a:stretch>
        </p:blipFill>
        <p:spPr>
          <a:xfrm>
            <a:off x="3660500" y="2808425"/>
            <a:ext cx="1416050" cy="2155500"/>
          </a:xfrm>
          <a:prstGeom prst="rect">
            <a:avLst/>
          </a:prstGeom>
          <a:noFill/>
          <a:ln>
            <a:noFill/>
          </a:ln>
        </p:spPr>
      </p:pic>
      <p:pic>
        <p:nvPicPr>
          <p:cNvPr id="100" name="Google Shape;100;p14"/>
          <p:cNvPicPr preferRelativeResize="0"/>
          <p:nvPr/>
        </p:nvPicPr>
        <p:blipFill>
          <a:blip r:embed="rId5">
            <a:alphaModFix/>
          </a:blip>
          <a:stretch>
            <a:fillRect/>
          </a:stretch>
        </p:blipFill>
        <p:spPr>
          <a:xfrm>
            <a:off x="6692025" y="3300725"/>
            <a:ext cx="2018051" cy="1513549"/>
          </a:xfrm>
          <a:prstGeom prst="rect">
            <a:avLst/>
          </a:prstGeom>
          <a:noFill/>
          <a:ln>
            <a:noFill/>
          </a:ln>
        </p:spPr>
      </p:pic>
      <p:pic>
        <p:nvPicPr>
          <p:cNvPr id="101" name="Google Shape;101;p14"/>
          <p:cNvPicPr preferRelativeResize="0"/>
          <p:nvPr/>
        </p:nvPicPr>
        <p:blipFill>
          <a:blip r:embed="rId6">
            <a:alphaModFix/>
          </a:blip>
          <a:stretch>
            <a:fillRect/>
          </a:stretch>
        </p:blipFill>
        <p:spPr>
          <a:xfrm>
            <a:off x="553600" y="3300575"/>
            <a:ext cx="2018054" cy="1513829"/>
          </a:xfrm>
          <a:prstGeom prst="rect">
            <a:avLst/>
          </a:prstGeom>
          <a:noFill/>
          <a:ln>
            <a:noFill/>
          </a:ln>
        </p:spPr>
      </p:pic>
      <p:pic>
        <p:nvPicPr>
          <p:cNvPr id="102" name="Google Shape;102;p14"/>
          <p:cNvPicPr preferRelativeResize="0"/>
          <p:nvPr/>
        </p:nvPicPr>
        <p:blipFill>
          <a:blip r:embed="rId7">
            <a:alphaModFix/>
          </a:blip>
          <a:stretch>
            <a:fillRect/>
          </a:stretch>
        </p:blipFill>
        <p:spPr>
          <a:xfrm>
            <a:off x="384800" y="260025"/>
            <a:ext cx="1654250" cy="96985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15"/>
          <p:cNvSpPr txBox="1"/>
          <p:nvPr/>
        </p:nvSpPr>
        <p:spPr>
          <a:xfrm>
            <a:off x="2099100" y="70150"/>
            <a:ext cx="6733200" cy="7857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600"/>
              </a:spcAft>
              <a:buNone/>
            </a:pPr>
            <a:r>
              <a:rPr lang="en" sz="3600" b="1">
                <a:solidFill>
                  <a:srgbClr val="FFFFFF"/>
                </a:solidFill>
              </a:rPr>
              <a:t>OUR AIMS</a:t>
            </a:r>
            <a:endParaRPr sz="3600" b="1">
              <a:solidFill>
                <a:srgbClr val="FFFFFF"/>
              </a:solidFill>
            </a:endParaRPr>
          </a:p>
        </p:txBody>
      </p:sp>
      <p:sp>
        <p:nvSpPr>
          <p:cNvPr id="108" name="Google Shape;108;p15"/>
          <p:cNvSpPr txBox="1">
            <a:spLocks noGrp="1"/>
          </p:cNvSpPr>
          <p:nvPr>
            <p:ph type="title"/>
          </p:nvPr>
        </p:nvSpPr>
        <p:spPr>
          <a:xfrm rot="10800000" flipH="1">
            <a:off x="5989200" y="6457556"/>
            <a:ext cx="2831100" cy="985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5"/>
          <p:cNvSpPr txBox="1"/>
          <p:nvPr/>
        </p:nvSpPr>
        <p:spPr>
          <a:xfrm>
            <a:off x="514350" y="1227425"/>
            <a:ext cx="6733200" cy="785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b="1">
                <a:solidFill>
                  <a:srgbClr val="FFFFFF"/>
                </a:solidFill>
              </a:rPr>
              <a:t>PURCHASE MORE TRUCKS</a:t>
            </a:r>
            <a:endParaRPr sz="2400" b="1">
              <a:solidFill>
                <a:srgbClr val="FFFFFF"/>
              </a:solidFill>
            </a:endParaRPr>
          </a:p>
          <a:p>
            <a:pPr marL="0" lvl="0" indent="0" algn="l" rtl="0">
              <a:spcBef>
                <a:spcPts val="0"/>
              </a:spcBef>
              <a:spcAft>
                <a:spcPts val="0"/>
              </a:spcAft>
              <a:buNone/>
            </a:pPr>
            <a:endParaRPr sz="2400"/>
          </a:p>
          <a:p>
            <a:pPr marL="0" lvl="0" indent="0" algn="l" rtl="0">
              <a:spcBef>
                <a:spcPts val="0"/>
              </a:spcBef>
              <a:spcAft>
                <a:spcPts val="0"/>
              </a:spcAft>
              <a:buNone/>
            </a:pPr>
            <a:endParaRPr sz="2400" b="1">
              <a:solidFill>
                <a:srgbClr val="FFFFFF"/>
              </a:solidFill>
            </a:endParaRPr>
          </a:p>
          <a:p>
            <a:pPr marL="0" lvl="0" indent="0" algn="l" rtl="0">
              <a:spcBef>
                <a:spcPts val="0"/>
              </a:spcBef>
              <a:spcAft>
                <a:spcPts val="0"/>
              </a:spcAft>
              <a:buNone/>
            </a:pPr>
            <a:r>
              <a:rPr lang="en" sz="2400" b="1">
                <a:solidFill>
                  <a:srgbClr val="FFFFFF"/>
                </a:solidFill>
              </a:rPr>
              <a:t>HIRE MORE STAFF</a:t>
            </a:r>
            <a:endParaRPr sz="2400" b="1">
              <a:solidFill>
                <a:srgbClr val="FFFFFF"/>
              </a:solidFill>
            </a:endParaRPr>
          </a:p>
          <a:p>
            <a:pPr marL="0" lvl="0" indent="0" algn="l" rtl="0">
              <a:spcBef>
                <a:spcPts val="0"/>
              </a:spcBef>
              <a:spcAft>
                <a:spcPts val="0"/>
              </a:spcAft>
              <a:buNone/>
            </a:pPr>
            <a:endParaRPr sz="2400"/>
          </a:p>
          <a:p>
            <a:pPr marL="0" lvl="0" indent="0" algn="l" rtl="0">
              <a:spcBef>
                <a:spcPts val="0"/>
              </a:spcBef>
              <a:spcAft>
                <a:spcPts val="0"/>
              </a:spcAft>
              <a:buNone/>
            </a:pPr>
            <a:endParaRPr sz="2400"/>
          </a:p>
          <a:p>
            <a:pPr marL="0" lvl="0" indent="0" algn="l" rtl="0">
              <a:spcBef>
                <a:spcPts val="0"/>
              </a:spcBef>
              <a:spcAft>
                <a:spcPts val="0"/>
              </a:spcAft>
              <a:buNone/>
            </a:pPr>
            <a:r>
              <a:rPr lang="en" sz="2400" b="1">
                <a:solidFill>
                  <a:srgbClr val="FFFFFF"/>
                </a:solidFill>
              </a:rPr>
              <a:t>FRANCHISE THE BUSINESS</a:t>
            </a:r>
            <a:endParaRPr sz="2400" b="1">
              <a:solidFill>
                <a:srgbClr val="FFFFFF"/>
              </a:solidFill>
            </a:endParaRPr>
          </a:p>
          <a:p>
            <a:pPr marL="0" lvl="0" indent="0" algn="l" rtl="0">
              <a:spcBef>
                <a:spcPts val="0"/>
              </a:spcBef>
              <a:spcAft>
                <a:spcPts val="0"/>
              </a:spcAft>
              <a:buNone/>
            </a:pPr>
            <a:endParaRPr/>
          </a:p>
          <a:p>
            <a:pPr marL="0" lvl="0" indent="0" algn="l" rtl="0">
              <a:spcBef>
                <a:spcPts val="0"/>
              </a:spcBef>
              <a:spcAft>
                <a:spcPts val="0"/>
              </a:spcAft>
              <a:buNone/>
            </a:pPr>
            <a:r>
              <a:rPr lang="en"/>
              <a:t> </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pic>
        <p:nvPicPr>
          <p:cNvPr id="110" name="Google Shape;110;p15"/>
          <p:cNvPicPr preferRelativeResize="0"/>
          <p:nvPr/>
        </p:nvPicPr>
        <p:blipFill>
          <a:blip r:embed="rId3">
            <a:alphaModFix/>
          </a:blip>
          <a:stretch>
            <a:fillRect/>
          </a:stretch>
        </p:blipFill>
        <p:spPr>
          <a:xfrm>
            <a:off x="6639125" y="70150"/>
            <a:ext cx="2426976" cy="1213488"/>
          </a:xfrm>
          <a:prstGeom prst="rect">
            <a:avLst/>
          </a:prstGeom>
          <a:noFill/>
          <a:ln>
            <a:noFill/>
          </a:ln>
        </p:spPr>
      </p:pic>
      <p:pic>
        <p:nvPicPr>
          <p:cNvPr id="111" name="Google Shape;111;p15"/>
          <p:cNvPicPr preferRelativeResize="0"/>
          <p:nvPr/>
        </p:nvPicPr>
        <p:blipFill>
          <a:blip r:embed="rId3">
            <a:alphaModFix/>
          </a:blip>
          <a:stretch>
            <a:fillRect/>
          </a:stretch>
        </p:blipFill>
        <p:spPr>
          <a:xfrm>
            <a:off x="6078425" y="1283638"/>
            <a:ext cx="2426976" cy="1213488"/>
          </a:xfrm>
          <a:prstGeom prst="rect">
            <a:avLst/>
          </a:prstGeom>
          <a:noFill/>
          <a:ln>
            <a:noFill/>
          </a:ln>
        </p:spPr>
      </p:pic>
      <p:pic>
        <p:nvPicPr>
          <p:cNvPr id="112" name="Google Shape;112;p15"/>
          <p:cNvPicPr preferRelativeResize="0"/>
          <p:nvPr/>
        </p:nvPicPr>
        <p:blipFill>
          <a:blip r:embed="rId3">
            <a:alphaModFix/>
          </a:blip>
          <a:stretch>
            <a:fillRect/>
          </a:stretch>
        </p:blipFill>
        <p:spPr>
          <a:xfrm>
            <a:off x="6558150" y="2594563"/>
            <a:ext cx="2426976" cy="1213488"/>
          </a:xfrm>
          <a:prstGeom prst="rect">
            <a:avLst/>
          </a:prstGeom>
          <a:noFill/>
          <a:ln>
            <a:noFill/>
          </a:ln>
        </p:spPr>
      </p:pic>
      <p:pic>
        <p:nvPicPr>
          <p:cNvPr id="113" name="Google Shape;113;p15"/>
          <p:cNvPicPr preferRelativeResize="0"/>
          <p:nvPr/>
        </p:nvPicPr>
        <p:blipFill>
          <a:blip r:embed="rId4">
            <a:alphaModFix/>
          </a:blip>
          <a:stretch>
            <a:fillRect/>
          </a:stretch>
        </p:blipFill>
        <p:spPr>
          <a:xfrm>
            <a:off x="4145266" y="432525"/>
            <a:ext cx="2640876" cy="1788100"/>
          </a:xfrm>
          <a:prstGeom prst="rect">
            <a:avLst/>
          </a:prstGeom>
          <a:noFill/>
          <a:ln>
            <a:noFill/>
          </a:ln>
        </p:spPr>
      </p:pic>
      <p:pic>
        <p:nvPicPr>
          <p:cNvPr id="114" name="Google Shape;114;p15"/>
          <p:cNvPicPr preferRelativeResize="0"/>
          <p:nvPr/>
        </p:nvPicPr>
        <p:blipFill>
          <a:blip r:embed="rId4">
            <a:alphaModFix/>
          </a:blip>
          <a:stretch>
            <a:fillRect/>
          </a:stretch>
        </p:blipFill>
        <p:spPr>
          <a:xfrm>
            <a:off x="4741891" y="1677700"/>
            <a:ext cx="2640876" cy="1788100"/>
          </a:xfrm>
          <a:prstGeom prst="rect">
            <a:avLst/>
          </a:prstGeom>
          <a:noFill/>
          <a:ln>
            <a:noFill/>
          </a:ln>
        </p:spPr>
      </p:pic>
      <p:pic>
        <p:nvPicPr>
          <p:cNvPr id="115" name="Google Shape;115;p15"/>
          <p:cNvPicPr preferRelativeResize="0"/>
          <p:nvPr/>
        </p:nvPicPr>
        <p:blipFill>
          <a:blip r:embed="rId4">
            <a:alphaModFix/>
          </a:blip>
          <a:stretch>
            <a:fillRect/>
          </a:stretch>
        </p:blipFill>
        <p:spPr>
          <a:xfrm>
            <a:off x="3666841" y="1614075"/>
            <a:ext cx="2640876" cy="1788100"/>
          </a:xfrm>
          <a:prstGeom prst="rect">
            <a:avLst/>
          </a:prstGeom>
          <a:noFill/>
          <a:ln>
            <a:noFill/>
          </a:ln>
        </p:spPr>
      </p:pic>
      <p:pic>
        <p:nvPicPr>
          <p:cNvPr id="116" name="Google Shape;116;p15"/>
          <p:cNvPicPr preferRelativeResize="0"/>
          <p:nvPr/>
        </p:nvPicPr>
        <p:blipFill>
          <a:blip r:embed="rId3">
            <a:alphaModFix/>
          </a:blip>
          <a:stretch>
            <a:fillRect/>
          </a:stretch>
        </p:blipFill>
        <p:spPr>
          <a:xfrm>
            <a:off x="5989200" y="3808050"/>
            <a:ext cx="2426976" cy="121348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16"/>
          <p:cNvSpPr txBox="1">
            <a:spLocks noGrp="1"/>
          </p:cNvSpPr>
          <p:nvPr>
            <p:ph type="title"/>
          </p:nvPr>
        </p:nvSpPr>
        <p:spPr>
          <a:xfrm>
            <a:off x="2181475" y="323547"/>
            <a:ext cx="8222100" cy="838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b="1">
                <a:solidFill>
                  <a:srgbClr val="FFFFFF"/>
                </a:solidFill>
              </a:rPr>
              <a:t>Our Product</a:t>
            </a:r>
            <a:endParaRPr b="1">
              <a:solidFill>
                <a:srgbClr val="FFFFFF"/>
              </a:solidFill>
            </a:endParaRPr>
          </a:p>
        </p:txBody>
      </p:sp>
      <p:sp>
        <p:nvSpPr>
          <p:cNvPr id="122" name="Google Shape;122;p16"/>
          <p:cNvSpPr txBox="1"/>
          <p:nvPr/>
        </p:nvSpPr>
        <p:spPr>
          <a:xfrm>
            <a:off x="394675" y="1378550"/>
            <a:ext cx="7354500" cy="858000"/>
          </a:xfrm>
          <a:prstGeom prst="rect">
            <a:avLst/>
          </a:prstGeom>
          <a:noFill/>
          <a:ln>
            <a:noFill/>
          </a:ln>
        </p:spPr>
        <p:txBody>
          <a:bodyPr spcFirstLastPara="1" wrap="square" lIns="91425" tIns="91425" rIns="91425" bIns="91425" anchor="t" anchorCtr="0">
            <a:noAutofit/>
          </a:bodyPr>
          <a:lstStyle/>
          <a:p>
            <a:pPr marL="177800" lvl="0" indent="0" algn="l" rtl="0">
              <a:lnSpc>
                <a:spcPct val="120000"/>
              </a:lnSpc>
              <a:spcBef>
                <a:spcPts val="1000"/>
              </a:spcBef>
              <a:spcAft>
                <a:spcPts val="0"/>
              </a:spcAft>
              <a:buNone/>
            </a:pPr>
            <a:r>
              <a:rPr lang="en" sz="2000" b="1">
                <a:solidFill>
                  <a:srgbClr val="FFFFFF"/>
                </a:solidFill>
              </a:rPr>
              <a:t>OUR COMPANY IS A MANUFACTURER OF QUALITY HALAL EASTERN STREET FOOD. </a:t>
            </a:r>
            <a:endParaRPr sz="2000" b="1">
              <a:solidFill>
                <a:srgbClr val="FFFFFF"/>
              </a:solidFill>
            </a:endParaRPr>
          </a:p>
          <a:p>
            <a:pPr marL="177800" lvl="0" indent="0" algn="l" rtl="0">
              <a:lnSpc>
                <a:spcPct val="120000"/>
              </a:lnSpc>
              <a:spcBef>
                <a:spcPts val="1000"/>
              </a:spcBef>
              <a:spcAft>
                <a:spcPts val="0"/>
              </a:spcAft>
              <a:buNone/>
            </a:pPr>
            <a:r>
              <a:rPr lang="en" sz="2000" b="1">
                <a:solidFill>
                  <a:srgbClr val="FFFFFF"/>
                </a:solidFill>
              </a:rPr>
              <a:t>WE OPERATE VIA A MOBILE FOOD TRUCK AT EVENTS IN AND AROUND CARDIFF. </a:t>
            </a:r>
            <a:endParaRPr sz="2000" b="1">
              <a:solidFill>
                <a:srgbClr val="FFFFFF"/>
              </a:solidFill>
            </a:endParaRPr>
          </a:p>
          <a:p>
            <a:pPr marL="177800" lvl="0" indent="0" algn="l" rtl="0">
              <a:lnSpc>
                <a:spcPct val="120000"/>
              </a:lnSpc>
              <a:spcBef>
                <a:spcPts val="1000"/>
              </a:spcBef>
              <a:spcAft>
                <a:spcPts val="0"/>
              </a:spcAft>
              <a:buClr>
                <a:srgbClr val="000000"/>
              </a:buClr>
              <a:buSzPts val="1100"/>
              <a:buFont typeface="Arial"/>
              <a:buNone/>
            </a:pPr>
            <a:r>
              <a:rPr lang="en" sz="2000" b="1">
                <a:solidFill>
                  <a:srgbClr val="FFFFFF"/>
                </a:solidFill>
              </a:rPr>
              <a:t>WE OFFER SET PRICE MAIN MEALS WITH DISCOUNTS FOR FAMILIES AND STUDENTS </a:t>
            </a:r>
            <a:endParaRPr b="1">
              <a:solidFill>
                <a:srgbClr val="FFFFFF"/>
              </a:solidFill>
            </a:endParaRPr>
          </a:p>
        </p:txBody>
      </p:sp>
      <p:pic>
        <p:nvPicPr>
          <p:cNvPr id="123" name="Google Shape;123;p16"/>
          <p:cNvPicPr preferRelativeResize="0"/>
          <p:nvPr/>
        </p:nvPicPr>
        <p:blipFill>
          <a:blip r:embed="rId3">
            <a:alphaModFix/>
          </a:blip>
          <a:stretch>
            <a:fillRect/>
          </a:stretch>
        </p:blipFill>
        <p:spPr>
          <a:xfrm>
            <a:off x="566625" y="323552"/>
            <a:ext cx="978050" cy="1055000"/>
          </a:xfrm>
          <a:prstGeom prst="rect">
            <a:avLst/>
          </a:prstGeom>
          <a:noFill/>
          <a:ln>
            <a:noFill/>
          </a:ln>
        </p:spPr>
      </p:pic>
      <p:pic>
        <p:nvPicPr>
          <p:cNvPr id="124" name="Google Shape;124;p16"/>
          <p:cNvPicPr preferRelativeResize="0"/>
          <p:nvPr/>
        </p:nvPicPr>
        <p:blipFill>
          <a:blip r:embed="rId4">
            <a:alphaModFix/>
          </a:blip>
          <a:stretch>
            <a:fillRect/>
          </a:stretch>
        </p:blipFill>
        <p:spPr>
          <a:xfrm>
            <a:off x="6365275" y="3713475"/>
            <a:ext cx="2426976" cy="1213488"/>
          </a:xfrm>
          <a:prstGeom prst="rect">
            <a:avLst/>
          </a:prstGeom>
          <a:noFill/>
          <a:ln>
            <a:noFill/>
          </a:ln>
        </p:spPr>
      </p:pic>
      <p:pic>
        <p:nvPicPr>
          <p:cNvPr id="125" name="Google Shape;125;p16"/>
          <p:cNvPicPr preferRelativeResize="0"/>
          <p:nvPr/>
        </p:nvPicPr>
        <p:blipFill>
          <a:blip r:embed="rId5">
            <a:alphaModFix/>
          </a:blip>
          <a:stretch>
            <a:fillRect/>
          </a:stretch>
        </p:blipFill>
        <p:spPr>
          <a:xfrm>
            <a:off x="7020775" y="55325"/>
            <a:ext cx="2123220" cy="264977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17"/>
          <p:cNvSpPr txBox="1"/>
          <p:nvPr/>
        </p:nvSpPr>
        <p:spPr>
          <a:xfrm>
            <a:off x="904875" y="261950"/>
            <a:ext cx="7000800" cy="4631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4800" b="1">
                <a:solidFill>
                  <a:srgbClr val="FFFFFF"/>
                </a:solidFill>
              </a:rPr>
              <a:t>USP</a:t>
            </a:r>
            <a:endParaRPr sz="4800" b="1">
              <a:solidFill>
                <a:srgbClr val="FFFFFF"/>
              </a:solidFill>
            </a:endParaRPr>
          </a:p>
          <a:p>
            <a:pPr marL="2286000" lvl="0" indent="457200" algn="l" rtl="0">
              <a:spcBef>
                <a:spcPts val="0"/>
              </a:spcBef>
              <a:spcAft>
                <a:spcPts val="0"/>
              </a:spcAft>
              <a:buNone/>
            </a:pPr>
            <a:endParaRPr sz="3000" b="1">
              <a:solidFill>
                <a:srgbClr val="FFFFFF"/>
              </a:solidFill>
            </a:endParaRPr>
          </a:p>
          <a:p>
            <a:pPr marL="2286000" lvl="0" indent="457200" algn="l" rtl="0">
              <a:spcBef>
                <a:spcPts val="0"/>
              </a:spcBef>
              <a:spcAft>
                <a:spcPts val="0"/>
              </a:spcAft>
              <a:buNone/>
            </a:pPr>
            <a:r>
              <a:rPr lang="en" sz="3000" b="1">
                <a:solidFill>
                  <a:srgbClr val="FFFFFF"/>
                </a:solidFill>
              </a:rPr>
              <a:t>-HALAL-</a:t>
            </a:r>
            <a:endParaRPr sz="3000" b="1">
              <a:solidFill>
                <a:srgbClr val="FFFFFF"/>
              </a:solidFill>
            </a:endParaRPr>
          </a:p>
          <a:p>
            <a:pPr marL="0" lvl="0" indent="0" algn="ctr" rtl="0">
              <a:spcBef>
                <a:spcPts val="0"/>
              </a:spcBef>
              <a:spcAft>
                <a:spcPts val="0"/>
              </a:spcAft>
              <a:buNone/>
            </a:pPr>
            <a:r>
              <a:rPr lang="en" sz="3000" b="1">
                <a:solidFill>
                  <a:srgbClr val="FFFFFF"/>
                </a:solidFill>
              </a:rPr>
              <a:t>-VEGETARIAN-</a:t>
            </a:r>
            <a:endParaRPr sz="3000" b="1">
              <a:solidFill>
                <a:srgbClr val="FFFFFF"/>
              </a:solidFill>
            </a:endParaRPr>
          </a:p>
          <a:p>
            <a:pPr marL="0" lvl="0" indent="0" algn="ctr" rtl="0">
              <a:spcBef>
                <a:spcPts val="0"/>
              </a:spcBef>
              <a:spcAft>
                <a:spcPts val="0"/>
              </a:spcAft>
              <a:buNone/>
            </a:pPr>
            <a:r>
              <a:rPr lang="en" sz="3000" b="1">
                <a:solidFill>
                  <a:srgbClr val="FFFFFF"/>
                </a:solidFill>
              </a:rPr>
              <a:t>-KOSHER-</a:t>
            </a:r>
            <a:endParaRPr sz="3000" b="1">
              <a:solidFill>
                <a:srgbClr val="FFFFFF"/>
              </a:solidFill>
            </a:endParaRPr>
          </a:p>
          <a:p>
            <a:pPr marL="0" lvl="0" indent="0" algn="ctr" rtl="0">
              <a:spcBef>
                <a:spcPts val="0"/>
              </a:spcBef>
              <a:spcAft>
                <a:spcPts val="0"/>
              </a:spcAft>
              <a:buNone/>
            </a:pPr>
            <a:r>
              <a:rPr lang="en" sz="3000" b="1">
                <a:solidFill>
                  <a:srgbClr val="FFFFFF"/>
                </a:solidFill>
              </a:rPr>
              <a:t>-KIDS MEALS-</a:t>
            </a:r>
            <a:endParaRPr sz="3000" b="1">
              <a:solidFill>
                <a:srgbClr val="FFFFFF"/>
              </a:solidFill>
            </a:endParaRPr>
          </a:p>
          <a:p>
            <a:pPr marL="0" lvl="0" indent="0" algn="ctr" rtl="0">
              <a:spcBef>
                <a:spcPts val="0"/>
              </a:spcBef>
              <a:spcAft>
                <a:spcPts val="0"/>
              </a:spcAft>
              <a:buNone/>
            </a:pPr>
            <a:r>
              <a:rPr lang="en" sz="3000" b="1">
                <a:solidFill>
                  <a:srgbClr val="FFFFFF"/>
                </a:solidFill>
              </a:rPr>
              <a:t>-STUDENT DISCOUNT-</a:t>
            </a:r>
            <a:endParaRPr sz="3000" b="1">
              <a:solidFill>
                <a:srgbClr val="FFFFFF"/>
              </a:solidFill>
            </a:endParaRPr>
          </a:p>
          <a:p>
            <a:pPr marL="0" lvl="0" indent="0" algn="ctr" rtl="0">
              <a:spcBef>
                <a:spcPts val="0"/>
              </a:spcBef>
              <a:spcAft>
                <a:spcPts val="0"/>
              </a:spcAft>
              <a:buNone/>
            </a:pPr>
            <a:r>
              <a:rPr lang="en" sz="3000" b="1">
                <a:solidFill>
                  <a:srgbClr val="FFFFFF"/>
                </a:solidFill>
              </a:rPr>
              <a:t>-FAMILY OFFERS-</a:t>
            </a:r>
            <a:endParaRPr sz="3000" b="1">
              <a:solidFill>
                <a:srgbClr val="FFFFFF"/>
              </a:solidFill>
            </a:endParaRPr>
          </a:p>
        </p:txBody>
      </p:sp>
      <p:pic>
        <p:nvPicPr>
          <p:cNvPr id="131" name="Google Shape;131;p17"/>
          <p:cNvPicPr preferRelativeResize="0"/>
          <p:nvPr/>
        </p:nvPicPr>
        <p:blipFill>
          <a:blip r:embed="rId3">
            <a:alphaModFix/>
          </a:blip>
          <a:stretch>
            <a:fillRect/>
          </a:stretch>
        </p:blipFill>
        <p:spPr>
          <a:xfrm>
            <a:off x="7386938" y="2179727"/>
            <a:ext cx="1034025" cy="1115375"/>
          </a:xfrm>
          <a:prstGeom prst="rect">
            <a:avLst/>
          </a:prstGeom>
          <a:noFill/>
          <a:ln>
            <a:noFill/>
          </a:ln>
        </p:spPr>
      </p:pic>
      <p:pic>
        <p:nvPicPr>
          <p:cNvPr id="132" name="Google Shape;132;p17"/>
          <p:cNvPicPr preferRelativeResize="0"/>
          <p:nvPr/>
        </p:nvPicPr>
        <p:blipFill>
          <a:blip r:embed="rId4">
            <a:alphaModFix/>
          </a:blip>
          <a:stretch>
            <a:fillRect/>
          </a:stretch>
        </p:blipFill>
        <p:spPr>
          <a:xfrm>
            <a:off x="6475025" y="3674150"/>
            <a:ext cx="1219200" cy="1219200"/>
          </a:xfrm>
          <a:prstGeom prst="rect">
            <a:avLst/>
          </a:prstGeom>
          <a:noFill/>
          <a:ln>
            <a:noFill/>
          </a:ln>
        </p:spPr>
      </p:pic>
      <p:pic>
        <p:nvPicPr>
          <p:cNvPr id="133" name="Google Shape;133;p17"/>
          <p:cNvPicPr preferRelativeResize="0"/>
          <p:nvPr/>
        </p:nvPicPr>
        <p:blipFill>
          <a:blip r:embed="rId5">
            <a:alphaModFix/>
          </a:blip>
          <a:stretch>
            <a:fillRect/>
          </a:stretch>
        </p:blipFill>
        <p:spPr>
          <a:xfrm>
            <a:off x="6067750" y="456325"/>
            <a:ext cx="2688700" cy="1344350"/>
          </a:xfrm>
          <a:prstGeom prst="rect">
            <a:avLst/>
          </a:prstGeom>
          <a:noFill/>
          <a:ln>
            <a:noFill/>
          </a:ln>
        </p:spPr>
      </p:pic>
      <p:pic>
        <p:nvPicPr>
          <p:cNvPr id="134" name="Google Shape;134;p17"/>
          <p:cNvPicPr preferRelativeResize="0"/>
          <p:nvPr/>
        </p:nvPicPr>
        <p:blipFill>
          <a:blip r:embed="rId6">
            <a:alphaModFix/>
          </a:blip>
          <a:stretch>
            <a:fillRect/>
          </a:stretch>
        </p:blipFill>
        <p:spPr>
          <a:xfrm>
            <a:off x="284535" y="2179719"/>
            <a:ext cx="1654366" cy="1654324"/>
          </a:xfrm>
          <a:prstGeom prst="rect">
            <a:avLst/>
          </a:prstGeom>
          <a:noFill/>
          <a:ln>
            <a:noFill/>
          </a:ln>
        </p:spPr>
      </p:pic>
      <p:pic>
        <p:nvPicPr>
          <p:cNvPr id="135" name="Google Shape;135;p17"/>
          <p:cNvPicPr preferRelativeResize="0"/>
          <p:nvPr/>
        </p:nvPicPr>
        <p:blipFill>
          <a:blip r:embed="rId7">
            <a:alphaModFix/>
          </a:blip>
          <a:stretch>
            <a:fillRect/>
          </a:stretch>
        </p:blipFill>
        <p:spPr>
          <a:xfrm>
            <a:off x="246475" y="261950"/>
            <a:ext cx="2975425" cy="12192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8"/>
          <p:cNvSpPr txBox="1">
            <a:spLocks noGrp="1"/>
          </p:cNvSpPr>
          <p:nvPr>
            <p:ph type="title"/>
          </p:nvPr>
        </p:nvSpPr>
        <p:spPr>
          <a:xfrm>
            <a:off x="1682550" y="254547"/>
            <a:ext cx="8222100" cy="838800"/>
          </a:xfrm>
          <a:prstGeom prst="rect">
            <a:avLst/>
          </a:prstGeom>
        </p:spPr>
        <p:txBody>
          <a:bodyPr spcFirstLastPara="1" wrap="square" lIns="91425" tIns="91425" rIns="91425" bIns="91425" anchor="ctr" anchorCtr="0">
            <a:noAutofit/>
          </a:bodyPr>
          <a:lstStyle/>
          <a:p>
            <a:pPr marL="0" lvl="0" indent="0" algn="l" rtl="0">
              <a:lnSpc>
                <a:spcPct val="115000"/>
              </a:lnSpc>
              <a:spcBef>
                <a:spcPts val="0"/>
              </a:spcBef>
              <a:spcAft>
                <a:spcPts val="0"/>
              </a:spcAft>
              <a:buClr>
                <a:srgbClr val="000000"/>
              </a:buClr>
              <a:buSzPts val="1100"/>
              <a:buFont typeface="Arial"/>
              <a:buNone/>
            </a:pPr>
            <a:r>
              <a:rPr lang="en" sz="3000" b="1">
                <a:solidFill>
                  <a:srgbClr val="FFFFFF"/>
                </a:solidFill>
                <a:latin typeface="Arial"/>
                <a:ea typeface="Arial"/>
                <a:cs typeface="Arial"/>
                <a:sym typeface="Arial"/>
              </a:rPr>
              <a:t>Upcoming Events</a:t>
            </a:r>
            <a:endParaRPr sz="3000" b="1">
              <a:solidFill>
                <a:srgbClr val="FFFFFF"/>
              </a:solidFill>
              <a:latin typeface="Arial"/>
              <a:ea typeface="Arial"/>
              <a:cs typeface="Arial"/>
              <a:sym typeface="Arial"/>
            </a:endParaRPr>
          </a:p>
          <a:p>
            <a:pPr marL="0" lvl="0" indent="0" algn="l" rtl="0">
              <a:spcBef>
                <a:spcPts val="0"/>
              </a:spcBef>
              <a:spcAft>
                <a:spcPts val="0"/>
              </a:spcAft>
              <a:buNone/>
            </a:pPr>
            <a:endParaRPr/>
          </a:p>
        </p:txBody>
      </p:sp>
      <p:sp>
        <p:nvSpPr>
          <p:cNvPr id="141" name="Google Shape;141;p18"/>
          <p:cNvSpPr txBox="1"/>
          <p:nvPr/>
        </p:nvSpPr>
        <p:spPr>
          <a:xfrm>
            <a:off x="207025" y="692375"/>
            <a:ext cx="8222100" cy="8580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rgbClr val="000000"/>
              </a:buClr>
              <a:buSzPts val="1100"/>
              <a:buFont typeface="Arial"/>
              <a:buNone/>
            </a:pPr>
            <a:r>
              <a:rPr lang="en" sz="1800" b="1">
                <a:solidFill>
                  <a:srgbClr val="FFFFFF"/>
                </a:solidFill>
              </a:rPr>
              <a:t>15 November 2018 until 6 January 2019 @ Winter Wonderland Cardiff</a:t>
            </a:r>
            <a:endParaRPr sz="1800" b="1">
              <a:solidFill>
                <a:srgbClr val="FFFFFF"/>
              </a:solidFill>
            </a:endParaRPr>
          </a:p>
          <a:p>
            <a:pPr marL="0" lvl="0" indent="0" algn="l" rtl="0">
              <a:spcBef>
                <a:spcPts val="0"/>
              </a:spcBef>
              <a:spcAft>
                <a:spcPts val="0"/>
              </a:spcAft>
              <a:buNone/>
            </a:pPr>
            <a:endParaRPr>
              <a:solidFill>
                <a:srgbClr val="FFFFFF"/>
              </a:solidFill>
            </a:endParaRPr>
          </a:p>
        </p:txBody>
      </p:sp>
      <p:sp>
        <p:nvSpPr>
          <p:cNvPr id="142" name="Google Shape;142;p18"/>
          <p:cNvSpPr txBox="1"/>
          <p:nvPr/>
        </p:nvSpPr>
        <p:spPr>
          <a:xfrm>
            <a:off x="207025" y="1159050"/>
            <a:ext cx="7354500" cy="858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b="1">
                <a:solidFill>
                  <a:srgbClr val="FFFFFF"/>
                </a:solidFill>
              </a:rPr>
              <a:t>Find us alongside the Admiral ice rink</a:t>
            </a:r>
            <a:br>
              <a:rPr lang="en" b="1">
                <a:solidFill>
                  <a:srgbClr val="FFFFFF"/>
                </a:solidFill>
              </a:rPr>
            </a:br>
            <a:r>
              <a:rPr lang="en" b="1">
                <a:solidFill>
                  <a:srgbClr val="FFFFFF"/>
                </a:solidFill>
              </a:rPr>
              <a:t>Opening times</a:t>
            </a:r>
            <a:br>
              <a:rPr lang="en" b="1">
                <a:solidFill>
                  <a:srgbClr val="FFFFFF"/>
                </a:solidFill>
              </a:rPr>
            </a:br>
            <a:r>
              <a:rPr lang="en" b="1">
                <a:solidFill>
                  <a:srgbClr val="FFFFFF"/>
                </a:solidFill>
              </a:rPr>
              <a:t>Weekdays from 15th November – 21st December 2018 12pm – 10pm</a:t>
            </a:r>
            <a:br>
              <a:rPr lang="en" b="1">
                <a:solidFill>
                  <a:srgbClr val="FFFFFF"/>
                </a:solidFill>
              </a:rPr>
            </a:br>
            <a:r>
              <a:rPr lang="en" b="1">
                <a:solidFill>
                  <a:srgbClr val="FFFFFF"/>
                </a:solidFill>
              </a:rPr>
              <a:t>Weekdays from 22nd December 2018 – 6th January 2019 11am – 10pm</a:t>
            </a:r>
            <a:br>
              <a:rPr lang="en" b="1">
                <a:solidFill>
                  <a:srgbClr val="FFFFFF"/>
                </a:solidFill>
              </a:rPr>
            </a:br>
            <a:r>
              <a:rPr lang="en" b="1">
                <a:solidFill>
                  <a:srgbClr val="FFFFFF"/>
                </a:solidFill>
              </a:rPr>
              <a:t>Saturday  10am - 10pm</a:t>
            </a:r>
            <a:br>
              <a:rPr lang="en" b="1">
                <a:solidFill>
                  <a:srgbClr val="FFFFFF"/>
                </a:solidFill>
              </a:rPr>
            </a:br>
            <a:r>
              <a:rPr lang="en" b="1">
                <a:solidFill>
                  <a:srgbClr val="FFFFFF"/>
                </a:solidFill>
              </a:rPr>
              <a:t>Sunday 10am - 10pm </a:t>
            </a:r>
            <a:br>
              <a:rPr lang="en" b="1">
                <a:solidFill>
                  <a:srgbClr val="FFFFFF"/>
                </a:solidFill>
              </a:rPr>
            </a:br>
            <a:r>
              <a:rPr lang="en" b="1">
                <a:solidFill>
                  <a:srgbClr val="FFFFFF"/>
                </a:solidFill>
              </a:rPr>
              <a:t>Exceptions: </a:t>
            </a:r>
            <a:br>
              <a:rPr lang="en" b="1">
                <a:solidFill>
                  <a:srgbClr val="FFFFFF"/>
                </a:solidFill>
              </a:rPr>
            </a:br>
            <a:r>
              <a:rPr lang="en" b="1">
                <a:solidFill>
                  <a:srgbClr val="FFFFFF"/>
                </a:solidFill>
              </a:rPr>
              <a:t>December 24th (Christmas Eve) 10am - 7:45pm</a:t>
            </a:r>
            <a:br>
              <a:rPr lang="en" b="1">
                <a:solidFill>
                  <a:srgbClr val="FFFFFF"/>
                </a:solidFill>
              </a:rPr>
            </a:br>
            <a:r>
              <a:rPr lang="en" b="1">
                <a:solidFill>
                  <a:srgbClr val="FFFFFF"/>
                </a:solidFill>
              </a:rPr>
              <a:t>December 25th (Christmas Day) Closed</a:t>
            </a:r>
            <a:br>
              <a:rPr lang="en" b="1">
                <a:solidFill>
                  <a:srgbClr val="FFFFFF"/>
                </a:solidFill>
              </a:rPr>
            </a:br>
            <a:r>
              <a:rPr lang="en" b="1">
                <a:solidFill>
                  <a:srgbClr val="FFFFFF"/>
                </a:solidFill>
              </a:rPr>
              <a:t>December 26th (Boxing Day) 11am – 8pm</a:t>
            </a:r>
            <a:br>
              <a:rPr lang="en" b="1">
                <a:solidFill>
                  <a:srgbClr val="FFFFFF"/>
                </a:solidFill>
              </a:rPr>
            </a:br>
            <a:r>
              <a:rPr lang="en" b="1">
                <a:solidFill>
                  <a:srgbClr val="FFFFFF"/>
                </a:solidFill>
              </a:rPr>
              <a:t>December 31st (New Year’s Eve) 10am – 1am</a:t>
            </a:r>
            <a:br>
              <a:rPr lang="en" b="1">
                <a:solidFill>
                  <a:srgbClr val="FFFFFF"/>
                </a:solidFill>
              </a:rPr>
            </a:br>
            <a:r>
              <a:rPr lang="en" b="1">
                <a:solidFill>
                  <a:srgbClr val="FFFFFF"/>
                </a:solidFill>
              </a:rPr>
              <a:t>January 1st (New Year's Day) 11am - 6:30pm</a:t>
            </a:r>
            <a:br>
              <a:rPr lang="en" b="1">
                <a:solidFill>
                  <a:srgbClr val="FFFFFF"/>
                </a:solidFill>
              </a:rPr>
            </a:br>
            <a:r>
              <a:rPr lang="en" b="1">
                <a:solidFill>
                  <a:srgbClr val="FFFFFF"/>
                </a:solidFill>
              </a:rPr>
              <a:t>January 6th (Final Day) 10am - 6:30pm</a:t>
            </a:r>
            <a:br>
              <a:rPr lang="en" sz="1150" b="1">
                <a:solidFill>
                  <a:srgbClr val="FFFFFF"/>
                </a:solidFill>
              </a:rPr>
            </a:br>
            <a:endParaRPr sz="1150" b="1">
              <a:solidFill>
                <a:srgbClr val="FFFFFF"/>
              </a:solidFill>
            </a:endParaRPr>
          </a:p>
          <a:p>
            <a:pPr marL="0" lvl="0" indent="0" algn="l" rtl="0">
              <a:spcBef>
                <a:spcPts val="0"/>
              </a:spcBef>
              <a:spcAft>
                <a:spcPts val="0"/>
              </a:spcAft>
              <a:buNone/>
            </a:pPr>
            <a:r>
              <a:rPr lang="en" sz="1150" b="1">
                <a:solidFill>
                  <a:srgbClr val="FFFFFF"/>
                </a:solidFill>
              </a:rPr>
              <a:t>More events TBC</a:t>
            </a:r>
            <a:endParaRPr sz="1150" b="1">
              <a:solidFill>
                <a:srgbClr val="FFFFFF"/>
              </a:solidFill>
            </a:endParaRPr>
          </a:p>
        </p:txBody>
      </p:sp>
      <p:pic>
        <p:nvPicPr>
          <p:cNvPr id="143" name="Google Shape;143;p18"/>
          <p:cNvPicPr preferRelativeResize="0"/>
          <p:nvPr/>
        </p:nvPicPr>
        <p:blipFill>
          <a:blip r:embed="rId3">
            <a:alphaModFix/>
          </a:blip>
          <a:stretch>
            <a:fillRect/>
          </a:stretch>
        </p:blipFill>
        <p:spPr>
          <a:xfrm>
            <a:off x="3998350" y="2676175"/>
            <a:ext cx="2385072" cy="2385078"/>
          </a:xfrm>
          <a:prstGeom prst="rect">
            <a:avLst/>
          </a:prstGeom>
          <a:noFill/>
          <a:ln>
            <a:noFill/>
          </a:ln>
        </p:spPr>
      </p:pic>
      <p:pic>
        <p:nvPicPr>
          <p:cNvPr id="144" name="Google Shape;144;p18"/>
          <p:cNvPicPr preferRelativeResize="0"/>
          <p:nvPr/>
        </p:nvPicPr>
        <p:blipFill>
          <a:blip r:embed="rId4">
            <a:alphaModFix/>
          </a:blip>
          <a:stretch>
            <a:fillRect/>
          </a:stretch>
        </p:blipFill>
        <p:spPr>
          <a:xfrm>
            <a:off x="6008975" y="2180925"/>
            <a:ext cx="3065743" cy="283354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19"/>
          <p:cNvSpPr txBox="1">
            <a:spLocks noGrp="1"/>
          </p:cNvSpPr>
          <p:nvPr>
            <p:ph type="title"/>
          </p:nvPr>
        </p:nvSpPr>
        <p:spPr>
          <a:xfrm>
            <a:off x="538575" y="509297"/>
            <a:ext cx="8222100" cy="838800"/>
          </a:xfrm>
          <a:prstGeom prst="rect">
            <a:avLst/>
          </a:prstGeom>
        </p:spPr>
        <p:txBody>
          <a:bodyPr spcFirstLastPara="1" wrap="square" lIns="91425" tIns="91425" rIns="91425" bIns="91425" anchor="ctr" anchorCtr="0">
            <a:noAutofit/>
          </a:bodyPr>
          <a:lstStyle/>
          <a:p>
            <a:pPr marL="0" lvl="0" indent="0" algn="ctr" rtl="0">
              <a:lnSpc>
                <a:spcPct val="115000"/>
              </a:lnSpc>
              <a:spcBef>
                <a:spcPts val="0"/>
              </a:spcBef>
              <a:spcAft>
                <a:spcPts val="1600"/>
              </a:spcAft>
              <a:buClr>
                <a:srgbClr val="000000"/>
              </a:buClr>
              <a:buSzPts val="1100"/>
              <a:buFont typeface="Arial"/>
              <a:buNone/>
            </a:pPr>
            <a:r>
              <a:rPr lang="en" sz="3000" b="1">
                <a:solidFill>
                  <a:srgbClr val="FFFFFF"/>
                </a:solidFill>
              </a:rPr>
              <a:t>PHYSICAL RESOURCES</a:t>
            </a:r>
            <a:endParaRPr sz="3000" b="1">
              <a:solidFill>
                <a:srgbClr val="FFFFFF"/>
              </a:solidFill>
            </a:endParaRPr>
          </a:p>
        </p:txBody>
      </p:sp>
      <p:sp>
        <p:nvSpPr>
          <p:cNvPr id="150" name="Google Shape;150;p19"/>
          <p:cNvSpPr txBox="1"/>
          <p:nvPr/>
        </p:nvSpPr>
        <p:spPr>
          <a:xfrm>
            <a:off x="1464450" y="1552750"/>
            <a:ext cx="6215100" cy="2316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3000" b="1">
                <a:solidFill>
                  <a:srgbClr val="FFFFFF"/>
                </a:solidFill>
              </a:rPr>
              <a:t>MOBILE CATERING VAN</a:t>
            </a:r>
            <a:endParaRPr sz="3000" b="1">
              <a:solidFill>
                <a:srgbClr val="FFFFFF"/>
              </a:solidFill>
            </a:endParaRPr>
          </a:p>
          <a:p>
            <a:pPr marL="0" lvl="0" indent="0" algn="ctr" rtl="0">
              <a:spcBef>
                <a:spcPts val="0"/>
              </a:spcBef>
              <a:spcAft>
                <a:spcPts val="0"/>
              </a:spcAft>
              <a:buNone/>
            </a:pPr>
            <a:endParaRPr sz="3000" b="1">
              <a:solidFill>
                <a:srgbClr val="FFFFFF"/>
              </a:solidFill>
            </a:endParaRPr>
          </a:p>
          <a:p>
            <a:pPr marL="0" lvl="0" indent="0" algn="ctr" rtl="0">
              <a:spcBef>
                <a:spcPts val="0"/>
              </a:spcBef>
              <a:spcAft>
                <a:spcPts val="0"/>
              </a:spcAft>
              <a:buNone/>
            </a:pPr>
            <a:r>
              <a:rPr lang="en" sz="3000" b="1">
                <a:solidFill>
                  <a:srgbClr val="FFFFFF"/>
                </a:solidFill>
              </a:rPr>
              <a:t>WEBSITE</a:t>
            </a:r>
            <a:endParaRPr sz="3000" b="1">
              <a:solidFill>
                <a:srgbClr val="FFFFFF"/>
              </a:solidFill>
            </a:endParaRPr>
          </a:p>
        </p:txBody>
      </p:sp>
      <p:pic>
        <p:nvPicPr>
          <p:cNvPr id="151" name="Google Shape;151;p19"/>
          <p:cNvPicPr preferRelativeResize="0"/>
          <p:nvPr/>
        </p:nvPicPr>
        <p:blipFill>
          <a:blip r:embed="rId3">
            <a:alphaModFix/>
          </a:blip>
          <a:stretch>
            <a:fillRect/>
          </a:stretch>
        </p:blipFill>
        <p:spPr>
          <a:xfrm>
            <a:off x="538575" y="2776400"/>
            <a:ext cx="1964000" cy="1980500"/>
          </a:xfrm>
          <a:prstGeom prst="rect">
            <a:avLst/>
          </a:prstGeom>
          <a:noFill/>
          <a:ln>
            <a:noFill/>
          </a:ln>
        </p:spPr>
      </p:pic>
      <p:pic>
        <p:nvPicPr>
          <p:cNvPr id="152" name="Google Shape;152;p19"/>
          <p:cNvPicPr preferRelativeResize="0"/>
          <p:nvPr/>
        </p:nvPicPr>
        <p:blipFill>
          <a:blip r:embed="rId4">
            <a:alphaModFix/>
          </a:blip>
          <a:stretch>
            <a:fillRect/>
          </a:stretch>
        </p:blipFill>
        <p:spPr>
          <a:xfrm>
            <a:off x="5182450" y="2833450"/>
            <a:ext cx="3732799" cy="18664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0"/>
          <p:cNvSpPr txBox="1">
            <a:spLocks noGrp="1"/>
          </p:cNvSpPr>
          <p:nvPr>
            <p:ph type="body" idx="4294967295"/>
          </p:nvPr>
        </p:nvSpPr>
        <p:spPr>
          <a:xfrm>
            <a:off x="178450" y="96350"/>
            <a:ext cx="8493300" cy="273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a:solidFill>
                  <a:srgbClr val="000000"/>
                </a:solidFill>
              </a:rPr>
              <a:t> </a:t>
            </a:r>
            <a:r>
              <a:rPr lang="en" sz="2400" b="1">
                <a:solidFill>
                  <a:srgbClr val="FFFFFF"/>
                </a:solidFill>
              </a:rPr>
              <a:t>Researched the market  [marketing mix. 2018]</a:t>
            </a:r>
            <a:endParaRPr sz="2400" b="1">
              <a:solidFill>
                <a:srgbClr val="FFFFFF"/>
              </a:solidFill>
            </a:endParaRPr>
          </a:p>
          <a:p>
            <a:pPr marL="0" lvl="0" indent="0" algn="l" rtl="0">
              <a:spcBef>
                <a:spcPts val="1600"/>
              </a:spcBef>
              <a:spcAft>
                <a:spcPts val="0"/>
              </a:spcAft>
              <a:buNone/>
            </a:pPr>
            <a:r>
              <a:rPr lang="en" b="1">
                <a:solidFill>
                  <a:srgbClr val="FFFFFF"/>
                </a:solidFill>
              </a:rPr>
              <a:t>USING THE MARKETING MIX THE 4PS</a:t>
            </a:r>
            <a:endParaRPr b="1">
              <a:solidFill>
                <a:srgbClr val="FFFFFF"/>
              </a:solidFill>
            </a:endParaRPr>
          </a:p>
          <a:p>
            <a:pPr marL="0" lvl="0" indent="0" algn="l" rtl="0">
              <a:spcBef>
                <a:spcPts val="1600"/>
              </a:spcBef>
              <a:spcAft>
                <a:spcPts val="0"/>
              </a:spcAft>
              <a:buNone/>
            </a:pPr>
            <a:r>
              <a:rPr lang="en" b="1">
                <a:solidFill>
                  <a:srgbClr val="FFFFFF"/>
                </a:solidFill>
              </a:rPr>
              <a:t>PRODUCT, PRICE, PROMATION, PLACE</a:t>
            </a:r>
            <a:endParaRPr b="1">
              <a:solidFill>
                <a:srgbClr val="FFFFFF"/>
              </a:solidFill>
            </a:endParaRPr>
          </a:p>
          <a:p>
            <a:pPr marL="0" lvl="0" indent="0" algn="l" rtl="0">
              <a:spcBef>
                <a:spcPts val="1600"/>
              </a:spcBef>
              <a:spcAft>
                <a:spcPts val="0"/>
              </a:spcAft>
              <a:buNone/>
            </a:pPr>
            <a:r>
              <a:rPr lang="en" b="1">
                <a:solidFill>
                  <a:srgbClr val="FFFFFF"/>
                </a:solidFill>
              </a:rPr>
              <a:t>At festivals and events ( the demand for products Were selling) </a:t>
            </a:r>
            <a:endParaRPr b="1">
              <a:solidFill>
                <a:srgbClr val="FFFFFF"/>
              </a:solidFill>
            </a:endParaRPr>
          </a:p>
          <a:p>
            <a:pPr marL="0" lvl="0" indent="0" algn="l" rtl="0">
              <a:spcBef>
                <a:spcPts val="1600"/>
              </a:spcBef>
              <a:spcAft>
                <a:spcPts val="0"/>
              </a:spcAft>
              <a:buNone/>
            </a:pPr>
            <a:r>
              <a:rPr lang="en" b="1">
                <a:solidFill>
                  <a:srgbClr val="FFFFFF"/>
                </a:solidFill>
              </a:rPr>
              <a:t>Target market were looking for the product </a:t>
            </a:r>
            <a:r>
              <a:rPr lang="en" b="1">
                <a:solidFill>
                  <a:srgbClr val="FFFFFF"/>
                </a:solidFill>
                <a:highlight>
                  <a:schemeClr val="lt1"/>
                </a:highlight>
              </a:rPr>
              <a:t> </a:t>
            </a:r>
            <a:endParaRPr b="1">
              <a:solidFill>
                <a:srgbClr val="FFFFFF"/>
              </a:solidFill>
              <a:highlight>
                <a:schemeClr val="lt1"/>
              </a:highlight>
            </a:endParaRPr>
          </a:p>
          <a:p>
            <a:pPr marL="0" lvl="0" indent="0" algn="l" rtl="0">
              <a:spcBef>
                <a:spcPts val="1600"/>
              </a:spcBef>
              <a:spcAft>
                <a:spcPts val="0"/>
              </a:spcAft>
              <a:buNone/>
            </a:pPr>
            <a:endParaRPr>
              <a:solidFill>
                <a:srgbClr val="000000"/>
              </a:solidFill>
              <a:highlight>
                <a:schemeClr val="lt1"/>
              </a:highlight>
            </a:endParaRPr>
          </a:p>
          <a:p>
            <a:pPr marL="0" lvl="0" indent="0" algn="l" rtl="0">
              <a:spcBef>
                <a:spcPts val="1600"/>
              </a:spcBef>
              <a:spcAft>
                <a:spcPts val="0"/>
              </a:spcAft>
              <a:buNone/>
            </a:pPr>
            <a:endParaRPr>
              <a:solidFill>
                <a:srgbClr val="000000"/>
              </a:solidFill>
              <a:highlight>
                <a:schemeClr val="lt1"/>
              </a:highlight>
            </a:endParaRPr>
          </a:p>
          <a:p>
            <a:pPr marL="0" lvl="0" indent="0" algn="l" rtl="0">
              <a:spcBef>
                <a:spcPts val="1600"/>
              </a:spcBef>
              <a:spcAft>
                <a:spcPts val="1600"/>
              </a:spcAft>
              <a:buNone/>
            </a:pPr>
            <a:r>
              <a:rPr lang="en">
                <a:solidFill>
                  <a:srgbClr val="000000"/>
                </a:solidFill>
                <a:highlight>
                  <a:schemeClr val="lt1"/>
                </a:highlight>
              </a:rPr>
              <a:t>	</a:t>
            </a:r>
            <a:endParaRPr>
              <a:solidFill>
                <a:srgbClr val="000000"/>
              </a:solidFill>
              <a:highlight>
                <a:schemeClr val="lt1"/>
              </a:highlight>
            </a:endParaRPr>
          </a:p>
        </p:txBody>
      </p:sp>
      <p:pic>
        <p:nvPicPr>
          <p:cNvPr id="158" name="Google Shape;158;p20"/>
          <p:cNvPicPr preferRelativeResize="0"/>
          <p:nvPr/>
        </p:nvPicPr>
        <p:blipFill>
          <a:blip r:embed="rId3">
            <a:alphaModFix/>
          </a:blip>
          <a:stretch>
            <a:fillRect/>
          </a:stretch>
        </p:blipFill>
        <p:spPr>
          <a:xfrm>
            <a:off x="5264250" y="2408757"/>
            <a:ext cx="3646325" cy="2734744"/>
          </a:xfrm>
          <a:prstGeom prst="rect">
            <a:avLst/>
          </a:prstGeom>
          <a:noFill/>
          <a:ln>
            <a:noFill/>
          </a:ln>
        </p:spPr>
      </p:pic>
      <p:pic>
        <p:nvPicPr>
          <p:cNvPr id="159" name="Google Shape;159;p20"/>
          <p:cNvPicPr preferRelativeResize="0"/>
          <p:nvPr/>
        </p:nvPicPr>
        <p:blipFill>
          <a:blip r:embed="rId4">
            <a:alphaModFix/>
          </a:blip>
          <a:stretch>
            <a:fillRect/>
          </a:stretch>
        </p:blipFill>
        <p:spPr>
          <a:xfrm>
            <a:off x="0" y="3216851"/>
            <a:ext cx="3296175" cy="1926647"/>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21"/>
          <p:cNvSpPr txBox="1">
            <a:spLocks noGrp="1"/>
          </p:cNvSpPr>
          <p:nvPr>
            <p:ph type="title"/>
          </p:nvPr>
        </p:nvSpPr>
        <p:spPr>
          <a:xfrm>
            <a:off x="577325" y="314900"/>
            <a:ext cx="8255100" cy="713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2400"/>
              <a:t>MARKETING ACTIVITIES</a:t>
            </a:r>
            <a:endParaRPr sz="2400"/>
          </a:p>
        </p:txBody>
      </p:sp>
      <p:sp>
        <p:nvSpPr>
          <p:cNvPr id="165" name="Google Shape;165;p21"/>
          <p:cNvSpPr txBox="1">
            <a:spLocks noGrp="1"/>
          </p:cNvSpPr>
          <p:nvPr>
            <p:ph type="body" idx="1"/>
          </p:nvPr>
        </p:nvSpPr>
        <p:spPr>
          <a:xfrm>
            <a:off x="12350" y="1102175"/>
            <a:ext cx="6506400" cy="3096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FLYERS &amp; BILLBOARDS</a:t>
            </a:r>
            <a:endParaRPr/>
          </a:p>
          <a:p>
            <a:pPr marL="0" lvl="0" indent="0" algn="l" rtl="0">
              <a:spcBef>
                <a:spcPts val="1600"/>
              </a:spcBef>
              <a:spcAft>
                <a:spcPts val="0"/>
              </a:spcAft>
              <a:buNone/>
            </a:pPr>
            <a:r>
              <a:rPr lang="en"/>
              <a:t>BRANDING OF TRUCK AND BUSINESS LOGO</a:t>
            </a:r>
            <a:endParaRPr/>
          </a:p>
          <a:p>
            <a:pPr marL="0" lvl="0" indent="0" algn="l" rtl="0">
              <a:spcBef>
                <a:spcPts val="1600"/>
              </a:spcBef>
              <a:spcAft>
                <a:spcPts val="0"/>
              </a:spcAft>
              <a:buNone/>
            </a:pPr>
            <a:r>
              <a:rPr lang="en"/>
              <a:t>FREE SAMPLES FOR CUSTOMERS TO TRY</a:t>
            </a:r>
            <a:endParaRPr/>
          </a:p>
          <a:p>
            <a:pPr marL="0" lvl="0" indent="0" algn="l" rtl="0">
              <a:spcBef>
                <a:spcPts val="1600"/>
              </a:spcBef>
              <a:spcAft>
                <a:spcPts val="0"/>
              </a:spcAft>
              <a:buNone/>
            </a:pPr>
            <a:r>
              <a:rPr lang="en"/>
              <a:t>SOCIAL MEDIA THROUGH FACEBOOK, TWITTER, INSTAGRAM</a:t>
            </a:r>
            <a:endParaRPr/>
          </a:p>
          <a:p>
            <a:pPr marL="0" lvl="0" indent="0" algn="l" rtl="0">
              <a:spcBef>
                <a:spcPts val="1600"/>
              </a:spcBef>
              <a:spcAft>
                <a:spcPts val="0"/>
              </a:spcAft>
              <a:buNone/>
            </a:pPr>
            <a:r>
              <a:rPr lang="en"/>
              <a:t>WORD OF MOUTH</a:t>
            </a:r>
            <a:endParaRPr/>
          </a:p>
          <a:p>
            <a:pPr marL="0" lvl="0" indent="0" algn="l" rtl="0">
              <a:spcBef>
                <a:spcPts val="1600"/>
              </a:spcBef>
              <a:spcAft>
                <a:spcPts val="0"/>
              </a:spcAft>
              <a:buNone/>
            </a:pPr>
            <a:r>
              <a:rPr lang="en"/>
              <a:t>WEBSITE PAGE WITH MENU </a:t>
            </a:r>
            <a:endParaRPr/>
          </a:p>
          <a:p>
            <a:pPr marL="0" lvl="0" indent="0" algn="l" rtl="0">
              <a:spcBef>
                <a:spcPts val="1600"/>
              </a:spcBef>
              <a:spcAft>
                <a:spcPts val="0"/>
              </a:spcAft>
              <a:buNone/>
            </a:pPr>
            <a:endParaRPr/>
          </a:p>
          <a:p>
            <a:pPr marL="0" lvl="0" indent="0" algn="l" rtl="0">
              <a:spcBef>
                <a:spcPts val="1600"/>
              </a:spcBef>
              <a:spcAft>
                <a:spcPts val="0"/>
              </a:spcAft>
              <a:buNone/>
            </a:pPr>
            <a:endParaRPr/>
          </a:p>
          <a:p>
            <a:pPr marL="0" lvl="0" indent="0" algn="ctr" rtl="0">
              <a:spcBef>
                <a:spcPts val="1600"/>
              </a:spcBef>
              <a:spcAft>
                <a:spcPts val="1600"/>
              </a:spcAft>
              <a:buNone/>
            </a:pPr>
            <a:endParaRPr/>
          </a:p>
        </p:txBody>
      </p:sp>
      <p:pic>
        <p:nvPicPr>
          <p:cNvPr id="166" name="Google Shape;166;p21"/>
          <p:cNvPicPr preferRelativeResize="0"/>
          <p:nvPr/>
        </p:nvPicPr>
        <p:blipFill>
          <a:blip r:embed="rId3">
            <a:alphaModFix/>
          </a:blip>
          <a:stretch>
            <a:fillRect/>
          </a:stretch>
        </p:blipFill>
        <p:spPr>
          <a:xfrm>
            <a:off x="125975" y="4135800"/>
            <a:ext cx="3883851" cy="955224"/>
          </a:xfrm>
          <a:prstGeom prst="rect">
            <a:avLst/>
          </a:prstGeom>
          <a:noFill/>
          <a:ln>
            <a:noFill/>
          </a:ln>
        </p:spPr>
      </p:pic>
      <p:pic>
        <p:nvPicPr>
          <p:cNvPr id="167" name="Google Shape;167;p21"/>
          <p:cNvPicPr preferRelativeResize="0"/>
          <p:nvPr/>
        </p:nvPicPr>
        <p:blipFill>
          <a:blip r:embed="rId4">
            <a:alphaModFix/>
          </a:blip>
          <a:stretch>
            <a:fillRect/>
          </a:stretch>
        </p:blipFill>
        <p:spPr>
          <a:xfrm>
            <a:off x="5450225" y="1028600"/>
            <a:ext cx="3524650" cy="1543150"/>
          </a:xfrm>
          <a:prstGeom prst="rect">
            <a:avLst/>
          </a:prstGeom>
          <a:noFill/>
          <a:ln>
            <a:noFill/>
          </a:ln>
        </p:spPr>
      </p:pic>
      <p:pic>
        <p:nvPicPr>
          <p:cNvPr id="168" name="Google Shape;168;p21"/>
          <p:cNvPicPr preferRelativeResize="0"/>
          <p:nvPr/>
        </p:nvPicPr>
        <p:blipFill>
          <a:blip r:embed="rId5">
            <a:alphaModFix/>
          </a:blip>
          <a:stretch>
            <a:fillRect/>
          </a:stretch>
        </p:blipFill>
        <p:spPr>
          <a:xfrm>
            <a:off x="5626350" y="3338025"/>
            <a:ext cx="3348524" cy="170050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22"/>
          <p:cNvSpPr txBox="1">
            <a:spLocks noGrp="1"/>
          </p:cNvSpPr>
          <p:nvPr>
            <p:ph type="title"/>
          </p:nvPr>
        </p:nvSpPr>
        <p:spPr>
          <a:xfrm>
            <a:off x="615925" y="205250"/>
            <a:ext cx="8451600" cy="579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1800"/>
              <a:t>results of questionnaire</a:t>
            </a:r>
            <a:endParaRPr sz="1800"/>
          </a:p>
        </p:txBody>
      </p:sp>
      <p:pic>
        <p:nvPicPr>
          <p:cNvPr id="174" name="Google Shape;174;p22"/>
          <p:cNvPicPr preferRelativeResize="0"/>
          <p:nvPr/>
        </p:nvPicPr>
        <p:blipFill>
          <a:blip r:embed="rId3">
            <a:alphaModFix/>
          </a:blip>
          <a:stretch>
            <a:fillRect/>
          </a:stretch>
        </p:blipFill>
        <p:spPr>
          <a:xfrm>
            <a:off x="4805925" y="1028850"/>
            <a:ext cx="4261600" cy="3827775"/>
          </a:xfrm>
          <a:prstGeom prst="rect">
            <a:avLst/>
          </a:prstGeom>
          <a:noFill/>
          <a:ln>
            <a:noFill/>
          </a:ln>
        </p:spPr>
      </p:pic>
      <p:pic>
        <p:nvPicPr>
          <p:cNvPr id="175" name="Google Shape;175;p22"/>
          <p:cNvPicPr preferRelativeResize="0"/>
          <p:nvPr/>
        </p:nvPicPr>
        <p:blipFill>
          <a:blip r:embed="rId4">
            <a:alphaModFix/>
          </a:blip>
          <a:stretch>
            <a:fillRect/>
          </a:stretch>
        </p:blipFill>
        <p:spPr>
          <a:xfrm>
            <a:off x="96900" y="1028850"/>
            <a:ext cx="4709024" cy="37765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2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questionnaire aire</a:t>
            </a:r>
            <a:endParaRPr/>
          </a:p>
        </p:txBody>
      </p:sp>
      <p:pic>
        <p:nvPicPr>
          <p:cNvPr id="181" name="Google Shape;181;p23"/>
          <p:cNvPicPr preferRelativeResize="0"/>
          <p:nvPr/>
        </p:nvPicPr>
        <p:blipFill>
          <a:blip r:embed="rId3">
            <a:alphaModFix/>
          </a:blip>
          <a:stretch>
            <a:fillRect/>
          </a:stretch>
        </p:blipFill>
        <p:spPr>
          <a:xfrm>
            <a:off x="4572000" y="1197538"/>
            <a:ext cx="4260300" cy="3321425"/>
          </a:xfrm>
          <a:prstGeom prst="rect">
            <a:avLst/>
          </a:prstGeom>
          <a:noFill/>
          <a:ln>
            <a:noFill/>
          </a:ln>
        </p:spPr>
      </p:pic>
      <p:pic>
        <p:nvPicPr>
          <p:cNvPr id="182" name="Google Shape;182;p23"/>
          <p:cNvPicPr preferRelativeResize="0"/>
          <p:nvPr/>
        </p:nvPicPr>
        <p:blipFill>
          <a:blip r:embed="rId4">
            <a:alphaModFix/>
          </a:blip>
          <a:stretch>
            <a:fillRect/>
          </a:stretch>
        </p:blipFill>
        <p:spPr>
          <a:xfrm>
            <a:off x="0" y="1247450"/>
            <a:ext cx="4571999" cy="32216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4"/>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ripara</a:t>
            </a:r>
            <a:endParaRPr/>
          </a:p>
        </p:txBody>
      </p:sp>
      <p:pic>
        <p:nvPicPr>
          <p:cNvPr id="188" name="Google Shape;188;p24"/>
          <p:cNvPicPr preferRelativeResize="0"/>
          <p:nvPr/>
        </p:nvPicPr>
        <p:blipFill>
          <a:blip r:embed="rId3">
            <a:alphaModFix/>
          </a:blip>
          <a:stretch>
            <a:fillRect/>
          </a:stretch>
        </p:blipFill>
        <p:spPr>
          <a:xfrm>
            <a:off x="4572000" y="1283800"/>
            <a:ext cx="4020950" cy="3645475"/>
          </a:xfrm>
          <a:prstGeom prst="rect">
            <a:avLst/>
          </a:prstGeom>
          <a:noFill/>
          <a:ln>
            <a:noFill/>
          </a:ln>
        </p:spPr>
      </p:pic>
      <p:pic>
        <p:nvPicPr>
          <p:cNvPr id="189" name="Google Shape;189;p24"/>
          <p:cNvPicPr preferRelativeResize="0"/>
          <p:nvPr/>
        </p:nvPicPr>
        <p:blipFill>
          <a:blip r:embed="rId3">
            <a:alphaModFix/>
          </a:blip>
          <a:stretch>
            <a:fillRect/>
          </a:stretch>
        </p:blipFill>
        <p:spPr>
          <a:xfrm>
            <a:off x="193775" y="1283800"/>
            <a:ext cx="4260300" cy="36454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25"/>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95" name="Google Shape;195;p25"/>
          <p:cNvPicPr preferRelativeResize="0"/>
          <p:nvPr/>
        </p:nvPicPr>
        <p:blipFill>
          <a:blip r:embed="rId3">
            <a:alphaModFix/>
          </a:blip>
          <a:stretch>
            <a:fillRect/>
          </a:stretch>
        </p:blipFill>
        <p:spPr>
          <a:xfrm>
            <a:off x="4572000" y="1166850"/>
            <a:ext cx="4246499" cy="2890000"/>
          </a:xfrm>
          <a:prstGeom prst="rect">
            <a:avLst/>
          </a:prstGeom>
          <a:noFill/>
          <a:ln>
            <a:noFill/>
          </a:ln>
        </p:spPr>
      </p:pic>
      <p:pic>
        <p:nvPicPr>
          <p:cNvPr id="196" name="Google Shape;196;p25"/>
          <p:cNvPicPr preferRelativeResize="0"/>
          <p:nvPr/>
        </p:nvPicPr>
        <p:blipFill>
          <a:blip r:embed="rId4">
            <a:alphaModFix/>
          </a:blip>
          <a:stretch>
            <a:fillRect/>
          </a:stretch>
        </p:blipFill>
        <p:spPr>
          <a:xfrm>
            <a:off x="6496" y="1166850"/>
            <a:ext cx="4460854" cy="28900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26"/>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ripara</a:t>
            </a:r>
            <a:endParaRPr/>
          </a:p>
        </p:txBody>
      </p:sp>
      <p:pic>
        <p:nvPicPr>
          <p:cNvPr id="202" name="Google Shape;202;p26"/>
          <p:cNvPicPr preferRelativeResize="0"/>
          <p:nvPr/>
        </p:nvPicPr>
        <p:blipFill>
          <a:blip r:embed="rId3">
            <a:alphaModFix/>
          </a:blip>
          <a:stretch>
            <a:fillRect/>
          </a:stretch>
        </p:blipFill>
        <p:spPr>
          <a:xfrm>
            <a:off x="193175" y="591625"/>
            <a:ext cx="4014050" cy="3861025"/>
          </a:xfrm>
          <a:prstGeom prst="rect">
            <a:avLst/>
          </a:prstGeom>
          <a:noFill/>
          <a:ln>
            <a:noFill/>
          </a:ln>
        </p:spPr>
      </p:pic>
      <p:pic>
        <p:nvPicPr>
          <p:cNvPr id="203" name="Google Shape;203;p26"/>
          <p:cNvPicPr preferRelativeResize="0"/>
          <p:nvPr/>
        </p:nvPicPr>
        <p:blipFill>
          <a:blip r:embed="rId4">
            <a:alphaModFix/>
          </a:blip>
          <a:stretch>
            <a:fillRect/>
          </a:stretch>
        </p:blipFill>
        <p:spPr>
          <a:xfrm>
            <a:off x="4278600" y="591625"/>
            <a:ext cx="4553699" cy="38610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27"/>
          <p:cNvSpPr txBox="1">
            <a:spLocks noGrp="1"/>
          </p:cNvSpPr>
          <p:nvPr>
            <p:ph type="title"/>
          </p:nvPr>
        </p:nvSpPr>
        <p:spPr>
          <a:xfrm>
            <a:off x="639925" y="217325"/>
            <a:ext cx="8179800" cy="724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b="1">
                <a:solidFill>
                  <a:srgbClr val="FFFFFF"/>
                </a:solidFill>
              </a:rPr>
              <a:t>Questionnaire results </a:t>
            </a:r>
            <a:endParaRPr b="1">
              <a:solidFill>
                <a:srgbClr val="FFFFFF"/>
              </a:solidFill>
            </a:endParaRPr>
          </a:p>
        </p:txBody>
      </p:sp>
      <p:pic>
        <p:nvPicPr>
          <p:cNvPr id="209" name="Google Shape;209;p27"/>
          <p:cNvPicPr preferRelativeResize="0"/>
          <p:nvPr/>
        </p:nvPicPr>
        <p:blipFill>
          <a:blip r:embed="rId3">
            <a:alphaModFix/>
          </a:blip>
          <a:stretch>
            <a:fillRect/>
          </a:stretch>
        </p:blipFill>
        <p:spPr>
          <a:xfrm>
            <a:off x="229400" y="1026275"/>
            <a:ext cx="8439700" cy="3851599"/>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28"/>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15" name="Google Shape;215;p28"/>
          <p:cNvPicPr preferRelativeResize="0"/>
          <p:nvPr/>
        </p:nvPicPr>
        <p:blipFill rotWithShape="1">
          <a:blip r:embed="rId3">
            <a:alphaModFix/>
          </a:blip>
          <a:srcRect t="9328" r="457" b="3327"/>
          <a:stretch/>
        </p:blipFill>
        <p:spPr>
          <a:xfrm>
            <a:off x="178650" y="1075450"/>
            <a:ext cx="8745775" cy="3909600"/>
          </a:xfrm>
          <a:prstGeom prst="rect">
            <a:avLst/>
          </a:prstGeom>
          <a:noFill/>
          <a:ln>
            <a:noFill/>
          </a:ln>
        </p:spPr>
      </p:pic>
      <p:sp>
        <p:nvSpPr>
          <p:cNvPr id="216" name="Google Shape;216;p28"/>
          <p:cNvSpPr txBox="1"/>
          <p:nvPr/>
        </p:nvSpPr>
        <p:spPr>
          <a:xfrm>
            <a:off x="2771675" y="218550"/>
            <a:ext cx="6733200" cy="785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3600">
                <a:solidFill>
                  <a:srgbClr val="FFFFFF"/>
                </a:solidFill>
              </a:rPr>
              <a:t>Marketing     </a:t>
            </a:r>
            <a:r>
              <a:rPr lang="en" sz="2400">
                <a:solidFill>
                  <a:srgbClr val="FFFFFF"/>
                </a:solidFill>
              </a:rPr>
              <a:t>[SMALL BUSINESS.2017]</a:t>
            </a:r>
            <a:endParaRPr sz="2400">
              <a:solidFill>
                <a:srgbClr val="FFFFFF"/>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29"/>
          <p:cNvSpPr txBox="1">
            <a:spLocks noGrp="1"/>
          </p:cNvSpPr>
          <p:nvPr>
            <p:ph type="title"/>
          </p:nvPr>
        </p:nvSpPr>
        <p:spPr>
          <a:xfrm>
            <a:off x="460950" y="1673072"/>
            <a:ext cx="8222100" cy="838800"/>
          </a:xfrm>
          <a:prstGeom prst="rect">
            <a:avLst/>
          </a:prstGeom>
        </p:spPr>
        <p:txBody>
          <a:bodyPr spcFirstLastPara="1" wrap="square" lIns="91425" tIns="91425" rIns="91425" bIns="91425" anchor="ctr" anchorCtr="0">
            <a:noAutofit/>
          </a:bodyPr>
          <a:lstStyle/>
          <a:p>
            <a:pPr marL="0" lvl="0" indent="0" algn="ctr" rtl="0">
              <a:lnSpc>
                <a:spcPct val="115000"/>
              </a:lnSpc>
              <a:spcBef>
                <a:spcPts val="0"/>
              </a:spcBef>
              <a:spcAft>
                <a:spcPts val="0"/>
              </a:spcAft>
              <a:buClr>
                <a:srgbClr val="000000"/>
              </a:buClr>
              <a:buSzPts val="1100"/>
              <a:buFont typeface="Arial"/>
              <a:buNone/>
            </a:pPr>
            <a:endParaRPr sz="3600">
              <a:solidFill>
                <a:srgbClr val="000000"/>
              </a:solidFill>
            </a:endParaRPr>
          </a:p>
          <a:p>
            <a:pPr marL="0" lvl="0" indent="0" algn="ctr" rtl="0">
              <a:lnSpc>
                <a:spcPct val="115000"/>
              </a:lnSpc>
              <a:spcBef>
                <a:spcPts val="1600"/>
              </a:spcBef>
              <a:spcAft>
                <a:spcPts val="1600"/>
              </a:spcAft>
              <a:buClr>
                <a:srgbClr val="000000"/>
              </a:buClr>
              <a:buSzPts val="1100"/>
              <a:buFont typeface="Arial"/>
              <a:buNone/>
            </a:pPr>
            <a:r>
              <a:rPr lang="en" sz="3600" b="1">
                <a:solidFill>
                  <a:srgbClr val="FFFFFF"/>
                </a:solidFill>
              </a:rPr>
              <a:t>Our targeted audience are families and students</a:t>
            </a:r>
            <a:endParaRPr sz="3600" b="1">
              <a:solidFill>
                <a:srgbClr val="FFFFFF"/>
              </a:solidFill>
            </a:endParaRPr>
          </a:p>
        </p:txBody>
      </p:sp>
      <p:pic>
        <p:nvPicPr>
          <p:cNvPr id="222" name="Google Shape;222;p29"/>
          <p:cNvPicPr preferRelativeResize="0"/>
          <p:nvPr/>
        </p:nvPicPr>
        <p:blipFill>
          <a:blip r:embed="rId3">
            <a:alphaModFix/>
          </a:blip>
          <a:stretch>
            <a:fillRect/>
          </a:stretch>
        </p:blipFill>
        <p:spPr>
          <a:xfrm>
            <a:off x="2877725" y="164375"/>
            <a:ext cx="2789075" cy="1240100"/>
          </a:xfrm>
          <a:prstGeom prst="rect">
            <a:avLst/>
          </a:prstGeom>
          <a:noFill/>
          <a:ln>
            <a:noFill/>
          </a:ln>
        </p:spPr>
      </p:pic>
      <p:pic>
        <p:nvPicPr>
          <p:cNvPr id="223" name="Google Shape;223;p29"/>
          <p:cNvPicPr preferRelativeResize="0"/>
          <p:nvPr/>
        </p:nvPicPr>
        <p:blipFill>
          <a:blip r:embed="rId4">
            <a:alphaModFix/>
          </a:blip>
          <a:stretch>
            <a:fillRect/>
          </a:stretch>
        </p:blipFill>
        <p:spPr>
          <a:xfrm flipH="1">
            <a:off x="6178150" y="2851625"/>
            <a:ext cx="2264225" cy="1765175"/>
          </a:xfrm>
          <a:prstGeom prst="rect">
            <a:avLst/>
          </a:prstGeom>
          <a:noFill/>
          <a:ln>
            <a:noFill/>
          </a:ln>
        </p:spPr>
      </p:pic>
      <p:pic>
        <p:nvPicPr>
          <p:cNvPr id="224" name="Google Shape;224;p29"/>
          <p:cNvPicPr preferRelativeResize="0"/>
          <p:nvPr/>
        </p:nvPicPr>
        <p:blipFill>
          <a:blip r:embed="rId5">
            <a:alphaModFix/>
          </a:blip>
          <a:stretch>
            <a:fillRect/>
          </a:stretch>
        </p:blipFill>
        <p:spPr>
          <a:xfrm>
            <a:off x="460950" y="2780475"/>
            <a:ext cx="3578650" cy="178932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30"/>
          <p:cNvSpPr txBox="1">
            <a:spLocks noGrp="1"/>
          </p:cNvSpPr>
          <p:nvPr>
            <p:ph type="body" idx="4294967295"/>
          </p:nvPr>
        </p:nvSpPr>
        <p:spPr>
          <a:xfrm>
            <a:off x="120750" y="282450"/>
            <a:ext cx="8934600" cy="5143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000" b="1">
                <a:solidFill>
                  <a:srgbClr val="FFFFFF"/>
                </a:solidFill>
              </a:rPr>
              <a:t>How we arrived at the price of our product  </a:t>
            </a:r>
            <a:endParaRPr sz="3000" b="1">
              <a:solidFill>
                <a:srgbClr val="FFFFFF"/>
              </a:solidFill>
            </a:endParaRPr>
          </a:p>
          <a:p>
            <a:pPr marL="0" lvl="0" indent="0" algn="l" rtl="0">
              <a:spcBef>
                <a:spcPts val="1600"/>
              </a:spcBef>
              <a:spcAft>
                <a:spcPts val="1600"/>
              </a:spcAft>
              <a:buNone/>
            </a:pPr>
            <a:r>
              <a:rPr lang="en" sz="2400" b="1">
                <a:solidFill>
                  <a:srgbClr val="FFFFFF"/>
                </a:solidFill>
              </a:rPr>
              <a:t>Looked at the cost to make the product and outgoing of the business and included a profit margin. We also looked at competitive prices for the foreseeable future if we make more than £85,000 per annum will need to register for vat. We will also give students 15% discount off meals.  [ shopify. 2018]</a:t>
            </a:r>
            <a:endParaRPr sz="2400" b="1">
              <a:solidFill>
                <a:srgbClr val="FFFFFF"/>
              </a:solidFill>
            </a:endParaRPr>
          </a:p>
        </p:txBody>
      </p:sp>
      <p:pic>
        <p:nvPicPr>
          <p:cNvPr id="230" name="Google Shape;230;p30"/>
          <p:cNvPicPr preferRelativeResize="0"/>
          <p:nvPr/>
        </p:nvPicPr>
        <p:blipFill>
          <a:blip r:embed="rId3">
            <a:alphaModFix/>
          </a:blip>
          <a:stretch>
            <a:fillRect/>
          </a:stretch>
        </p:blipFill>
        <p:spPr>
          <a:xfrm>
            <a:off x="5747575" y="3229612"/>
            <a:ext cx="2390625" cy="1786950"/>
          </a:xfrm>
          <a:prstGeom prst="rect">
            <a:avLst/>
          </a:prstGeom>
          <a:noFill/>
          <a:ln>
            <a:noFill/>
          </a:ln>
        </p:spPr>
      </p:pic>
      <p:pic>
        <p:nvPicPr>
          <p:cNvPr id="231" name="Google Shape;231;p30"/>
          <p:cNvPicPr preferRelativeResize="0"/>
          <p:nvPr/>
        </p:nvPicPr>
        <p:blipFill>
          <a:blip r:embed="rId4">
            <a:alphaModFix/>
          </a:blip>
          <a:stretch>
            <a:fillRect/>
          </a:stretch>
        </p:blipFill>
        <p:spPr>
          <a:xfrm>
            <a:off x="398450" y="3137750"/>
            <a:ext cx="2921874" cy="1736876"/>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31"/>
          <p:cNvSpPr txBox="1">
            <a:spLocks noGrp="1"/>
          </p:cNvSpPr>
          <p:nvPr>
            <p:ph type="body" idx="4294967295"/>
          </p:nvPr>
        </p:nvSpPr>
        <p:spPr>
          <a:xfrm>
            <a:off x="303950" y="594700"/>
            <a:ext cx="59121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solidFill>
                  <a:srgbClr val="FFFFFF"/>
                </a:solidFill>
              </a:rPr>
              <a:t> Our business and promotions will be advertised on</a:t>
            </a:r>
            <a:endParaRPr>
              <a:solidFill>
                <a:srgbClr val="FFFFFF"/>
              </a:solidFill>
            </a:endParaRPr>
          </a:p>
          <a:p>
            <a:pPr marL="457200" lvl="0" indent="-342900" algn="l" rtl="0">
              <a:spcBef>
                <a:spcPts val="1600"/>
              </a:spcBef>
              <a:spcAft>
                <a:spcPts val="0"/>
              </a:spcAft>
              <a:buClr>
                <a:srgbClr val="FFFFFF"/>
              </a:buClr>
              <a:buSzPts val="1800"/>
              <a:buChar char="●"/>
            </a:pPr>
            <a:r>
              <a:rPr lang="en">
                <a:solidFill>
                  <a:srgbClr val="FFFFFF"/>
                </a:solidFill>
              </a:rPr>
              <a:t>Flyers</a:t>
            </a:r>
            <a:endParaRPr>
              <a:solidFill>
                <a:srgbClr val="FFFFFF"/>
              </a:solidFill>
            </a:endParaRPr>
          </a:p>
          <a:p>
            <a:pPr marL="457200" lvl="0" indent="-342900" algn="l" rtl="0">
              <a:spcBef>
                <a:spcPts val="0"/>
              </a:spcBef>
              <a:spcAft>
                <a:spcPts val="0"/>
              </a:spcAft>
              <a:buClr>
                <a:srgbClr val="FFFFFF"/>
              </a:buClr>
              <a:buSzPts val="1800"/>
              <a:buChar char="●"/>
            </a:pPr>
            <a:r>
              <a:rPr lang="en">
                <a:solidFill>
                  <a:srgbClr val="FFFFFF"/>
                </a:solidFill>
              </a:rPr>
              <a:t>Websites </a:t>
            </a:r>
            <a:endParaRPr>
              <a:solidFill>
                <a:srgbClr val="FFFFFF"/>
              </a:solidFill>
            </a:endParaRPr>
          </a:p>
          <a:p>
            <a:pPr marL="457200" lvl="0" indent="-342900" algn="l" rtl="0">
              <a:spcBef>
                <a:spcPts val="0"/>
              </a:spcBef>
              <a:spcAft>
                <a:spcPts val="0"/>
              </a:spcAft>
              <a:buClr>
                <a:srgbClr val="FFFFFF"/>
              </a:buClr>
              <a:buSzPts val="1800"/>
              <a:buChar char="●"/>
            </a:pPr>
            <a:r>
              <a:rPr lang="en">
                <a:solidFill>
                  <a:srgbClr val="FFFFFF"/>
                </a:solidFill>
              </a:rPr>
              <a:t>Social media</a:t>
            </a:r>
            <a:endParaRPr>
              <a:solidFill>
                <a:srgbClr val="FFFFFF"/>
              </a:solidFill>
            </a:endParaRPr>
          </a:p>
          <a:p>
            <a:pPr marL="0" lvl="0" indent="0" algn="l" rtl="0">
              <a:spcBef>
                <a:spcPts val="1600"/>
              </a:spcBef>
              <a:spcAft>
                <a:spcPts val="1600"/>
              </a:spcAft>
              <a:buNone/>
            </a:pPr>
            <a:r>
              <a:rPr lang="en">
                <a:solidFill>
                  <a:srgbClr val="FFFFFF"/>
                </a:solidFill>
              </a:rPr>
              <a:t>Additional specials will be added to menu according to season time to promote different dishes. [entrepreneur handbook. 2018]</a:t>
            </a:r>
            <a:endParaRPr>
              <a:solidFill>
                <a:srgbClr val="FFFFFF"/>
              </a:solidFill>
            </a:endParaRPr>
          </a:p>
        </p:txBody>
      </p:sp>
      <p:pic>
        <p:nvPicPr>
          <p:cNvPr id="237" name="Google Shape;237;p31"/>
          <p:cNvPicPr preferRelativeResize="0"/>
          <p:nvPr/>
        </p:nvPicPr>
        <p:blipFill>
          <a:blip r:embed="rId3">
            <a:alphaModFix/>
          </a:blip>
          <a:stretch>
            <a:fillRect/>
          </a:stretch>
        </p:blipFill>
        <p:spPr>
          <a:xfrm>
            <a:off x="6483700" y="753925"/>
            <a:ext cx="2197475" cy="1491125"/>
          </a:xfrm>
          <a:prstGeom prst="rect">
            <a:avLst/>
          </a:prstGeom>
          <a:noFill/>
          <a:ln>
            <a:noFill/>
          </a:ln>
        </p:spPr>
      </p:pic>
      <p:pic>
        <p:nvPicPr>
          <p:cNvPr id="238" name="Google Shape;238;p31"/>
          <p:cNvPicPr preferRelativeResize="0"/>
          <p:nvPr/>
        </p:nvPicPr>
        <p:blipFill>
          <a:blip r:embed="rId4">
            <a:alphaModFix/>
          </a:blip>
          <a:stretch>
            <a:fillRect/>
          </a:stretch>
        </p:blipFill>
        <p:spPr>
          <a:xfrm>
            <a:off x="482950" y="3706700"/>
            <a:ext cx="3561825" cy="1166300"/>
          </a:xfrm>
          <a:prstGeom prst="rect">
            <a:avLst/>
          </a:prstGeom>
          <a:noFill/>
          <a:ln>
            <a:noFill/>
          </a:ln>
        </p:spPr>
      </p:pic>
      <p:pic>
        <p:nvPicPr>
          <p:cNvPr id="239" name="Google Shape;239;p31"/>
          <p:cNvPicPr preferRelativeResize="0"/>
          <p:nvPr/>
        </p:nvPicPr>
        <p:blipFill>
          <a:blip r:embed="rId5">
            <a:alphaModFix/>
          </a:blip>
          <a:stretch>
            <a:fillRect/>
          </a:stretch>
        </p:blipFill>
        <p:spPr>
          <a:xfrm>
            <a:off x="4479425" y="3652375"/>
            <a:ext cx="3733999" cy="149112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sp>
        <p:nvSpPr>
          <p:cNvPr id="244" name="Google Shape;244;p32"/>
          <p:cNvSpPr txBox="1"/>
          <p:nvPr/>
        </p:nvSpPr>
        <p:spPr>
          <a:xfrm>
            <a:off x="1846350" y="692650"/>
            <a:ext cx="5451300" cy="85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3600"/>
          </a:p>
        </p:txBody>
      </p:sp>
      <p:sp>
        <p:nvSpPr>
          <p:cNvPr id="245" name="Google Shape;245;p32"/>
          <p:cNvSpPr txBox="1"/>
          <p:nvPr/>
        </p:nvSpPr>
        <p:spPr>
          <a:xfrm>
            <a:off x="1013300" y="1988125"/>
            <a:ext cx="7336800" cy="855900"/>
          </a:xfrm>
          <a:prstGeom prst="rect">
            <a:avLst/>
          </a:prstGeom>
          <a:noFill/>
          <a:ln>
            <a:noFill/>
          </a:ln>
        </p:spPr>
        <p:txBody>
          <a:bodyPr spcFirstLastPara="1" wrap="square" lIns="91425" tIns="91425" rIns="91425" bIns="91425" anchor="t" anchorCtr="0">
            <a:noAutofit/>
          </a:bodyPr>
          <a:lstStyle/>
          <a:p>
            <a:pPr marL="457200" lvl="0" indent="0" algn="l" rtl="0">
              <a:spcBef>
                <a:spcPts val="0"/>
              </a:spcBef>
              <a:spcAft>
                <a:spcPts val="0"/>
              </a:spcAft>
              <a:buNone/>
            </a:pPr>
            <a:endParaRPr sz="2400"/>
          </a:p>
        </p:txBody>
      </p:sp>
      <p:pic>
        <p:nvPicPr>
          <p:cNvPr id="246" name="Google Shape;246;p32"/>
          <p:cNvPicPr preferRelativeResize="0"/>
          <p:nvPr/>
        </p:nvPicPr>
        <p:blipFill>
          <a:blip r:embed="rId3">
            <a:alphaModFix/>
          </a:blip>
          <a:stretch>
            <a:fillRect/>
          </a:stretch>
        </p:blipFill>
        <p:spPr>
          <a:xfrm>
            <a:off x="6846100" y="2968000"/>
            <a:ext cx="2057010" cy="1994676"/>
          </a:xfrm>
          <a:prstGeom prst="rect">
            <a:avLst/>
          </a:prstGeom>
          <a:noFill/>
          <a:ln>
            <a:noFill/>
          </a:ln>
        </p:spPr>
      </p:pic>
      <p:sp>
        <p:nvSpPr>
          <p:cNvPr id="247" name="Google Shape;247;p32"/>
          <p:cNvSpPr txBox="1"/>
          <p:nvPr/>
        </p:nvSpPr>
        <p:spPr>
          <a:xfrm>
            <a:off x="710250" y="1548550"/>
            <a:ext cx="7336800" cy="855900"/>
          </a:xfrm>
          <a:prstGeom prst="rect">
            <a:avLst/>
          </a:prstGeom>
          <a:noFill/>
          <a:ln>
            <a:noFill/>
          </a:ln>
        </p:spPr>
        <p:txBody>
          <a:bodyPr spcFirstLastPara="1" wrap="square" lIns="91425" tIns="91425" rIns="91425" bIns="91425" anchor="t" anchorCtr="0">
            <a:noAutofit/>
          </a:bodyPr>
          <a:lstStyle/>
          <a:p>
            <a:pPr marL="457200" lvl="0" indent="-419100" algn="l" rtl="0">
              <a:spcBef>
                <a:spcPts val="0"/>
              </a:spcBef>
              <a:spcAft>
                <a:spcPts val="0"/>
              </a:spcAft>
              <a:buClr>
                <a:srgbClr val="FFFFFF"/>
              </a:buClr>
              <a:buSzPts val="3000"/>
              <a:buChar char="●"/>
            </a:pPr>
            <a:r>
              <a:rPr lang="en" sz="3000" b="1">
                <a:solidFill>
                  <a:srgbClr val="FFFFFF"/>
                </a:solidFill>
              </a:rPr>
              <a:t>£10,000 from each partner</a:t>
            </a:r>
            <a:endParaRPr sz="3000" b="1">
              <a:solidFill>
                <a:srgbClr val="FFFFFF"/>
              </a:solidFill>
            </a:endParaRPr>
          </a:p>
          <a:p>
            <a:pPr marL="457200" lvl="0" indent="-419100" algn="l" rtl="0">
              <a:spcBef>
                <a:spcPts val="0"/>
              </a:spcBef>
              <a:spcAft>
                <a:spcPts val="0"/>
              </a:spcAft>
              <a:buClr>
                <a:srgbClr val="FFFFFF"/>
              </a:buClr>
              <a:buSzPts val="3000"/>
              <a:buChar char="●"/>
            </a:pPr>
            <a:r>
              <a:rPr lang="en" sz="3000" b="1">
                <a:solidFill>
                  <a:srgbClr val="FFFFFF"/>
                </a:solidFill>
              </a:rPr>
              <a:t>£30,000 start up pot</a:t>
            </a:r>
            <a:endParaRPr sz="3000" b="1">
              <a:solidFill>
                <a:srgbClr val="FFFFFF"/>
              </a:solidFill>
            </a:endParaRPr>
          </a:p>
          <a:p>
            <a:pPr marL="457200" lvl="0" indent="-419100" algn="l" rtl="0">
              <a:spcBef>
                <a:spcPts val="0"/>
              </a:spcBef>
              <a:spcAft>
                <a:spcPts val="0"/>
              </a:spcAft>
              <a:buClr>
                <a:srgbClr val="FFFFFF"/>
              </a:buClr>
              <a:buSzPts val="3000"/>
              <a:buChar char="●"/>
            </a:pPr>
            <a:r>
              <a:rPr lang="en" sz="3000" b="1">
                <a:solidFill>
                  <a:srgbClr val="FFFFFF"/>
                </a:solidFill>
              </a:rPr>
              <a:t>From savings</a:t>
            </a:r>
            <a:endParaRPr sz="3000" b="1">
              <a:solidFill>
                <a:srgbClr val="FFFFFF"/>
              </a:solidFill>
            </a:endParaRPr>
          </a:p>
          <a:p>
            <a:pPr marL="457200" lvl="0" indent="-419100" algn="l" rtl="0">
              <a:spcBef>
                <a:spcPts val="0"/>
              </a:spcBef>
              <a:spcAft>
                <a:spcPts val="0"/>
              </a:spcAft>
              <a:buClr>
                <a:srgbClr val="FFFFFF"/>
              </a:buClr>
              <a:buSzPts val="3000"/>
              <a:buChar char="●"/>
            </a:pPr>
            <a:r>
              <a:rPr lang="en" sz="3000" b="1">
                <a:solidFill>
                  <a:srgbClr val="FFFFFF"/>
                </a:solidFill>
              </a:rPr>
              <a:t>Loans from family</a:t>
            </a:r>
            <a:endParaRPr sz="3000" b="1">
              <a:solidFill>
                <a:srgbClr val="FFFFFF"/>
              </a:solidFill>
            </a:endParaRPr>
          </a:p>
        </p:txBody>
      </p:sp>
      <p:sp>
        <p:nvSpPr>
          <p:cNvPr id="248" name="Google Shape;248;p32"/>
          <p:cNvSpPr txBox="1"/>
          <p:nvPr/>
        </p:nvSpPr>
        <p:spPr>
          <a:xfrm>
            <a:off x="1512850" y="384800"/>
            <a:ext cx="7336800" cy="85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4800" b="1">
                <a:solidFill>
                  <a:srgbClr val="FFFFFF"/>
                </a:solidFill>
              </a:rPr>
              <a:t>Financial Resources </a:t>
            </a:r>
            <a:endParaRPr sz="4800" b="1">
              <a:solidFill>
                <a:srgbClr val="FFFFFF"/>
              </a:solidFill>
            </a:endParaRPr>
          </a:p>
        </p:txBody>
      </p:sp>
      <p:pic>
        <p:nvPicPr>
          <p:cNvPr id="249" name="Google Shape;249;p32"/>
          <p:cNvPicPr preferRelativeResize="0"/>
          <p:nvPr/>
        </p:nvPicPr>
        <p:blipFill>
          <a:blip r:embed="rId4">
            <a:alphaModFix/>
          </a:blip>
          <a:stretch>
            <a:fillRect/>
          </a:stretch>
        </p:blipFill>
        <p:spPr>
          <a:xfrm>
            <a:off x="6877263" y="979163"/>
            <a:ext cx="1994676" cy="1994676"/>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p33"/>
          <p:cNvSpPr txBox="1">
            <a:spLocks noGrp="1"/>
          </p:cNvSpPr>
          <p:nvPr>
            <p:ph type="title"/>
          </p:nvPr>
        </p:nvSpPr>
        <p:spPr>
          <a:xfrm>
            <a:off x="598100" y="303925"/>
            <a:ext cx="8222100" cy="1706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6000"/>
              <a:t>Pricing Strategies</a:t>
            </a:r>
            <a:endParaRPr sz="6000"/>
          </a:p>
          <a:p>
            <a:pPr marL="0" lvl="0" indent="0" algn="l" rtl="0">
              <a:spcBef>
                <a:spcPts val="0"/>
              </a:spcBef>
              <a:spcAft>
                <a:spcPts val="0"/>
              </a:spcAft>
              <a:buNone/>
            </a:pPr>
            <a:endParaRPr/>
          </a:p>
        </p:txBody>
      </p:sp>
      <p:sp>
        <p:nvSpPr>
          <p:cNvPr id="255" name="Google Shape;255;p33"/>
          <p:cNvSpPr txBox="1"/>
          <p:nvPr/>
        </p:nvSpPr>
        <p:spPr>
          <a:xfrm rot="-1678385">
            <a:off x="-88616" y="1487663"/>
            <a:ext cx="7354546" cy="858107"/>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4800">
                <a:solidFill>
                  <a:schemeClr val="dk1"/>
                </a:solidFill>
              </a:rPr>
              <a:t> </a:t>
            </a:r>
            <a:r>
              <a:rPr lang="en" sz="4800">
                <a:solidFill>
                  <a:srgbClr val="FFFFFF"/>
                </a:solidFill>
              </a:rPr>
              <a:t>Cost Leadership</a:t>
            </a:r>
            <a:endParaRPr sz="4800">
              <a:solidFill>
                <a:srgbClr val="FFFFFF"/>
              </a:solidFill>
            </a:endParaRPr>
          </a:p>
        </p:txBody>
      </p:sp>
      <p:sp>
        <p:nvSpPr>
          <p:cNvPr id="256" name="Google Shape;256;p33"/>
          <p:cNvSpPr txBox="1"/>
          <p:nvPr/>
        </p:nvSpPr>
        <p:spPr>
          <a:xfrm rot="2066606">
            <a:off x="4360349" y="3202978"/>
            <a:ext cx="6733117" cy="785689"/>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4800">
                <a:solidFill>
                  <a:srgbClr val="FFFFFF"/>
                </a:solidFill>
              </a:rPr>
              <a:t>Differentiation</a:t>
            </a:r>
            <a:endParaRPr sz="4800">
              <a:solidFill>
                <a:srgbClr val="FFFFFF"/>
              </a:solidFill>
            </a:endParaRPr>
          </a:p>
        </p:txBody>
      </p:sp>
      <p:pic>
        <p:nvPicPr>
          <p:cNvPr id="257" name="Google Shape;257;p33"/>
          <p:cNvPicPr preferRelativeResize="0"/>
          <p:nvPr/>
        </p:nvPicPr>
        <p:blipFill>
          <a:blip r:embed="rId3">
            <a:alphaModFix/>
          </a:blip>
          <a:stretch>
            <a:fillRect/>
          </a:stretch>
        </p:blipFill>
        <p:spPr>
          <a:xfrm>
            <a:off x="2834650" y="2363475"/>
            <a:ext cx="2840599" cy="2405950"/>
          </a:xfrm>
          <a:prstGeom prst="rect">
            <a:avLst/>
          </a:prstGeom>
          <a:noFill/>
          <a:ln>
            <a:noFill/>
          </a:ln>
        </p:spPr>
      </p:pic>
      <p:pic>
        <p:nvPicPr>
          <p:cNvPr id="258" name="Google Shape;258;p33"/>
          <p:cNvPicPr preferRelativeResize="0"/>
          <p:nvPr/>
        </p:nvPicPr>
        <p:blipFill>
          <a:blip r:embed="rId4">
            <a:alphaModFix/>
          </a:blip>
          <a:stretch>
            <a:fillRect/>
          </a:stretch>
        </p:blipFill>
        <p:spPr>
          <a:xfrm>
            <a:off x="1631900" y="1103250"/>
            <a:ext cx="1468499" cy="1468499"/>
          </a:xfrm>
          <a:prstGeom prst="rect">
            <a:avLst/>
          </a:prstGeom>
          <a:noFill/>
          <a:ln>
            <a:noFill/>
          </a:ln>
        </p:spPr>
      </p:pic>
      <p:pic>
        <p:nvPicPr>
          <p:cNvPr id="259" name="Google Shape;259;p33"/>
          <p:cNvPicPr preferRelativeResize="0"/>
          <p:nvPr/>
        </p:nvPicPr>
        <p:blipFill>
          <a:blip r:embed="rId4">
            <a:alphaModFix/>
          </a:blip>
          <a:stretch>
            <a:fillRect/>
          </a:stretch>
        </p:blipFill>
        <p:spPr>
          <a:xfrm>
            <a:off x="0" y="1837500"/>
            <a:ext cx="1468499" cy="1468499"/>
          </a:xfrm>
          <a:prstGeom prst="rect">
            <a:avLst/>
          </a:prstGeom>
          <a:noFill/>
          <a:ln>
            <a:noFill/>
          </a:ln>
        </p:spPr>
      </p:pic>
      <p:pic>
        <p:nvPicPr>
          <p:cNvPr id="260" name="Google Shape;260;p33"/>
          <p:cNvPicPr preferRelativeResize="0"/>
          <p:nvPr/>
        </p:nvPicPr>
        <p:blipFill>
          <a:blip r:embed="rId4">
            <a:alphaModFix/>
          </a:blip>
          <a:stretch>
            <a:fillRect/>
          </a:stretch>
        </p:blipFill>
        <p:spPr>
          <a:xfrm>
            <a:off x="305850" y="3531200"/>
            <a:ext cx="1468499" cy="1468499"/>
          </a:xfrm>
          <a:prstGeom prst="rect">
            <a:avLst/>
          </a:prstGeom>
          <a:noFill/>
          <a:ln>
            <a:noFill/>
          </a:ln>
        </p:spPr>
      </p:pic>
      <p:pic>
        <p:nvPicPr>
          <p:cNvPr id="261" name="Google Shape;261;p33"/>
          <p:cNvPicPr preferRelativeResize="0"/>
          <p:nvPr/>
        </p:nvPicPr>
        <p:blipFill>
          <a:blip r:embed="rId4">
            <a:alphaModFix/>
          </a:blip>
          <a:stretch>
            <a:fillRect/>
          </a:stretch>
        </p:blipFill>
        <p:spPr>
          <a:xfrm>
            <a:off x="1631900" y="2832200"/>
            <a:ext cx="1468499" cy="1468499"/>
          </a:xfrm>
          <a:prstGeom prst="rect">
            <a:avLst/>
          </a:prstGeom>
          <a:noFill/>
          <a:ln>
            <a:noFill/>
          </a:ln>
        </p:spPr>
      </p:pic>
      <p:pic>
        <p:nvPicPr>
          <p:cNvPr id="262" name="Google Shape;262;p33"/>
          <p:cNvPicPr preferRelativeResize="0"/>
          <p:nvPr/>
        </p:nvPicPr>
        <p:blipFill>
          <a:blip r:embed="rId4">
            <a:alphaModFix/>
          </a:blip>
          <a:stretch>
            <a:fillRect/>
          </a:stretch>
        </p:blipFill>
        <p:spPr>
          <a:xfrm>
            <a:off x="2266175" y="3778825"/>
            <a:ext cx="1468499" cy="1468499"/>
          </a:xfrm>
          <a:prstGeom prst="rect">
            <a:avLst/>
          </a:prstGeom>
          <a:noFill/>
          <a:ln>
            <a:noFill/>
          </a:ln>
        </p:spPr>
      </p:pic>
      <p:pic>
        <p:nvPicPr>
          <p:cNvPr id="263" name="Google Shape;263;p33"/>
          <p:cNvPicPr preferRelativeResize="0"/>
          <p:nvPr/>
        </p:nvPicPr>
        <p:blipFill>
          <a:blip r:embed="rId4">
            <a:alphaModFix/>
          </a:blip>
          <a:stretch>
            <a:fillRect/>
          </a:stretch>
        </p:blipFill>
        <p:spPr>
          <a:xfrm>
            <a:off x="7793275" y="3778825"/>
            <a:ext cx="1468499" cy="1468499"/>
          </a:xfrm>
          <a:prstGeom prst="rect">
            <a:avLst/>
          </a:prstGeom>
          <a:noFill/>
          <a:ln>
            <a:noFill/>
          </a:ln>
        </p:spPr>
      </p:pic>
      <p:pic>
        <p:nvPicPr>
          <p:cNvPr id="264" name="Google Shape;264;p33"/>
          <p:cNvPicPr preferRelativeResize="0"/>
          <p:nvPr/>
        </p:nvPicPr>
        <p:blipFill>
          <a:blip r:embed="rId4">
            <a:alphaModFix/>
          </a:blip>
          <a:stretch>
            <a:fillRect/>
          </a:stretch>
        </p:blipFill>
        <p:spPr>
          <a:xfrm>
            <a:off x="7922300" y="2571750"/>
            <a:ext cx="1468499" cy="1468499"/>
          </a:xfrm>
          <a:prstGeom prst="rect">
            <a:avLst/>
          </a:prstGeom>
          <a:noFill/>
          <a:ln>
            <a:noFill/>
          </a:ln>
        </p:spPr>
      </p:pic>
      <p:pic>
        <p:nvPicPr>
          <p:cNvPr id="265" name="Google Shape;265;p33"/>
          <p:cNvPicPr preferRelativeResize="0"/>
          <p:nvPr/>
        </p:nvPicPr>
        <p:blipFill>
          <a:blip r:embed="rId4">
            <a:alphaModFix/>
          </a:blip>
          <a:stretch>
            <a:fillRect/>
          </a:stretch>
        </p:blipFill>
        <p:spPr>
          <a:xfrm>
            <a:off x="6324775" y="3778825"/>
            <a:ext cx="1468499" cy="1468499"/>
          </a:xfrm>
          <a:prstGeom prst="rect">
            <a:avLst/>
          </a:prstGeom>
          <a:noFill/>
          <a:ln>
            <a:noFill/>
          </a:ln>
        </p:spPr>
      </p:pic>
      <p:pic>
        <p:nvPicPr>
          <p:cNvPr id="266" name="Google Shape;266;p33"/>
          <p:cNvPicPr preferRelativeResize="0"/>
          <p:nvPr/>
        </p:nvPicPr>
        <p:blipFill>
          <a:blip r:embed="rId4">
            <a:alphaModFix/>
          </a:blip>
          <a:stretch>
            <a:fillRect/>
          </a:stretch>
        </p:blipFill>
        <p:spPr>
          <a:xfrm>
            <a:off x="5246200" y="3218150"/>
            <a:ext cx="1468499" cy="1468499"/>
          </a:xfrm>
          <a:prstGeom prst="rect">
            <a:avLst/>
          </a:prstGeom>
          <a:noFill/>
          <a:ln>
            <a:noFill/>
          </a:ln>
        </p:spPr>
      </p:pic>
      <p:pic>
        <p:nvPicPr>
          <p:cNvPr id="267" name="Google Shape;267;p33"/>
          <p:cNvPicPr preferRelativeResize="0"/>
          <p:nvPr/>
        </p:nvPicPr>
        <p:blipFill>
          <a:blip r:embed="rId4">
            <a:alphaModFix/>
          </a:blip>
          <a:stretch>
            <a:fillRect/>
          </a:stretch>
        </p:blipFill>
        <p:spPr>
          <a:xfrm>
            <a:off x="-153650" y="894975"/>
            <a:ext cx="1468499" cy="1468499"/>
          </a:xfrm>
          <a:prstGeom prst="rect">
            <a:avLst/>
          </a:prstGeom>
          <a:noFill/>
          <a:ln>
            <a:noFill/>
          </a:ln>
        </p:spPr>
      </p:pic>
      <p:pic>
        <p:nvPicPr>
          <p:cNvPr id="268" name="Google Shape;268;p33"/>
          <p:cNvPicPr preferRelativeResize="0"/>
          <p:nvPr/>
        </p:nvPicPr>
        <p:blipFill>
          <a:blip r:embed="rId4">
            <a:alphaModFix/>
          </a:blip>
          <a:stretch>
            <a:fillRect/>
          </a:stretch>
        </p:blipFill>
        <p:spPr>
          <a:xfrm>
            <a:off x="7143500" y="-187025"/>
            <a:ext cx="1468499" cy="1468499"/>
          </a:xfrm>
          <a:prstGeom prst="rect">
            <a:avLst/>
          </a:prstGeom>
          <a:noFill/>
          <a:ln>
            <a:noFill/>
          </a:ln>
        </p:spPr>
      </p:pic>
      <p:pic>
        <p:nvPicPr>
          <p:cNvPr id="269" name="Google Shape;269;p33"/>
          <p:cNvPicPr preferRelativeResize="0"/>
          <p:nvPr/>
        </p:nvPicPr>
        <p:blipFill>
          <a:blip r:embed="rId4">
            <a:alphaModFix/>
          </a:blip>
          <a:stretch>
            <a:fillRect/>
          </a:stretch>
        </p:blipFill>
        <p:spPr>
          <a:xfrm>
            <a:off x="5779225" y="1103250"/>
            <a:ext cx="1468499" cy="1468499"/>
          </a:xfrm>
          <a:prstGeom prst="rect">
            <a:avLst/>
          </a:prstGeom>
          <a:noFill/>
          <a:ln>
            <a:noFill/>
          </a:ln>
        </p:spPr>
      </p:pic>
      <p:pic>
        <p:nvPicPr>
          <p:cNvPr id="270" name="Google Shape;270;p33"/>
          <p:cNvPicPr preferRelativeResize="0"/>
          <p:nvPr/>
        </p:nvPicPr>
        <p:blipFill>
          <a:blip r:embed="rId4">
            <a:alphaModFix/>
          </a:blip>
          <a:stretch>
            <a:fillRect/>
          </a:stretch>
        </p:blipFill>
        <p:spPr>
          <a:xfrm>
            <a:off x="7351700" y="2010650"/>
            <a:ext cx="1468499" cy="1468499"/>
          </a:xfrm>
          <a:prstGeom prst="rect">
            <a:avLst/>
          </a:prstGeom>
          <a:noFill/>
          <a:ln>
            <a:noFill/>
          </a:ln>
        </p:spPr>
      </p:pic>
      <p:pic>
        <p:nvPicPr>
          <p:cNvPr id="271" name="Google Shape;271;p33"/>
          <p:cNvPicPr preferRelativeResize="0"/>
          <p:nvPr/>
        </p:nvPicPr>
        <p:blipFill>
          <a:blip r:embed="rId4">
            <a:alphaModFix/>
          </a:blip>
          <a:stretch>
            <a:fillRect/>
          </a:stretch>
        </p:blipFill>
        <p:spPr>
          <a:xfrm>
            <a:off x="7247725" y="894975"/>
            <a:ext cx="1468499" cy="1468499"/>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75"/>
        <p:cNvGrpSpPr/>
        <p:nvPr/>
      </p:nvGrpSpPr>
      <p:grpSpPr>
        <a:xfrm>
          <a:off x="0" y="0"/>
          <a:ext cx="0" cy="0"/>
          <a:chOff x="0" y="0"/>
          <a:chExt cx="0" cy="0"/>
        </a:xfrm>
      </p:grpSpPr>
      <p:sp>
        <p:nvSpPr>
          <p:cNvPr id="276" name="Google Shape;276;p34"/>
          <p:cNvSpPr txBox="1"/>
          <p:nvPr/>
        </p:nvSpPr>
        <p:spPr>
          <a:xfrm>
            <a:off x="1980850" y="643200"/>
            <a:ext cx="7336800" cy="85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3600" b="1">
                <a:solidFill>
                  <a:srgbClr val="FFFFFF"/>
                </a:solidFill>
              </a:rPr>
              <a:t>Pricing</a:t>
            </a:r>
            <a:endParaRPr sz="3600" b="1">
              <a:solidFill>
                <a:srgbClr val="FFFFFF"/>
              </a:solidFill>
            </a:endParaRPr>
          </a:p>
          <a:p>
            <a:pPr marL="0" lvl="0" indent="0" algn="l" rtl="0">
              <a:spcBef>
                <a:spcPts val="0"/>
              </a:spcBef>
              <a:spcAft>
                <a:spcPts val="0"/>
              </a:spcAft>
              <a:buNone/>
            </a:pPr>
            <a:endParaRPr sz="3600"/>
          </a:p>
        </p:txBody>
      </p:sp>
      <p:sp>
        <p:nvSpPr>
          <p:cNvPr id="277" name="Google Shape;277;p34"/>
          <p:cNvSpPr txBox="1"/>
          <p:nvPr/>
        </p:nvSpPr>
        <p:spPr>
          <a:xfrm>
            <a:off x="1192875" y="1731600"/>
            <a:ext cx="4809900" cy="1334100"/>
          </a:xfrm>
          <a:prstGeom prst="rect">
            <a:avLst/>
          </a:prstGeom>
          <a:noFill/>
          <a:ln>
            <a:noFill/>
          </a:ln>
        </p:spPr>
        <p:txBody>
          <a:bodyPr spcFirstLastPara="1" wrap="square" lIns="91425" tIns="91425" rIns="91425" bIns="91425" anchor="t" anchorCtr="0">
            <a:noAutofit/>
          </a:bodyPr>
          <a:lstStyle/>
          <a:p>
            <a:pPr marL="457200" lvl="0" indent="-381000" algn="l" rtl="0">
              <a:spcBef>
                <a:spcPts val="0"/>
              </a:spcBef>
              <a:spcAft>
                <a:spcPts val="0"/>
              </a:spcAft>
              <a:buClr>
                <a:srgbClr val="FFFFFF"/>
              </a:buClr>
              <a:buSzPts val="2400"/>
              <a:buChar char="●"/>
            </a:pPr>
            <a:r>
              <a:rPr lang="en" sz="2400" b="1">
                <a:solidFill>
                  <a:srgbClr val="FFFFFF"/>
                </a:solidFill>
              </a:rPr>
              <a:t>Main menu set price</a:t>
            </a:r>
            <a:endParaRPr sz="2400" b="1">
              <a:solidFill>
                <a:srgbClr val="FFFFFF"/>
              </a:solidFill>
            </a:endParaRPr>
          </a:p>
          <a:p>
            <a:pPr marL="457200" lvl="0" indent="-381000" algn="l" rtl="0">
              <a:spcBef>
                <a:spcPts val="0"/>
              </a:spcBef>
              <a:spcAft>
                <a:spcPts val="0"/>
              </a:spcAft>
              <a:buClr>
                <a:srgbClr val="FFFFFF"/>
              </a:buClr>
              <a:buSzPts val="2400"/>
              <a:buChar char="●"/>
            </a:pPr>
            <a:r>
              <a:rPr lang="en" sz="2400" b="1">
                <a:solidFill>
                  <a:srgbClr val="FFFFFF"/>
                </a:solidFill>
              </a:rPr>
              <a:t>Family meal deal</a:t>
            </a:r>
            <a:endParaRPr sz="2400" b="1">
              <a:solidFill>
                <a:srgbClr val="FFFFFF"/>
              </a:solidFill>
            </a:endParaRPr>
          </a:p>
          <a:p>
            <a:pPr marL="457200" lvl="0" indent="-381000" algn="l" rtl="0">
              <a:spcBef>
                <a:spcPts val="0"/>
              </a:spcBef>
              <a:spcAft>
                <a:spcPts val="0"/>
              </a:spcAft>
              <a:buClr>
                <a:srgbClr val="FFFFFF"/>
              </a:buClr>
              <a:buSzPts val="2400"/>
              <a:buChar char="●"/>
            </a:pPr>
            <a:r>
              <a:rPr lang="en" sz="2400" b="1">
                <a:solidFill>
                  <a:srgbClr val="FFFFFF"/>
                </a:solidFill>
              </a:rPr>
              <a:t>Student discount</a:t>
            </a:r>
            <a:endParaRPr sz="2400" b="1">
              <a:solidFill>
                <a:srgbClr val="FFFFFF"/>
              </a:solidFill>
            </a:endParaRPr>
          </a:p>
          <a:p>
            <a:pPr marL="457200" lvl="0" indent="0" algn="l" rtl="0">
              <a:spcBef>
                <a:spcPts val="0"/>
              </a:spcBef>
              <a:spcAft>
                <a:spcPts val="0"/>
              </a:spcAft>
              <a:buNone/>
            </a:pPr>
            <a:endParaRPr/>
          </a:p>
        </p:txBody>
      </p:sp>
      <p:sp>
        <p:nvSpPr>
          <p:cNvPr id="278" name="Google Shape;278;p34"/>
          <p:cNvSpPr txBox="1"/>
          <p:nvPr/>
        </p:nvSpPr>
        <p:spPr>
          <a:xfrm>
            <a:off x="1154400" y="3694075"/>
            <a:ext cx="7336800" cy="85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b="1">
                <a:solidFill>
                  <a:srgbClr val="FFFFFF"/>
                </a:solidFill>
              </a:rPr>
              <a:t>Pricing will be dependent on the type of event.</a:t>
            </a:r>
            <a:r>
              <a:rPr lang="en"/>
              <a:t> </a:t>
            </a:r>
            <a:endParaRPr/>
          </a:p>
          <a:p>
            <a:pPr marL="0" lvl="0" indent="0" algn="l" rtl="0">
              <a:spcBef>
                <a:spcPts val="0"/>
              </a:spcBef>
              <a:spcAft>
                <a:spcPts val="0"/>
              </a:spcAft>
              <a:buNone/>
            </a:pPr>
            <a:r>
              <a:rPr lang="en"/>
              <a:t> </a:t>
            </a:r>
            <a:endParaRPr/>
          </a:p>
        </p:txBody>
      </p:sp>
      <p:pic>
        <p:nvPicPr>
          <p:cNvPr id="279" name="Google Shape;279;p34"/>
          <p:cNvPicPr preferRelativeResize="0"/>
          <p:nvPr/>
        </p:nvPicPr>
        <p:blipFill>
          <a:blip r:embed="rId3">
            <a:alphaModFix/>
          </a:blip>
          <a:stretch>
            <a:fillRect/>
          </a:stretch>
        </p:blipFill>
        <p:spPr>
          <a:xfrm>
            <a:off x="4912550" y="414025"/>
            <a:ext cx="3578650" cy="1789325"/>
          </a:xfrm>
          <a:prstGeom prst="rect">
            <a:avLst/>
          </a:prstGeom>
          <a:noFill/>
          <a:ln>
            <a:noFill/>
          </a:ln>
        </p:spPr>
      </p:pic>
      <p:pic>
        <p:nvPicPr>
          <p:cNvPr id="280" name="Google Shape;280;p34"/>
          <p:cNvPicPr preferRelativeResize="0"/>
          <p:nvPr/>
        </p:nvPicPr>
        <p:blipFill>
          <a:blip r:embed="rId4">
            <a:alphaModFix/>
          </a:blip>
          <a:stretch>
            <a:fillRect/>
          </a:stretch>
        </p:blipFill>
        <p:spPr>
          <a:xfrm>
            <a:off x="6114975" y="2571750"/>
            <a:ext cx="1943201" cy="1943201"/>
          </a:xfrm>
          <a:prstGeom prst="rect">
            <a:avLst/>
          </a:prstGeom>
          <a:noFill/>
          <a:ln>
            <a:noFill/>
          </a:ln>
        </p:spPr>
      </p:pic>
      <p:sp>
        <p:nvSpPr>
          <p:cNvPr id="281" name="Google Shape;281;p34"/>
          <p:cNvSpPr txBox="1"/>
          <p:nvPr/>
        </p:nvSpPr>
        <p:spPr>
          <a:xfrm>
            <a:off x="1005300" y="1122150"/>
            <a:ext cx="864900" cy="85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b="1">
                <a:solidFill>
                  <a:srgbClr val="FFFFFF"/>
                </a:solidFill>
              </a:rPr>
              <a:t>MEAL DEAL</a:t>
            </a:r>
            <a:endParaRPr b="1">
              <a:solidFill>
                <a:srgbClr val="FFFFFF"/>
              </a:solidFill>
            </a:endParaRPr>
          </a:p>
        </p:txBody>
      </p:sp>
      <p:sp>
        <p:nvSpPr>
          <p:cNvPr id="282" name="Google Shape;282;p34"/>
          <p:cNvSpPr txBox="1"/>
          <p:nvPr/>
        </p:nvSpPr>
        <p:spPr>
          <a:xfrm>
            <a:off x="293800" y="2571750"/>
            <a:ext cx="1153500" cy="13341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b="1">
                <a:solidFill>
                  <a:srgbClr val="FFFFFF"/>
                </a:solidFill>
              </a:rPr>
              <a:t>MEAL DEAL</a:t>
            </a:r>
            <a:endParaRPr b="1">
              <a:solidFill>
                <a:srgbClr val="FFFFFF"/>
              </a:solidFill>
            </a:endParaRPr>
          </a:p>
        </p:txBody>
      </p:sp>
      <p:sp>
        <p:nvSpPr>
          <p:cNvPr id="283" name="Google Shape;283;p34"/>
          <p:cNvSpPr txBox="1"/>
          <p:nvPr/>
        </p:nvSpPr>
        <p:spPr>
          <a:xfrm>
            <a:off x="373150" y="3827500"/>
            <a:ext cx="994800" cy="11874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b="1">
                <a:solidFill>
                  <a:srgbClr val="FFFFFF"/>
                </a:solidFill>
              </a:rPr>
              <a:t>MEAL DEAL</a:t>
            </a:r>
            <a:endParaRPr b="1">
              <a:solidFill>
                <a:srgbClr val="FFFFFF"/>
              </a:solidFill>
            </a:endParaRPr>
          </a:p>
        </p:txBody>
      </p:sp>
      <p:sp>
        <p:nvSpPr>
          <p:cNvPr id="284" name="Google Shape;284;p34"/>
          <p:cNvSpPr txBox="1"/>
          <p:nvPr/>
        </p:nvSpPr>
        <p:spPr>
          <a:xfrm>
            <a:off x="4173675" y="86525"/>
            <a:ext cx="994800" cy="1016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b="1">
                <a:solidFill>
                  <a:srgbClr val="FFFFFF"/>
                </a:solidFill>
              </a:rPr>
              <a:t>MEAL DEAL</a:t>
            </a:r>
            <a:endParaRPr b="1">
              <a:solidFill>
                <a:srgbClr val="FFFFFF"/>
              </a:solidFill>
            </a:endParaRPr>
          </a:p>
        </p:txBody>
      </p:sp>
      <p:sp>
        <p:nvSpPr>
          <p:cNvPr id="285" name="Google Shape;285;p34"/>
          <p:cNvSpPr txBox="1"/>
          <p:nvPr/>
        </p:nvSpPr>
        <p:spPr>
          <a:xfrm>
            <a:off x="2876225" y="4126800"/>
            <a:ext cx="768000" cy="1016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b="1">
                <a:solidFill>
                  <a:srgbClr val="FFFFFF"/>
                </a:solidFill>
              </a:rPr>
              <a:t>MEAL DEAL</a:t>
            </a:r>
            <a:endParaRPr b="1">
              <a:solidFill>
                <a:srgbClr val="FFFFFF"/>
              </a:solidFill>
            </a:endParaRPr>
          </a:p>
        </p:txBody>
      </p:sp>
      <p:sp>
        <p:nvSpPr>
          <p:cNvPr id="286" name="Google Shape;286;p34"/>
          <p:cNvSpPr txBox="1"/>
          <p:nvPr/>
        </p:nvSpPr>
        <p:spPr>
          <a:xfrm>
            <a:off x="4509425" y="2643175"/>
            <a:ext cx="864900" cy="957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b="1">
                <a:solidFill>
                  <a:srgbClr val="FFFFFF"/>
                </a:solidFill>
              </a:rPr>
              <a:t>MEAL DEAL</a:t>
            </a:r>
            <a:endParaRPr b="1">
              <a:solidFill>
                <a:srgbClr val="FFFFFF"/>
              </a:solidFill>
            </a:endParaRPr>
          </a:p>
        </p:txBody>
      </p:sp>
      <p:sp>
        <p:nvSpPr>
          <p:cNvPr id="287" name="Google Shape;287;p34"/>
          <p:cNvSpPr txBox="1"/>
          <p:nvPr/>
        </p:nvSpPr>
        <p:spPr>
          <a:xfrm>
            <a:off x="221700" y="166925"/>
            <a:ext cx="932700" cy="855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b="1">
                <a:solidFill>
                  <a:srgbClr val="FFFFFF"/>
                </a:solidFill>
              </a:rPr>
              <a:t>MEAL DEAL</a:t>
            </a:r>
            <a:endParaRPr b="1">
              <a:solidFill>
                <a:srgbClr val="FFFFFF"/>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pic>
        <p:nvPicPr>
          <p:cNvPr id="292" name="Google Shape;292;p35"/>
          <p:cNvPicPr preferRelativeResize="0"/>
          <p:nvPr/>
        </p:nvPicPr>
        <p:blipFill rotWithShape="1">
          <a:blip r:embed="rId3">
            <a:alphaModFix/>
          </a:blip>
          <a:srcRect t="7960" r="3297" b="10139"/>
          <a:stretch/>
        </p:blipFill>
        <p:spPr>
          <a:xfrm>
            <a:off x="52150" y="105200"/>
            <a:ext cx="9039700" cy="4933075"/>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36"/>
          <p:cNvSpPr txBox="1">
            <a:spLocks noGrp="1"/>
          </p:cNvSpPr>
          <p:nvPr>
            <p:ph type="body" idx="4294967295"/>
          </p:nvPr>
        </p:nvSpPr>
        <p:spPr>
          <a:xfrm>
            <a:off x="203550" y="101225"/>
            <a:ext cx="8736900" cy="4815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a:solidFill>
                  <a:srgbClr val="FFFFFF"/>
                </a:solidFill>
              </a:rPr>
              <a:t>STRENGTHS</a:t>
            </a:r>
            <a:endParaRPr b="1">
              <a:solidFill>
                <a:srgbClr val="FFFFFF"/>
              </a:solidFill>
            </a:endParaRPr>
          </a:p>
          <a:p>
            <a:pPr marL="0" lvl="0" indent="0" algn="l" rtl="0">
              <a:spcBef>
                <a:spcPts val="0"/>
              </a:spcBef>
              <a:spcAft>
                <a:spcPts val="0"/>
              </a:spcAft>
              <a:buClr>
                <a:schemeClr val="dk1"/>
              </a:buClr>
              <a:buSzPts val="1100"/>
              <a:buFont typeface="Arial"/>
              <a:buNone/>
            </a:pPr>
            <a:endParaRPr b="1">
              <a:solidFill>
                <a:srgbClr val="FFFFFF"/>
              </a:solidFill>
            </a:endParaRPr>
          </a:p>
          <a:p>
            <a:pPr marL="0" lvl="0" indent="0" algn="l" rtl="0">
              <a:spcBef>
                <a:spcPts val="0"/>
              </a:spcBef>
              <a:spcAft>
                <a:spcPts val="0"/>
              </a:spcAft>
              <a:buClr>
                <a:schemeClr val="dk1"/>
              </a:buClr>
              <a:buSzPts val="1100"/>
              <a:buFont typeface="Arial"/>
              <a:buNone/>
            </a:pPr>
            <a:r>
              <a:rPr lang="en" b="1">
                <a:solidFill>
                  <a:srgbClr val="FFFFFF"/>
                </a:solidFill>
              </a:rPr>
              <a:t>Catering experience</a:t>
            </a:r>
            <a:endParaRPr b="1">
              <a:solidFill>
                <a:srgbClr val="FFFFFF"/>
              </a:solidFill>
            </a:endParaRPr>
          </a:p>
          <a:p>
            <a:pPr marL="0" lvl="0" indent="0" algn="l" rtl="0">
              <a:spcBef>
                <a:spcPts val="0"/>
              </a:spcBef>
              <a:spcAft>
                <a:spcPts val="0"/>
              </a:spcAft>
              <a:buClr>
                <a:schemeClr val="dk1"/>
              </a:buClr>
              <a:buSzPts val="1100"/>
              <a:buFont typeface="Arial"/>
              <a:buNone/>
            </a:pPr>
            <a:r>
              <a:rPr lang="en" b="1">
                <a:solidFill>
                  <a:srgbClr val="FFFFFF"/>
                </a:solidFill>
              </a:rPr>
              <a:t>Family friendly</a:t>
            </a:r>
            <a:endParaRPr b="1">
              <a:solidFill>
                <a:srgbClr val="FFFFFF"/>
              </a:solidFill>
            </a:endParaRPr>
          </a:p>
          <a:p>
            <a:pPr marL="0" lvl="0" indent="0" algn="l" rtl="0">
              <a:spcBef>
                <a:spcPts val="0"/>
              </a:spcBef>
              <a:spcAft>
                <a:spcPts val="0"/>
              </a:spcAft>
              <a:buClr>
                <a:schemeClr val="dk1"/>
              </a:buClr>
              <a:buSzPts val="1100"/>
              <a:buFont typeface="Arial"/>
              <a:buNone/>
            </a:pPr>
            <a:r>
              <a:rPr lang="en" b="1">
                <a:solidFill>
                  <a:srgbClr val="FFFFFF"/>
                </a:solidFill>
              </a:rPr>
              <a:t>Multicultural food</a:t>
            </a:r>
            <a:endParaRPr b="1">
              <a:solidFill>
                <a:srgbClr val="FFFFFF"/>
              </a:solidFill>
            </a:endParaRPr>
          </a:p>
          <a:p>
            <a:pPr marL="0" lvl="0" indent="0" algn="l" rtl="0">
              <a:spcBef>
                <a:spcPts val="0"/>
              </a:spcBef>
              <a:spcAft>
                <a:spcPts val="0"/>
              </a:spcAft>
              <a:buClr>
                <a:schemeClr val="dk1"/>
              </a:buClr>
              <a:buSzPts val="1100"/>
              <a:buFont typeface="Arial"/>
              <a:buNone/>
            </a:pPr>
            <a:r>
              <a:rPr lang="en" b="1">
                <a:solidFill>
                  <a:srgbClr val="FFFFFF"/>
                </a:solidFill>
              </a:rPr>
              <a:t>Affordable food</a:t>
            </a:r>
            <a:endParaRPr b="1">
              <a:solidFill>
                <a:srgbClr val="FFFFFF"/>
              </a:solidFill>
            </a:endParaRPr>
          </a:p>
          <a:p>
            <a:pPr marL="0" lvl="0" indent="0" algn="l" rtl="0">
              <a:spcBef>
                <a:spcPts val="0"/>
              </a:spcBef>
              <a:spcAft>
                <a:spcPts val="0"/>
              </a:spcAft>
              <a:buNone/>
            </a:pPr>
            <a:r>
              <a:rPr lang="en" b="1">
                <a:solidFill>
                  <a:srgbClr val="FFFFFF"/>
                </a:solidFill>
              </a:rPr>
              <a:t>Fresh ingredients</a:t>
            </a:r>
            <a:endParaRPr b="1">
              <a:solidFill>
                <a:srgbClr val="FFFFFF"/>
              </a:solidFill>
            </a:endParaRPr>
          </a:p>
          <a:p>
            <a:pPr marL="0" lvl="0" indent="0" algn="r" rtl="0">
              <a:spcBef>
                <a:spcPts val="0"/>
              </a:spcBef>
              <a:spcAft>
                <a:spcPts val="0"/>
              </a:spcAft>
              <a:buNone/>
            </a:pPr>
            <a:r>
              <a:rPr lang="en" b="1">
                <a:solidFill>
                  <a:srgbClr val="FFFFFF"/>
                </a:solidFill>
              </a:rPr>
              <a:t>WEAKNESSES</a:t>
            </a:r>
            <a:endParaRPr b="1">
              <a:solidFill>
                <a:srgbClr val="FFFFFF"/>
              </a:solidFill>
            </a:endParaRPr>
          </a:p>
          <a:p>
            <a:pPr marL="0" lvl="0" indent="0" algn="r" rtl="0">
              <a:spcBef>
                <a:spcPts val="0"/>
              </a:spcBef>
              <a:spcAft>
                <a:spcPts val="0"/>
              </a:spcAft>
              <a:buNone/>
            </a:pPr>
            <a:r>
              <a:rPr lang="en" b="1">
                <a:solidFill>
                  <a:srgbClr val="FFFFFF"/>
                </a:solidFill>
              </a:rPr>
              <a:t> </a:t>
            </a:r>
            <a:endParaRPr b="1">
              <a:solidFill>
                <a:srgbClr val="FFFFFF"/>
              </a:solidFill>
            </a:endParaRPr>
          </a:p>
          <a:p>
            <a:pPr marL="0" lvl="0" indent="0" algn="r" rtl="0">
              <a:spcBef>
                <a:spcPts val="0"/>
              </a:spcBef>
              <a:spcAft>
                <a:spcPts val="0"/>
              </a:spcAft>
              <a:buNone/>
            </a:pPr>
            <a:r>
              <a:rPr lang="en" b="1">
                <a:solidFill>
                  <a:srgbClr val="FFFFFF"/>
                </a:solidFill>
              </a:rPr>
              <a:t>Seasonal</a:t>
            </a:r>
            <a:endParaRPr b="1">
              <a:solidFill>
                <a:srgbClr val="FFFFFF"/>
              </a:solidFill>
            </a:endParaRPr>
          </a:p>
          <a:p>
            <a:pPr marL="0" lvl="0" indent="0" algn="r" rtl="0">
              <a:spcBef>
                <a:spcPts val="0"/>
              </a:spcBef>
              <a:spcAft>
                <a:spcPts val="0"/>
              </a:spcAft>
              <a:buNone/>
            </a:pPr>
            <a:r>
              <a:rPr lang="en" b="1">
                <a:solidFill>
                  <a:srgbClr val="FFFFFF"/>
                </a:solidFill>
              </a:rPr>
              <a:t>Lots of competition</a:t>
            </a:r>
            <a:endParaRPr b="1">
              <a:solidFill>
                <a:srgbClr val="FFFFFF"/>
              </a:solidFill>
            </a:endParaRPr>
          </a:p>
          <a:p>
            <a:pPr marL="0" lvl="0" indent="0" algn="r" rtl="0">
              <a:spcBef>
                <a:spcPts val="0"/>
              </a:spcBef>
              <a:spcAft>
                <a:spcPts val="0"/>
              </a:spcAft>
              <a:buNone/>
            </a:pPr>
            <a:r>
              <a:rPr lang="en" b="1">
                <a:solidFill>
                  <a:srgbClr val="FFFFFF"/>
                </a:solidFill>
              </a:rPr>
              <a:t>Price wars</a:t>
            </a:r>
            <a:endParaRPr b="1">
              <a:solidFill>
                <a:srgbClr val="FFFFFF"/>
              </a:solidFill>
            </a:endParaRPr>
          </a:p>
          <a:p>
            <a:pPr marL="0" lvl="0" indent="0" algn="r" rtl="0">
              <a:spcBef>
                <a:spcPts val="0"/>
              </a:spcBef>
              <a:spcAft>
                <a:spcPts val="0"/>
              </a:spcAft>
              <a:buNone/>
            </a:pPr>
            <a:r>
              <a:rPr lang="en" b="1">
                <a:solidFill>
                  <a:srgbClr val="FFFFFF"/>
                </a:solidFill>
              </a:rPr>
              <a:t>Limited funds</a:t>
            </a:r>
            <a:endParaRPr b="1">
              <a:solidFill>
                <a:srgbClr val="FFFFFF"/>
              </a:solidFill>
            </a:endParaRPr>
          </a:p>
          <a:p>
            <a:pPr marL="0" lvl="0" indent="0" algn="r" rtl="0">
              <a:spcBef>
                <a:spcPts val="0"/>
              </a:spcBef>
              <a:spcAft>
                <a:spcPts val="0"/>
              </a:spcAft>
              <a:buNone/>
            </a:pPr>
            <a:r>
              <a:rPr lang="en" b="1">
                <a:solidFill>
                  <a:srgbClr val="FFFFFF"/>
                </a:solidFill>
              </a:rPr>
              <a:t>Higher purchase prices</a:t>
            </a:r>
            <a:endParaRPr b="1">
              <a:solidFill>
                <a:srgbClr val="FFFFFF"/>
              </a:solidFill>
            </a:endParaRPr>
          </a:p>
          <a:p>
            <a:pPr marL="0" lvl="0" indent="0" algn="r" rtl="0">
              <a:spcBef>
                <a:spcPts val="0"/>
              </a:spcBef>
              <a:spcAft>
                <a:spcPts val="0"/>
              </a:spcAft>
              <a:buNone/>
            </a:pPr>
            <a:r>
              <a:rPr lang="en" b="1">
                <a:solidFill>
                  <a:srgbClr val="FFFFFF"/>
                </a:solidFill>
              </a:rPr>
              <a:t>Weather dependent</a:t>
            </a:r>
            <a:endParaRPr b="1">
              <a:solidFill>
                <a:srgbClr val="FFFFFF"/>
              </a:solidFill>
            </a:endParaRPr>
          </a:p>
        </p:txBody>
      </p:sp>
      <p:sp>
        <p:nvSpPr>
          <p:cNvPr id="298" name="Google Shape;298;p36"/>
          <p:cNvSpPr txBox="1"/>
          <p:nvPr/>
        </p:nvSpPr>
        <p:spPr>
          <a:xfrm>
            <a:off x="2536025" y="1833575"/>
            <a:ext cx="6858000" cy="800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0000" b="1">
                <a:solidFill>
                  <a:srgbClr val="FFFFFF"/>
                </a:solidFill>
              </a:rPr>
              <a:t>SWOT</a:t>
            </a:r>
            <a:endParaRPr sz="10000" b="1">
              <a:solidFill>
                <a:srgbClr val="FFFFFF"/>
              </a:solidFill>
            </a:endParaRPr>
          </a:p>
        </p:txBody>
      </p:sp>
      <p:sp>
        <p:nvSpPr>
          <p:cNvPr id="299" name="Google Shape;299;p36"/>
          <p:cNvSpPr txBox="1"/>
          <p:nvPr/>
        </p:nvSpPr>
        <p:spPr>
          <a:xfrm rot="-1354311">
            <a:off x="255838" y="4148228"/>
            <a:ext cx="1321639" cy="535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solidFill>
                <a:srgbClr val="FFFFFF"/>
              </a:solidFill>
            </a:endParaRPr>
          </a:p>
        </p:txBody>
      </p:sp>
      <p:sp>
        <p:nvSpPr>
          <p:cNvPr id="300" name="Google Shape;300;p36"/>
          <p:cNvSpPr txBox="1"/>
          <p:nvPr/>
        </p:nvSpPr>
        <p:spPr>
          <a:xfrm rot="-1604251">
            <a:off x="3262328" y="500082"/>
            <a:ext cx="1426305" cy="488091"/>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rgbClr val="000000"/>
              </a:buClr>
              <a:buSzPts val="1100"/>
              <a:buFont typeface="Arial"/>
              <a:buNone/>
            </a:pPr>
            <a:endParaRPr b="1">
              <a:solidFill>
                <a:srgbClr val="FFFFFF"/>
              </a:solidFill>
            </a:endParaRPr>
          </a:p>
          <a:p>
            <a:pPr marL="0" lvl="0" indent="0" algn="l" rtl="0">
              <a:spcBef>
                <a:spcPts val="0"/>
              </a:spcBef>
              <a:spcAft>
                <a:spcPts val="0"/>
              </a:spcAft>
              <a:buNone/>
            </a:pPr>
            <a:endParaRPr/>
          </a:p>
        </p:txBody>
      </p:sp>
      <p:sp>
        <p:nvSpPr>
          <p:cNvPr id="301" name="Google Shape;301;p36"/>
          <p:cNvSpPr txBox="1"/>
          <p:nvPr/>
        </p:nvSpPr>
        <p:spPr>
          <a:xfrm rot="-1249583">
            <a:off x="1393662" y="4185688"/>
            <a:ext cx="1607426" cy="460889"/>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solidFill>
                <a:srgbClr val="FFFFFF"/>
              </a:solidFill>
            </a:endParaRPr>
          </a:p>
        </p:txBody>
      </p:sp>
      <p:sp>
        <p:nvSpPr>
          <p:cNvPr id="302" name="Google Shape;302;p36"/>
          <p:cNvSpPr txBox="1"/>
          <p:nvPr/>
        </p:nvSpPr>
        <p:spPr>
          <a:xfrm rot="-1640141">
            <a:off x="4286633" y="569838"/>
            <a:ext cx="1855389" cy="800094"/>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rgbClr val="000000"/>
              </a:buClr>
              <a:buSzPts val="1100"/>
              <a:buFont typeface="Arial"/>
              <a:buNone/>
            </a:pPr>
            <a:endParaRPr b="1">
              <a:solidFill>
                <a:srgbClr val="FFFFFF"/>
              </a:solidFill>
            </a:endParaRPr>
          </a:p>
          <a:p>
            <a:pPr marL="0" lvl="0" indent="0" algn="l" rtl="0">
              <a:spcBef>
                <a:spcPts val="0"/>
              </a:spcBef>
              <a:spcAft>
                <a:spcPts val="0"/>
              </a:spcAft>
              <a:buNone/>
            </a:pPr>
            <a:endParaRPr b="1"/>
          </a:p>
        </p:txBody>
      </p:sp>
      <p:sp>
        <p:nvSpPr>
          <p:cNvPr id="303" name="Google Shape;303;p36"/>
          <p:cNvSpPr txBox="1"/>
          <p:nvPr/>
        </p:nvSpPr>
        <p:spPr>
          <a:xfrm rot="-1799125">
            <a:off x="5341306" y="726304"/>
            <a:ext cx="1666335" cy="800106"/>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b="1">
                <a:solidFill>
                  <a:srgbClr val="FFFFFF"/>
                </a:solidFill>
              </a:rPr>
              <a:t> </a:t>
            </a:r>
            <a:endParaRPr b="1">
              <a:solidFill>
                <a:srgbClr val="FFFFFF"/>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pic>
        <p:nvPicPr>
          <p:cNvPr id="308" name="Google Shape;308;p37"/>
          <p:cNvPicPr preferRelativeResize="0"/>
          <p:nvPr/>
        </p:nvPicPr>
        <p:blipFill rotWithShape="1">
          <a:blip r:embed="rId3">
            <a:alphaModFix/>
          </a:blip>
          <a:srcRect t="21028" b="21783"/>
          <a:stretch/>
        </p:blipFill>
        <p:spPr>
          <a:xfrm>
            <a:off x="570500" y="123225"/>
            <a:ext cx="5058901" cy="4888723"/>
          </a:xfrm>
          <a:prstGeom prst="rect">
            <a:avLst/>
          </a:prstGeom>
          <a:noFill/>
          <a:ln>
            <a:noFill/>
          </a:ln>
        </p:spPr>
      </p:pic>
      <p:sp>
        <p:nvSpPr>
          <p:cNvPr id="309" name="Google Shape;309;p37"/>
          <p:cNvSpPr txBox="1"/>
          <p:nvPr/>
        </p:nvSpPr>
        <p:spPr>
          <a:xfrm>
            <a:off x="6174125" y="731525"/>
            <a:ext cx="7354500" cy="858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4800" b="1">
                <a:solidFill>
                  <a:srgbClr val="FFFFFF"/>
                </a:solidFill>
              </a:rPr>
              <a:t>GANTT </a:t>
            </a:r>
            <a:endParaRPr sz="4800" b="1">
              <a:solidFill>
                <a:srgbClr val="FFFFFF"/>
              </a:solidFill>
            </a:endParaRPr>
          </a:p>
          <a:p>
            <a:pPr marL="0" lvl="0" indent="0" algn="l" rtl="0">
              <a:spcBef>
                <a:spcPts val="0"/>
              </a:spcBef>
              <a:spcAft>
                <a:spcPts val="0"/>
              </a:spcAft>
              <a:buNone/>
            </a:pPr>
            <a:r>
              <a:rPr lang="en" sz="4800" b="1">
                <a:solidFill>
                  <a:srgbClr val="FFFFFF"/>
                </a:solidFill>
              </a:rPr>
              <a:t>CHART</a:t>
            </a:r>
            <a:endParaRPr sz="4800" b="1">
              <a:solidFill>
                <a:srgbClr val="FFFFFF"/>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13"/>
        <p:cNvGrpSpPr/>
        <p:nvPr/>
      </p:nvGrpSpPr>
      <p:grpSpPr>
        <a:xfrm>
          <a:off x="0" y="0"/>
          <a:ext cx="0" cy="0"/>
          <a:chOff x="0" y="0"/>
          <a:chExt cx="0" cy="0"/>
        </a:xfrm>
      </p:grpSpPr>
      <p:sp>
        <p:nvSpPr>
          <p:cNvPr id="314" name="Google Shape;314;p38"/>
          <p:cNvSpPr txBox="1">
            <a:spLocks noGrp="1"/>
          </p:cNvSpPr>
          <p:nvPr>
            <p:ph type="title"/>
          </p:nvPr>
        </p:nvSpPr>
        <p:spPr>
          <a:xfrm>
            <a:off x="1693425" y="200147"/>
            <a:ext cx="8222100" cy="838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b="1">
                <a:solidFill>
                  <a:srgbClr val="FFFFFF"/>
                </a:solidFill>
              </a:rPr>
              <a:t>Missed Targets</a:t>
            </a:r>
            <a:endParaRPr b="1">
              <a:solidFill>
                <a:srgbClr val="FFFFFF"/>
              </a:solidFill>
            </a:endParaRPr>
          </a:p>
        </p:txBody>
      </p:sp>
      <p:sp>
        <p:nvSpPr>
          <p:cNvPr id="315" name="Google Shape;315;p38"/>
          <p:cNvSpPr txBox="1"/>
          <p:nvPr/>
        </p:nvSpPr>
        <p:spPr>
          <a:xfrm>
            <a:off x="806600" y="1309250"/>
            <a:ext cx="3600600" cy="1706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b="1">
                <a:solidFill>
                  <a:srgbClr val="FFFFFF"/>
                </a:solidFill>
              </a:rPr>
              <a:t>Due to us being let down by a member or the group, our original target date of friday for our business plan to be complete was missed. Leading to the rest of the group working like crazy right up to the last minute</a:t>
            </a:r>
            <a:r>
              <a:rPr lang="en"/>
              <a:t>.  </a:t>
            </a:r>
            <a:endParaRPr/>
          </a:p>
        </p:txBody>
      </p:sp>
      <p:sp>
        <p:nvSpPr>
          <p:cNvPr id="316" name="Google Shape;316;p38"/>
          <p:cNvSpPr txBox="1"/>
          <p:nvPr/>
        </p:nvSpPr>
        <p:spPr>
          <a:xfrm>
            <a:off x="3775800" y="2934150"/>
            <a:ext cx="3752400" cy="1098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p>
        </p:txBody>
      </p:sp>
      <p:pic>
        <p:nvPicPr>
          <p:cNvPr id="317" name="Google Shape;317;p38"/>
          <p:cNvPicPr preferRelativeResize="0"/>
          <p:nvPr/>
        </p:nvPicPr>
        <p:blipFill>
          <a:blip r:embed="rId3">
            <a:alphaModFix/>
          </a:blip>
          <a:stretch>
            <a:fillRect/>
          </a:stretch>
        </p:blipFill>
        <p:spPr>
          <a:xfrm>
            <a:off x="5409127" y="865113"/>
            <a:ext cx="2384575" cy="3167928"/>
          </a:xfrm>
          <a:prstGeom prst="rect">
            <a:avLst/>
          </a:prstGeom>
          <a:noFill/>
          <a:ln>
            <a:noFill/>
          </a:ln>
        </p:spPr>
      </p:pic>
      <p:pic>
        <p:nvPicPr>
          <p:cNvPr id="318" name="Google Shape;318;p38"/>
          <p:cNvPicPr preferRelativeResize="0"/>
          <p:nvPr/>
        </p:nvPicPr>
        <p:blipFill rotWithShape="1">
          <a:blip r:embed="rId4">
            <a:alphaModFix/>
          </a:blip>
          <a:srcRect b="27839"/>
          <a:stretch/>
        </p:blipFill>
        <p:spPr>
          <a:xfrm rot="2021423">
            <a:off x="3566815" y="1388682"/>
            <a:ext cx="1822745" cy="2830760"/>
          </a:xfrm>
          <a:prstGeom prst="rect">
            <a:avLst/>
          </a:prstGeom>
          <a:noFill/>
          <a:ln>
            <a:noFill/>
          </a:ln>
        </p:spPr>
      </p:pic>
      <p:pic>
        <p:nvPicPr>
          <p:cNvPr id="319" name="Google Shape;319;p38"/>
          <p:cNvPicPr preferRelativeResize="0"/>
          <p:nvPr/>
        </p:nvPicPr>
        <p:blipFill>
          <a:blip r:embed="rId5">
            <a:alphaModFix/>
          </a:blip>
          <a:stretch>
            <a:fillRect/>
          </a:stretch>
        </p:blipFill>
        <p:spPr>
          <a:xfrm rot="1483412">
            <a:off x="7458503" y="1892686"/>
            <a:ext cx="1822744" cy="1822744"/>
          </a:xfrm>
          <a:prstGeom prst="rect">
            <a:avLst/>
          </a:prstGeom>
          <a:noFill/>
          <a:ln>
            <a:noFill/>
          </a:ln>
        </p:spPr>
      </p:pic>
      <p:pic>
        <p:nvPicPr>
          <p:cNvPr id="320" name="Google Shape;320;p38"/>
          <p:cNvPicPr preferRelativeResize="0"/>
          <p:nvPr/>
        </p:nvPicPr>
        <p:blipFill rotWithShape="1">
          <a:blip r:embed="rId4">
            <a:alphaModFix/>
          </a:blip>
          <a:srcRect b="27839"/>
          <a:stretch/>
        </p:blipFill>
        <p:spPr>
          <a:xfrm rot="-2901582">
            <a:off x="1997291" y="2558082"/>
            <a:ext cx="1822744" cy="2830761"/>
          </a:xfrm>
          <a:prstGeom prst="rect">
            <a:avLst/>
          </a:prstGeom>
          <a:noFill/>
          <a:ln>
            <a:noFill/>
          </a:ln>
        </p:spPr>
      </p:pic>
      <p:pic>
        <p:nvPicPr>
          <p:cNvPr id="321" name="Google Shape;321;p38"/>
          <p:cNvPicPr preferRelativeResize="0"/>
          <p:nvPr/>
        </p:nvPicPr>
        <p:blipFill>
          <a:blip r:embed="rId5">
            <a:alphaModFix/>
          </a:blip>
          <a:stretch>
            <a:fillRect/>
          </a:stretch>
        </p:blipFill>
        <p:spPr>
          <a:xfrm rot="4728837">
            <a:off x="82701" y="2793236"/>
            <a:ext cx="1822748" cy="1822748"/>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sp>
        <p:nvSpPr>
          <p:cNvPr id="326" name="Google Shape;326;p39"/>
          <p:cNvSpPr txBox="1">
            <a:spLocks noGrp="1"/>
          </p:cNvSpPr>
          <p:nvPr>
            <p:ph type="title"/>
          </p:nvPr>
        </p:nvSpPr>
        <p:spPr>
          <a:xfrm>
            <a:off x="539650" y="305372"/>
            <a:ext cx="8222100" cy="838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a:solidFill>
                  <a:srgbClr val="FFFFFF"/>
                </a:solidFill>
              </a:rPr>
              <a:t>CONTINGENCY PLAN</a:t>
            </a:r>
            <a:endParaRPr b="1">
              <a:solidFill>
                <a:srgbClr val="FFFFFF"/>
              </a:solidFill>
            </a:endParaRPr>
          </a:p>
        </p:txBody>
      </p:sp>
      <p:sp>
        <p:nvSpPr>
          <p:cNvPr id="327" name="Google Shape;327;p39"/>
          <p:cNvSpPr txBox="1">
            <a:spLocks noGrp="1"/>
          </p:cNvSpPr>
          <p:nvPr>
            <p:ph type="body" idx="4294967295"/>
          </p:nvPr>
        </p:nvSpPr>
        <p:spPr>
          <a:xfrm>
            <a:off x="1190400" y="1066225"/>
            <a:ext cx="6763200" cy="3481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endParaRPr b="1">
              <a:solidFill>
                <a:srgbClr val="FFFFFF"/>
              </a:solidFill>
            </a:endParaRPr>
          </a:p>
          <a:p>
            <a:pPr marL="0" lvl="0" indent="0" algn="ctr" rtl="0">
              <a:spcBef>
                <a:spcPts val="1600"/>
              </a:spcBef>
              <a:spcAft>
                <a:spcPts val="0"/>
              </a:spcAft>
              <a:buNone/>
            </a:pPr>
            <a:r>
              <a:rPr lang="en" sz="2400" b="1">
                <a:solidFill>
                  <a:srgbClr val="FFFFFF"/>
                </a:solidFill>
              </a:rPr>
              <a:t>STAFF ILLNESS</a:t>
            </a:r>
            <a:endParaRPr sz="2400" b="1">
              <a:solidFill>
                <a:srgbClr val="FFFFFF"/>
              </a:solidFill>
            </a:endParaRPr>
          </a:p>
          <a:p>
            <a:pPr marL="0" lvl="0" indent="0" algn="ctr" rtl="0">
              <a:spcBef>
                <a:spcPts val="1600"/>
              </a:spcBef>
              <a:spcAft>
                <a:spcPts val="0"/>
              </a:spcAft>
              <a:buNone/>
            </a:pPr>
            <a:r>
              <a:rPr lang="en" sz="2400" b="1">
                <a:solidFill>
                  <a:srgbClr val="FFFFFF"/>
                </a:solidFill>
              </a:rPr>
              <a:t>NATURAL DISASTERS</a:t>
            </a:r>
            <a:endParaRPr sz="2400" b="1">
              <a:solidFill>
                <a:srgbClr val="FFFFFF"/>
              </a:solidFill>
            </a:endParaRPr>
          </a:p>
          <a:p>
            <a:pPr marL="0" lvl="0" indent="0" algn="ctr" rtl="0">
              <a:spcBef>
                <a:spcPts val="1600"/>
              </a:spcBef>
              <a:spcAft>
                <a:spcPts val="0"/>
              </a:spcAft>
              <a:buNone/>
            </a:pPr>
            <a:r>
              <a:rPr lang="en" sz="2400" b="1">
                <a:solidFill>
                  <a:srgbClr val="FFFFFF"/>
                </a:solidFill>
              </a:rPr>
              <a:t>FAILURE OF BUSINESS</a:t>
            </a:r>
            <a:endParaRPr sz="2400" b="1">
              <a:solidFill>
                <a:srgbClr val="FFFFFF"/>
              </a:solidFill>
            </a:endParaRPr>
          </a:p>
          <a:p>
            <a:pPr marL="0" lvl="0" indent="0" algn="ctr" rtl="0">
              <a:spcBef>
                <a:spcPts val="1600"/>
              </a:spcBef>
              <a:spcAft>
                <a:spcPts val="0"/>
              </a:spcAft>
              <a:buNone/>
            </a:pPr>
            <a:r>
              <a:rPr lang="en" sz="2400" b="1">
                <a:solidFill>
                  <a:srgbClr val="FFFFFF"/>
                </a:solidFill>
              </a:rPr>
              <a:t>10% OF MONTHLY SALES</a:t>
            </a:r>
            <a:endParaRPr sz="2400" b="1">
              <a:solidFill>
                <a:srgbClr val="FFFFFF"/>
              </a:solidFill>
            </a:endParaRPr>
          </a:p>
          <a:p>
            <a:pPr marL="0" lvl="0" indent="0" algn="l" rtl="0">
              <a:spcBef>
                <a:spcPts val="1600"/>
              </a:spcBef>
              <a:spcAft>
                <a:spcPts val="1600"/>
              </a:spcAft>
              <a:buNone/>
            </a:pPr>
            <a:endParaRPr/>
          </a:p>
        </p:txBody>
      </p:sp>
      <p:pic>
        <p:nvPicPr>
          <p:cNvPr id="328" name="Google Shape;328;p39"/>
          <p:cNvPicPr preferRelativeResize="0"/>
          <p:nvPr/>
        </p:nvPicPr>
        <p:blipFill>
          <a:blip r:embed="rId3">
            <a:alphaModFix/>
          </a:blip>
          <a:stretch>
            <a:fillRect/>
          </a:stretch>
        </p:blipFill>
        <p:spPr>
          <a:xfrm>
            <a:off x="113826" y="617375"/>
            <a:ext cx="2058325" cy="1707350"/>
          </a:xfrm>
          <a:prstGeom prst="rect">
            <a:avLst/>
          </a:prstGeom>
          <a:noFill/>
          <a:ln>
            <a:noFill/>
          </a:ln>
        </p:spPr>
      </p:pic>
      <p:pic>
        <p:nvPicPr>
          <p:cNvPr id="329" name="Google Shape;329;p39"/>
          <p:cNvPicPr preferRelativeResize="0"/>
          <p:nvPr/>
        </p:nvPicPr>
        <p:blipFill>
          <a:blip r:embed="rId4">
            <a:alphaModFix/>
          </a:blip>
          <a:stretch>
            <a:fillRect/>
          </a:stretch>
        </p:blipFill>
        <p:spPr>
          <a:xfrm>
            <a:off x="6490550" y="2894600"/>
            <a:ext cx="2452675" cy="1826750"/>
          </a:xfrm>
          <a:prstGeom prst="rect">
            <a:avLst/>
          </a:prstGeom>
          <a:noFill/>
          <a:ln>
            <a:noFill/>
          </a:ln>
        </p:spPr>
      </p:pic>
      <p:pic>
        <p:nvPicPr>
          <p:cNvPr id="330" name="Google Shape;330;p39"/>
          <p:cNvPicPr preferRelativeResize="0"/>
          <p:nvPr/>
        </p:nvPicPr>
        <p:blipFill>
          <a:blip r:embed="rId5">
            <a:alphaModFix/>
          </a:blip>
          <a:stretch>
            <a:fillRect/>
          </a:stretch>
        </p:blipFill>
        <p:spPr>
          <a:xfrm>
            <a:off x="7422421" y="415899"/>
            <a:ext cx="1721575" cy="1707350"/>
          </a:xfrm>
          <a:prstGeom prst="rect">
            <a:avLst/>
          </a:prstGeom>
          <a:noFill/>
          <a:ln>
            <a:noFill/>
          </a:ln>
        </p:spPr>
      </p:pic>
      <p:pic>
        <p:nvPicPr>
          <p:cNvPr id="331" name="Google Shape;331;p39"/>
          <p:cNvPicPr preferRelativeResize="0"/>
          <p:nvPr/>
        </p:nvPicPr>
        <p:blipFill>
          <a:blip r:embed="rId6">
            <a:alphaModFix/>
          </a:blip>
          <a:stretch>
            <a:fillRect/>
          </a:stretch>
        </p:blipFill>
        <p:spPr>
          <a:xfrm>
            <a:off x="351513" y="2844538"/>
            <a:ext cx="2143125" cy="2143125"/>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336" name="Google Shape;336;p40"/>
          <p:cNvSpPr txBox="1">
            <a:spLocks noGrp="1"/>
          </p:cNvSpPr>
          <p:nvPr>
            <p:ph type="title"/>
          </p:nvPr>
        </p:nvSpPr>
        <p:spPr>
          <a:xfrm>
            <a:off x="526650" y="473572"/>
            <a:ext cx="8222100" cy="838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9600" b="1"/>
              <a:t>THANK YOU </a:t>
            </a:r>
            <a:endParaRPr sz="9600" b="1"/>
          </a:p>
        </p:txBody>
      </p:sp>
      <p:pic>
        <p:nvPicPr>
          <p:cNvPr id="337" name="Google Shape;337;p40"/>
          <p:cNvPicPr preferRelativeResize="0"/>
          <p:nvPr/>
        </p:nvPicPr>
        <p:blipFill>
          <a:blip r:embed="rId3">
            <a:alphaModFix/>
          </a:blip>
          <a:stretch>
            <a:fillRect/>
          </a:stretch>
        </p:blipFill>
        <p:spPr>
          <a:xfrm>
            <a:off x="2923250" y="1620500"/>
            <a:ext cx="3077501" cy="3225325"/>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41"/>
        <p:cNvGrpSpPr/>
        <p:nvPr/>
      </p:nvGrpSpPr>
      <p:grpSpPr>
        <a:xfrm>
          <a:off x="0" y="0"/>
          <a:ext cx="0" cy="0"/>
          <a:chOff x="0" y="0"/>
          <a:chExt cx="0" cy="0"/>
        </a:xfrm>
      </p:grpSpPr>
      <p:sp>
        <p:nvSpPr>
          <p:cNvPr id="342" name="Google Shape;342;p41"/>
          <p:cNvSpPr txBox="1"/>
          <p:nvPr/>
        </p:nvSpPr>
        <p:spPr>
          <a:xfrm>
            <a:off x="0" y="95250"/>
            <a:ext cx="9072600" cy="4883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100" b="1"/>
              <a:t>Cousins, G. (2014) ‘How to Set Up a Partnership or Company With Equal Partners’ [online],</a:t>
            </a:r>
            <a:r>
              <a:rPr lang="en" sz="1100" b="1">
                <a:uFill>
                  <a:noFill/>
                </a:uFill>
                <a:hlinkClick r:id="rId3"/>
              </a:rPr>
              <a:t> </a:t>
            </a:r>
            <a:r>
              <a:rPr lang="en" sz="1100" b="1" u="sng">
                <a:solidFill>
                  <a:srgbClr val="2AA2DA"/>
                </a:solidFill>
                <a:hlinkClick r:id="rId3"/>
              </a:rPr>
              <a:t>https://www.business-lawfirm.co.uk/blog/how-to-set-up-a-partnership-or-company-with-equal-partners.aspx</a:t>
            </a:r>
            <a:r>
              <a:rPr lang="en" sz="1100" b="1"/>
              <a:t>. (accessed 29/10/2018).</a:t>
            </a:r>
            <a:endParaRPr sz="1100" b="1"/>
          </a:p>
          <a:p>
            <a:pPr marL="0" lvl="0" indent="0" algn="l" rtl="0">
              <a:lnSpc>
                <a:spcPct val="115000"/>
              </a:lnSpc>
              <a:spcBef>
                <a:spcPts val="0"/>
              </a:spcBef>
              <a:spcAft>
                <a:spcPts val="0"/>
              </a:spcAft>
              <a:buNone/>
            </a:pPr>
            <a:endParaRPr sz="1100" b="1"/>
          </a:p>
          <a:p>
            <a:pPr marL="0" lvl="0" indent="0" algn="l" rtl="0">
              <a:lnSpc>
                <a:spcPct val="115000"/>
              </a:lnSpc>
              <a:spcBef>
                <a:spcPts val="800"/>
              </a:spcBef>
              <a:spcAft>
                <a:spcPts val="0"/>
              </a:spcAft>
              <a:buNone/>
            </a:pPr>
            <a:r>
              <a:rPr lang="en" sz="1100" b="1"/>
              <a:t>Entrepreneur. (2018), marketing business the 7ps marketing, [online] Available:</a:t>
            </a:r>
            <a:r>
              <a:rPr lang="en" sz="1100" b="1">
                <a:uFill>
                  <a:noFill/>
                </a:uFill>
                <a:hlinkClick r:id="rId4"/>
              </a:rPr>
              <a:t> </a:t>
            </a:r>
            <a:r>
              <a:rPr lang="en" sz="1100" b="1" u="sng">
                <a:solidFill>
                  <a:srgbClr val="0563C1"/>
                </a:solidFill>
                <a:hlinkClick r:id="rId4"/>
              </a:rPr>
              <a:t>https://www.entreprener.com</a:t>
            </a:r>
            <a:r>
              <a:rPr lang="en" sz="1100" b="1"/>
              <a:t> [accessed on 01, November, 2018</a:t>
            </a:r>
            <a:endParaRPr sz="1100" b="1"/>
          </a:p>
          <a:p>
            <a:pPr marL="0" lvl="0" indent="0" algn="l" rtl="0">
              <a:lnSpc>
                <a:spcPct val="115000"/>
              </a:lnSpc>
              <a:spcBef>
                <a:spcPts val="800"/>
              </a:spcBef>
              <a:spcAft>
                <a:spcPts val="0"/>
              </a:spcAft>
              <a:buNone/>
            </a:pPr>
            <a:r>
              <a:rPr lang="en" sz="1100" b="1"/>
              <a:t>Entrepreneur Handbook. (2018), 35 ways to promote your business, [online]</a:t>
            </a:r>
            <a:r>
              <a:rPr lang="en" sz="1100" b="1" u="sng">
                <a:solidFill>
                  <a:schemeClr val="hlink"/>
                </a:solidFill>
                <a:hlinkClick r:id="rId5"/>
              </a:rPr>
              <a:t>https://www.entrepreneurhandbook.co.uk</a:t>
            </a:r>
            <a:r>
              <a:rPr lang="en" sz="1100" b="1"/>
              <a:t> [accessed on 01/11/2018] </a:t>
            </a:r>
            <a:endParaRPr sz="1100" b="1"/>
          </a:p>
          <a:p>
            <a:pPr marL="0" lvl="0" indent="0" algn="l" rtl="0">
              <a:spcBef>
                <a:spcPts val="800"/>
              </a:spcBef>
              <a:spcAft>
                <a:spcPts val="0"/>
              </a:spcAft>
              <a:buNone/>
            </a:pPr>
            <a:r>
              <a:rPr lang="en" sz="1100" b="1"/>
              <a:t>Fat guy media. (2017) ‘what is a target audience, and why is it so important’ [online]</a:t>
            </a:r>
            <a:r>
              <a:rPr lang="en" sz="1100" b="1">
                <a:uFill>
                  <a:noFill/>
                </a:uFill>
                <a:hlinkClick r:id="rId6"/>
              </a:rPr>
              <a:t> </a:t>
            </a:r>
            <a:r>
              <a:rPr lang="en" sz="1100" b="1" u="sng">
                <a:solidFill>
                  <a:srgbClr val="2AA2DA"/>
                </a:solidFill>
                <a:hlinkClick r:id="rId6"/>
              </a:rPr>
              <a:t>https://fatguymedia.com/inbound-marketing/target-audience</a:t>
            </a:r>
            <a:r>
              <a:rPr lang="en" sz="1100" b="1"/>
              <a:t>. (accessed 30/10/2018)</a:t>
            </a:r>
            <a:endParaRPr sz="1100" b="1"/>
          </a:p>
          <a:p>
            <a:pPr marL="0" lvl="0" indent="0" algn="l" rtl="0">
              <a:spcBef>
                <a:spcPts val="0"/>
              </a:spcBef>
              <a:spcAft>
                <a:spcPts val="0"/>
              </a:spcAft>
              <a:buNone/>
            </a:pPr>
            <a:r>
              <a:rPr lang="en" sz="1100" b="1"/>
              <a:t> </a:t>
            </a:r>
            <a:endParaRPr sz="1100" b="1"/>
          </a:p>
          <a:p>
            <a:pPr marL="0" lvl="0" indent="0" algn="l" rtl="0">
              <a:spcBef>
                <a:spcPts val="0"/>
              </a:spcBef>
              <a:spcAft>
                <a:spcPts val="0"/>
              </a:spcAft>
              <a:buNone/>
            </a:pPr>
            <a:r>
              <a:rPr lang="en" sz="1100" b="1"/>
              <a:t>FLIP. (2018) ‘How Food Trucks Can Plan Ahead for the Winter Season’ [online]</a:t>
            </a:r>
            <a:endParaRPr sz="1100" b="1"/>
          </a:p>
          <a:p>
            <a:pPr marL="0" lvl="0" indent="0" algn="l" rtl="0">
              <a:spcBef>
                <a:spcPts val="0"/>
              </a:spcBef>
              <a:spcAft>
                <a:spcPts val="0"/>
              </a:spcAft>
              <a:buNone/>
            </a:pPr>
            <a:r>
              <a:rPr lang="en" sz="1100" b="1" u="sng">
                <a:solidFill>
                  <a:srgbClr val="2AA2DA"/>
                </a:solidFill>
                <a:hlinkClick r:id="rId7"/>
              </a:rPr>
              <a:t>https://www.fliprogram.com/blog/how-food-trucks-can-plan-ahead-for-winter</a:t>
            </a:r>
            <a:r>
              <a:rPr lang="en" sz="1100" b="1"/>
              <a:t>.  (accessed 1/11/2018)</a:t>
            </a:r>
            <a:endParaRPr sz="1100" b="1"/>
          </a:p>
          <a:p>
            <a:pPr marL="0" lvl="0" indent="0" algn="l" rtl="0">
              <a:spcBef>
                <a:spcPts val="0"/>
              </a:spcBef>
              <a:spcAft>
                <a:spcPts val="0"/>
              </a:spcAft>
              <a:buNone/>
            </a:pPr>
            <a:r>
              <a:rPr lang="en" sz="1100" b="1"/>
              <a:t> </a:t>
            </a:r>
            <a:endParaRPr sz="1100" b="1"/>
          </a:p>
          <a:p>
            <a:pPr marL="0" lvl="0" indent="0" algn="l" rtl="0">
              <a:spcBef>
                <a:spcPts val="0"/>
              </a:spcBef>
              <a:spcAft>
                <a:spcPts val="0"/>
              </a:spcAft>
              <a:buNone/>
            </a:pPr>
            <a:r>
              <a:rPr lang="en" sz="1100" b="1"/>
              <a:t>Food business registration-gov UK. (2018) ‘registration of food business’ [online]</a:t>
            </a:r>
            <a:r>
              <a:rPr lang="en" sz="1100" b="1">
                <a:uFill>
                  <a:noFill/>
                </a:uFill>
                <a:hlinkClick r:id="rId8"/>
              </a:rPr>
              <a:t> </a:t>
            </a:r>
            <a:r>
              <a:rPr lang="en" sz="1100" b="1" u="sng">
                <a:solidFill>
                  <a:srgbClr val="2AA2DA"/>
                </a:solidFill>
                <a:hlinkClick r:id="rId8"/>
              </a:rPr>
              <a:t>https://www.gov.uk&gt;business-and-self-employed</a:t>
            </a:r>
            <a:r>
              <a:rPr lang="en" sz="1100" b="1"/>
              <a:t>. (accessed 30/10/2018)</a:t>
            </a:r>
            <a:endParaRPr sz="1100" b="1"/>
          </a:p>
          <a:p>
            <a:pPr marL="0" lvl="0" indent="0" algn="l" rtl="0">
              <a:lnSpc>
                <a:spcPct val="115000"/>
              </a:lnSpc>
              <a:spcBef>
                <a:spcPts val="0"/>
              </a:spcBef>
              <a:spcAft>
                <a:spcPts val="0"/>
              </a:spcAft>
              <a:buNone/>
            </a:pPr>
            <a:endParaRPr sz="1100" b="1"/>
          </a:p>
          <a:p>
            <a:pPr marL="0" lvl="0" indent="0" algn="l" rtl="0">
              <a:lnSpc>
                <a:spcPct val="115000"/>
              </a:lnSpc>
              <a:spcBef>
                <a:spcPts val="800"/>
              </a:spcBef>
              <a:spcAft>
                <a:spcPts val="0"/>
              </a:spcAft>
              <a:buNone/>
            </a:pPr>
            <a:r>
              <a:rPr lang="en" sz="1100" b="1"/>
              <a:t>High speed training. (2018), how to start street food business, [online] Available:</a:t>
            </a:r>
            <a:r>
              <a:rPr lang="en" sz="1100" b="1">
                <a:uFill>
                  <a:noFill/>
                </a:uFill>
                <a:hlinkClick r:id="rId9"/>
              </a:rPr>
              <a:t> </a:t>
            </a:r>
            <a:r>
              <a:rPr lang="en" sz="1100" b="1" u="sng">
                <a:solidFill>
                  <a:srgbClr val="0563C1"/>
                </a:solidFill>
                <a:hlinkClick r:id="rId9"/>
              </a:rPr>
              <a:t>https://www.highspeedtraining.co.uk</a:t>
            </a:r>
            <a:r>
              <a:rPr lang="en" sz="1100" b="1"/>
              <a:t> [accessed on 02, November, 2018]</a:t>
            </a:r>
            <a:endParaRPr sz="1100" b="1"/>
          </a:p>
          <a:p>
            <a:pPr marL="0" lvl="0" indent="0" algn="l" rtl="0">
              <a:lnSpc>
                <a:spcPct val="115000"/>
              </a:lnSpc>
              <a:spcBef>
                <a:spcPts val="800"/>
              </a:spcBef>
              <a:spcAft>
                <a:spcPts val="0"/>
              </a:spcAft>
              <a:buNone/>
            </a:pPr>
            <a:r>
              <a:rPr lang="en" sz="1100" b="1"/>
              <a:t>Marketing mix. (2018), definition of marketing mix, [online] Available:</a:t>
            </a:r>
            <a:r>
              <a:rPr lang="en" sz="1100" b="1">
                <a:uFill>
                  <a:noFill/>
                </a:uFill>
                <a:hlinkClick r:id="rId10"/>
              </a:rPr>
              <a:t> </a:t>
            </a:r>
            <a:r>
              <a:rPr lang="en" sz="1100" b="1" u="sng">
                <a:solidFill>
                  <a:srgbClr val="0563C1"/>
                </a:solidFill>
                <a:hlinkClick r:id="rId10"/>
              </a:rPr>
              <a:t>https://www.marketingmix.co.uk</a:t>
            </a:r>
            <a:r>
              <a:rPr lang="en" sz="1100" b="1"/>
              <a:t> [Accessed on 02, November, 2018]</a:t>
            </a:r>
            <a:endParaRPr sz="1100" b="1"/>
          </a:p>
          <a:p>
            <a:pPr marL="0" lvl="0" indent="0" algn="l" rtl="0">
              <a:spcBef>
                <a:spcPts val="800"/>
              </a:spcBef>
              <a:spcAft>
                <a:spcPts val="0"/>
              </a:spcAft>
              <a:buNone/>
            </a:pPr>
            <a:endParaRPr sz="1100" b="1"/>
          </a:p>
          <a:p>
            <a:pPr marL="0" lvl="0" indent="0" algn="l" rtl="0">
              <a:spcBef>
                <a:spcPts val="0"/>
              </a:spcBef>
              <a:spcAft>
                <a:spcPts val="0"/>
              </a:spcAft>
              <a:buNone/>
            </a:pPr>
            <a:r>
              <a:rPr lang="en" sz="1100" b="1"/>
              <a:t>Mobile cuisine. (2018) ‘Leadership Duties: The Most Critical For Food Truck Owners’. [online]</a:t>
            </a:r>
            <a:r>
              <a:rPr lang="en" sz="1100" b="1" u="sng">
                <a:solidFill>
                  <a:srgbClr val="2AA2DA"/>
                </a:solidFill>
                <a:hlinkClick r:id="rId11"/>
              </a:rPr>
              <a:t>https://mobile-cuisine.com/business/leadership-duties-the-most-critical-for-food-truck-owners/</a:t>
            </a:r>
            <a:r>
              <a:rPr lang="en" sz="1100" b="1"/>
              <a:t>. (accessed 3/11/2018)</a:t>
            </a:r>
            <a:endParaRPr sz="1100" b="1"/>
          </a:p>
          <a:p>
            <a:pPr marL="0" lvl="0" indent="0" algn="l" rtl="0">
              <a:spcBef>
                <a:spcPts val="0"/>
              </a:spcBef>
              <a:spcAft>
                <a:spcPts val="0"/>
              </a:spcAft>
              <a:buNone/>
            </a:pPr>
            <a:r>
              <a:rPr lang="en" sz="1100" b="1"/>
              <a:t> </a:t>
            </a:r>
            <a:endParaRPr b="1"/>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sp>
        <p:nvSpPr>
          <p:cNvPr id="347" name="Google Shape;347;p42"/>
          <p:cNvSpPr txBox="1"/>
          <p:nvPr/>
        </p:nvSpPr>
        <p:spPr>
          <a:xfrm>
            <a:off x="0" y="142875"/>
            <a:ext cx="9001200" cy="49422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100" b="1"/>
              <a:t>Mobile cuisine. (2018) ‘Make Sure To Focus On Your Food Truck Capabilities’. [online]</a:t>
            </a:r>
            <a:r>
              <a:rPr lang="en" sz="1100" b="1">
                <a:uFill>
                  <a:noFill/>
                </a:uFill>
                <a:hlinkClick r:id="rId3"/>
              </a:rPr>
              <a:t> </a:t>
            </a:r>
            <a:r>
              <a:rPr lang="en" sz="1100" b="1" u="sng">
                <a:solidFill>
                  <a:srgbClr val="2AA2DA"/>
                </a:solidFill>
                <a:hlinkClick r:id="rId3"/>
              </a:rPr>
              <a:t>https://mobile-cuisine.com/growth/focus-on-your-food-truck-capabilities/</a:t>
            </a:r>
            <a:r>
              <a:rPr lang="en" sz="1100" b="1"/>
              <a:t>. (accessed 1/11/2018)</a:t>
            </a:r>
            <a:endParaRPr sz="1100" b="1"/>
          </a:p>
          <a:p>
            <a:pPr marL="0" lvl="0" indent="0" algn="l" rtl="0">
              <a:spcBef>
                <a:spcPts val="0"/>
              </a:spcBef>
              <a:spcAft>
                <a:spcPts val="0"/>
              </a:spcAft>
              <a:buNone/>
            </a:pPr>
            <a:r>
              <a:rPr lang="en" sz="1100" b="1"/>
              <a:t> </a:t>
            </a:r>
            <a:endParaRPr sz="1100" b="1"/>
          </a:p>
          <a:p>
            <a:pPr marL="0" lvl="0" indent="0" algn="l" rtl="0">
              <a:spcBef>
                <a:spcPts val="0"/>
              </a:spcBef>
              <a:spcAft>
                <a:spcPts val="0"/>
              </a:spcAft>
              <a:buNone/>
            </a:pPr>
            <a:r>
              <a:rPr lang="en" sz="1100" b="1"/>
              <a:t>Mobile cuisine. (2018) ‘The Complete Human Resources Guide for Food Trucks’ [online]</a:t>
            </a:r>
            <a:endParaRPr sz="1100" b="1"/>
          </a:p>
          <a:p>
            <a:pPr marL="0" lvl="0" indent="0" algn="l" rtl="0">
              <a:spcBef>
                <a:spcPts val="0"/>
              </a:spcBef>
              <a:spcAft>
                <a:spcPts val="0"/>
              </a:spcAft>
              <a:buNone/>
            </a:pPr>
            <a:r>
              <a:rPr lang="en" sz="1100" b="1" u="sng">
                <a:solidFill>
                  <a:srgbClr val="2AA2DA"/>
                </a:solidFill>
                <a:hlinkClick r:id="rId4"/>
              </a:rPr>
              <a:t>https://mobile-cuisine.com/human-resources/human-resources-food-truck</a:t>
            </a:r>
            <a:r>
              <a:rPr lang="en" sz="1100" b="1"/>
              <a:t>. (accessed 1/11/2018)</a:t>
            </a:r>
            <a:endParaRPr sz="1100" b="1"/>
          </a:p>
          <a:p>
            <a:pPr marL="0" lvl="0" indent="0" algn="l" rtl="0">
              <a:spcBef>
                <a:spcPts val="0"/>
              </a:spcBef>
              <a:spcAft>
                <a:spcPts val="0"/>
              </a:spcAft>
              <a:buNone/>
            </a:pPr>
            <a:r>
              <a:rPr lang="en" sz="1100" b="1"/>
              <a:t> </a:t>
            </a:r>
            <a:endParaRPr sz="1100" b="1"/>
          </a:p>
          <a:p>
            <a:pPr marL="0" lvl="0" indent="0" algn="l" rtl="0">
              <a:spcBef>
                <a:spcPts val="0"/>
              </a:spcBef>
              <a:spcAft>
                <a:spcPts val="0"/>
              </a:spcAft>
              <a:buNone/>
            </a:pPr>
            <a:r>
              <a:rPr lang="en" sz="1100" b="1"/>
              <a:t>Moving food, (2018) ‘Mobile catering insurance’. [online] </a:t>
            </a:r>
            <a:r>
              <a:rPr lang="en" sz="1100" b="1" u="sng">
                <a:solidFill>
                  <a:srgbClr val="1155CC"/>
                </a:solidFill>
                <a:hlinkClick r:id="rId5"/>
              </a:rPr>
              <a:t>http://movingfood.co.uk/mobile-catering-insurance-quick-quote-2/?lead_source=google.co.uk&amp;first_name=eastern&amp;last_name=fusion&amp;telephone_number=07568215465&amp;email_address=eastern.fusion.uwtsd%40gmail.com&amp;promotional_code=</a:t>
            </a:r>
            <a:endParaRPr sz="1100" b="1"/>
          </a:p>
          <a:p>
            <a:pPr marL="0" lvl="0" indent="0" algn="l" rtl="0">
              <a:spcBef>
                <a:spcPts val="0"/>
              </a:spcBef>
              <a:spcAft>
                <a:spcPts val="0"/>
              </a:spcAft>
              <a:buNone/>
            </a:pPr>
            <a:endParaRPr sz="1100" b="1"/>
          </a:p>
          <a:p>
            <a:pPr marL="0" lvl="0" indent="0" algn="l" rtl="0">
              <a:spcBef>
                <a:spcPts val="0"/>
              </a:spcBef>
              <a:spcAft>
                <a:spcPts val="0"/>
              </a:spcAft>
              <a:buNone/>
            </a:pPr>
            <a:endParaRPr sz="1100" b="1"/>
          </a:p>
          <a:p>
            <a:pPr marL="0" lvl="0" indent="0" algn="l" rtl="0">
              <a:spcBef>
                <a:spcPts val="0"/>
              </a:spcBef>
              <a:spcAft>
                <a:spcPts val="0"/>
              </a:spcAft>
              <a:buNone/>
            </a:pPr>
            <a:r>
              <a:rPr lang="en" sz="1100" b="1"/>
              <a:t>NCASS. (2018) ‘Training for Mobile Caterers’. [online]</a:t>
            </a:r>
            <a:r>
              <a:rPr lang="en" sz="1100" b="1">
                <a:uFill>
                  <a:noFill/>
                </a:uFill>
                <a:hlinkClick r:id="rId6"/>
              </a:rPr>
              <a:t> </a:t>
            </a:r>
            <a:r>
              <a:rPr lang="en" sz="1100" b="1" u="sng">
                <a:solidFill>
                  <a:srgbClr val="2AA2DA"/>
                </a:solidFill>
                <a:hlinkClick r:id="rId6"/>
              </a:rPr>
              <a:t>https://www.ncass.org.uk/mobile-catering-home/content/get-legal/law-pages/training-requirements-for-mobile-caterers</a:t>
            </a:r>
            <a:r>
              <a:rPr lang="en" sz="1100" b="1"/>
              <a:t>. (accessed 03/11/2018)</a:t>
            </a:r>
            <a:endParaRPr sz="1100" b="1"/>
          </a:p>
          <a:p>
            <a:pPr marL="0" lvl="0" indent="0" algn="l" rtl="0">
              <a:spcBef>
                <a:spcPts val="0"/>
              </a:spcBef>
              <a:spcAft>
                <a:spcPts val="0"/>
              </a:spcAft>
              <a:buNone/>
            </a:pPr>
            <a:endParaRPr sz="1100" b="1"/>
          </a:p>
          <a:p>
            <a:pPr marL="0" lvl="0" indent="0" algn="l" rtl="0">
              <a:spcBef>
                <a:spcPts val="0"/>
              </a:spcBef>
              <a:spcAft>
                <a:spcPts val="0"/>
              </a:spcAft>
              <a:buNone/>
            </a:pPr>
            <a:r>
              <a:rPr lang="en" sz="1100" b="1"/>
              <a:t> </a:t>
            </a:r>
            <a:endParaRPr sz="1100" b="1"/>
          </a:p>
          <a:p>
            <a:pPr marL="0" lvl="0" indent="0" algn="l" rtl="0">
              <a:lnSpc>
                <a:spcPct val="115000"/>
              </a:lnSpc>
              <a:spcBef>
                <a:spcPts val="0"/>
              </a:spcBef>
              <a:spcAft>
                <a:spcPts val="0"/>
              </a:spcAft>
              <a:buNone/>
            </a:pPr>
            <a:r>
              <a:rPr lang="en" sz="1100" b="1"/>
              <a:t>NCASS. (2018) ‘Catering van for sale’.[online] </a:t>
            </a:r>
            <a:r>
              <a:rPr lang="en" sz="1100" b="1" u="sng">
                <a:solidFill>
                  <a:srgbClr val="1155CC"/>
                </a:solidFill>
                <a:hlinkClick r:id="rId7"/>
              </a:rPr>
              <a:t>https://www.ncass.org.uk/forsale/16_trailer_truck_and_generator_13794.aspx</a:t>
            </a:r>
            <a:r>
              <a:rPr lang="en" sz="1100" b="1"/>
              <a:t>. (accessed 03/12/2018)</a:t>
            </a:r>
            <a:endParaRPr sz="1100" b="1"/>
          </a:p>
          <a:p>
            <a:pPr marL="0" lvl="0" indent="0" algn="l" rtl="0">
              <a:lnSpc>
                <a:spcPct val="115000"/>
              </a:lnSpc>
              <a:spcBef>
                <a:spcPts val="0"/>
              </a:spcBef>
              <a:spcAft>
                <a:spcPts val="0"/>
              </a:spcAft>
              <a:buNone/>
            </a:pPr>
            <a:endParaRPr sz="1100" b="1"/>
          </a:p>
          <a:p>
            <a:pPr marL="0" lvl="0" indent="0" algn="l" rtl="0">
              <a:spcBef>
                <a:spcPts val="0"/>
              </a:spcBef>
              <a:spcAft>
                <a:spcPts val="0"/>
              </a:spcAft>
              <a:buNone/>
            </a:pPr>
            <a:r>
              <a:rPr lang="en" sz="1100" b="1"/>
              <a:t>Paymentsense. (2018) ‘how to be a vendor at festivals.’ [online]</a:t>
            </a:r>
            <a:r>
              <a:rPr lang="en" sz="1100" b="1">
                <a:uFill>
                  <a:noFill/>
                </a:uFill>
                <a:hlinkClick r:id="rId8"/>
              </a:rPr>
              <a:t> </a:t>
            </a:r>
            <a:r>
              <a:rPr lang="en" sz="1100" b="1" u="sng">
                <a:solidFill>
                  <a:srgbClr val="2AA2DA"/>
                </a:solidFill>
                <a:hlinkClick r:id="rId8"/>
              </a:rPr>
              <a:t>https://paymentsense.co.uk/blog/how-to-be-a-vendor-at-festivals.uk</a:t>
            </a:r>
            <a:r>
              <a:rPr lang="en" sz="1100" b="1"/>
              <a:t>. (accessed 30/10/2018)</a:t>
            </a:r>
            <a:endParaRPr sz="1100" b="1"/>
          </a:p>
          <a:p>
            <a:pPr marL="0" lvl="0" indent="0" algn="l" rtl="0">
              <a:spcBef>
                <a:spcPts val="0"/>
              </a:spcBef>
              <a:spcAft>
                <a:spcPts val="0"/>
              </a:spcAft>
              <a:buNone/>
            </a:pPr>
            <a:endParaRPr sz="1100" b="1"/>
          </a:p>
          <a:p>
            <a:pPr marL="0" lvl="0" indent="0" algn="l" rtl="0">
              <a:spcBef>
                <a:spcPts val="0"/>
              </a:spcBef>
              <a:spcAft>
                <a:spcPts val="0"/>
              </a:spcAft>
              <a:buNone/>
            </a:pPr>
            <a:r>
              <a:rPr lang="en" sz="1100" b="1"/>
              <a:t>Reed, W (2017) ‘What Food Hygiene Qualifications do I need to work in a kitchen?’. [online]</a:t>
            </a:r>
            <a:r>
              <a:rPr lang="en" sz="1100" b="1">
                <a:uFill>
                  <a:noFill/>
                </a:uFill>
                <a:hlinkClick r:id="rId9"/>
              </a:rPr>
              <a:t> </a:t>
            </a:r>
            <a:r>
              <a:rPr lang="en" sz="1100" b="1" u="sng">
                <a:solidFill>
                  <a:srgbClr val="2AA2DA"/>
                </a:solidFill>
                <a:hlinkClick r:id="rId9"/>
              </a:rPr>
              <a:t>https://jobs.morningadvertiser.co.uk/article/what-food-hygiene-qualifications-do-i-need-to-work-in-a-kitchen-/</a:t>
            </a:r>
            <a:r>
              <a:rPr lang="en" sz="1100" b="1"/>
              <a:t>. (accessed 31/10/2018</a:t>
            </a:r>
            <a:endParaRPr sz="1100" b="1"/>
          </a:p>
          <a:p>
            <a:pPr marL="0" lvl="0" indent="0" algn="l" rtl="0">
              <a:lnSpc>
                <a:spcPct val="115000"/>
              </a:lnSpc>
              <a:spcBef>
                <a:spcPts val="0"/>
              </a:spcBef>
              <a:spcAft>
                <a:spcPts val="0"/>
              </a:spcAft>
              <a:buNone/>
            </a:pPr>
            <a:r>
              <a:rPr lang="en" sz="1100" b="1"/>
              <a:t>The wholesale forums. (2018), Trade at a music festival, [online] Available:</a:t>
            </a:r>
            <a:r>
              <a:rPr lang="en" sz="1100" b="1">
                <a:uFill>
                  <a:noFill/>
                </a:uFill>
                <a:hlinkClick r:id="rId10"/>
              </a:rPr>
              <a:t> </a:t>
            </a:r>
            <a:r>
              <a:rPr lang="en" sz="1100" b="1" u="sng">
                <a:solidFill>
                  <a:srgbClr val="0563C1"/>
                </a:solidFill>
                <a:hlinkClick r:id="rId10"/>
              </a:rPr>
              <a:t>https://www.thewholesaleforums.co.uk</a:t>
            </a:r>
            <a:r>
              <a:rPr lang="en" sz="1100" b="1"/>
              <a:t> [Accessed on 01, November, 2018]) </a:t>
            </a:r>
            <a:endParaRPr sz="1100" b="1"/>
          </a:p>
          <a:p>
            <a:pPr marL="0" lvl="0" indent="0" algn="l" rtl="0">
              <a:lnSpc>
                <a:spcPct val="115000"/>
              </a:lnSpc>
              <a:spcBef>
                <a:spcPts val="800"/>
              </a:spcBef>
              <a:spcAft>
                <a:spcPts val="0"/>
              </a:spcAft>
              <a:buNone/>
            </a:pPr>
            <a:r>
              <a:rPr lang="en" sz="1100" b="1"/>
              <a:t>Shopify. (2018), how to price your product what you need to know about pricing before launch, [online] Available:</a:t>
            </a:r>
            <a:r>
              <a:rPr lang="en" sz="1100" b="1">
                <a:uFill>
                  <a:noFill/>
                </a:uFill>
                <a:hlinkClick r:id="rId11"/>
              </a:rPr>
              <a:t> </a:t>
            </a:r>
            <a:r>
              <a:rPr lang="en" sz="1100" b="1" u="sng">
                <a:solidFill>
                  <a:srgbClr val="0563C1"/>
                </a:solidFill>
                <a:hlinkClick r:id="rId11"/>
              </a:rPr>
              <a:t>https://www.shopify.com</a:t>
            </a:r>
            <a:r>
              <a:rPr lang="en" sz="1100" b="1"/>
              <a:t>   [Accessed on 01, November, 2018]</a:t>
            </a:r>
            <a:endParaRPr sz="1100" b="1"/>
          </a:p>
          <a:p>
            <a:pPr marL="0" lvl="0" indent="0" algn="l" rtl="0">
              <a:spcBef>
                <a:spcPts val="800"/>
              </a:spcBef>
              <a:spcAft>
                <a:spcPts val="0"/>
              </a:spcAft>
              <a:buNone/>
            </a:pPr>
            <a:endParaRPr sz="11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51"/>
        <p:cNvGrpSpPr/>
        <p:nvPr/>
      </p:nvGrpSpPr>
      <p:grpSpPr>
        <a:xfrm>
          <a:off x="0" y="0"/>
          <a:ext cx="0" cy="0"/>
          <a:chOff x="0" y="0"/>
          <a:chExt cx="0" cy="0"/>
        </a:xfrm>
      </p:grpSpPr>
      <p:sp>
        <p:nvSpPr>
          <p:cNvPr id="352" name="Google Shape;352;p43"/>
          <p:cNvSpPr txBox="1"/>
          <p:nvPr/>
        </p:nvSpPr>
        <p:spPr>
          <a:xfrm>
            <a:off x="183150" y="71425"/>
            <a:ext cx="8777700" cy="2909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100" b="1">
              <a:solidFill>
                <a:srgbClr val="FFFFFF"/>
              </a:solidFill>
            </a:endParaRPr>
          </a:p>
          <a:p>
            <a:pPr marL="0" lvl="0" indent="0" algn="l" rtl="0">
              <a:spcBef>
                <a:spcPts val="0"/>
              </a:spcBef>
              <a:spcAft>
                <a:spcPts val="0"/>
              </a:spcAft>
              <a:buNone/>
            </a:pPr>
            <a:r>
              <a:rPr lang="en" sz="1100" b="1">
                <a:solidFill>
                  <a:srgbClr val="FFFFFF"/>
                </a:solidFill>
              </a:rPr>
              <a:t>Small business.(2017) what percentages of gross revenue should be used for marketing,[online] available:</a:t>
            </a:r>
            <a:r>
              <a:rPr lang="en" sz="1100" b="1" u="sng">
                <a:solidFill>
                  <a:srgbClr val="FFFFFF"/>
                </a:solidFill>
                <a:hlinkClick r:id="rId3"/>
              </a:rPr>
              <a:t>https://www.smallbusiness.chron.com</a:t>
            </a:r>
            <a:r>
              <a:rPr lang="en" sz="1100" b="1">
                <a:solidFill>
                  <a:srgbClr val="FFFFFF"/>
                </a:solidFill>
              </a:rPr>
              <a:t> [accessed on 02,november, 2018]  </a:t>
            </a:r>
            <a:endParaRPr sz="1100" b="1">
              <a:solidFill>
                <a:srgbClr val="FFFFFF"/>
              </a:solidFill>
            </a:endParaRPr>
          </a:p>
          <a:p>
            <a:pPr marL="0" lvl="0" indent="0" algn="l" rtl="0">
              <a:spcBef>
                <a:spcPts val="0"/>
              </a:spcBef>
              <a:spcAft>
                <a:spcPts val="0"/>
              </a:spcAft>
              <a:buNone/>
            </a:pPr>
            <a:r>
              <a:rPr lang="en" sz="1100" b="1">
                <a:solidFill>
                  <a:srgbClr val="FFFFFF"/>
                </a:solidFill>
              </a:rPr>
              <a:t>University of Cambridge. (2018) ‘ Porter’s Generic Competitive Strategies’. [online]</a:t>
            </a:r>
            <a:r>
              <a:rPr lang="en" sz="1100" b="1">
                <a:solidFill>
                  <a:srgbClr val="FFFFFF"/>
                </a:solidFill>
                <a:uFill>
                  <a:noFill/>
                </a:uFill>
                <a:hlinkClick r:id="rId4"/>
              </a:rPr>
              <a:t> </a:t>
            </a:r>
            <a:r>
              <a:rPr lang="en" sz="1100" b="1" u="sng">
                <a:solidFill>
                  <a:srgbClr val="FFFFFF"/>
                </a:solidFill>
                <a:hlinkClick r:id="rId4"/>
              </a:rPr>
              <a:t>https://www.ifm.eng.cam.ac.uk/research/dstools/porters-generic-competitive-strategies/</a:t>
            </a:r>
            <a:r>
              <a:rPr lang="en" sz="1100" b="1">
                <a:solidFill>
                  <a:srgbClr val="FFFFFF"/>
                </a:solidFill>
              </a:rPr>
              <a:t>. (accessed 31/10/2018)</a:t>
            </a:r>
            <a:endParaRPr b="1">
              <a:solidFill>
                <a:srgbClr val="FFFFFF"/>
              </a:solidFill>
            </a:endParaRPr>
          </a:p>
        </p:txBody>
      </p:sp>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1656</Words>
  <Application>Microsoft Office PowerPoint</Application>
  <PresentationFormat>On-screen Show (16:9)</PresentationFormat>
  <Paragraphs>174</Paragraphs>
  <Slides>31</Slides>
  <Notes>31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Arial</vt:lpstr>
      <vt:lpstr>Roboto</vt:lpstr>
      <vt:lpstr>Geometric</vt:lpstr>
      <vt:lpstr>Eastern Fusion </vt:lpstr>
      <vt:lpstr>PowerPoint Presentation</vt:lpstr>
      <vt:lpstr>PowerPoint Presentation</vt:lpstr>
      <vt:lpstr>Our Product</vt:lpstr>
      <vt:lpstr>PowerPoint Presentation</vt:lpstr>
      <vt:lpstr>Upcoming Events </vt:lpstr>
      <vt:lpstr>PHYSICAL RESOURCES</vt:lpstr>
      <vt:lpstr>PowerPoint Presentation</vt:lpstr>
      <vt:lpstr>MARKETING ACTIVITIES</vt:lpstr>
      <vt:lpstr>results of questionnaire</vt:lpstr>
      <vt:lpstr>questionnaire aire</vt:lpstr>
      <vt:lpstr>ripara</vt:lpstr>
      <vt:lpstr>PowerPoint Presentation</vt:lpstr>
      <vt:lpstr>ripara</vt:lpstr>
      <vt:lpstr>Questionnaire results </vt:lpstr>
      <vt:lpstr>PowerPoint Presentation</vt:lpstr>
      <vt:lpstr> Our targeted audience are families and students</vt:lpstr>
      <vt:lpstr>PowerPoint Presentation</vt:lpstr>
      <vt:lpstr>PowerPoint Presentation</vt:lpstr>
      <vt:lpstr>PowerPoint Presentation</vt:lpstr>
      <vt:lpstr>Pricing Strategies </vt:lpstr>
      <vt:lpstr>PowerPoint Presentation</vt:lpstr>
      <vt:lpstr>PowerPoint Presentation</vt:lpstr>
      <vt:lpstr>PowerPoint Presentation</vt:lpstr>
      <vt:lpstr>PowerPoint Presentation</vt:lpstr>
      <vt:lpstr>Missed Targets</vt:lpstr>
      <vt:lpstr>CONTINGENCY PLAN</vt:lpstr>
      <vt:lpstr>THANK YOU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Eastern Fusion </dc:title>
  <dc:creator>KIRSTY</dc:creator>
  <cp:lastModifiedBy>Kirsty Mitchell (1709597)</cp:lastModifiedBy>
  <cp:revision>1</cp:revision>
  <dcterms:modified xsi:type="dcterms:W3CDTF">2018-12-03T23:30:22Z</dcterms:modified>
</cp:coreProperties>
</file>