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3DD7124-18A3-4B6A-8F64-5F087FACDF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318CAA-6CFD-47F9-9C94-A59B1EAEE231}">
      <dgm:prSet/>
      <dgm:spPr/>
      <dgm:t>
        <a:bodyPr/>
        <a:lstStyle/>
        <a:p>
          <a:r>
            <a:rPr lang="en-US"/>
            <a:t>Focusing on the situation at hand, asking the correct questions, and implementing real solutions as quickly as possible is the most effective strategy to overcome obstacles (Suresh et al., 2021)</a:t>
          </a:r>
        </a:p>
      </dgm:t>
    </dgm:pt>
    <dgm:pt modelId="{1B296387-22A9-47C1-8F08-C52634B2692F}" type="parTrans" cxnId="{5B8CA9BE-BCE5-4DD8-89CF-8CDB8F98E45F}">
      <dgm:prSet/>
      <dgm:spPr/>
      <dgm:t>
        <a:bodyPr/>
        <a:lstStyle/>
        <a:p>
          <a:endParaRPr lang="en-US"/>
        </a:p>
      </dgm:t>
    </dgm:pt>
    <dgm:pt modelId="{DA0CBD4B-D941-4CBB-9A79-73AB5ACDE71B}" type="sibTrans" cxnId="{5B8CA9BE-BCE5-4DD8-89CF-8CDB8F98E45F}">
      <dgm:prSet/>
      <dgm:spPr/>
      <dgm:t>
        <a:bodyPr/>
        <a:lstStyle/>
        <a:p>
          <a:endParaRPr lang="en-US"/>
        </a:p>
      </dgm:t>
    </dgm:pt>
    <dgm:pt modelId="{F30D739A-97F7-4A89-8C81-18F1762ED869}">
      <dgm:prSet/>
      <dgm:spPr/>
      <dgm:t>
        <a:bodyPr/>
        <a:lstStyle/>
        <a:p>
          <a:r>
            <a:rPr lang="en-US"/>
            <a:t>If one can really do tasks more quickly, one will have more time to manage the company, expand the network, or earn more money. </a:t>
          </a:r>
        </a:p>
      </dgm:t>
    </dgm:pt>
    <dgm:pt modelId="{35CB8446-3F04-448E-9B75-C43A64FBC5CE}" type="parTrans" cxnId="{9DB820FD-0FA8-4632-A9FA-E637FF089371}">
      <dgm:prSet/>
      <dgm:spPr/>
      <dgm:t>
        <a:bodyPr/>
        <a:lstStyle/>
        <a:p>
          <a:endParaRPr lang="en-US"/>
        </a:p>
      </dgm:t>
    </dgm:pt>
    <dgm:pt modelId="{3A42611D-54CE-4465-AD8A-F8FFDD92664B}" type="sibTrans" cxnId="{9DB820FD-0FA8-4632-A9FA-E637FF089371}">
      <dgm:prSet/>
      <dgm:spPr/>
      <dgm:t>
        <a:bodyPr/>
        <a:lstStyle/>
        <a:p>
          <a:endParaRPr lang="en-US"/>
        </a:p>
      </dgm:t>
    </dgm:pt>
    <dgm:pt modelId="{7FE676F4-C48A-440A-BA26-7DBA62AF304A}">
      <dgm:prSet/>
      <dgm:spPr/>
      <dgm:t>
        <a:bodyPr/>
        <a:lstStyle/>
        <a:p>
          <a:r>
            <a:rPr lang="en-US"/>
            <a:t>Few individuals feel stuck when faced with a difficult project (Sriram et al., 2022)</a:t>
          </a:r>
        </a:p>
      </dgm:t>
    </dgm:pt>
    <dgm:pt modelId="{3C08D992-D4FB-4D56-B4F4-1F39DE415350}" type="parTrans" cxnId="{33D21353-83A5-4CE0-9057-BE59EC6AB707}">
      <dgm:prSet/>
      <dgm:spPr/>
      <dgm:t>
        <a:bodyPr/>
        <a:lstStyle/>
        <a:p>
          <a:endParaRPr lang="en-US"/>
        </a:p>
      </dgm:t>
    </dgm:pt>
    <dgm:pt modelId="{3E08EDF8-7A42-44C6-B294-C016B60B18B1}" type="sibTrans" cxnId="{33D21353-83A5-4CE0-9057-BE59EC6AB707}">
      <dgm:prSet/>
      <dgm:spPr/>
      <dgm:t>
        <a:bodyPr/>
        <a:lstStyle/>
        <a:p>
          <a:endParaRPr lang="en-US"/>
        </a:p>
      </dgm:t>
    </dgm:pt>
    <dgm:pt modelId="{68FE6D19-059C-4E74-9C8B-60A3722A81D1}" type="pres">
      <dgm:prSet presAssocID="{F3DD7124-18A3-4B6A-8F64-5F087FACDF47}" presName="root" presStyleCnt="0">
        <dgm:presLayoutVars>
          <dgm:dir/>
          <dgm:resizeHandles val="exact"/>
        </dgm:presLayoutVars>
      </dgm:prSet>
      <dgm:spPr/>
    </dgm:pt>
    <dgm:pt modelId="{07B7A437-3427-4F96-995F-8121ECE768DB}" type="pres">
      <dgm:prSet presAssocID="{56318CAA-6CFD-47F9-9C94-A59B1EAEE231}" presName="compNode" presStyleCnt="0"/>
      <dgm:spPr/>
    </dgm:pt>
    <dgm:pt modelId="{7FEB1C68-3395-426E-BABA-7591EF3D4337}" type="pres">
      <dgm:prSet presAssocID="{56318CAA-6CFD-47F9-9C94-A59B1EAEE231}" presName="bgRect" presStyleLbl="bgShp" presStyleIdx="0" presStyleCnt="3"/>
      <dgm:spPr/>
    </dgm:pt>
    <dgm:pt modelId="{F423C9D6-CD75-4B78-94C4-310992E6BF68}" type="pres">
      <dgm:prSet presAssocID="{56318CAA-6CFD-47F9-9C94-A59B1EAEE2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69B5C6C2-3A41-4EB0-A863-0D482683C89B}" type="pres">
      <dgm:prSet presAssocID="{56318CAA-6CFD-47F9-9C94-A59B1EAEE231}" presName="spaceRect" presStyleCnt="0"/>
      <dgm:spPr/>
    </dgm:pt>
    <dgm:pt modelId="{5D64EC14-DA93-486F-80DB-FE4CF7367E5A}" type="pres">
      <dgm:prSet presAssocID="{56318CAA-6CFD-47F9-9C94-A59B1EAEE231}" presName="parTx" presStyleLbl="revTx" presStyleIdx="0" presStyleCnt="3">
        <dgm:presLayoutVars>
          <dgm:chMax val="0"/>
          <dgm:chPref val="0"/>
        </dgm:presLayoutVars>
      </dgm:prSet>
      <dgm:spPr/>
    </dgm:pt>
    <dgm:pt modelId="{88359809-5A69-418E-9148-76FA75D8B034}" type="pres">
      <dgm:prSet presAssocID="{DA0CBD4B-D941-4CBB-9A79-73AB5ACDE71B}" presName="sibTrans" presStyleCnt="0"/>
      <dgm:spPr/>
    </dgm:pt>
    <dgm:pt modelId="{EFE1A163-0F13-4277-A1CA-C643124DAB78}" type="pres">
      <dgm:prSet presAssocID="{F30D739A-97F7-4A89-8C81-18F1762ED869}" presName="compNode" presStyleCnt="0"/>
      <dgm:spPr/>
    </dgm:pt>
    <dgm:pt modelId="{4F9F8066-84B8-46D5-91FA-C55176E9BB9E}" type="pres">
      <dgm:prSet presAssocID="{F30D739A-97F7-4A89-8C81-18F1762ED869}" presName="bgRect" presStyleLbl="bgShp" presStyleIdx="1" presStyleCnt="3"/>
      <dgm:spPr/>
    </dgm:pt>
    <dgm:pt modelId="{8DCF8CA0-AB7D-4604-BDD2-B1E157162AE1}" type="pres">
      <dgm:prSet presAssocID="{F30D739A-97F7-4A89-8C81-18F1762ED8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415F17B-315A-4A3D-88B6-888D38E4915B}" type="pres">
      <dgm:prSet presAssocID="{F30D739A-97F7-4A89-8C81-18F1762ED869}" presName="spaceRect" presStyleCnt="0"/>
      <dgm:spPr/>
    </dgm:pt>
    <dgm:pt modelId="{E3D0B212-1183-4710-8D7F-2AB4FA31301F}" type="pres">
      <dgm:prSet presAssocID="{F30D739A-97F7-4A89-8C81-18F1762ED869}" presName="parTx" presStyleLbl="revTx" presStyleIdx="1" presStyleCnt="3">
        <dgm:presLayoutVars>
          <dgm:chMax val="0"/>
          <dgm:chPref val="0"/>
        </dgm:presLayoutVars>
      </dgm:prSet>
      <dgm:spPr/>
    </dgm:pt>
    <dgm:pt modelId="{AD707CEA-3A76-4889-BAC7-ED212C535051}" type="pres">
      <dgm:prSet presAssocID="{3A42611D-54CE-4465-AD8A-F8FFDD92664B}" presName="sibTrans" presStyleCnt="0"/>
      <dgm:spPr/>
    </dgm:pt>
    <dgm:pt modelId="{0B6713BB-3E39-4AE9-B679-CF826F0E71F1}" type="pres">
      <dgm:prSet presAssocID="{7FE676F4-C48A-440A-BA26-7DBA62AF304A}" presName="compNode" presStyleCnt="0"/>
      <dgm:spPr/>
    </dgm:pt>
    <dgm:pt modelId="{4BCDCAFB-CBFD-48BB-B9DD-6F9A56FD9057}" type="pres">
      <dgm:prSet presAssocID="{7FE676F4-C48A-440A-BA26-7DBA62AF304A}" presName="bgRect" presStyleLbl="bgShp" presStyleIdx="2" presStyleCnt="3"/>
      <dgm:spPr/>
    </dgm:pt>
    <dgm:pt modelId="{E3127CC7-1835-41C9-A930-B2DBF5D48CA2}" type="pres">
      <dgm:prSet presAssocID="{7FE676F4-C48A-440A-BA26-7DBA62AF30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0600DD2E-E898-4F88-8994-C3C2F95E476B}" type="pres">
      <dgm:prSet presAssocID="{7FE676F4-C48A-440A-BA26-7DBA62AF304A}" presName="spaceRect" presStyleCnt="0"/>
      <dgm:spPr/>
    </dgm:pt>
    <dgm:pt modelId="{4B3647F4-9345-478D-973A-023445DF0773}" type="pres">
      <dgm:prSet presAssocID="{7FE676F4-C48A-440A-BA26-7DBA62AF304A}" presName="parTx" presStyleLbl="revTx" presStyleIdx="2" presStyleCnt="3">
        <dgm:presLayoutVars>
          <dgm:chMax val="0"/>
          <dgm:chPref val="0"/>
        </dgm:presLayoutVars>
      </dgm:prSet>
      <dgm:spPr/>
    </dgm:pt>
  </dgm:ptLst>
  <dgm:cxnLst>
    <dgm:cxn modelId="{DCFCB84C-A0E1-461B-BC43-E148081E0B53}" type="presOf" srcId="{56318CAA-6CFD-47F9-9C94-A59B1EAEE231}" destId="{5D64EC14-DA93-486F-80DB-FE4CF7367E5A}" srcOrd="0" destOrd="0" presId="urn:microsoft.com/office/officeart/2018/2/layout/IconVerticalSolidList"/>
    <dgm:cxn modelId="{01AC9C6D-1086-487E-B898-542E4DBF6827}" type="presOf" srcId="{F30D739A-97F7-4A89-8C81-18F1762ED869}" destId="{E3D0B212-1183-4710-8D7F-2AB4FA31301F}" srcOrd="0" destOrd="0" presId="urn:microsoft.com/office/officeart/2018/2/layout/IconVerticalSolidList"/>
    <dgm:cxn modelId="{33D21353-83A5-4CE0-9057-BE59EC6AB707}" srcId="{F3DD7124-18A3-4B6A-8F64-5F087FACDF47}" destId="{7FE676F4-C48A-440A-BA26-7DBA62AF304A}" srcOrd="2" destOrd="0" parTransId="{3C08D992-D4FB-4D56-B4F4-1F39DE415350}" sibTransId="{3E08EDF8-7A42-44C6-B294-C016B60B18B1}"/>
    <dgm:cxn modelId="{E0016FA5-73BB-47B0-B512-2A043E4A5237}" type="presOf" srcId="{7FE676F4-C48A-440A-BA26-7DBA62AF304A}" destId="{4B3647F4-9345-478D-973A-023445DF0773}" srcOrd="0" destOrd="0" presId="urn:microsoft.com/office/officeart/2018/2/layout/IconVerticalSolidList"/>
    <dgm:cxn modelId="{5B8CA9BE-BCE5-4DD8-89CF-8CDB8F98E45F}" srcId="{F3DD7124-18A3-4B6A-8F64-5F087FACDF47}" destId="{56318CAA-6CFD-47F9-9C94-A59B1EAEE231}" srcOrd="0" destOrd="0" parTransId="{1B296387-22A9-47C1-8F08-C52634B2692F}" sibTransId="{DA0CBD4B-D941-4CBB-9A79-73AB5ACDE71B}"/>
    <dgm:cxn modelId="{133E75C5-711E-4199-AEEA-18849FA5E583}" type="presOf" srcId="{F3DD7124-18A3-4B6A-8F64-5F087FACDF47}" destId="{68FE6D19-059C-4E74-9C8B-60A3722A81D1}" srcOrd="0" destOrd="0" presId="urn:microsoft.com/office/officeart/2018/2/layout/IconVerticalSolidList"/>
    <dgm:cxn modelId="{9DB820FD-0FA8-4632-A9FA-E637FF089371}" srcId="{F3DD7124-18A3-4B6A-8F64-5F087FACDF47}" destId="{F30D739A-97F7-4A89-8C81-18F1762ED869}" srcOrd="1" destOrd="0" parTransId="{35CB8446-3F04-448E-9B75-C43A64FBC5CE}" sibTransId="{3A42611D-54CE-4465-AD8A-F8FFDD92664B}"/>
    <dgm:cxn modelId="{0A7D9AF4-12A9-4B61-858B-00F69BC91313}" type="presParOf" srcId="{68FE6D19-059C-4E74-9C8B-60A3722A81D1}" destId="{07B7A437-3427-4F96-995F-8121ECE768DB}" srcOrd="0" destOrd="0" presId="urn:microsoft.com/office/officeart/2018/2/layout/IconVerticalSolidList"/>
    <dgm:cxn modelId="{5C6E3521-CC2F-4AD2-B3FD-7CA264DD93BB}" type="presParOf" srcId="{07B7A437-3427-4F96-995F-8121ECE768DB}" destId="{7FEB1C68-3395-426E-BABA-7591EF3D4337}" srcOrd="0" destOrd="0" presId="urn:microsoft.com/office/officeart/2018/2/layout/IconVerticalSolidList"/>
    <dgm:cxn modelId="{28AD74CD-A6B5-4E0E-83E9-5578B7F4AFE8}" type="presParOf" srcId="{07B7A437-3427-4F96-995F-8121ECE768DB}" destId="{F423C9D6-CD75-4B78-94C4-310992E6BF68}" srcOrd="1" destOrd="0" presId="urn:microsoft.com/office/officeart/2018/2/layout/IconVerticalSolidList"/>
    <dgm:cxn modelId="{D8F86875-F2FE-4EDE-A4CB-7777145E2C8B}" type="presParOf" srcId="{07B7A437-3427-4F96-995F-8121ECE768DB}" destId="{69B5C6C2-3A41-4EB0-A863-0D482683C89B}" srcOrd="2" destOrd="0" presId="urn:microsoft.com/office/officeart/2018/2/layout/IconVerticalSolidList"/>
    <dgm:cxn modelId="{8F7DA183-FFDD-40B5-8541-CC9CE3625D58}" type="presParOf" srcId="{07B7A437-3427-4F96-995F-8121ECE768DB}" destId="{5D64EC14-DA93-486F-80DB-FE4CF7367E5A}" srcOrd="3" destOrd="0" presId="urn:microsoft.com/office/officeart/2018/2/layout/IconVerticalSolidList"/>
    <dgm:cxn modelId="{FBE03130-864A-4003-8F22-9DDF47FA766B}" type="presParOf" srcId="{68FE6D19-059C-4E74-9C8B-60A3722A81D1}" destId="{88359809-5A69-418E-9148-76FA75D8B034}" srcOrd="1" destOrd="0" presId="urn:microsoft.com/office/officeart/2018/2/layout/IconVerticalSolidList"/>
    <dgm:cxn modelId="{1359FD5A-2BD9-4ACC-B4D3-16BFCAF97B72}" type="presParOf" srcId="{68FE6D19-059C-4E74-9C8B-60A3722A81D1}" destId="{EFE1A163-0F13-4277-A1CA-C643124DAB78}" srcOrd="2" destOrd="0" presId="urn:microsoft.com/office/officeart/2018/2/layout/IconVerticalSolidList"/>
    <dgm:cxn modelId="{55EAB182-1148-45A5-9C2F-E508AE322866}" type="presParOf" srcId="{EFE1A163-0F13-4277-A1CA-C643124DAB78}" destId="{4F9F8066-84B8-46D5-91FA-C55176E9BB9E}" srcOrd="0" destOrd="0" presId="urn:microsoft.com/office/officeart/2018/2/layout/IconVerticalSolidList"/>
    <dgm:cxn modelId="{4FBC63DC-A938-42A0-84D2-14327783A354}" type="presParOf" srcId="{EFE1A163-0F13-4277-A1CA-C643124DAB78}" destId="{8DCF8CA0-AB7D-4604-BDD2-B1E157162AE1}" srcOrd="1" destOrd="0" presId="urn:microsoft.com/office/officeart/2018/2/layout/IconVerticalSolidList"/>
    <dgm:cxn modelId="{91167E24-8A67-4E83-913B-1C61065320BA}" type="presParOf" srcId="{EFE1A163-0F13-4277-A1CA-C643124DAB78}" destId="{9415F17B-315A-4A3D-88B6-888D38E4915B}" srcOrd="2" destOrd="0" presId="urn:microsoft.com/office/officeart/2018/2/layout/IconVerticalSolidList"/>
    <dgm:cxn modelId="{F2A8A4A5-C236-45B9-9807-D768DCAFEE3E}" type="presParOf" srcId="{EFE1A163-0F13-4277-A1CA-C643124DAB78}" destId="{E3D0B212-1183-4710-8D7F-2AB4FA31301F}" srcOrd="3" destOrd="0" presId="urn:microsoft.com/office/officeart/2018/2/layout/IconVerticalSolidList"/>
    <dgm:cxn modelId="{61962799-BCA2-4D49-AAB2-0154224F2B07}" type="presParOf" srcId="{68FE6D19-059C-4E74-9C8B-60A3722A81D1}" destId="{AD707CEA-3A76-4889-BAC7-ED212C535051}" srcOrd="3" destOrd="0" presId="urn:microsoft.com/office/officeart/2018/2/layout/IconVerticalSolidList"/>
    <dgm:cxn modelId="{EBBF3CF6-6EE1-4686-B95A-871783EADCBB}" type="presParOf" srcId="{68FE6D19-059C-4E74-9C8B-60A3722A81D1}" destId="{0B6713BB-3E39-4AE9-B679-CF826F0E71F1}" srcOrd="4" destOrd="0" presId="urn:microsoft.com/office/officeart/2018/2/layout/IconVerticalSolidList"/>
    <dgm:cxn modelId="{6C9DAD0D-34C3-4E8B-A6A4-8776813E9DDE}" type="presParOf" srcId="{0B6713BB-3E39-4AE9-B679-CF826F0E71F1}" destId="{4BCDCAFB-CBFD-48BB-B9DD-6F9A56FD9057}" srcOrd="0" destOrd="0" presId="urn:microsoft.com/office/officeart/2018/2/layout/IconVerticalSolidList"/>
    <dgm:cxn modelId="{DD78A360-3304-4637-9A76-1C9A8C350F2D}" type="presParOf" srcId="{0B6713BB-3E39-4AE9-B679-CF826F0E71F1}" destId="{E3127CC7-1835-41C9-A930-B2DBF5D48CA2}" srcOrd="1" destOrd="0" presId="urn:microsoft.com/office/officeart/2018/2/layout/IconVerticalSolidList"/>
    <dgm:cxn modelId="{72D5F756-23C5-44F5-9905-2E44AF14985A}" type="presParOf" srcId="{0B6713BB-3E39-4AE9-B679-CF826F0E71F1}" destId="{0600DD2E-E898-4F88-8994-C3C2F95E476B}" srcOrd="2" destOrd="0" presId="urn:microsoft.com/office/officeart/2018/2/layout/IconVerticalSolidList"/>
    <dgm:cxn modelId="{212B2713-D270-43CD-A5B3-7413F7869B89}" type="presParOf" srcId="{0B6713BB-3E39-4AE9-B679-CF826F0E71F1}" destId="{4B3647F4-9345-478D-973A-023445DF077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B1C68-3395-426E-BABA-7591EF3D4337}">
      <dsp:nvSpPr>
        <dsp:cNvPr id="0" name=""/>
        <dsp:cNvSpPr/>
      </dsp:nvSpPr>
      <dsp:spPr>
        <a:xfrm>
          <a:off x="0" y="649"/>
          <a:ext cx="5889686" cy="1519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3C9D6-CD75-4B78-94C4-310992E6BF68}">
      <dsp:nvSpPr>
        <dsp:cNvPr id="0" name=""/>
        <dsp:cNvSpPr/>
      </dsp:nvSpPr>
      <dsp:spPr>
        <a:xfrm>
          <a:off x="459622" y="342517"/>
          <a:ext cx="835676" cy="835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64EC14-DA93-486F-80DB-FE4CF7367E5A}">
      <dsp:nvSpPr>
        <dsp:cNvPr id="0" name=""/>
        <dsp:cNvSpPr/>
      </dsp:nvSpPr>
      <dsp:spPr>
        <a:xfrm>
          <a:off x="1754920" y="649"/>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711200">
            <a:lnSpc>
              <a:spcPct val="90000"/>
            </a:lnSpc>
            <a:spcBef>
              <a:spcPct val="0"/>
            </a:spcBef>
            <a:spcAft>
              <a:spcPct val="35000"/>
            </a:spcAft>
            <a:buNone/>
          </a:pPr>
          <a:r>
            <a:rPr lang="en-US" sz="1600" kern="1200"/>
            <a:t>Focusing on the situation at hand, asking the correct questions, and implementing real solutions as quickly as possible is the most effective strategy to overcome obstacles (Suresh et al., 2021)</a:t>
          </a:r>
        </a:p>
      </dsp:txBody>
      <dsp:txXfrm>
        <a:off x="1754920" y="649"/>
        <a:ext cx="4134765" cy="1519412"/>
      </dsp:txXfrm>
    </dsp:sp>
    <dsp:sp modelId="{4F9F8066-84B8-46D5-91FA-C55176E9BB9E}">
      <dsp:nvSpPr>
        <dsp:cNvPr id="0" name=""/>
        <dsp:cNvSpPr/>
      </dsp:nvSpPr>
      <dsp:spPr>
        <a:xfrm>
          <a:off x="0" y="1899914"/>
          <a:ext cx="5889686" cy="1519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CF8CA0-AB7D-4604-BDD2-B1E157162AE1}">
      <dsp:nvSpPr>
        <dsp:cNvPr id="0" name=""/>
        <dsp:cNvSpPr/>
      </dsp:nvSpPr>
      <dsp:spPr>
        <a:xfrm>
          <a:off x="459622" y="2241782"/>
          <a:ext cx="835676" cy="835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D0B212-1183-4710-8D7F-2AB4FA31301F}">
      <dsp:nvSpPr>
        <dsp:cNvPr id="0" name=""/>
        <dsp:cNvSpPr/>
      </dsp:nvSpPr>
      <dsp:spPr>
        <a:xfrm>
          <a:off x="1754920" y="1899914"/>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711200">
            <a:lnSpc>
              <a:spcPct val="90000"/>
            </a:lnSpc>
            <a:spcBef>
              <a:spcPct val="0"/>
            </a:spcBef>
            <a:spcAft>
              <a:spcPct val="35000"/>
            </a:spcAft>
            <a:buNone/>
          </a:pPr>
          <a:r>
            <a:rPr lang="en-US" sz="1600" kern="1200"/>
            <a:t>If one can really do tasks more quickly, one will have more time to manage the company, expand the network, or earn more money. </a:t>
          </a:r>
        </a:p>
      </dsp:txBody>
      <dsp:txXfrm>
        <a:off x="1754920" y="1899914"/>
        <a:ext cx="4134765" cy="1519412"/>
      </dsp:txXfrm>
    </dsp:sp>
    <dsp:sp modelId="{4BCDCAFB-CBFD-48BB-B9DD-6F9A56FD9057}">
      <dsp:nvSpPr>
        <dsp:cNvPr id="0" name=""/>
        <dsp:cNvSpPr/>
      </dsp:nvSpPr>
      <dsp:spPr>
        <a:xfrm>
          <a:off x="0" y="3799179"/>
          <a:ext cx="5889686" cy="1519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127CC7-1835-41C9-A930-B2DBF5D48CA2}">
      <dsp:nvSpPr>
        <dsp:cNvPr id="0" name=""/>
        <dsp:cNvSpPr/>
      </dsp:nvSpPr>
      <dsp:spPr>
        <a:xfrm>
          <a:off x="459622" y="4141047"/>
          <a:ext cx="835676" cy="8356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3647F4-9345-478D-973A-023445DF0773}">
      <dsp:nvSpPr>
        <dsp:cNvPr id="0" name=""/>
        <dsp:cNvSpPr/>
      </dsp:nvSpPr>
      <dsp:spPr>
        <a:xfrm>
          <a:off x="1754920" y="3799179"/>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711200">
            <a:lnSpc>
              <a:spcPct val="90000"/>
            </a:lnSpc>
            <a:spcBef>
              <a:spcPct val="0"/>
            </a:spcBef>
            <a:spcAft>
              <a:spcPct val="35000"/>
            </a:spcAft>
            <a:buNone/>
          </a:pPr>
          <a:r>
            <a:rPr lang="en-US" sz="1600" kern="1200"/>
            <a:t>Few individuals feel stuck when faced with a difficult project (Sriram et al., 2022)</a:t>
          </a:r>
        </a:p>
      </dsp:txBody>
      <dsp:txXfrm>
        <a:off x="1754920" y="3799179"/>
        <a:ext cx="4134765" cy="15194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CBD5A-BDD2-4C85-8E37-D18701583886}" type="datetimeFigureOut">
              <a:rPr lang="en-US" smtClean="0"/>
              <a:t>10/31/2022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7AD8A2-69D2-40BB-B3A0-F6963E808A0C}" type="slidenum">
              <a:rPr lang="en-US" smtClean="0"/>
              <a:t>‹#›</a:t>
            </a:fld>
            <a:endParaRPr lang="en-US"/>
          </a:p>
        </p:txBody>
      </p:sp>
    </p:spTree>
    <p:extLst>
      <p:ext uri="{BB962C8B-B14F-4D97-AF65-F5344CB8AC3E}">
        <p14:creationId xmlns:p14="http://schemas.microsoft.com/office/powerpoint/2010/main" val="3994610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Introduction</a:t>
            </a:r>
            <a:endParaRPr lang="en-US" sz="1800" b="1" kern="0" dirty="0">
              <a:effectLst/>
              <a:latin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is true that there are tools and procedures that may assist individuals in enhancing their overall judgement and decision-making skills. The brainstorming approach is effective in a variety of circumstances because it promotes the free flow of ideas, which is crucial to the creative process of problem-solving and generating new solutions. The growing number of unfilled positions is a concern for company owners (Suresh et al., 2021). There are other problems. In the future decades, businesses throughout the globe will likely have problems recruiting labour, which will negatively impact their bottom lines. Still, expansion is conceivable if there are sufficient workers to do the necessary tasks. Various measures may be used to address the shortage of people. One may motivate the workers by promptly reacting to their suggestions and criticisms (</a:t>
            </a:r>
            <a:r>
              <a:rPr lang="en-GB" sz="1800" dirty="0" err="1">
                <a:effectLst/>
                <a:latin typeface="Times New Roman" panose="02020603050405020304" pitchFamily="18" charset="0"/>
                <a:ea typeface="Calibri" panose="020F0502020204030204" pitchFamily="34" charset="0"/>
              </a:rPr>
              <a:t>Ahn</a:t>
            </a:r>
            <a:r>
              <a:rPr lang="en-GB" sz="1800" dirty="0">
                <a:effectLst/>
                <a:latin typeface="Times New Roman" panose="02020603050405020304" pitchFamily="18" charset="0"/>
                <a:ea typeface="Calibri" panose="020F0502020204030204" pitchFamily="34" charset="0"/>
              </a:rPr>
              <a:t> et al., 2022). Encourage managers to have frequent meetings with their direct subordinates to discuss, establish objectives, recognise achievements, and create working relationships. At least once every month, these gatherings must occur (Sriram et al., 2022). This study's findings provide information about the causes, impacts, and potential solutions to the present staffing issue. On the other hand, it might be difficult to manage a labour shortage.</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2</a:t>
            </a:fld>
            <a:endParaRPr lang="en-US"/>
          </a:p>
        </p:txBody>
      </p:sp>
    </p:spTree>
    <p:extLst>
      <p:ext uri="{BB962C8B-B14F-4D97-AF65-F5344CB8AC3E}">
        <p14:creationId xmlns:p14="http://schemas.microsoft.com/office/powerpoint/2010/main" val="10218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Nature And Impact of The Complex Problem on Employees and Organizations</a:t>
            </a:r>
            <a:endParaRPr lang="en-US" sz="1800" b="1" kern="0" dirty="0">
              <a:effectLst/>
              <a:latin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Finding solutions to complex issues may be difficult, but it is simple to do so. It is difficult to construct a vehicle since it involves the fabrication of many mechanical, hydraulic, and electrical components (HOGG, n.d.). However, there is a straightforward solution to the issue (Ridwan et al., 2021). When dealing with complicated problems, it might be difficult to identify the issue and the optimal solution. There may be several occurrences, some of which may be more apparent than others (Ridwan et al.,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3</a:t>
            </a:fld>
            <a:endParaRPr lang="en-US"/>
          </a:p>
        </p:txBody>
      </p:sp>
    </p:spTree>
    <p:extLst>
      <p:ext uri="{BB962C8B-B14F-4D97-AF65-F5344CB8AC3E}">
        <p14:creationId xmlns:p14="http://schemas.microsoft.com/office/powerpoint/2010/main" val="741997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Nature And Impact of The Complex Problem on Employees and Organizations</a:t>
            </a:r>
            <a:endParaRPr lang="en-US" sz="1800" b="1" kern="0" dirty="0">
              <a:effectLst/>
              <a:latin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Finding solutions to complex issues may be difficult, but it is simple to do so. It is difficult to construct a vehicle since it involves the fabrication of many mechanical, hydraulic, and electrical components (HOGG, n.d.). However, there is a straightforward solution to the issue (Ridwan et al., 2021). When dealing with complicated problems, it might be difficult to identify the issue and the optimal solution. There may be several occurrences, some of which may be more apparent than others (Ridwan et al., 2021).</a:t>
            </a:r>
            <a:endParaRPr lang="en-US" sz="18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Reducibility</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By decomposing a difficult issue into its component pieces, it is often feasible to make it simpler to solve (</a:t>
            </a:r>
            <a:r>
              <a:rPr lang="en-GB" sz="1800" dirty="0" err="1">
                <a:effectLst/>
                <a:latin typeface="Times New Roman" panose="02020603050405020304" pitchFamily="18" charset="0"/>
                <a:ea typeface="Calibri" panose="020F0502020204030204" pitchFamily="34" charset="0"/>
              </a:rPr>
              <a:t>Ndawo</a:t>
            </a:r>
            <a:r>
              <a:rPr lang="en-GB" sz="1800" dirty="0">
                <a:effectLst/>
                <a:latin typeface="Times New Roman" panose="02020603050405020304" pitchFamily="18" charset="0"/>
                <a:ea typeface="Calibri" panose="020F0502020204030204" pitchFamily="34" charset="0"/>
              </a:rPr>
              <a:t>, 2021). It could take it apart and reassemble it in the same vehicle. One technique to represent the location of a complex issue is to indicate where the plan begins and stops in a closed setting (Yuan et al., 2021).</a:t>
            </a:r>
            <a:endParaRPr lang="en-US" sz="18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Solvability</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If one could identify, name, and anticipate the behaviour of the many components of a complicated problem, one could solve even the most difficult issues (</a:t>
            </a:r>
            <a:r>
              <a:rPr lang="en-GB" sz="1800" dirty="0" err="1">
                <a:effectLst/>
                <a:latin typeface="Times New Roman" panose="02020603050405020304" pitchFamily="18" charset="0"/>
                <a:ea typeface="Calibri" panose="020F0502020204030204" pitchFamily="34" charset="0"/>
              </a:rPr>
              <a:t>Lehto</a:t>
            </a:r>
            <a:r>
              <a:rPr lang="en-GB" sz="1800" dirty="0">
                <a:effectLst/>
                <a:latin typeface="Times New Roman" panose="02020603050405020304" pitchFamily="18" charset="0"/>
                <a:ea typeface="Calibri" panose="020F0502020204030204" pitchFamily="34" charset="0"/>
              </a:rPr>
              <a:t> et al., 2021). However, as difficult issues are seldom resolved and are more often only managed, the statement "We undertake difficult work" is often deceptive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 </a:t>
            </a: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Predictability</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Sometimes it is astonishingly simple to predict the outcome of a difficult situation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 As an example, assembling an automobile is a difficult operation, yet one can see how each component fits with the others. This allows us to predict what will occur in the future. We can achieve our objective since we have the necessary knowledge (</a:t>
            </a:r>
            <a:r>
              <a:rPr lang="en-GB" sz="1800" dirty="0" err="1">
                <a:effectLst/>
                <a:latin typeface="Times New Roman" panose="02020603050405020304" pitchFamily="18" charset="0"/>
                <a:ea typeface="Calibri" panose="020F0502020204030204" pitchFamily="34" charset="0"/>
              </a:rPr>
              <a:t>Ahn</a:t>
            </a:r>
            <a:r>
              <a:rPr lang="en-GB" sz="1800" dirty="0">
                <a:effectLst/>
                <a:latin typeface="Times New Roman" panose="02020603050405020304" pitchFamily="18" charset="0"/>
                <a:ea typeface="Calibri" panose="020F0502020204030204" pitchFamily="34" charset="0"/>
              </a:rPr>
              <a:t> et al., 2022). If one have previously constructed automobiles, one may almost likely make accurate forecasts based on the prior experience (Suresh et al.,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4</a:t>
            </a:fld>
            <a:endParaRPr lang="en-US"/>
          </a:p>
        </p:txBody>
      </p:sp>
    </p:spTree>
    <p:extLst>
      <p:ext uri="{BB962C8B-B14F-4D97-AF65-F5344CB8AC3E}">
        <p14:creationId xmlns:p14="http://schemas.microsoft.com/office/powerpoint/2010/main" val="1657716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PESTLE Framework </a:t>
            </a:r>
            <a:endParaRPr lang="en-US" sz="1800" b="1" kern="0" dirty="0">
              <a:effectLst/>
              <a:latin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The PESTLE framework is used to examine the macroenvironmental elements that exacerbate the problem's complexity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 In today's corporate environment, it is essential to be able to analyse problems critically and provide solutions. To succeed in a variety of occupations and enterprises, one must be able to tackle both basic and difficult issues (Sriram et al., 2022). After realising that the more difficult issue would need more effort to solve, it has been decided that it would be preferable to tackle the simpler one first. This would help me prepare for the more difficult task (Hwang and Oh,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5</a:t>
            </a:fld>
            <a:endParaRPr lang="en-US"/>
          </a:p>
        </p:txBody>
      </p:sp>
    </p:spTree>
    <p:extLst>
      <p:ext uri="{BB962C8B-B14F-4D97-AF65-F5344CB8AC3E}">
        <p14:creationId xmlns:p14="http://schemas.microsoft.com/office/powerpoint/2010/main" val="1782779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Political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Everything hinges on the issue of whether or not the government should intervene in the private sector (Hwang and Oh, 2021). Taxes, labour laws, and environmental regulations are just a handful of the numerous policy areas that come under the term "government" (Suresh et al., 2021).</a:t>
            </a:r>
            <a:endParaRPr lang="en-US" sz="18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Economic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The health of the economy in which a company works has a significant influence on its profitability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 The expansion of the economy, fluctuations in interest rates and currency rates, inflation, and consumer and corporate expenditure all have an impact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6</a:t>
            </a:fld>
            <a:endParaRPr lang="en-US"/>
          </a:p>
        </p:txBody>
      </p:sp>
    </p:spTree>
    <p:extLst>
      <p:ext uri="{BB962C8B-B14F-4D97-AF65-F5344CB8AC3E}">
        <p14:creationId xmlns:p14="http://schemas.microsoft.com/office/powerpoint/2010/main" val="442873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Social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Sociocultural influences are more likely to occur in regions where the majority of the population shares the same values (</a:t>
            </a:r>
            <a:r>
              <a:rPr lang="en-GB" sz="1800" dirty="0" err="1">
                <a:effectLst/>
                <a:latin typeface="Times New Roman" panose="02020603050405020304" pitchFamily="18" charset="0"/>
                <a:ea typeface="Calibri" panose="020F0502020204030204" pitchFamily="34" charset="0"/>
              </a:rPr>
              <a:t>Ndawo</a:t>
            </a:r>
            <a:r>
              <a:rPr lang="en-GB" sz="1800" dirty="0">
                <a:effectLst/>
                <a:latin typeface="Times New Roman" panose="02020603050405020304" pitchFamily="18" charset="0"/>
                <a:ea typeface="Calibri" panose="020F0502020204030204" pitchFamily="34" charset="0"/>
              </a:rPr>
              <a:t>, 2021). It is vital to consider the population size, as well as other factors such as age, health awareness, and employment interests (Suresh et al., 2021). These traits are very beneficial to marketers since they enable them to understand more about their target audience and what motivates them to act (Suresh et al., 2021).</a:t>
            </a:r>
            <a:endParaRPr lang="en-US" sz="18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Technological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Creating goods, delivering them to clients, and maintaining contact with them are three of the most essential ways in which organisations cope with and manage technological advances (</a:t>
            </a:r>
            <a:r>
              <a:rPr lang="en-GB" sz="1800" dirty="0" err="1">
                <a:effectLst/>
                <a:latin typeface="Times New Roman" panose="02020603050405020304" pitchFamily="18" charset="0"/>
                <a:ea typeface="Calibri" panose="020F0502020204030204" pitchFamily="34" charset="0"/>
              </a:rPr>
              <a:t>Sluga</a:t>
            </a:r>
            <a:r>
              <a:rPr lang="en-GB" sz="1800" dirty="0">
                <a:effectLst/>
                <a:latin typeface="Times New Roman" panose="02020603050405020304" pitchFamily="18" charset="0"/>
                <a:ea typeface="Calibri" panose="020F0502020204030204" pitchFamily="34" charset="0"/>
              </a:rPr>
              <a:t>,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7</a:t>
            </a:fld>
            <a:endParaRPr lang="en-US"/>
          </a:p>
        </p:txBody>
      </p:sp>
    </p:spTree>
    <p:extLst>
      <p:ext uri="{BB962C8B-B14F-4D97-AF65-F5344CB8AC3E}">
        <p14:creationId xmlns:p14="http://schemas.microsoft.com/office/powerpoint/2010/main" val="436107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Environmental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Over the last fifteen years or more, more individuals have become aware of these issues (Suresh et al., 2021). Concerns about the government's capacity to achieve its objectives for decreasing environmental consequences and a general dearth of vital resources have increased their significance (Yuan et al., 2021).</a:t>
            </a:r>
            <a:endParaRPr lang="en-US" sz="18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nSpc>
                <a:spcPct val="150000"/>
              </a:lnSpc>
              <a:spcBef>
                <a:spcPts val="0"/>
              </a:spcBef>
              <a:spcAft>
                <a:spcPts val="0"/>
              </a:spcAft>
            </a:pPr>
            <a:r>
              <a:rPr lang="en-US" sz="1800" b="1" i="1" dirty="0">
                <a:solidFill>
                  <a:srgbClr val="0D0D0D"/>
                </a:solidFill>
                <a:effectLst/>
                <a:latin typeface="Times New Roman" panose="02020603050405020304" pitchFamily="18" charset="0"/>
              </a:rPr>
              <a:t>Legal Factors</a:t>
            </a: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Legal problems include labour rights, consumer protection laws, equal opportunity rules, suggested reforms, brand labelling regulations, health and welfare legislation, and workplace safety and health laws (</a:t>
            </a:r>
            <a:r>
              <a:rPr lang="en-GB" sz="1800" dirty="0" err="1">
                <a:effectLst/>
                <a:latin typeface="Times New Roman" panose="02020603050405020304" pitchFamily="18" charset="0"/>
                <a:ea typeface="Calibri" panose="020F0502020204030204" pitchFamily="34" charset="0"/>
              </a:rPr>
              <a:t>Ndawo</a:t>
            </a:r>
            <a:r>
              <a:rPr lang="en-GB" sz="1800" dirty="0">
                <a:effectLst/>
                <a:latin typeface="Times New Roman" panose="02020603050405020304" pitchFamily="18" charset="0"/>
                <a:ea typeface="Calibri" panose="020F0502020204030204" pitchFamily="34" charset="0"/>
              </a:rPr>
              <a:t>,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8</a:t>
            </a:fld>
            <a:endParaRPr lang="en-US"/>
          </a:p>
        </p:txBody>
      </p:sp>
    </p:spTree>
    <p:extLst>
      <p:ext uri="{BB962C8B-B14F-4D97-AF65-F5344CB8AC3E}">
        <p14:creationId xmlns:p14="http://schemas.microsoft.com/office/powerpoint/2010/main" val="1645165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Cause-And-Effect Analysis</a:t>
            </a:r>
            <a:endParaRPr lang="en-US" sz="1800" b="1" kern="0" dirty="0">
              <a:effectLst/>
              <a:latin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Because most things are as they are, it is uncommon to discover absolutely no difficulties, not even the slightest ones (</a:t>
            </a:r>
            <a:r>
              <a:rPr lang="en-GB" sz="1800" dirty="0" err="1">
                <a:effectLst/>
                <a:latin typeface="Times New Roman" panose="02020603050405020304" pitchFamily="18" charset="0"/>
                <a:ea typeface="Calibri" panose="020F0502020204030204" pitchFamily="34" charset="0"/>
              </a:rPr>
              <a:t>Ndawo</a:t>
            </a:r>
            <a:r>
              <a:rPr lang="en-GB" sz="1800" dirty="0">
                <a:effectLst/>
                <a:latin typeface="Times New Roman" panose="02020603050405020304" pitchFamily="18" charset="0"/>
                <a:ea typeface="Calibri" panose="020F0502020204030204" pitchFamily="34" charset="0"/>
              </a:rPr>
              <a:t>, 2021). On the other hand, a program's success is highly dependent on its ability to deal with unforeseen challenges as they arise. The fishbone diagram is a useful tool for analysing complex issues and determining how to resolve them (HOGG, n.d.). This strategy is known as the "cause and effect" method because it is based on the premise that every issue can be traced back to a number of factors that contributed to its occurrence (</a:t>
            </a:r>
            <a:r>
              <a:rPr lang="en-GB" sz="1800" dirty="0" err="1">
                <a:effectLst/>
                <a:latin typeface="Times New Roman" panose="02020603050405020304" pitchFamily="18" charset="0"/>
                <a:ea typeface="Calibri" panose="020F0502020204030204" pitchFamily="34" charset="0"/>
              </a:rPr>
              <a:t>Lehto</a:t>
            </a:r>
            <a:r>
              <a:rPr lang="en-GB" sz="1800" dirty="0">
                <a:effectLst/>
                <a:latin typeface="Times New Roman" panose="02020603050405020304" pitchFamily="18" charset="0"/>
                <a:ea typeface="Calibri" panose="020F0502020204030204" pitchFamily="34" charset="0"/>
              </a:rPr>
              <a:t> et al., 2021). </a:t>
            </a:r>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9</a:t>
            </a:fld>
            <a:endParaRPr lang="en-US"/>
          </a:p>
        </p:txBody>
      </p:sp>
    </p:spTree>
    <p:extLst>
      <p:ext uri="{BB962C8B-B14F-4D97-AF65-F5344CB8AC3E}">
        <p14:creationId xmlns:p14="http://schemas.microsoft.com/office/powerpoint/2010/main" val="3718974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200" dirty="0">
                <a:effectLst/>
                <a:latin typeface="Times New Roman" panose="02020603050405020304" pitchFamily="18" charset="0"/>
                <a:ea typeface="Calibri" panose="020F0502020204030204" pitchFamily="34" charset="0"/>
              </a:rPr>
              <a:t>The fishbone diagram is a useful tool for determining how to address a problem because it enables a visual examination of the issue and the identification and ranking of its most significant components (</a:t>
            </a:r>
            <a:r>
              <a:rPr lang="en-GB" sz="1200" dirty="0" err="1">
                <a:effectLst/>
                <a:latin typeface="Times New Roman" panose="02020603050405020304" pitchFamily="18" charset="0"/>
                <a:ea typeface="Calibri" panose="020F0502020204030204" pitchFamily="34" charset="0"/>
              </a:rPr>
              <a:t>Lehto</a:t>
            </a:r>
            <a:r>
              <a:rPr lang="en-GB" sz="1200" dirty="0">
                <a:effectLst/>
                <a:latin typeface="Times New Roman" panose="02020603050405020304" pitchFamily="18" charset="0"/>
                <a:ea typeface="Calibri" panose="020F0502020204030204" pitchFamily="34" charset="0"/>
              </a:rPr>
              <a:t> et al., 2021).</a:t>
            </a:r>
            <a:endParaRPr lang="en-US" sz="1200" dirty="0">
              <a:effectLst/>
              <a:latin typeface="Times New Roman" panose="02020603050405020304" pitchFamily="18" charset="0"/>
              <a:ea typeface="Calibri" panose="020F0502020204030204" pitchFamily="34" charset="0"/>
            </a:endParaRPr>
          </a:p>
          <a:p>
            <a:pPr marL="0" marR="0" indent="457200" algn="just">
              <a:lnSpc>
                <a:spcPct val="150000"/>
              </a:lnSpc>
              <a:spcBef>
                <a:spcPts val="0"/>
              </a:spcBef>
              <a:spcAft>
                <a:spcPts val="0"/>
              </a:spcAft>
            </a:pPr>
            <a:r>
              <a:rPr lang="en-GB" sz="1200" dirty="0">
                <a:effectLst/>
                <a:latin typeface="Times New Roman" panose="02020603050405020304" pitchFamily="18" charset="0"/>
                <a:ea typeface="Calibri" panose="020F0502020204030204" pitchFamily="34" charset="0"/>
              </a:rPr>
              <a:t>Fishbone diagrams may be used to deconstruct complex business challenges and then discover solutions (</a:t>
            </a:r>
            <a:r>
              <a:rPr lang="en-GB" sz="1200" dirty="0" err="1">
                <a:effectLst/>
                <a:latin typeface="Times New Roman" panose="02020603050405020304" pitchFamily="18" charset="0"/>
                <a:ea typeface="Calibri" panose="020F0502020204030204" pitchFamily="34" charset="0"/>
              </a:rPr>
              <a:t>Ahn</a:t>
            </a:r>
            <a:r>
              <a:rPr lang="en-GB" sz="1200" dirty="0">
                <a:effectLst/>
                <a:latin typeface="Times New Roman" panose="02020603050405020304" pitchFamily="18" charset="0"/>
                <a:ea typeface="Calibri" panose="020F0502020204030204" pitchFamily="34" charset="0"/>
              </a:rPr>
              <a:t> et al., 2022). It makes the horizontal arrow with the chosen item as the ready pool to begin. Next, the sources were collected via a brainstorming session, arranged using the Concept Draw Mind Map application, and then represented as "animal bones" on the diagrams (</a:t>
            </a:r>
            <a:r>
              <a:rPr lang="en-GB" sz="1200" dirty="0" err="1">
                <a:effectLst/>
                <a:latin typeface="Times New Roman" panose="02020603050405020304" pitchFamily="18" charset="0"/>
                <a:ea typeface="Calibri" panose="020F0502020204030204" pitchFamily="34" charset="0"/>
              </a:rPr>
              <a:t>Lehto</a:t>
            </a:r>
            <a:r>
              <a:rPr lang="en-GB" sz="1200" dirty="0">
                <a:effectLst/>
                <a:latin typeface="Times New Roman" panose="02020603050405020304" pitchFamily="18" charset="0"/>
                <a:ea typeface="Calibri" panose="020F0502020204030204" pitchFamily="34" charset="0"/>
              </a:rPr>
              <a:t> et al., 2021).</a:t>
            </a:r>
            <a:endParaRPr lang="en-US" sz="1200" dirty="0">
              <a:effectLst/>
              <a:latin typeface="Times New Roman" panose="02020603050405020304" pitchFamily="18" charset="0"/>
              <a:ea typeface="Calibri" panose="020F0502020204030204" pitchFamily="34"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10</a:t>
            </a:fld>
            <a:endParaRPr lang="en-US"/>
          </a:p>
        </p:txBody>
      </p:sp>
    </p:spTree>
    <p:extLst>
      <p:ext uri="{BB962C8B-B14F-4D97-AF65-F5344CB8AC3E}">
        <p14:creationId xmlns:p14="http://schemas.microsoft.com/office/powerpoint/2010/main" val="2455092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Alternative Solutions to Absenteeism and Appropriate Solution </a:t>
            </a:r>
            <a:endParaRPr lang="en-US" sz="1800" b="1" kern="0" dirty="0">
              <a:effectLst/>
              <a:latin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Focusing on the situation at hand, asking the correct questions, and implementing real solutions as quickly as possible is the most effective strategy to overcome obstacles (Suresh et al., 2021). If one can really do tasks more quickly, one will have more time to manage the company, expand the network, or earn more money. Few individuals feel stuck when faced with a difficult project (Sriram et al., 2022).</a:t>
            </a:r>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11</a:t>
            </a:fld>
            <a:endParaRPr lang="en-US"/>
          </a:p>
        </p:txBody>
      </p:sp>
    </p:spTree>
    <p:extLst>
      <p:ext uri="{BB962C8B-B14F-4D97-AF65-F5344CB8AC3E}">
        <p14:creationId xmlns:p14="http://schemas.microsoft.com/office/powerpoint/2010/main" val="1299707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Participating in any or all of the these activities might improve the ability to manage challenging situations:</a:t>
            </a:r>
            <a:endParaRPr lang="en-US" sz="18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Maintain an optimistic outlook on life even when one feel like giving up. Attempt to get these answers as promptly as possible, if at all feasible. How individuals determine what must be done (</a:t>
            </a:r>
            <a:r>
              <a:rPr lang="en-GB" sz="1800" dirty="0" err="1">
                <a:effectLst/>
                <a:latin typeface="Times New Roman" panose="02020603050405020304" pitchFamily="18" charset="0"/>
                <a:ea typeface="Calibri" panose="020F0502020204030204" pitchFamily="34" charset="0"/>
              </a:rPr>
              <a:t>Lehto</a:t>
            </a:r>
            <a:r>
              <a:rPr lang="en-GB" sz="1800" dirty="0">
                <a:effectLst/>
                <a:latin typeface="Times New Roman" panose="02020603050405020304" pitchFamily="18" charset="0"/>
                <a:ea typeface="Calibri" panose="020F0502020204030204" pitchFamily="34" charset="0"/>
              </a:rPr>
              <a:t> et al., 2021).</a:t>
            </a:r>
            <a:endParaRPr lang="en-US" sz="18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If one need assistance, get guidance from someone who has done it before.</a:t>
            </a:r>
            <a:endParaRPr lang="en-US" sz="1800" dirty="0">
              <a:effectLst/>
              <a:latin typeface="Times New Roman" panose="02020603050405020304" pitchFamily="18"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Strive for the most happy and optimistic outcome possible. Consider the ideas one are now experiencing (Hwang and Oh, 2021).</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12</a:t>
            </a:fld>
            <a:endParaRPr lang="en-US"/>
          </a:p>
        </p:txBody>
      </p:sp>
    </p:spTree>
    <p:extLst>
      <p:ext uri="{BB962C8B-B14F-4D97-AF65-F5344CB8AC3E}">
        <p14:creationId xmlns:p14="http://schemas.microsoft.com/office/powerpoint/2010/main" val="1899409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Conclusion</a:t>
            </a:r>
            <a:endParaRPr lang="en-US" sz="1800" b="1" kern="0" dirty="0">
              <a:effectLst/>
              <a:latin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all aspects of life, the capacity to endure adversity and make intelligent decisions is crucial. To be an effective manager or leader, one must be able to solve difficulties and make difficult choices. Those who have had things easy in the past must ensure that they are making better judgments today. People with decision-making difficulties may be able to make appropriate choices most of the time, but they will need to be considerably more driven to carry out their decisions. A few of the numerous abilities that a successful decision-maker must possess include the capacity to generate new ideas or recognise new opportunities, to exercise outstanding judgement, to make difficult judgments, and to implement those ideas.</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13</a:t>
            </a:fld>
            <a:endParaRPr lang="en-US"/>
          </a:p>
        </p:txBody>
      </p:sp>
    </p:spTree>
    <p:extLst>
      <p:ext uri="{BB962C8B-B14F-4D97-AF65-F5344CB8AC3E}">
        <p14:creationId xmlns:p14="http://schemas.microsoft.com/office/powerpoint/2010/main" val="2225567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kern="0" dirty="0">
                <a:effectLst/>
                <a:latin typeface="Times New Roman" panose="02020603050405020304" pitchFamily="18" charset="0"/>
              </a:rPr>
              <a:t>References</a:t>
            </a:r>
            <a:endParaRPr lang="en-US" sz="1800" b="1" kern="0" dirty="0">
              <a:effectLst/>
              <a:latin typeface="Times New Roman" panose="02020603050405020304" pitchFamily="18" charset="0"/>
            </a:endParaRPr>
          </a:p>
          <a:p>
            <a:pPr marL="457200" marR="0" indent="-457200" algn="just">
              <a:lnSpc>
                <a:spcPct val="150000"/>
              </a:lnSpc>
              <a:spcBef>
                <a:spcPts val="600"/>
              </a:spcBef>
              <a:spcAft>
                <a:spcPts val="600"/>
              </a:spcAft>
            </a:pPr>
            <a:r>
              <a:rPr lang="en-US" sz="1800" dirty="0" err="1">
                <a:solidFill>
                  <a:srgbClr val="0D0D0D"/>
                </a:solidFill>
                <a:effectLst/>
                <a:latin typeface="Times New Roman" panose="02020603050405020304" pitchFamily="18" charset="0"/>
                <a:ea typeface="Calibri" panose="020F0502020204030204" pitchFamily="34" charset="0"/>
              </a:rPr>
              <a:t>Ahn</a:t>
            </a:r>
            <a:r>
              <a:rPr lang="en-US" sz="1800" dirty="0">
                <a:solidFill>
                  <a:srgbClr val="0D0D0D"/>
                </a:solidFill>
                <a:effectLst/>
                <a:latin typeface="Times New Roman" panose="02020603050405020304" pitchFamily="18" charset="0"/>
                <a:ea typeface="Calibri" panose="020F0502020204030204" pitchFamily="34" charset="0"/>
              </a:rPr>
              <a:t>, P.H., van </a:t>
            </a:r>
            <a:r>
              <a:rPr lang="en-US" sz="1800" dirty="0" err="1">
                <a:solidFill>
                  <a:srgbClr val="0D0D0D"/>
                </a:solidFill>
                <a:effectLst/>
                <a:latin typeface="Times New Roman" panose="02020603050405020304" pitchFamily="18" charset="0"/>
                <a:ea typeface="Calibri" panose="020F0502020204030204" pitchFamily="34" charset="0"/>
              </a:rPr>
              <a:t>Swol</a:t>
            </a:r>
            <a:r>
              <a:rPr lang="en-US" sz="1800" dirty="0">
                <a:solidFill>
                  <a:srgbClr val="0D0D0D"/>
                </a:solidFill>
                <a:effectLst/>
                <a:latin typeface="Times New Roman" panose="02020603050405020304" pitchFamily="18" charset="0"/>
                <a:ea typeface="Calibri" panose="020F0502020204030204" pitchFamily="34" charset="0"/>
              </a:rPr>
              <a:t>, L.M., Kim, S.J. and Park, H., 2022. Enhanced Motivation and Decision Making from Hybrid Creative Problem Solving. Small Group Research, 53(3), pp.427-463.</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HOGG, P., Breast compression–An exploration of problem solving and decision-making in mammography.</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Hwang, Y. and Oh, J., 2021. The relationship between self-directed learning and problem-solving ability: The mediating role of academic self-efficacy and self-regulated learning among nursing students. International Journal of Environmental Research and Public Health, 18(4), p.1738.</a:t>
            </a:r>
          </a:p>
          <a:p>
            <a:pPr marL="457200" marR="0" indent="-457200" algn="just">
              <a:lnSpc>
                <a:spcPct val="150000"/>
              </a:lnSpc>
              <a:spcBef>
                <a:spcPts val="600"/>
              </a:spcBef>
              <a:spcAft>
                <a:spcPts val="600"/>
              </a:spcAft>
            </a:pPr>
            <a:r>
              <a:rPr lang="en-US" sz="1800" dirty="0" err="1">
                <a:solidFill>
                  <a:srgbClr val="0D0D0D"/>
                </a:solidFill>
                <a:effectLst/>
                <a:latin typeface="Times New Roman" panose="02020603050405020304" pitchFamily="18" charset="0"/>
                <a:ea typeface="Calibri" panose="020F0502020204030204" pitchFamily="34" charset="0"/>
              </a:rPr>
              <a:t>Lehto</a:t>
            </a:r>
            <a:r>
              <a:rPr lang="en-US" sz="1800" dirty="0">
                <a:solidFill>
                  <a:srgbClr val="0D0D0D"/>
                </a:solidFill>
                <a:effectLst/>
                <a:latin typeface="Times New Roman" panose="02020603050405020304" pitchFamily="18" charset="0"/>
                <a:ea typeface="Calibri" panose="020F0502020204030204" pitchFamily="34" charset="0"/>
              </a:rPr>
              <a:t>, M.R., Nanda, G. and Nanda, G., 2021. Decision‐making models, decision support, and problem solving. Handbook of human factors and ergonomics, pp.159-202.</a:t>
            </a:r>
          </a:p>
          <a:p>
            <a:pPr marL="457200" marR="0" indent="-457200" algn="just">
              <a:lnSpc>
                <a:spcPct val="150000"/>
              </a:lnSpc>
              <a:spcBef>
                <a:spcPts val="600"/>
              </a:spcBef>
              <a:spcAft>
                <a:spcPts val="600"/>
              </a:spcAft>
            </a:pPr>
            <a:r>
              <a:rPr lang="en-US" sz="1800" dirty="0" err="1">
                <a:solidFill>
                  <a:srgbClr val="0D0D0D"/>
                </a:solidFill>
                <a:effectLst/>
                <a:latin typeface="Times New Roman" panose="02020603050405020304" pitchFamily="18" charset="0"/>
                <a:ea typeface="Calibri" panose="020F0502020204030204" pitchFamily="34" charset="0"/>
              </a:rPr>
              <a:t>Ndawo</a:t>
            </a:r>
            <a:r>
              <a:rPr lang="en-US" sz="1800" dirty="0">
                <a:solidFill>
                  <a:srgbClr val="0D0D0D"/>
                </a:solidFill>
                <a:effectLst/>
                <a:latin typeface="Times New Roman" panose="02020603050405020304" pitchFamily="18" charset="0"/>
                <a:ea typeface="Calibri" panose="020F0502020204030204" pitchFamily="34" charset="0"/>
              </a:rPr>
              <a:t>, G., 2021. Facilitation of emotional intelligence for the purpose of decision-making and problem-solving among nursing students in an authentic learning environment: A qualitative study. International Journal of Africa Nursing Sciences, 15, p.100375.</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Ridwan, M.R., </a:t>
            </a:r>
            <a:r>
              <a:rPr lang="en-US" sz="1800" dirty="0" err="1">
                <a:solidFill>
                  <a:srgbClr val="0D0D0D"/>
                </a:solidFill>
                <a:effectLst/>
                <a:latin typeface="Times New Roman" panose="02020603050405020304" pitchFamily="18" charset="0"/>
                <a:ea typeface="Calibri" panose="020F0502020204030204" pitchFamily="34" charset="0"/>
              </a:rPr>
              <a:t>Retnawati</a:t>
            </a:r>
            <a:r>
              <a:rPr lang="en-US" sz="1800" dirty="0">
                <a:solidFill>
                  <a:srgbClr val="0D0D0D"/>
                </a:solidFill>
                <a:effectLst/>
                <a:latin typeface="Times New Roman" panose="02020603050405020304" pitchFamily="18" charset="0"/>
                <a:ea typeface="Calibri" panose="020F0502020204030204" pitchFamily="34" charset="0"/>
              </a:rPr>
              <a:t>, H. and </a:t>
            </a:r>
            <a:r>
              <a:rPr lang="en-US" sz="1800" dirty="0" err="1">
                <a:solidFill>
                  <a:srgbClr val="0D0D0D"/>
                </a:solidFill>
                <a:effectLst/>
                <a:latin typeface="Times New Roman" panose="02020603050405020304" pitchFamily="18" charset="0"/>
                <a:ea typeface="Calibri" panose="020F0502020204030204" pitchFamily="34" charset="0"/>
              </a:rPr>
              <a:t>Hadi</a:t>
            </a:r>
            <a:r>
              <a:rPr lang="en-US" sz="1800" dirty="0">
                <a:solidFill>
                  <a:srgbClr val="0D0D0D"/>
                </a:solidFill>
                <a:effectLst/>
                <a:latin typeface="Times New Roman" panose="02020603050405020304" pitchFamily="18" charset="0"/>
                <a:ea typeface="Calibri" panose="020F0502020204030204" pitchFamily="34" charset="0"/>
              </a:rPr>
              <a:t>, S., 2021. The Effectiveness of Innovative Learning on Mathematical Problem-Solving Ability: A Meta-Analysis. International Journal of Research in Education and Science, 7(3), pp.910-932.</a:t>
            </a:r>
          </a:p>
          <a:p>
            <a:pPr marL="457200" marR="0" indent="-457200" algn="just">
              <a:lnSpc>
                <a:spcPct val="150000"/>
              </a:lnSpc>
              <a:spcBef>
                <a:spcPts val="600"/>
              </a:spcBef>
              <a:spcAft>
                <a:spcPts val="600"/>
              </a:spcAft>
            </a:pPr>
            <a:r>
              <a:rPr lang="en-US" sz="1800" dirty="0" err="1">
                <a:solidFill>
                  <a:srgbClr val="0D0D0D"/>
                </a:solidFill>
                <a:effectLst/>
                <a:latin typeface="Times New Roman" panose="02020603050405020304" pitchFamily="18" charset="0"/>
                <a:ea typeface="Calibri" panose="020F0502020204030204" pitchFamily="34" charset="0"/>
              </a:rPr>
              <a:t>Sluga</a:t>
            </a:r>
            <a:r>
              <a:rPr lang="en-US" sz="1800" dirty="0">
                <a:solidFill>
                  <a:srgbClr val="0D0D0D"/>
                </a:solidFill>
                <a:effectLst/>
                <a:latin typeface="Times New Roman" panose="02020603050405020304" pitchFamily="18" charset="0"/>
                <a:ea typeface="Calibri" panose="020F0502020204030204" pitchFamily="34" charset="0"/>
              </a:rPr>
              <a:t>, A., 2021. Hour of Judgment: On judgment, decision making, and problem solving under accountability (No. EPS-2021-520-F&amp;A).</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Sriram, S., Ramachandran, M., </a:t>
            </a:r>
            <a:r>
              <a:rPr lang="en-US" sz="1800" dirty="0" err="1">
                <a:solidFill>
                  <a:srgbClr val="0D0D0D"/>
                </a:solidFill>
                <a:effectLst/>
                <a:latin typeface="Times New Roman" panose="02020603050405020304" pitchFamily="18" charset="0"/>
                <a:ea typeface="Calibri" panose="020F0502020204030204" pitchFamily="34" charset="0"/>
              </a:rPr>
              <a:t>Chinnasamy</a:t>
            </a:r>
            <a:r>
              <a:rPr lang="en-US" sz="1800" dirty="0">
                <a:solidFill>
                  <a:srgbClr val="0D0D0D"/>
                </a:solidFill>
                <a:effectLst/>
                <a:latin typeface="Times New Roman" panose="02020603050405020304" pitchFamily="18" charset="0"/>
                <a:ea typeface="Calibri" panose="020F0502020204030204" pitchFamily="34" charset="0"/>
              </a:rPr>
              <a:t>, S. and </a:t>
            </a:r>
            <a:r>
              <a:rPr lang="en-US" sz="1800" dirty="0" err="1">
                <a:solidFill>
                  <a:srgbClr val="0D0D0D"/>
                </a:solidFill>
                <a:effectLst/>
                <a:latin typeface="Times New Roman" panose="02020603050405020304" pitchFamily="18" charset="0"/>
                <a:ea typeface="Calibri" panose="020F0502020204030204" pitchFamily="34" charset="0"/>
              </a:rPr>
              <a:t>Mathivanan</a:t>
            </a:r>
            <a:r>
              <a:rPr lang="en-US" sz="1800" dirty="0">
                <a:solidFill>
                  <a:srgbClr val="0D0D0D"/>
                </a:solidFill>
                <a:effectLst/>
                <a:latin typeface="Times New Roman" panose="02020603050405020304" pitchFamily="18" charset="0"/>
                <a:ea typeface="Calibri" panose="020F0502020204030204" pitchFamily="34" charset="0"/>
              </a:rPr>
              <a:t>, G., 2022. A Review on Multi-Criteria Decision-Making and Its Application. REST Journal on Emerging trends in Modelling and Manufacturing, 7(4), pp.101-107.</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Suresh, A., Deb, K. and </a:t>
            </a:r>
            <a:r>
              <a:rPr lang="en-US" sz="1800" dirty="0" err="1">
                <a:solidFill>
                  <a:srgbClr val="0D0D0D"/>
                </a:solidFill>
                <a:effectLst/>
                <a:latin typeface="Times New Roman" panose="02020603050405020304" pitchFamily="18" charset="0"/>
                <a:ea typeface="Calibri" panose="020F0502020204030204" pitchFamily="34" charset="0"/>
              </a:rPr>
              <a:t>Boddeti</a:t>
            </a:r>
            <a:r>
              <a:rPr lang="en-US" sz="1800" dirty="0">
                <a:solidFill>
                  <a:srgbClr val="0D0D0D"/>
                </a:solidFill>
                <a:effectLst/>
                <a:latin typeface="Times New Roman" panose="02020603050405020304" pitchFamily="18" charset="0"/>
                <a:ea typeface="Calibri" panose="020F0502020204030204" pitchFamily="34" charset="0"/>
              </a:rPr>
              <a:t>, V.N., 2021, March. Towards multi-objective co-evolutionary problem solving. In International Conference on Evolutionary Multi-Criterion Optimization (pp. 139-151). Springer, Cham</a:t>
            </a:r>
          </a:p>
          <a:p>
            <a:pPr marL="457200" marR="0" indent="-457200" algn="just">
              <a:lnSpc>
                <a:spcPct val="150000"/>
              </a:lnSpc>
              <a:spcBef>
                <a:spcPts val="600"/>
              </a:spcBef>
              <a:spcAft>
                <a:spcPts val="600"/>
              </a:spcAft>
            </a:pPr>
            <a:r>
              <a:rPr lang="en-US" sz="1800" dirty="0">
                <a:solidFill>
                  <a:srgbClr val="0D0D0D"/>
                </a:solidFill>
                <a:effectLst/>
                <a:latin typeface="Times New Roman" panose="02020603050405020304" pitchFamily="18" charset="0"/>
                <a:ea typeface="Calibri" panose="020F0502020204030204" pitchFamily="34" charset="0"/>
              </a:rPr>
              <a:t>Yuan, G., </a:t>
            </a:r>
            <a:r>
              <a:rPr lang="en-US" sz="1800" dirty="0" err="1">
                <a:solidFill>
                  <a:srgbClr val="0D0D0D"/>
                </a:solidFill>
                <a:effectLst/>
                <a:latin typeface="Times New Roman" panose="02020603050405020304" pitchFamily="18" charset="0"/>
                <a:ea typeface="Calibri" panose="020F0502020204030204" pitchFamily="34" charset="0"/>
              </a:rPr>
              <a:t>Xie</a:t>
            </a:r>
            <a:r>
              <a:rPr lang="en-US" sz="1800" dirty="0">
                <a:solidFill>
                  <a:srgbClr val="0D0D0D"/>
                </a:solidFill>
                <a:effectLst/>
                <a:latin typeface="Times New Roman" panose="02020603050405020304" pitchFamily="18" charset="0"/>
                <a:ea typeface="Calibri" panose="020F0502020204030204" pitchFamily="34" charset="0"/>
              </a:rPr>
              <a:t>, F., </a:t>
            </a:r>
            <a:r>
              <a:rPr lang="en-US" sz="1800" dirty="0" err="1">
                <a:solidFill>
                  <a:srgbClr val="0D0D0D"/>
                </a:solidFill>
                <a:effectLst/>
                <a:latin typeface="Times New Roman" panose="02020603050405020304" pitchFamily="18" charset="0"/>
                <a:ea typeface="Calibri" panose="020F0502020204030204" pitchFamily="34" charset="0"/>
              </a:rPr>
              <a:t>Dinçer</a:t>
            </a:r>
            <a:r>
              <a:rPr lang="en-US" sz="1800" dirty="0">
                <a:solidFill>
                  <a:srgbClr val="0D0D0D"/>
                </a:solidFill>
                <a:effectLst/>
                <a:latin typeface="Times New Roman" panose="02020603050405020304" pitchFamily="18" charset="0"/>
                <a:ea typeface="Calibri" panose="020F0502020204030204" pitchFamily="34" charset="0"/>
              </a:rPr>
              <a:t>, H. and </a:t>
            </a:r>
            <a:r>
              <a:rPr lang="en-US" sz="1800" dirty="0" err="1">
                <a:solidFill>
                  <a:srgbClr val="0D0D0D"/>
                </a:solidFill>
                <a:effectLst/>
                <a:latin typeface="Times New Roman" panose="02020603050405020304" pitchFamily="18" charset="0"/>
                <a:ea typeface="Calibri" panose="020F0502020204030204" pitchFamily="34" charset="0"/>
              </a:rPr>
              <a:t>Yüksel</a:t>
            </a:r>
            <a:r>
              <a:rPr lang="en-US" sz="1800" dirty="0">
                <a:solidFill>
                  <a:srgbClr val="0D0D0D"/>
                </a:solidFill>
                <a:effectLst/>
                <a:latin typeface="Times New Roman" panose="02020603050405020304" pitchFamily="18" charset="0"/>
                <a:ea typeface="Calibri" panose="020F0502020204030204" pitchFamily="34" charset="0"/>
              </a:rPr>
              <a:t>, S., 2021. The theory of inventive problem solving (TRIZ)‐ based strategic mapping of green nuclear energy investments with spherical fuzzy group decision‐making approach. International Journal of Energy Research, 45(8), pp.12284-12300.</a:t>
            </a:r>
          </a:p>
          <a:p>
            <a:endParaRPr lang="en-US" dirty="0"/>
          </a:p>
        </p:txBody>
      </p:sp>
      <p:sp>
        <p:nvSpPr>
          <p:cNvPr id="4" name="Slide Number Placeholder 3"/>
          <p:cNvSpPr>
            <a:spLocks noGrp="1"/>
          </p:cNvSpPr>
          <p:nvPr>
            <p:ph type="sldNum" sz="quarter" idx="5"/>
          </p:nvPr>
        </p:nvSpPr>
        <p:spPr/>
        <p:txBody>
          <a:bodyPr/>
          <a:lstStyle/>
          <a:p>
            <a:fld id="{D87AD8A2-69D2-40BB-B3A0-F6963E808A0C}" type="slidenum">
              <a:rPr lang="en-US" smtClean="0"/>
              <a:t>14</a:t>
            </a:fld>
            <a:endParaRPr lang="en-US"/>
          </a:p>
        </p:txBody>
      </p:sp>
    </p:spTree>
    <p:extLst>
      <p:ext uri="{BB962C8B-B14F-4D97-AF65-F5344CB8AC3E}">
        <p14:creationId xmlns:p14="http://schemas.microsoft.com/office/powerpoint/2010/main" val="367058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10/31/2022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10/31/2022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10/31/2022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10/31/2022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10/31/2022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10/31/2022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10/31/2022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10/31/2022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10/31/2022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10/31/2022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10/31/2022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10/31/2022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3.png" /><Relationship Id="rId7" Type="http://schemas.openxmlformats.org/officeDocument/2006/relationships/diagramColors" Target="../diagrams/colors1.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12" name="Picture 11">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161B0926-62C7-7B21-CE15-60D2FCAEA51D}"/>
              </a:ext>
            </a:extLst>
          </p:cNvPr>
          <p:cNvSpPr>
            <a:spLocks noGrp="1"/>
          </p:cNvSpPr>
          <p:nvPr>
            <p:ph type="ctrTitle"/>
          </p:nvPr>
        </p:nvSpPr>
        <p:spPr>
          <a:xfrm>
            <a:off x="2938460" y="2747896"/>
            <a:ext cx="7893262" cy="3457046"/>
          </a:xfrm>
        </p:spPr>
        <p:txBody>
          <a:bodyPr>
            <a:normAutofit/>
          </a:bodyPr>
          <a:lstStyle/>
          <a:p>
            <a:pPr algn="l"/>
            <a:r>
              <a:rPr lang="en-US" sz="5600">
                <a:solidFill>
                  <a:srgbClr val="1F2D29"/>
                </a:solidFill>
              </a:rPr>
              <a:t>Problem Solving and Decision making</a:t>
            </a:r>
            <a:br>
              <a:rPr lang="en-US" sz="5600">
                <a:solidFill>
                  <a:srgbClr val="1F2D29"/>
                </a:solidFill>
              </a:rPr>
            </a:br>
            <a:r>
              <a:rPr lang="en-US" sz="5600">
                <a:solidFill>
                  <a:srgbClr val="1F2D29"/>
                </a:solidFill>
              </a:rPr>
              <a:t>“Staffing Issues”</a:t>
            </a:r>
          </a:p>
        </p:txBody>
      </p:sp>
      <p:sp>
        <p:nvSpPr>
          <p:cNvPr id="3" name="Subtitle 2">
            <a:extLst>
              <a:ext uri="{FF2B5EF4-FFF2-40B4-BE49-F238E27FC236}">
                <a16:creationId xmlns:a16="http://schemas.microsoft.com/office/drawing/2014/main" id="{02800313-DF6B-9452-C0D3-B004FC8A626C}"/>
              </a:ext>
            </a:extLst>
          </p:cNvPr>
          <p:cNvSpPr>
            <a:spLocks noGrp="1"/>
          </p:cNvSpPr>
          <p:nvPr>
            <p:ph type="subTitle" idx="1"/>
          </p:nvPr>
        </p:nvSpPr>
        <p:spPr>
          <a:xfrm>
            <a:off x="3039048" y="1325691"/>
            <a:ext cx="4355178" cy="1138426"/>
          </a:xfrm>
        </p:spPr>
        <p:txBody>
          <a:bodyPr>
            <a:normAutofit/>
          </a:bodyPr>
          <a:lstStyle/>
          <a:p>
            <a:pPr algn="l"/>
            <a:r>
              <a:rPr lang="en-US" sz="1600">
                <a:solidFill>
                  <a:srgbClr val="1F2D29"/>
                </a:solidFill>
              </a:rPr>
              <a:t>BMSW 4004 </a:t>
            </a:r>
          </a:p>
        </p:txBody>
      </p:sp>
      <p:sp>
        <p:nvSpPr>
          <p:cNvPr id="14" name="Rectangle 13">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ight Triangle 15">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asetăText 6">
            <a:extLst>
              <a:ext uri="{FF2B5EF4-FFF2-40B4-BE49-F238E27FC236}">
                <a16:creationId xmlns:a16="http://schemas.microsoft.com/office/drawing/2014/main" id="{DB4C53C3-CC62-07B1-1F41-B1D21ACFA7E3}"/>
              </a:ext>
            </a:extLst>
          </p:cNvPr>
          <p:cNvSpPr txBox="1"/>
          <p:nvPr/>
        </p:nvSpPr>
        <p:spPr>
          <a:xfrm>
            <a:off x="7093527" y="402361"/>
            <a:ext cx="5098473" cy="923330"/>
          </a:xfrm>
          <a:prstGeom prst="rect">
            <a:avLst/>
          </a:prstGeom>
          <a:noFill/>
        </p:spPr>
        <p:txBody>
          <a:bodyPr wrap="square">
            <a:spAutoFit/>
          </a:bodyPr>
          <a:lstStyle/>
          <a:p>
            <a:r>
              <a:rPr lang="ro-RO" b="1" dirty="0" err="1"/>
              <a:t>Ionut</a:t>
            </a:r>
            <a:r>
              <a:rPr lang="ro-RO" b="1" dirty="0"/>
              <a:t> Viorel </a:t>
            </a:r>
            <a:r>
              <a:rPr lang="ro-RO" b="1" dirty="0" err="1"/>
              <a:t>Nenciu</a:t>
            </a:r>
            <a:r>
              <a:rPr lang="ro-RO" b="1" dirty="0"/>
              <a:t> Student Id:2132392</a:t>
            </a:r>
          </a:p>
          <a:p>
            <a:endParaRPr lang="ro-RO" b="1" dirty="0"/>
          </a:p>
          <a:p>
            <a:r>
              <a:rPr lang="ro-RO" b="1" dirty="0"/>
              <a:t> </a:t>
            </a:r>
            <a:r>
              <a:rPr lang="ro-RO" b="1" dirty="0" err="1"/>
              <a:t>Mr</a:t>
            </a:r>
            <a:r>
              <a:rPr lang="ro-RO" b="1" dirty="0"/>
              <a:t> </a:t>
            </a:r>
            <a:r>
              <a:rPr lang="ro-RO" b="1" dirty="0" err="1"/>
              <a:t>Chijioke</a:t>
            </a:r>
            <a:r>
              <a:rPr lang="ro-RO" b="1" dirty="0"/>
              <a:t> Uba</a:t>
            </a:r>
          </a:p>
        </p:txBody>
      </p:sp>
    </p:spTree>
    <p:extLst>
      <p:ext uri="{BB962C8B-B14F-4D97-AF65-F5344CB8AC3E}">
        <p14:creationId xmlns:p14="http://schemas.microsoft.com/office/powerpoint/2010/main" val="2050050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54C9A3F2-F872-AEF8-3526-141262EC4416}"/>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Introduction</a:t>
            </a:r>
          </a:p>
        </p:txBody>
      </p:sp>
      <p:sp>
        <p:nvSpPr>
          <p:cNvPr id="3" name="Content Placeholder 2">
            <a:extLst>
              <a:ext uri="{FF2B5EF4-FFF2-40B4-BE49-F238E27FC236}">
                <a16:creationId xmlns:a16="http://schemas.microsoft.com/office/drawing/2014/main" id="{E56DB45A-7409-69DF-7AD1-060521E413A1}"/>
              </a:ext>
            </a:extLst>
          </p:cNvPr>
          <p:cNvSpPr>
            <a:spLocks noGrp="1"/>
          </p:cNvSpPr>
          <p:nvPr>
            <p:ph idx="1"/>
          </p:nvPr>
        </p:nvSpPr>
        <p:spPr>
          <a:xfrm>
            <a:off x="2302933" y="2641604"/>
            <a:ext cx="7621606" cy="3443107"/>
          </a:xfrm>
        </p:spPr>
        <p:txBody>
          <a:bodyPr anchor="t">
            <a:normAutofit/>
          </a:bodyPr>
          <a:lstStyle/>
          <a:p>
            <a:pPr>
              <a:lnSpc>
                <a:spcPct val="110000"/>
              </a:lnSpc>
            </a:pPr>
            <a:r>
              <a:rPr lang="en-US" sz="1000">
                <a:solidFill>
                  <a:srgbClr val="1F2D29"/>
                </a:solidFill>
              </a:rPr>
              <a:t>It is true that there are tools and procedures that may assist individuals in enhancing their overall judgement and decision-making skills</a:t>
            </a:r>
          </a:p>
          <a:p>
            <a:pPr>
              <a:lnSpc>
                <a:spcPct val="110000"/>
              </a:lnSpc>
            </a:pPr>
            <a:r>
              <a:rPr lang="en-US" sz="1000">
                <a:solidFill>
                  <a:srgbClr val="1F2D29"/>
                </a:solidFill>
              </a:rPr>
              <a:t>The brainstorming approach is effective in a variety of circumstances because it promotes the free flow of ideas, which is crucial to the creative process of problem-solving and generating new solutions</a:t>
            </a:r>
          </a:p>
          <a:p>
            <a:pPr>
              <a:lnSpc>
                <a:spcPct val="110000"/>
              </a:lnSpc>
            </a:pPr>
            <a:r>
              <a:rPr lang="en-US" sz="1000">
                <a:solidFill>
                  <a:srgbClr val="1F2D29"/>
                </a:solidFill>
              </a:rPr>
              <a:t>The growing number of unfilled positions is a concern for company owners (Suresh et al., 2021).</a:t>
            </a:r>
          </a:p>
          <a:p>
            <a:pPr>
              <a:lnSpc>
                <a:spcPct val="110000"/>
              </a:lnSpc>
            </a:pPr>
            <a:r>
              <a:rPr lang="en-US" sz="1000">
                <a:solidFill>
                  <a:srgbClr val="1F2D29"/>
                </a:solidFill>
              </a:rPr>
              <a:t>. In the future decades, businesses throughout the globe will likely have problems recruiting labour, which will negatively impact their bottom lines. </a:t>
            </a:r>
          </a:p>
          <a:p>
            <a:pPr>
              <a:lnSpc>
                <a:spcPct val="110000"/>
              </a:lnSpc>
            </a:pPr>
            <a:r>
              <a:rPr lang="en-US" sz="1000">
                <a:solidFill>
                  <a:srgbClr val="1F2D29"/>
                </a:solidFill>
              </a:rPr>
              <a:t>One may motivate the workers by promptly reacting to their suggestions and criticisms (Ahn et al., 2022). </a:t>
            </a:r>
          </a:p>
          <a:p>
            <a:pPr>
              <a:lnSpc>
                <a:spcPct val="110000"/>
              </a:lnSpc>
            </a:pPr>
            <a:r>
              <a:rPr lang="en-US" sz="1000">
                <a:solidFill>
                  <a:srgbClr val="1F2D29"/>
                </a:solidFill>
              </a:rPr>
              <a:t>Encourage managers to have frequent meetings with their direct subordinates to discuss, establish objectives, recognise achievements, and create working relationships. At least once every month, these gatherings must occur (Sriram et al., 2022)</a:t>
            </a:r>
          </a:p>
          <a:p>
            <a:pPr>
              <a:lnSpc>
                <a:spcPct val="110000"/>
              </a:lnSpc>
            </a:pPr>
            <a:r>
              <a:rPr lang="en-US" sz="1000">
                <a:solidFill>
                  <a:srgbClr val="1F2D29"/>
                </a:solidFill>
              </a:rPr>
              <a:t>This study's findings provide information about the causes, impacts, and potential solutions to the present staffing issue. On the other hand, it might be difficult to manage a labour shortage.</a:t>
            </a:r>
          </a:p>
        </p:txBody>
      </p:sp>
    </p:spTree>
    <p:extLst>
      <p:ext uri="{BB962C8B-B14F-4D97-AF65-F5344CB8AC3E}">
        <p14:creationId xmlns:p14="http://schemas.microsoft.com/office/powerpoint/2010/main" val="71257338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54E9A-64A7-5C34-5636-C7407C692650}"/>
              </a:ext>
            </a:extLst>
          </p:cNvPr>
          <p:cNvSpPr>
            <a:spLocks noGrp="1"/>
          </p:cNvSpPr>
          <p:nvPr>
            <p:ph type="title"/>
          </p:nvPr>
        </p:nvSpPr>
        <p:spPr/>
        <p:txBody>
          <a:bodyPr>
            <a:normAutofit fontScale="90000"/>
          </a:bodyPr>
          <a:lstStyle/>
          <a:p>
            <a:r>
              <a:rPr lang="en-US" dirty="0"/>
              <a:t>Nature And Impact of The Complex Problem on Employees and Organizations</a:t>
            </a:r>
          </a:p>
        </p:txBody>
      </p:sp>
      <p:sp>
        <p:nvSpPr>
          <p:cNvPr id="3" name="Content Placeholder 2">
            <a:extLst>
              <a:ext uri="{FF2B5EF4-FFF2-40B4-BE49-F238E27FC236}">
                <a16:creationId xmlns:a16="http://schemas.microsoft.com/office/drawing/2014/main" id="{1D478A93-AB33-D8A9-2469-5DE38DC84C1F}"/>
              </a:ext>
            </a:extLst>
          </p:cNvPr>
          <p:cNvSpPr>
            <a:spLocks noGrp="1"/>
          </p:cNvSpPr>
          <p:nvPr>
            <p:ph idx="1"/>
          </p:nvPr>
        </p:nvSpPr>
        <p:spPr>
          <a:xfrm>
            <a:off x="5394959" y="2052116"/>
            <a:ext cx="5175179" cy="3997828"/>
          </a:xfrm>
        </p:spPr>
        <p:txBody>
          <a:bodyPr>
            <a:normAutofit fontScale="62500" lnSpcReduction="20000"/>
          </a:bodyPr>
          <a:lstStyle/>
          <a:p>
            <a:r>
              <a:rPr lang="en-US" dirty="0"/>
              <a:t>Finding solutions to complex issues may be difficult, but it is simple to do so</a:t>
            </a:r>
          </a:p>
          <a:p>
            <a:r>
              <a:rPr lang="en-US" dirty="0"/>
              <a:t>It is difficult to construct a vehicle since it involves the fabrication of many mechanical, hydraulic, and electrical components (HOGG, n.d.)</a:t>
            </a:r>
          </a:p>
          <a:p>
            <a:r>
              <a:rPr lang="en-US" dirty="0"/>
              <a:t>However, there is a straightforward solution to the issue (Ridwan et al., 2021). </a:t>
            </a:r>
          </a:p>
          <a:p>
            <a:r>
              <a:rPr lang="en-US" dirty="0"/>
              <a:t>When dealing with complicated problems, it might be difficult to identify the issue and the optimal solution</a:t>
            </a:r>
          </a:p>
          <a:p>
            <a:r>
              <a:rPr lang="en-US" dirty="0"/>
              <a:t>There may be several occurrences, some of which may be more apparent than others (Ridwan et al., 2021)</a:t>
            </a:r>
          </a:p>
          <a:p>
            <a:pPr marL="914400" lvl="2">
              <a:lnSpc>
                <a:spcPct val="150000"/>
              </a:lnSpc>
              <a:spcBef>
                <a:spcPts val="0"/>
              </a:spcBef>
              <a:spcAft>
                <a:spcPts val="0"/>
              </a:spcAft>
            </a:pPr>
            <a:r>
              <a:rPr lang="en-US" sz="1800" b="1" i="1" dirty="0">
                <a:effectLst/>
                <a:latin typeface="Times New Roman" panose="02020603050405020304" pitchFamily="18" charset="0"/>
              </a:rPr>
              <a:t>Reducibility</a:t>
            </a:r>
          </a:p>
          <a:p>
            <a:pPr marL="914400" lvl="2">
              <a:lnSpc>
                <a:spcPct val="150000"/>
              </a:lnSpc>
              <a:spcBef>
                <a:spcPts val="0"/>
              </a:spcBef>
              <a:spcAft>
                <a:spcPts val="0"/>
              </a:spcAft>
            </a:pPr>
            <a:r>
              <a:rPr lang="en-US" sz="1800" b="1" i="1" dirty="0">
                <a:effectLst/>
                <a:latin typeface="Times New Roman" panose="02020603050405020304" pitchFamily="18" charset="0"/>
              </a:rPr>
              <a:t>Solvability</a:t>
            </a:r>
          </a:p>
          <a:p>
            <a:pPr marL="914400" lvl="2">
              <a:lnSpc>
                <a:spcPct val="150000"/>
              </a:lnSpc>
              <a:spcBef>
                <a:spcPts val="0"/>
              </a:spcBef>
              <a:spcAft>
                <a:spcPts val="0"/>
              </a:spcAft>
            </a:pPr>
            <a:r>
              <a:rPr lang="en-US" sz="1800" b="1" i="1" dirty="0">
                <a:effectLst/>
                <a:latin typeface="Times New Roman" panose="02020603050405020304" pitchFamily="18" charset="0"/>
              </a:rPr>
              <a:t>Predictability</a:t>
            </a:r>
            <a:endParaRPr lang="en-US" sz="2100" dirty="0"/>
          </a:p>
          <a:p>
            <a:endParaRPr lang="en-US" dirty="0"/>
          </a:p>
        </p:txBody>
      </p:sp>
      <p:pic>
        <p:nvPicPr>
          <p:cNvPr id="5" name="Picture 4">
            <a:extLst>
              <a:ext uri="{FF2B5EF4-FFF2-40B4-BE49-F238E27FC236}">
                <a16:creationId xmlns:a16="http://schemas.microsoft.com/office/drawing/2014/main" id="{78051F6A-1EFC-2D78-598B-01BE026DE679}"/>
              </a:ext>
            </a:extLst>
          </p:cNvPr>
          <p:cNvPicPr>
            <a:picLocks noChangeAspect="1"/>
          </p:cNvPicPr>
          <p:nvPr/>
        </p:nvPicPr>
        <p:blipFill>
          <a:blip r:embed="rId3"/>
          <a:stretch>
            <a:fillRect/>
          </a:stretch>
        </p:blipFill>
        <p:spPr>
          <a:xfrm>
            <a:off x="1272538" y="2252662"/>
            <a:ext cx="4076700" cy="3599498"/>
          </a:xfrm>
          <a:prstGeom prst="rect">
            <a:avLst/>
          </a:prstGeom>
        </p:spPr>
      </p:pic>
    </p:spTree>
    <p:extLst>
      <p:ext uri="{BB962C8B-B14F-4D97-AF65-F5344CB8AC3E}">
        <p14:creationId xmlns:p14="http://schemas.microsoft.com/office/powerpoint/2010/main" val="840641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7F3181-174F-943F-1E80-60FC1DD77B27}"/>
              </a:ext>
            </a:extLst>
          </p:cNvPr>
          <p:cNvSpPr>
            <a:spLocks noGrp="1"/>
          </p:cNvSpPr>
          <p:nvPr>
            <p:ph type="title"/>
          </p:nvPr>
        </p:nvSpPr>
        <p:spPr/>
        <p:txBody>
          <a:bodyPr>
            <a:normAutofit fontScale="90000"/>
          </a:bodyPr>
          <a:lstStyle/>
          <a:p>
            <a:r>
              <a:rPr lang="en-US" dirty="0"/>
              <a:t>Nature And Impact of The Complex Problem on Employees and Organizations</a:t>
            </a:r>
          </a:p>
        </p:txBody>
      </p:sp>
      <p:sp>
        <p:nvSpPr>
          <p:cNvPr id="5" name="Text Placeholder 4">
            <a:extLst>
              <a:ext uri="{FF2B5EF4-FFF2-40B4-BE49-F238E27FC236}">
                <a16:creationId xmlns:a16="http://schemas.microsoft.com/office/drawing/2014/main" id="{0B5B3271-FE07-49D7-CEEE-997DCE2BB579}"/>
              </a:ext>
            </a:extLst>
          </p:cNvPr>
          <p:cNvSpPr>
            <a:spLocks noGrp="1"/>
          </p:cNvSpPr>
          <p:nvPr>
            <p:ph type="body" idx="1"/>
          </p:nvPr>
        </p:nvSpPr>
        <p:spPr>
          <a:xfrm>
            <a:off x="2609285" y="2052115"/>
            <a:ext cx="2465635" cy="713818"/>
          </a:xfrm>
        </p:spPr>
        <p:txBody>
          <a:bodyPr/>
          <a:lstStyle/>
          <a:p>
            <a:r>
              <a:rPr lang="en-US" dirty="0"/>
              <a:t>Reducibility</a:t>
            </a:r>
          </a:p>
        </p:txBody>
      </p:sp>
      <p:sp>
        <p:nvSpPr>
          <p:cNvPr id="6" name="Content Placeholder 5">
            <a:extLst>
              <a:ext uri="{FF2B5EF4-FFF2-40B4-BE49-F238E27FC236}">
                <a16:creationId xmlns:a16="http://schemas.microsoft.com/office/drawing/2014/main" id="{EA825234-E978-317B-166E-5540C5595A2E}"/>
              </a:ext>
            </a:extLst>
          </p:cNvPr>
          <p:cNvSpPr>
            <a:spLocks noGrp="1"/>
          </p:cNvSpPr>
          <p:nvPr>
            <p:ph sz="half" idx="2"/>
          </p:nvPr>
        </p:nvSpPr>
        <p:spPr>
          <a:xfrm>
            <a:off x="2609285" y="2851331"/>
            <a:ext cx="2465635" cy="3071434"/>
          </a:xfrm>
        </p:spPr>
        <p:txBody>
          <a:bodyPr>
            <a:normAutofit fontScale="40000" lnSpcReduction="20000"/>
          </a:bodyPr>
          <a:lstStyle/>
          <a:p>
            <a:r>
              <a:rPr lang="en-US" dirty="0"/>
              <a:t>By decomposing a difficult issue into its component pieces, it is often feasible to make it simpler to solve (</a:t>
            </a:r>
            <a:r>
              <a:rPr lang="en-US" dirty="0" err="1"/>
              <a:t>Ndawo</a:t>
            </a:r>
            <a:r>
              <a:rPr lang="en-US" dirty="0"/>
              <a:t>, 2021)</a:t>
            </a:r>
          </a:p>
          <a:p>
            <a:r>
              <a:rPr lang="en-US" dirty="0"/>
              <a:t>It could take it apart and reassemble it in the same vehicle. One technique to represent the location of a complex issue is to indicate where the plan begins and stops in a closed setting (Yuan et al., 2021).</a:t>
            </a:r>
          </a:p>
        </p:txBody>
      </p:sp>
      <p:sp>
        <p:nvSpPr>
          <p:cNvPr id="7" name="Text Placeholder 6">
            <a:extLst>
              <a:ext uri="{FF2B5EF4-FFF2-40B4-BE49-F238E27FC236}">
                <a16:creationId xmlns:a16="http://schemas.microsoft.com/office/drawing/2014/main" id="{0C5CFDD2-AE1D-D12C-1756-BBCA39202EAC}"/>
              </a:ext>
            </a:extLst>
          </p:cNvPr>
          <p:cNvSpPr>
            <a:spLocks noGrp="1"/>
          </p:cNvSpPr>
          <p:nvPr>
            <p:ph type="body" sz="quarter" idx="3"/>
          </p:nvPr>
        </p:nvSpPr>
        <p:spPr>
          <a:xfrm>
            <a:off x="7909560" y="2052115"/>
            <a:ext cx="2656872" cy="713818"/>
          </a:xfrm>
        </p:spPr>
        <p:txBody>
          <a:bodyPr/>
          <a:lstStyle/>
          <a:p>
            <a:r>
              <a:rPr lang="en-US" dirty="0"/>
              <a:t>Predictability</a:t>
            </a:r>
          </a:p>
        </p:txBody>
      </p:sp>
      <p:sp>
        <p:nvSpPr>
          <p:cNvPr id="8" name="Content Placeholder 7">
            <a:extLst>
              <a:ext uri="{FF2B5EF4-FFF2-40B4-BE49-F238E27FC236}">
                <a16:creationId xmlns:a16="http://schemas.microsoft.com/office/drawing/2014/main" id="{DE8D2FF0-F30F-DC0E-9579-32B693ABA4C4}"/>
              </a:ext>
            </a:extLst>
          </p:cNvPr>
          <p:cNvSpPr>
            <a:spLocks noGrp="1"/>
          </p:cNvSpPr>
          <p:nvPr>
            <p:ph sz="quarter" idx="4"/>
          </p:nvPr>
        </p:nvSpPr>
        <p:spPr>
          <a:xfrm>
            <a:off x="7909560" y="2851331"/>
            <a:ext cx="2656872" cy="3071434"/>
          </a:xfrm>
        </p:spPr>
        <p:txBody>
          <a:bodyPr>
            <a:normAutofit fontScale="40000" lnSpcReduction="20000"/>
          </a:bodyPr>
          <a:lstStyle/>
          <a:p>
            <a:r>
              <a:rPr lang="en-US" dirty="0"/>
              <a:t>Sometimes it is astonishingly simple to predict the outcome of a difficult situation (</a:t>
            </a:r>
            <a:r>
              <a:rPr lang="en-US" dirty="0" err="1"/>
              <a:t>Sluga</a:t>
            </a:r>
            <a:r>
              <a:rPr lang="en-US" dirty="0"/>
              <a:t>, 2021). </a:t>
            </a:r>
          </a:p>
          <a:p>
            <a:r>
              <a:rPr lang="en-US" dirty="0"/>
              <a:t>As an example, assembling an automobile is a difficult operation, yet one can see how each component fits with the others</a:t>
            </a:r>
          </a:p>
          <a:p>
            <a:r>
              <a:rPr lang="en-US" dirty="0"/>
              <a:t>This allows us to predict what will occur in the future. We can achieve our objective since we have the necessary knowledge (</a:t>
            </a:r>
            <a:r>
              <a:rPr lang="en-US" dirty="0" err="1"/>
              <a:t>Ahn</a:t>
            </a:r>
            <a:r>
              <a:rPr lang="en-US" dirty="0"/>
              <a:t> et al., 2022)</a:t>
            </a:r>
          </a:p>
          <a:p>
            <a:r>
              <a:rPr lang="en-US" dirty="0"/>
              <a:t>If one have previously constructed automobiles, one may almost likely make accurate forecasts based on the prior experience (Suresh et al., 2021).</a:t>
            </a:r>
          </a:p>
        </p:txBody>
      </p:sp>
      <p:sp>
        <p:nvSpPr>
          <p:cNvPr id="9" name="Text Placeholder 4">
            <a:extLst>
              <a:ext uri="{FF2B5EF4-FFF2-40B4-BE49-F238E27FC236}">
                <a16:creationId xmlns:a16="http://schemas.microsoft.com/office/drawing/2014/main" id="{B2EFC8C2-420E-08C7-F598-E6538C8C4D49}"/>
              </a:ext>
            </a:extLst>
          </p:cNvPr>
          <p:cNvSpPr txBox="1">
            <a:spLocks/>
          </p:cNvSpPr>
          <p:nvPr/>
        </p:nvSpPr>
        <p:spPr>
          <a:xfrm>
            <a:off x="5355335" y="2078888"/>
            <a:ext cx="2465635" cy="713818"/>
          </a:xfrm>
          <a:prstGeom prst="rect">
            <a:avLst/>
          </a:prstGeom>
        </p:spPr>
        <p:txBody>
          <a:bodyPr vert="horz" lIns="91440" tIns="45720" rIns="91440" bIns="45720" rtlCol="0" anchor="b">
            <a:noAutofit/>
          </a:bodyPr>
          <a:lstStyle>
            <a:lvl1pPr marL="0" indent="0" algn="l" defTabSz="914400" rtl="0" eaLnBrk="1" latinLnBrk="0" hangingPunct="1">
              <a:lnSpc>
                <a:spcPct val="100000"/>
              </a:lnSpc>
              <a:spcBef>
                <a:spcPts val="1000"/>
              </a:spcBef>
              <a:spcAft>
                <a:spcPts val="600"/>
              </a:spcAft>
              <a:buClr>
                <a:schemeClr val="accent6"/>
              </a:buClr>
              <a:buSzPct val="90000"/>
              <a:buFont typeface="Wingdings" panose="05000000000000000000" pitchFamily="2" charset="2"/>
              <a:buNone/>
              <a:defRPr sz="2200" b="0" kern="1200" cap="none" baseline="0">
                <a:solidFill>
                  <a:schemeClr val="accent6"/>
                </a:solidFill>
                <a:effectLst/>
                <a:latin typeface="+mn-lt"/>
                <a:ea typeface="+mn-ea"/>
                <a:cs typeface="+mn-cs"/>
              </a:defRPr>
            </a:lvl1pPr>
            <a:lvl2pPr marL="4572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2000" b="1" kern="1200">
                <a:solidFill>
                  <a:schemeClr val="tx1"/>
                </a:solidFill>
                <a:effectLst/>
                <a:latin typeface="+mn-lt"/>
                <a:ea typeface="+mn-ea"/>
                <a:cs typeface="+mn-cs"/>
              </a:defRPr>
            </a:lvl2pPr>
            <a:lvl3pPr marL="9144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800" b="1" kern="1200">
                <a:solidFill>
                  <a:schemeClr val="tx1"/>
                </a:solidFill>
                <a:effectLst/>
                <a:latin typeface="+mn-lt"/>
                <a:ea typeface="+mn-ea"/>
                <a:cs typeface="+mn-cs"/>
              </a:defRPr>
            </a:lvl3pPr>
            <a:lvl4pPr marL="13716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a:solidFill>
                  <a:schemeClr val="tx1"/>
                </a:solidFill>
                <a:effectLst/>
                <a:latin typeface="+mn-lt"/>
                <a:ea typeface="+mn-ea"/>
                <a:cs typeface="+mn-cs"/>
              </a:defRPr>
            </a:lvl4pPr>
            <a:lvl5pPr marL="18288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a:solidFill>
                  <a:schemeClr val="tx1"/>
                </a:solidFill>
                <a:effectLst/>
                <a:latin typeface="+mn-lt"/>
                <a:ea typeface="+mn-ea"/>
                <a:cs typeface="+mn-cs"/>
              </a:defRPr>
            </a:lvl5pPr>
            <a:lvl6pPr marL="22860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baseline="0">
                <a:solidFill>
                  <a:schemeClr val="tx1"/>
                </a:solidFill>
                <a:effectLst/>
                <a:latin typeface="+mn-lt"/>
                <a:ea typeface="+mn-ea"/>
                <a:cs typeface="+mn-cs"/>
              </a:defRPr>
            </a:lvl6pPr>
            <a:lvl7pPr marL="27432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baseline="0">
                <a:solidFill>
                  <a:schemeClr val="tx1"/>
                </a:solidFill>
                <a:effectLst/>
                <a:latin typeface="+mn-lt"/>
                <a:ea typeface="+mn-ea"/>
                <a:cs typeface="+mn-cs"/>
              </a:defRPr>
            </a:lvl7pPr>
            <a:lvl8pPr marL="32004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b="1" kern="1200" baseline="0">
                <a:solidFill>
                  <a:schemeClr val="tx1"/>
                </a:solidFill>
                <a:effectLst/>
                <a:latin typeface="+mn-lt"/>
                <a:ea typeface="+mn-ea"/>
                <a:cs typeface="+mn-cs"/>
              </a:defRPr>
            </a:lvl9pPr>
          </a:lstStyle>
          <a:p>
            <a:r>
              <a:rPr lang="en-US" dirty="0"/>
              <a:t>Solvability</a:t>
            </a:r>
          </a:p>
        </p:txBody>
      </p:sp>
      <p:sp>
        <p:nvSpPr>
          <p:cNvPr id="10" name="Content Placeholder 5">
            <a:extLst>
              <a:ext uri="{FF2B5EF4-FFF2-40B4-BE49-F238E27FC236}">
                <a16:creationId xmlns:a16="http://schemas.microsoft.com/office/drawing/2014/main" id="{0138119A-31EA-A730-1888-335B82F82996}"/>
              </a:ext>
            </a:extLst>
          </p:cNvPr>
          <p:cNvSpPr txBox="1">
            <a:spLocks/>
          </p:cNvSpPr>
          <p:nvPr/>
        </p:nvSpPr>
        <p:spPr>
          <a:xfrm>
            <a:off x="5215324" y="2838554"/>
            <a:ext cx="2465635" cy="3071434"/>
          </a:xfrm>
          <a:prstGeom prst="rect">
            <a:avLst/>
          </a:prstGeom>
        </p:spPr>
        <p:txBody>
          <a:bodyPr vert="horz" lIns="91440" tIns="45720" rIns="91440" bIns="45720" rtlCol="0">
            <a:normAutofit fontScale="55000" lnSpcReduction="20000"/>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r>
              <a:rPr lang="en-US" dirty="0"/>
              <a:t>If one could identify, name, and anticipate the </a:t>
            </a:r>
            <a:r>
              <a:rPr lang="en-US" dirty="0" err="1"/>
              <a:t>behaviour</a:t>
            </a:r>
            <a:r>
              <a:rPr lang="en-US" dirty="0"/>
              <a:t> of the many components of a complicated problem, one could solve even the most difficult issues (</a:t>
            </a:r>
            <a:r>
              <a:rPr lang="en-US" dirty="0" err="1"/>
              <a:t>Lehto</a:t>
            </a:r>
            <a:r>
              <a:rPr lang="en-US" dirty="0"/>
              <a:t> et al., 2021)</a:t>
            </a:r>
          </a:p>
          <a:p>
            <a:r>
              <a:rPr lang="en-US" dirty="0"/>
              <a:t>However, as difficult issues are seldom resolved and are more often only managed, the statement "We undertake difficult work" is often deceptive (</a:t>
            </a:r>
            <a:r>
              <a:rPr lang="en-US" dirty="0" err="1"/>
              <a:t>Sluga</a:t>
            </a:r>
            <a:r>
              <a:rPr lang="en-US" dirty="0"/>
              <a:t>, 2021).</a:t>
            </a:r>
          </a:p>
        </p:txBody>
      </p:sp>
    </p:spTree>
    <p:extLst>
      <p:ext uri="{BB962C8B-B14F-4D97-AF65-F5344CB8AC3E}">
        <p14:creationId xmlns:p14="http://schemas.microsoft.com/office/powerpoint/2010/main" val="333183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5" name="Rectangle 1034">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F59BDF0-7099-EB77-9B77-90DB8F40A27E}"/>
              </a:ext>
            </a:extLst>
          </p:cNvPr>
          <p:cNvSpPr>
            <a:spLocks noGrp="1"/>
          </p:cNvSpPr>
          <p:nvPr>
            <p:ph type="title"/>
          </p:nvPr>
        </p:nvSpPr>
        <p:spPr>
          <a:xfrm>
            <a:off x="2611808" y="808056"/>
            <a:ext cx="7958331" cy="1077229"/>
          </a:xfrm>
        </p:spPr>
        <p:txBody>
          <a:bodyPr>
            <a:normAutofit/>
          </a:bodyPr>
          <a:lstStyle/>
          <a:p>
            <a:pPr algn="l"/>
            <a:r>
              <a:rPr lang="en-US" dirty="0"/>
              <a:t>PESTLE Framework </a:t>
            </a:r>
            <a:endParaRPr lang="en-US"/>
          </a:p>
        </p:txBody>
      </p:sp>
      <p:sp>
        <p:nvSpPr>
          <p:cNvPr id="8" name="Text Placeholder 7">
            <a:extLst>
              <a:ext uri="{FF2B5EF4-FFF2-40B4-BE49-F238E27FC236}">
                <a16:creationId xmlns:a16="http://schemas.microsoft.com/office/drawing/2014/main" id="{145F97CC-ACAB-B065-32A6-BC508564E820}"/>
              </a:ext>
            </a:extLst>
          </p:cNvPr>
          <p:cNvSpPr>
            <a:spLocks noGrp="1"/>
          </p:cNvSpPr>
          <p:nvPr>
            <p:ph idx="1"/>
          </p:nvPr>
        </p:nvSpPr>
        <p:spPr>
          <a:xfrm>
            <a:off x="2610579" y="2052116"/>
            <a:ext cx="4359020" cy="3997828"/>
          </a:xfrm>
        </p:spPr>
        <p:txBody>
          <a:bodyPr>
            <a:normAutofit/>
          </a:bodyPr>
          <a:lstStyle/>
          <a:p>
            <a:pPr>
              <a:lnSpc>
                <a:spcPct val="110000"/>
              </a:lnSpc>
            </a:pPr>
            <a:r>
              <a:rPr lang="en-US" sz="1300"/>
              <a:t>The PESTLE framework is used to examine the macroenvironmental elements that exacerbate the problem's complexity (</a:t>
            </a:r>
            <a:r>
              <a:rPr lang="en-US" sz="1300" err="1"/>
              <a:t>Sluga</a:t>
            </a:r>
            <a:r>
              <a:rPr lang="en-US" sz="1300"/>
              <a:t>, 2021)</a:t>
            </a:r>
          </a:p>
          <a:p>
            <a:pPr>
              <a:lnSpc>
                <a:spcPct val="110000"/>
              </a:lnSpc>
            </a:pPr>
            <a:r>
              <a:rPr lang="en-US" sz="1300"/>
              <a:t>In today's corporate environment, it is essential to be able to </a:t>
            </a:r>
            <a:r>
              <a:rPr lang="en-US" sz="1300" err="1"/>
              <a:t>analyse</a:t>
            </a:r>
            <a:r>
              <a:rPr lang="en-US" sz="1300"/>
              <a:t> problems critically and provide solutions</a:t>
            </a:r>
          </a:p>
          <a:p>
            <a:pPr>
              <a:lnSpc>
                <a:spcPct val="110000"/>
              </a:lnSpc>
            </a:pPr>
            <a:r>
              <a:rPr lang="en-US" sz="1300"/>
              <a:t>To succeed in a variety of occupations and enterprises, one must be able to tackle both basic and difficult issues (Sriram et al., 2022). </a:t>
            </a:r>
          </a:p>
          <a:p>
            <a:pPr>
              <a:lnSpc>
                <a:spcPct val="110000"/>
              </a:lnSpc>
            </a:pPr>
            <a:r>
              <a:rPr lang="en-US" sz="1300"/>
              <a:t>After </a:t>
            </a:r>
            <a:r>
              <a:rPr lang="en-US" sz="1300" err="1"/>
              <a:t>realising</a:t>
            </a:r>
            <a:r>
              <a:rPr lang="en-US" sz="1300"/>
              <a:t> that the more difficult issue would need more effort to solve, it has been decided that it would be preferable to tackle the simpler one first</a:t>
            </a:r>
          </a:p>
          <a:p>
            <a:pPr>
              <a:lnSpc>
                <a:spcPct val="110000"/>
              </a:lnSpc>
            </a:pPr>
            <a:r>
              <a:rPr lang="en-US" sz="1300"/>
              <a:t>This would help me prepare for the more difficult task (Hwang and Oh, 2021).</a:t>
            </a:r>
          </a:p>
        </p:txBody>
      </p:sp>
      <p:pic>
        <p:nvPicPr>
          <p:cNvPr id="1026" name="Picture 2" descr="Pestel Images | Free Vectors, Stock Photos &amp; PSD">
            <a:extLst>
              <a:ext uri="{FF2B5EF4-FFF2-40B4-BE49-F238E27FC236}">
                <a16:creationId xmlns:a16="http://schemas.microsoft.com/office/drawing/2014/main" id="{78EA574F-4349-CB0D-50CF-63091EB4D9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755" b="-1"/>
          <a:stretch/>
        </p:blipFill>
        <p:spPr bwMode="auto">
          <a:xfrm>
            <a:off x="7534656" y="2068706"/>
            <a:ext cx="3035484" cy="39812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84610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9BDF0-7099-EB77-9B77-90DB8F40A27E}"/>
              </a:ext>
            </a:extLst>
          </p:cNvPr>
          <p:cNvSpPr>
            <a:spLocks noGrp="1"/>
          </p:cNvSpPr>
          <p:nvPr>
            <p:ph type="title"/>
          </p:nvPr>
        </p:nvSpPr>
        <p:spPr/>
        <p:txBody>
          <a:bodyPr/>
          <a:lstStyle/>
          <a:p>
            <a:r>
              <a:rPr lang="en-US" dirty="0"/>
              <a:t>PESTLE Framework </a:t>
            </a:r>
          </a:p>
        </p:txBody>
      </p:sp>
      <p:sp>
        <p:nvSpPr>
          <p:cNvPr id="3" name="Text Placeholder 2">
            <a:extLst>
              <a:ext uri="{FF2B5EF4-FFF2-40B4-BE49-F238E27FC236}">
                <a16:creationId xmlns:a16="http://schemas.microsoft.com/office/drawing/2014/main" id="{2EDA10B5-4D5C-C7D9-312D-6854B414431C}"/>
              </a:ext>
            </a:extLst>
          </p:cNvPr>
          <p:cNvSpPr>
            <a:spLocks noGrp="1"/>
          </p:cNvSpPr>
          <p:nvPr>
            <p:ph type="body" idx="1"/>
          </p:nvPr>
        </p:nvSpPr>
        <p:spPr/>
        <p:txBody>
          <a:bodyPr/>
          <a:lstStyle/>
          <a:p>
            <a:r>
              <a:rPr lang="en-US" dirty="0"/>
              <a:t>Political Factors</a:t>
            </a:r>
          </a:p>
        </p:txBody>
      </p:sp>
      <p:sp>
        <p:nvSpPr>
          <p:cNvPr id="4" name="Content Placeholder 3">
            <a:extLst>
              <a:ext uri="{FF2B5EF4-FFF2-40B4-BE49-F238E27FC236}">
                <a16:creationId xmlns:a16="http://schemas.microsoft.com/office/drawing/2014/main" id="{FE074D1E-2ED8-C8CA-C7E6-18593A40721F}"/>
              </a:ext>
            </a:extLst>
          </p:cNvPr>
          <p:cNvSpPr>
            <a:spLocks noGrp="1"/>
          </p:cNvSpPr>
          <p:nvPr>
            <p:ph sz="half" idx="2"/>
          </p:nvPr>
        </p:nvSpPr>
        <p:spPr/>
        <p:txBody>
          <a:bodyPr>
            <a:normAutofit fontScale="85000" lnSpcReduction="20000"/>
          </a:bodyPr>
          <a:lstStyle/>
          <a:p>
            <a:r>
              <a:rPr lang="en-US" dirty="0"/>
              <a:t>Everything hinges on the issue of whether or not the government should intervene in the private sector (Hwang and Oh, 2021)</a:t>
            </a:r>
          </a:p>
          <a:p>
            <a:r>
              <a:rPr lang="en-US" dirty="0"/>
              <a:t>Taxes, </a:t>
            </a:r>
            <a:r>
              <a:rPr lang="en-US" dirty="0" err="1"/>
              <a:t>labour</a:t>
            </a:r>
            <a:r>
              <a:rPr lang="en-US" dirty="0"/>
              <a:t> laws, and environmental regulations are just a handful of the numerous policy areas that come under the term "government" (Suresh et al., 2021).</a:t>
            </a:r>
          </a:p>
          <a:p>
            <a:endParaRPr lang="en-US" dirty="0"/>
          </a:p>
        </p:txBody>
      </p:sp>
      <p:sp>
        <p:nvSpPr>
          <p:cNvPr id="5" name="Text Placeholder 4">
            <a:extLst>
              <a:ext uri="{FF2B5EF4-FFF2-40B4-BE49-F238E27FC236}">
                <a16:creationId xmlns:a16="http://schemas.microsoft.com/office/drawing/2014/main" id="{BA0A3EE7-B9F1-7005-0BD7-88E4C304C13C}"/>
              </a:ext>
            </a:extLst>
          </p:cNvPr>
          <p:cNvSpPr>
            <a:spLocks noGrp="1"/>
          </p:cNvSpPr>
          <p:nvPr>
            <p:ph type="body" sz="quarter" idx="3"/>
          </p:nvPr>
        </p:nvSpPr>
        <p:spPr/>
        <p:txBody>
          <a:bodyPr/>
          <a:lstStyle/>
          <a:p>
            <a:r>
              <a:rPr lang="en-US" dirty="0"/>
              <a:t>Economic Factors</a:t>
            </a:r>
          </a:p>
        </p:txBody>
      </p:sp>
      <p:sp>
        <p:nvSpPr>
          <p:cNvPr id="6" name="Content Placeholder 5">
            <a:extLst>
              <a:ext uri="{FF2B5EF4-FFF2-40B4-BE49-F238E27FC236}">
                <a16:creationId xmlns:a16="http://schemas.microsoft.com/office/drawing/2014/main" id="{1CFF49DA-8659-183B-B6C2-2097EB399980}"/>
              </a:ext>
            </a:extLst>
          </p:cNvPr>
          <p:cNvSpPr>
            <a:spLocks noGrp="1"/>
          </p:cNvSpPr>
          <p:nvPr>
            <p:ph sz="quarter" idx="4"/>
          </p:nvPr>
        </p:nvSpPr>
        <p:spPr/>
        <p:txBody>
          <a:bodyPr>
            <a:normAutofit fontScale="85000" lnSpcReduction="20000"/>
          </a:bodyPr>
          <a:lstStyle/>
          <a:p>
            <a:r>
              <a:rPr lang="en-US" dirty="0"/>
              <a:t>The health of the economy in which a company works has a significant influence on its profitability (</a:t>
            </a:r>
            <a:r>
              <a:rPr lang="en-US" dirty="0" err="1"/>
              <a:t>Sluga</a:t>
            </a:r>
            <a:r>
              <a:rPr lang="en-US" dirty="0"/>
              <a:t>, 2021). </a:t>
            </a:r>
          </a:p>
          <a:p>
            <a:r>
              <a:rPr lang="en-US" dirty="0"/>
              <a:t>The expansion of the economy, fluctuations in interest rates and currency rates, inflation, and consumer and corporate expenditure all have an impact (</a:t>
            </a:r>
            <a:r>
              <a:rPr lang="en-US" dirty="0" err="1"/>
              <a:t>Sluga</a:t>
            </a:r>
            <a:r>
              <a:rPr lang="en-US" dirty="0"/>
              <a:t>, 2021).</a:t>
            </a:r>
          </a:p>
          <a:p>
            <a:endParaRPr lang="en-US" dirty="0"/>
          </a:p>
        </p:txBody>
      </p:sp>
    </p:spTree>
    <p:extLst>
      <p:ext uri="{BB962C8B-B14F-4D97-AF65-F5344CB8AC3E}">
        <p14:creationId xmlns:p14="http://schemas.microsoft.com/office/powerpoint/2010/main" val="3323714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7B013-9084-4169-0B2D-2A5BFEAC0E69}"/>
              </a:ext>
            </a:extLst>
          </p:cNvPr>
          <p:cNvSpPr>
            <a:spLocks noGrp="1"/>
          </p:cNvSpPr>
          <p:nvPr>
            <p:ph type="title"/>
          </p:nvPr>
        </p:nvSpPr>
        <p:spPr/>
        <p:txBody>
          <a:bodyPr/>
          <a:lstStyle/>
          <a:p>
            <a:r>
              <a:rPr lang="en-US" dirty="0"/>
              <a:t>PESTLE Framework </a:t>
            </a:r>
          </a:p>
        </p:txBody>
      </p:sp>
      <p:sp>
        <p:nvSpPr>
          <p:cNvPr id="3" name="Text Placeholder 2">
            <a:extLst>
              <a:ext uri="{FF2B5EF4-FFF2-40B4-BE49-F238E27FC236}">
                <a16:creationId xmlns:a16="http://schemas.microsoft.com/office/drawing/2014/main" id="{7203F04B-76EB-E674-4258-75A1107CFBC4}"/>
              </a:ext>
            </a:extLst>
          </p:cNvPr>
          <p:cNvSpPr>
            <a:spLocks noGrp="1"/>
          </p:cNvSpPr>
          <p:nvPr>
            <p:ph type="body" idx="1"/>
          </p:nvPr>
        </p:nvSpPr>
        <p:spPr/>
        <p:txBody>
          <a:bodyPr/>
          <a:lstStyle/>
          <a:p>
            <a:r>
              <a:rPr lang="en-US" dirty="0"/>
              <a:t>Social Factors</a:t>
            </a:r>
          </a:p>
        </p:txBody>
      </p:sp>
      <p:sp>
        <p:nvSpPr>
          <p:cNvPr id="4" name="Content Placeholder 3">
            <a:extLst>
              <a:ext uri="{FF2B5EF4-FFF2-40B4-BE49-F238E27FC236}">
                <a16:creationId xmlns:a16="http://schemas.microsoft.com/office/drawing/2014/main" id="{E3D67AD7-64A5-AB59-34C4-E8F087E7D620}"/>
              </a:ext>
            </a:extLst>
          </p:cNvPr>
          <p:cNvSpPr>
            <a:spLocks noGrp="1"/>
          </p:cNvSpPr>
          <p:nvPr>
            <p:ph sz="half" idx="2"/>
          </p:nvPr>
        </p:nvSpPr>
        <p:spPr/>
        <p:txBody>
          <a:bodyPr>
            <a:normAutofit fontScale="62500" lnSpcReduction="20000"/>
          </a:bodyPr>
          <a:lstStyle/>
          <a:p>
            <a:r>
              <a:rPr lang="en-US" dirty="0"/>
              <a:t>Sociocultural influences are more likely to occur in regions where the majority of the population shares the same values (</a:t>
            </a:r>
            <a:r>
              <a:rPr lang="en-US" dirty="0" err="1"/>
              <a:t>Ndawo</a:t>
            </a:r>
            <a:r>
              <a:rPr lang="en-US" dirty="0"/>
              <a:t>, 2021). </a:t>
            </a:r>
          </a:p>
          <a:p>
            <a:r>
              <a:rPr lang="en-US" dirty="0"/>
              <a:t>It is vital to consider the population size, as well as other factors such as age, health awareness, and employment interests (Suresh et al., 2021). </a:t>
            </a:r>
          </a:p>
          <a:p>
            <a:r>
              <a:rPr lang="en-US" dirty="0"/>
              <a:t>These traits are very beneficial to marketers since they enable them to understand more about their target audience and what motivates them to act (Suresh et al., 2021).</a:t>
            </a:r>
          </a:p>
        </p:txBody>
      </p:sp>
      <p:sp>
        <p:nvSpPr>
          <p:cNvPr id="5" name="Text Placeholder 4">
            <a:extLst>
              <a:ext uri="{FF2B5EF4-FFF2-40B4-BE49-F238E27FC236}">
                <a16:creationId xmlns:a16="http://schemas.microsoft.com/office/drawing/2014/main" id="{89C4F1A7-DB15-D3B0-7FF7-F4DC566FDFE0}"/>
              </a:ext>
            </a:extLst>
          </p:cNvPr>
          <p:cNvSpPr>
            <a:spLocks noGrp="1"/>
          </p:cNvSpPr>
          <p:nvPr>
            <p:ph type="body" sz="quarter" idx="3"/>
          </p:nvPr>
        </p:nvSpPr>
        <p:spPr/>
        <p:txBody>
          <a:bodyPr/>
          <a:lstStyle/>
          <a:p>
            <a:r>
              <a:rPr lang="en-US" dirty="0"/>
              <a:t>Technological Factors</a:t>
            </a:r>
          </a:p>
        </p:txBody>
      </p:sp>
      <p:sp>
        <p:nvSpPr>
          <p:cNvPr id="6" name="Content Placeholder 5">
            <a:extLst>
              <a:ext uri="{FF2B5EF4-FFF2-40B4-BE49-F238E27FC236}">
                <a16:creationId xmlns:a16="http://schemas.microsoft.com/office/drawing/2014/main" id="{A4413AD6-2D0F-843F-307E-00086139535B}"/>
              </a:ext>
            </a:extLst>
          </p:cNvPr>
          <p:cNvSpPr>
            <a:spLocks noGrp="1"/>
          </p:cNvSpPr>
          <p:nvPr>
            <p:ph sz="quarter" idx="4"/>
          </p:nvPr>
        </p:nvSpPr>
        <p:spPr/>
        <p:txBody>
          <a:bodyPr>
            <a:normAutofit fontScale="62500" lnSpcReduction="20000"/>
          </a:bodyPr>
          <a:lstStyle/>
          <a:p>
            <a:r>
              <a:rPr lang="en-US" dirty="0"/>
              <a:t>Creating goods, delivering them to clients, and maintaining contact with them are three of the most essential ways in which </a:t>
            </a:r>
            <a:r>
              <a:rPr lang="en-US" dirty="0" err="1"/>
              <a:t>organisations</a:t>
            </a:r>
            <a:r>
              <a:rPr lang="en-US" dirty="0"/>
              <a:t> cope with and manage technological advances (</a:t>
            </a:r>
            <a:r>
              <a:rPr lang="en-US" dirty="0" err="1"/>
              <a:t>Sluga</a:t>
            </a:r>
            <a:r>
              <a:rPr lang="en-US" dirty="0"/>
              <a:t>, 2021).</a:t>
            </a:r>
          </a:p>
        </p:txBody>
      </p:sp>
    </p:spTree>
    <p:extLst>
      <p:ext uri="{BB962C8B-B14F-4D97-AF65-F5344CB8AC3E}">
        <p14:creationId xmlns:p14="http://schemas.microsoft.com/office/powerpoint/2010/main" val="137345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459E8-0BDA-AE93-DD6D-55F3EE624E1D}"/>
              </a:ext>
            </a:extLst>
          </p:cNvPr>
          <p:cNvSpPr>
            <a:spLocks noGrp="1"/>
          </p:cNvSpPr>
          <p:nvPr>
            <p:ph type="title"/>
          </p:nvPr>
        </p:nvSpPr>
        <p:spPr/>
        <p:txBody>
          <a:bodyPr/>
          <a:lstStyle/>
          <a:p>
            <a:r>
              <a:rPr lang="en-US" dirty="0"/>
              <a:t>PESTLE Framework </a:t>
            </a:r>
          </a:p>
        </p:txBody>
      </p:sp>
      <p:sp>
        <p:nvSpPr>
          <p:cNvPr id="3" name="Text Placeholder 2">
            <a:extLst>
              <a:ext uri="{FF2B5EF4-FFF2-40B4-BE49-F238E27FC236}">
                <a16:creationId xmlns:a16="http://schemas.microsoft.com/office/drawing/2014/main" id="{80204053-299A-AE29-CB5A-FF58973BA83C}"/>
              </a:ext>
            </a:extLst>
          </p:cNvPr>
          <p:cNvSpPr>
            <a:spLocks noGrp="1"/>
          </p:cNvSpPr>
          <p:nvPr>
            <p:ph type="body" idx="1"/>
          </p:nvPr>
        </p:nvSpPr>
        <p:spPr/>
        <p:txBody>
          <a:bodyPr/>
          <a:lstStyle/>
          <a:p>
            <a:r>
              <a:rPr lang="en-US" dirty="0"/>
              <a:t>Environmental Factors</a:t>
            </a:r>
          </a:p>
        </p:txBody>
      </p:sp>
      <p:sp>
        <p:nvSpPr>
          <p:cNvPr id="4" name="Content Placeholder 3">
            <a:extLst>
              <a:ext uri="{FF2B5EF4-FFF2-40B4-BE49-F238E27FC236}">
                <a16:creationId xmlns:a16="http://schemas.microsoft.com/office/drawing/2014/main" id="{093D669D-3357-CE61-FC3C-F443A50574A3}"/>
              </a:ext>
            </a:extLst>
          </p:cNvPr>
          <p:cNvSpPr>
            <a:spLocks noGrp="1"/>
          </p:cNvSpPr>
          <p:nvPr>
            <p:ph sz="half" idx="2"/>
          </p:nvPr>
        </p:nvSpPr>
        <p:spPr/>
        <p:txBody>
          <a:bodyPr>
            <a:normAutofit fontScale="77500" lnSpcReduction="20000"/>
          </a:bodyPr>
          <a:lstStyle/>
          <a:p>
            <a:r>
              <a:rPr lang="en-US" dirty="0"/>
              <a:t>Over the last fifteen years or more, more individuals have become aware of these issues (Suresh et al., 2021). </a:t>
            </a:r>
          </a:p>
          <a:p>
            <a:r>
              <a:rPr lang="en-US" dirty="0"/>
              <a:t>Concerns about the government's capacity to achieve its objectives for decreasing environmental consequences and a general dearth of vital resources have increased their significance (Yuan et al., 2021).</a:t>
            </a:r>
          </a:p>
          <a:p>
            <a:endParaRPr lang="en-US" dirty="0"/>
          </a:p>
        </p:txBody>
      </p:sp>
      <p:sp>
        <p:nvSpPr>
          <p:cNvPr id="5" name="Text Placeholder 4">
            <a:extLst>
              <a:ext uri="{FF2B5EF4-FFF2-40B4-BE49-F238E27FC236}">
                <a16:creationId xmlns:a16="http://schemas.microsoft.com/office/drawing/2014/main" id="{468F61A3-4B40-50BD-5A33-A8E9E8929757}"/>
              </a:ext>
            </a:extLst>
          </p:cNvPr>
          <p:cNvSpPr>
            <a:spLocks noGrp="1"/>
          </p:cNvSpPr>
          <p:nvPr>
            <p:ph type="body" sz="quarter" idx="3"/>
          </p:nvPr>
        </p:nvSpPr>
        <p:spPr/>
        <p:txBody>
          <a:bodyPr/>
          <a:lstStyle/>
          <a:p>
            <a:r>
              <a:rPr lang="en-US" dirty="0"/>
              <a:t>Legal Factors</a:t>
            </a:r>
          </a:p>
        </p:txBody>
      </p:sp>
      <p:sp>
        <p:nvSpPr>
          <p:cNvPr id="6" name="Content Placeholder 5">
            <a:extLst>
              <a:ext uri="{FF2B5EF4-FFF2-40B4-BE49-F238E27FC236}">
                <a16:creationId xmlns:a16="http://schemas.microsoft.com/office/drawing/2014/main" id="{450D1542-650A-EC0F-0FB6-2A40D12D645F}"/>
              </a:ext>
            </a:extLst>
          </p:cNvPr>
          <p:cNvSpPr>
            <a:spLocks noGrp="1"/>
          </p:cNvSpPr>
          <p:nvPr>
            <p:ph sz="quarter" idx="4"/>
          </p:nvPr>
        </p:nvSpPr>
        <p:spPr/>
        <p:txBody>
          <a:bodyPr>
            <a:normAutofit fontScale="77500" lnSpcReduction="20000"/>
          </a:bodyPr>
          <a:lstStyle/>
          <a:p>
            <a:r>
              <a:rPr lang="en-US" dirty="0"/>
              <a:t>Legal problems include </a:t>
            </a:r>
            <a:r>
              <a:rPr lang="en-US" dirty="0" err="1"/>
              <a:t>labour</a:t>
            </a:r>
            <a:r>
              <a:rPr lang="en-US" dirty="0"/>
              <a:t> rights, consumer protection laws, equal opportunity rules, suggested reforms, brand labelling regulations, health and welfare legislation, and workplace safety and health laws (</a:t>
            </a:r>
            <a:r>
              <a:rPr lang="en-US" dirty="0" err="1"/>
              <a:t>Ndawo</a:t>
            </a:r>
            <a:r>
              <a:rPr lang="en-US" dirty="0"/>
              <a:t>, 2021).</a:t>
            </a:r>
          </a:p>
        </p:txBody>
      </p:sp>
    </p:spTree>
    <p:extLst>
      <p:ext uri="{BB962C8B-B14F-4D97-AF65-F5344CB8AC3E}">
        <p14:creationId xmlns:p14="http://schemas.microsoft.com/office/powerpoint/2010/main" val="268385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E65C7-CE0B-CC31-2BFF-9217F2D1408E}"/>
              </a:ext>
            </a:extLst>
          </p:cNvPr>
          <p:cNvSpPr>
            <a:spLocks noGrp="1"/>
          </p:cNvSpPr>
          <p:nvPr>
            <p:ph type="title"/>
          </p:nvPr>
        </p:nvSpPr>
        <p:spPr>
          <a:xfrm>
            <a:off x="2250081" y="808056"/>
            <a:ext cx="8006760" cy="1518934"/>
          </a:xfrm>
        </p:spPr>
        <p:txBody>
          <a:bodyPr anchor="t">
            <a:normAutofit/>
          </a:bodyPr>
          <a:lstStyle/>
          <a:p>
            <a:pPr algn="l"/>
            <a:r>
              <a:rPr lang="en-US" sz="5000">
                <a:solidFill>
                  <a:schemeClr val="tx2"/>
                </a:solidFill>
              </a:rPr>
              <a:t> Cause-And-Effect Analysis</a:t>
            </a:r>
          </a:p>
        </p:txBody>
      </p:sp>
      <p:sp>
        <p:nvSpPr>
          <p:cNvPr id="22" name="Right Triangle 21">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103F757A-7E3E-1FBA-FFE6-3B12C09CF637}"/>
              </a:ext>
            </a:extLst>
          </p:cNvPr>
          <p:cNvSpPr>
            <a:spLocks noGrp="1"/>
          </p:cNvSpPr>
          <p:nvPr>
            <p:ph idx="1"/>
          </p:nvPr>
        </p:nvSpPr>
        <p:spPr>
          <a:xfrm>
            <a:off x="2250080" y="2547708"/>
            <a:ext cx="8006760" cy="3502235"/>
          </a:xfrm>
        </p:spPr>
        <p:txBody>
          <a:bodyPr anchor="ctr">
            <a:normAutofit/>
          </a:bodyPr>
          <a:lstStyle/>
          <a:p>
            <a:pPr>
              <a:lnSpc>
                <a:spcPct val="110000"/>
              </a:lnSpc>
            </a:pPr>
            <a:r>
              <a:rPr lang="en-US" sz="1700">
                <a:solidFill>
                  <a:schemeClr val="tx2"/>
                </a:solidFill>
              </a:rPr>
              <a:t>Because most things are as they are, it is uncommon to discover absolutely no difficulties, not even the slightest ones (Ndawo, 2021). </a:t>
            </a:r>
          </a:p>
          <a:p>
            <a:pPr>
              <a:lnSpc>
                <a:spcPct val="110000"/>
              </a:lnSpc>
            </a:pPr>
            <a:r>
              <a:rPr lang="en-US" sz="1700">
                <a:solidFill>
                  <a:schemeClr val="tx2"/>
                </a:solidFill>
              </a:rPr>
              <a:t>On the other hand, a program's success is highly dependent on its ability to deal with unforeseen challenges as they arise</a:t>
            </a:r>
          </a:p>
          <a:p>
            <a:pPr>
              <a:lnSpc>
                <a:spcPct val="110000"/>
              </a:lnSpc>
            </a:pPr>
            <a:r>
              <a:rPr lang="en-US" sz="1700">
                <a:solidFill>
                  <a:schemeClr val="tx2"/>
                </a:solidFill>
              </a:rPr>
              <a:t>The fishbone diagram is a useful tool for analysing complex issues and determining how to resolve them (HOGG, n.d.). </a:t>
            </a:r>
          </a:p>
          <a:p>
            <a:pPr>
              <a:lnSpc>
                <a:spcPct val="110000"/>
              </a:lnSpc>
            </a:pPr>
            <a:r>
              <a:rPr lang="en-US" sz="1700">
                <a:solidFill>
                  <a:schemeClr val="tx2"/>
                </a:solidFill>
              </a:rPr>
              <a:t>This strategy is known as the "cause and effect" method because it is based on the premise that every issue can be traced back to a number of factors that contributed to its occurrence (Lehto et al., 2021). </a:t>
            </a:r>
          </a:p>
        </p:txBody>
      </p:sp>
      <p:sp>
        <p:nvSpPr>
          <p:cNvPr id="24" name="Rectangle 23">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863545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394E2A-B70E-AE47-EF91-44A41937272C}"/>
              </a:ext>
            </a:extLst>
          </p:cNvPr>
          <p:cNvSpPr>
            <a:spLocks noGrp="1"/>
          </p:cNvSpPr>
          <p:nvPr>
            <p:ph type="title"/>
          </p:nvPr>
        </p:nvSpPr>
        <p:spPr>
          <a:xfrm>
            <a:off x="2611808" y="808056"/>
            <a:ext cx="7958331" cy="1077229"/>
          </a:xfrm>
        </p:spPr>
        <p:txBody>
          <a:bodyPr>
            <a:normAutofit/>
          </a:bodyPr>
          <a:lstStyle/>
          <a:p>
            <a:pPr algn="l"/>
            <a:r>
              <a:rPr lang="en-US" dirty="0"/>
              <a:t> Cause-And-Effect Analysis</a:t>
            </a:r>
            <a:endParaRPr lang="en-US"/>
          </a:p>
        </p:txBody>
      </p:sp>
      <p:sp>
        <p:nvSpPr>
          <p:cNvPr id="3" name="Content Placeholder 2">
            <a:extLst>
              <a:ext uri="{FF2B5EF4-FFF2-40B4-BE49-F238E27FC236}">
                <a16:creationId xmlns:a16="http://schemas.microsoft.com/office/drawing/2014/main" id="{BCBE6595-D8F8-2A67-7D25-F054F23929A4}"/>
              </a:ext>
            </a:extLst>
          </p:cNvPr>
          <p:cNvSpPr>
            <a:spLocks noGrp="1"/>
          </p:cNvSpPr>
          <p:nvPr>
            <p:ph idx="1"/>
          </p:nvPr>
        </p:nvSpPr>
        <p:spPr>
          <a:xfrm>
            <a:off x="2610579" y="2052116"/>
            <a:ext cx="4359020" cy="3997828"/>
          </a:xfrm>
        </p:spPr>
        <p:txBody>
          <a:bodyPr>
            <a:normAutofit/>
          </a:bodyPr>
          <a:lstStyle/>
          <a:p>
            <a:pPr>
              <a:lnSpc>
                <a:spcPct val="110000"/>
              </a:lnSpc>
            </a:pPr>
            <a:r>
              <a:rPr lang="en-US" sz="1300"/>
              <a:t>The fishbone diagram is a useful tool for determining how to address a problem because it enables a visual examination of the issue and the identification and ranking of its most significant components (</a:t>
            </a:r>
            <a:r>
              <a:rPr lang="en-US" sz="1300" err="1"/>
              <a:t>Lehto</a:t>
            </a:r>
            <a:r>
              <a:rPr lang="en-US" sz="1300"/>
              <a:t> et al., 2021).</a:t>
            </a:r>
          </a:p>
          <a:p>
            <a:pPr>
              <a:lnSpc>
                <a:spcPct val="110000"/>
              </a:lnSpc>
            </a:pPr>
            <a:r>
              <a:rPr lang="en-US" sz="1300"/>
              <a:t>Fishbone diagrams may be used to deconstruct complex business challenges and then discover solutions (</a:t>
            </a:r>
            <a:r>
              <a:rPr lang="en-US" sz="1300" err="1"/>
              <a:t>Ahn</a:t>
            </a:r>
            <a:r>
              <a:rPr lang="en-US" sz="1300"/>
              <a:t> et al., 2022</a:t>
            </a:r>
          </a:p>
          <a:p>
            <a:pPr>
              <a:lnSpc>
                <a:spcPct val="110000"/>
              </a:lnSpc>
            </a:pPr>
            <a:r>
              <a:rPr lang="en-US" sz="1300"/>
              <a:t>It makes the horizontal arrow with the chosen item as the ready pool to begin.</a:t>
            </a:r>
          </a:p>
          <a:p>
            <a:pPr>
              <a:lnSpc>
                <a:spcPct val="110000"/>
              </a:lnSpc>
            </a:pPr>
            <a:r>
              <a:rPr lang="en-US" sz="1300"/>
              <a:t>Next, the sources were collected via a brainstorming session, arranged using the Concept Draw Mind Map application, and then represented as "animal bones" on the diagrams (</a:t>
            </a:r>
            <a:r>
              <a:rPr lang="en-US" sz="1300" err="1"/>
              <a:t>Lehto</a:t>
            </a:r>
            <a:r>
              <a:rPr lang="en-US" sz="1300"/>
              <a:t> et al., 2021).</a:t>
            </a:r>
          </a:p>
        </p:txBody>
      </p:sp>
      <p:pic>
        <p:nvPicPr>
          <p:cNvPr id="4" name="Picture 3">
            <a:extLst>
              <a:ext uri="{FF2B5EF4-FFF2-40B4-BE49-F238E27FC236}">
                <a16:creationId xmlns:a16="http://schemas.microsoft.com/office/drawing/2014/main" id="{6579D16C-9E0D-AD93-2D71-0909814CFAB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3639" r="31948" b="1"/>
          <a:stretch/>
        </p:blipFill>
        <p:spPr bwMode="auto">
          <a:xfrm>
            <a:off x="7534656" y="2068706"/>
            <a:ext cx="3035484" cy="3981238"/>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233797623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01F104-A12D-0CD7-4D15-AAE18D69AD8E}"/>
              </a:ext>
            </a:extLst>
          </p:cNvPr>
          <p:cNvSpPr>
            <a:spLocks noGrp="1"/>
          </p:cNvSpPr>
          <p:nvPr>
            <p:ph type="title"/>
          </p:nvPr>
        </p:nvSpPr>
        <p:spPr>
          <a:xfrm>
            <a:off x="1337191" y="1064365"/>
            <a:ext cx="2856582" cy="3313671"/>
          </a:xfrm>
        </p:spPr>
        <p:txBody>
          <a:bodyPr>
            <a:normAutofit/>
          </a:bodyPr>
          <a:lstStyle/>
          <a:p>
            <a:pPr algn="l"/>
            <a:r>
              <a:rPr lang="en-US">
                <a:solidFill>
                  <a:schemeClr val="bg1"/>
                </a:solidFill>
              </a:rPr>
              <a:t>Alternative Solutions to Absenteeism and Appropriate Solution </a:t>
            </a:r>
          </a:p>
        </p:txBody>
      </p:sp>
      <p:sp>
        <p:nvSpPr>
          <p:cNvPr id="15" name="Rectangle 14">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E30D23E-7EF4-72DB-9C94-66D9E937718B}"/>
              </a:ext>
            </a:extLst>
          </p:cNvPr>
          <p:cNvGraphicFramePr>
            <a:graphicFrameLocks noGrp="1"/>
          </p:cNvGraphicFramePr>
          <p:nvPr>
            <p:ph idx="1"/>
            <p:extLst>
              <p:ext uri="{D42A27DB-BD31-4B8C-83A1-F6EECF244321}">
                <p14:modId xmlns:p14="http://schemas.microsoft.com/office/powerpoint/2010/main" val="1665041673"/>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4567102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BAC551F6-2F21-8EF0-339A-BA80A264746C}"/>
              </a:ext>
            </a:extLst>
          </p:cNvPr>
          <p:cNvSpPr>
            <a:spLocks noGrp="1"/>
          </p:cNvSpPr>
          <p:nvPr>
            <p:ph type="title"/>
          </p:nvPr>
        </p:nvSpPr>
        <p:spPr>
          <a:xfrm>
            <a:off x="2611808" y="1022548"/>
            <a:ext cx="7958331" cy="1308063"/>
          </a:xfrm>
        </p:spPr>
        <p:txBody>
          <a:bodyPr anchor="b">
            <a:normAutofit/>
          </a:bodyPr>
          <a:lstStyle/>
          <a:p>
            <a:pPr algn="l"/>
            <a:r>
              <a:rPr lang="en-US" sz="3700">
                <a:solidFill>
                  <a:srgbClr val="1F2D29"/>
                </a:solidFill>
              </a:rPr>
              <a:t>Alternative Solutions to Absenteeism and Appropriate Solution </a:t>
            </a:r>
          </a:p>
        </p:txBody>
      </p:sp>
      <p:sp>
        <p:nvSpPr>
          <p:cNvPr id="3" name="Content Placeholder 2">
            <a:extLst>
              <a:ext uri="{FF2B5EF4-FFF2-40B4-BE49-F238E27FC236}">
                <a16:creationId xmlns:a16="http://schemas.microsoft.com/office/drawing/2014/main" id="{D0A3188E-06CA-8248-BBB5-C1981D7FE6BB}"/>
              </a:ext>
            </a:extLst>
          </p:cNvPr>
          <p:cNvSpPr>
            <a:spLocks noGrp="1"/>
          </p:cNvSpPr>
          <p:nvPr>
            <p:ph idx="1"/>
          </p:nvPr>
        </p:nvSpPr>
        <p:spPr>
          <a:xfrm>
            <a:off x="2302933" y="2641604"/>
            <a:ext cx="7621606" cy="3443107"/>
          </a:xfrm>
        </p:spPr>
        <p:txBody>
          <a:bodyPr anchor="t">
            <a:normAutofit/>
          </a:bodyPr>
          <a:lstStyle/>
          <a:p>
            <a:r>
              <a:rPr lang="en-US" sz="1500">
                <a:solidFill>
                  <a:srgbClr val="1F2D29"/>
                </a:solidFill>
              </a:rPr>
              <a:t>Participating in any or all of the these activities might improve the ability to manage challenging situations:</a:t>
            </a:r>
          </a:p>
          <a:p>
            <a:endParaRPr lang="en-US" sz="1500">
              <a:solidFill>
                <a:srgbClr val="1F2D29"/>
              </a:solidFill>
            </a:endParaRPr>
          </a:p>
          <a:p>
            <a:pPr lvl="1"/>
            <a:r>
              <a:rPr lang="en-US" sz="1500" i="1">
                <a:solidFill>
                  <a:srgbClr val="1F2D29"/>
                </a:solidFill>
              </a:rPr>
              <a:t>Maintain an optimistic outlook on life even when one feel like giving up. Attempt to get these answers as promptly as possible, if at all feasible. How individuals determine what must be done (Lehto et al., 2021).</a:t>
            </a:r>
          </a:p>
          <a:p>
            <a:pPr lvl="1"/>
            <a:r>
              <a:rPr lang="en-US" sz="1500" i="1">
                <a:solidFill>
                  <a:srgbClr val="1F2D29"/>
                </a:solidFill>
              </a:rPr>
              <a:t>If one need assistance, get guidance from someone who has done it before.</a:t>
            </a:r>
          </a:p>
          <a:p>
            <a:pPr lvl="1"/>
            <a:r>
              <a:rPr lang="en-US" sz="1500" i="1">
                <a:solidFill>
                  <a:srgbClr val="1F2D29"/>
                </a:solidFill>
              </a:rPr>
              <a:t>Strive for the most happy and optimistic outcome possible. Consider the ideas one are now experiencing (Hwang and Oh, 2021).</a:t>
            </a:r>
          </a:p>
          <a:p>
            <a:endParaRPr lang="en-US" sz="1500">
              <a:solidFill>
                <a:srgbClr val="1F2D29"/>
              </a:solidFill>
            </a:endParaRPr>
          </a:p>
        </p:txBody>
      </p:sp>
    </p:spTree>
    <p:extLst>
      <p:ext uri="{BB962C8B-B14F-4D97-AF65-F5344CB8AC3E}">
        <p14:creationId xmlns:p14="http://schemas.microsoft.com/office/powerpoint/2010/main" val="18502877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D9896-1BD8-05B5-7A1A-4B9DDB2C3107}"/>
              </a:ext>
            </a:extLst>
          </p:cNvPr>
          <p:cNvSpPr>
            <a:spLocks noGrp="1"/>
          </p:cNvSpPr>
          <p:nvPr>
            <p:ph type="title"/>
          </p:nvPr>
        </p:nvSpPr>
        <p:spPr>
          <a:xfrm>
            <a:off x="2250081" y="808056"/>
            <a:ext cx="8006760" cy="1518934"/>
          </a:xfrm>
        </p:spPr>
        <p:txBody>
          <a:bodyPr anchor="t">
            <a:normAutofit/>
          </a:bodyPr>
          <a:lstStyle/>
          <a:p>
            <a:pPr algn="l"/>
            <a:r>
              <a:rPr lang="en-US" sz="5000">
                <a:solidFill>
                  <a:schemeClr val="tx2"/>
                </a:solidFill>
              </a:rPr>
              <a:t>Conclusion</a:t>
            </a:r>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08E1B8-CA02-28D3-EEFD-95EAD545600F}"/>
              </a:ext>
            </a:extLst>
          </p:cNvPr>
          <p:cNvSpPr>
            <a:spLocks noGrp="1"/>
          </p:cNvSpPr>
          <p:nvPr>
            <p:ph idx="1"/>
          </p:nvPr>
        </p:nvSpPr>
        <p:spPr>
          <a:xfrm>
            <a:off x="2250080" y="2547708"/>
            <a:ext cx="8006760" cy="3502235"/>
          </a:xfrm>
        </p:spPr>
        <p:txBody>
          <a:bodyPr anchor="ctr">
            <a:normAutofit/>
          </a:bodyPr>
          <a:lstStyle/>
          <a:p>
            <a:pPr>
              <a:lnSpc>
                <a:spcPct val="110000"/>
              </a:lnSpc>
            </a:pPr>
            <a:r>
              <a:rPr lang="en-US" sz="1400">
                <a:solidFill>
                  <a:schemeClr val="tx2"/>
                </a:solidFill>
              </a:rPr>
              <a:t>In all aspects of life, the capacity to endure adversity and make intelligent decisions is crucial</a:t>
            </a:r>
          </a:p>
          <a:p>
            <a:pPr>
              <a:lnSpc>
                <a:spcPct val="110000"/>
              </a:lnSpc>
            </a:pPr>
            <a:r>
              <a:rPr lang="en-US" sz="1400">
                <a:solidFill>
                  <a:schemeClr val="tx2"/>
                </a:solidFill>
              </a:rPr>
              <a:t>To be an effective manager or leader, one must be able to solve difficulties and make difficult choices</a:t>
            </a:r>
          </a:p>
          <a:p>
            <a:pPr>
              <a:lnSpc>
                <a:spcPct val="110000"/>
              </a:lnSpc>
            </a:pPr>
            <a:r>
              <a:rPr lang="en-US" sz="1400">
                <a:solidFill>
                  <a:schemeClr val="tx2"/>
                </a:solidFill>
              </a:rPr>
              <a:t>Those who have had things easy in the past must ensure that they are making better judgments today</a:t>
            </a:r>
          </a:p>
          <a:p>
            <a:pPr>
              <a:lnSpc>
                <a:spcPct val="110000"/>
              </a:lnSpc>
            </a:pPr>
            <a:r>
              <a:rPr lang="en-US" sz="1400">
                <a:solidFill>
                  <a:schemeClr val="tx2"/>
                </a:solidFill>
              </a:rPr>
              <a:t>People with decision-making difficulties may be able to make appropriate choices most of the time, but they will need to be considerably more driven to carry out their decisions</a:t>
            </a:r>
          </a:p>
          <a:p>
            <a:pPr>
              <a:lnSpc>
                <a:spcPct val="110000"/>
              </a:lnSpc>
            </a:pPr>
            <a:r>
              <a:rPr lang="en-US" sz="1400">
                <a:solidFill>
                  <a:schemeClr val="tx2"/>
                </a:solidFill>
              </a:rPr>
              <a:t>A few of the numerous abilities that a successful decision-maker must possess include the capacity to generate new ideas or recognise new opportunities, to exercise outstanding judgement, to make difficult judgments, and to implement those ideas.</a:t>
            </a: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303719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5BB6D-3A3D-0BB7-02ED-B8C4C978A15B}"/>
              </a:ext>
            </a:extLst>
          </p:cNvPr>
          <p:cNvSpPr>
            <a:spLocks noGrp="1"/>
          </p:cNvSpPr>
          <p:nvPr>
            <p:ph type="title"/>
          </p:nvPr>
        </p:nvSpPr>
        <p:spPr>
          <a:xfrm>
            <a:off x="2250081" y="808056"/>
            <a:ext cx="8006760" cy="1518934"/>
          </a:xfrm>
        </p:spPr>
        <p:txBody>
          <a:bodyPr anchor="t">
            <a:normAutofit/>
          </a:bodyPr>
          <a:lstStyle/>
          <a:p>
            <a:pPr algn="l"/>
            <a:r>
              <a:rPr lang="en-US" sz="5000">
                <a:solidFill>
                  <a:schemeClr val="tx2"/>
                </a:solidFill>
              </a:rPr>
              <a:t>References</a:t>
            </a:r>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169880-2EBF-750E-8352-C9070E1AF94E}"/>
              </a:ext>
            </a:extLst>
          </p:cNvPr>
          <p:cNvSpPr>
            <a:spLocks noGrp="1"/>
          </p:cNvSpPr>
          <p:nvPr>
            <p:ph idx="1"/>
          </p:nvPr>
        </p:nvSpPr>
        <p:spPr>
          <a:xfrm>
            <a:off x="2250080" y="2547708"/>
            <a:ext cx="8006760" cy="3502235"/>
          </a:xfrm>
        </p:spPr>
        <p:txBody>
          <a:bodyPr anchor="ctr">
            <a:normAutofit/>
          </a:bodyPr>
          <a:lstStyle/>
          <a:p>
            <a:pPr>
              <a:lnSpc>
                <a:spcPct val="110000"/>
              </a:lnSpc>
            </a:pPr>
            <a:r>
              <a:rPr lang="en-US" sz="500">
                <a:solidFill>
                  <a:schemeClr val="tx2"/>
                </a:solidFill>
              </a:rPr>
              <a:t>Ahn, P.H., van Swol, L.M., Kim, S.J. and Park, H., 2022. Enhanced Motivation and Decision Making from Hybrid Creative Problem Solving. Small Group Research, 53(3), pp.427-463.</a:t>
            </a:r>
          </a:p>
          <a:p>
            <a:pPr>
              <a:lnSpc>
                <a:spcPct val="110000"/>
              </a:lnSpc>
            </a:pPr>
            <a:r>
              <a:rPr lang="en-US" sz="500">
                <a:solidFill>
                  <a:schemeClr val="tx2"/>
                </a:solidFill>
              </a:rPr>
              <a:t>HOGG, P., Breast compression–An exploration of problem solving and decision-making in mammography.</a:t>
            </a:r>
          </a:p>
          <a:p>
            <a:pPr>
              <a:lnSpc>
                <a:spcPct val="110000"/>
              </a:lnSpc>
            </a:pPr>
            <a:r>
              <a:rPr lang="en-US" sz="500">
                <a:solidFill>
                  <a:schemeClr val="tx2"/>
                </a:solidFill>
              </a:rPr>
              <a:t>Hwang, Y. and Oh, J., 2021. The relationship between self-directed learning and problem-solving ability: The mediating role of academic self-efficacy and self-regulated learning among nursing students. International Journal of Environmental Research and Public Health, 18(4), p.1738.</a:t>
            </a:r>
          </a:p>
          <a:p>
            <a:pPr>
              <a:lnSpc>
                <a:spcPct val="110000"/>
              </a:lnSpc>
            </a:pPr>
            <a:r>
              <a:rPr lang="en-US" sz="500">
                <a:solidFill>
                  <a:schemeClr val="tx2"/>
                </a:solidFill>
              </a:rPr>
              <a:t>Lehto, M.R., Nanda, G. and Nanda, G., 2021. Decision‐making models, decision support, and problem solving. Handbook of human factors and ergonomics, pp.159-202.</a:t>
            </a:r>
          </a:p>
          <a:p>
            <a:pPr>
              <a:lnSpc>
                <a:spcPct val="110000"/>
              </a:lnSpc>
            </a:pPr>
            <a:r>
              <a:rPr lang="en-US" sz="500">
                <a:solidFill>
                  <a:schemeClr val="tx2"/>
                </a:solidFill>
              </a:rPr>
              <a:t>Ndawo, G., 2021. Facilitation of emotional intelligence for the purpose of decision-making and problem-solving among nursing students in an authentic learning environment: A qualitative study. International Journal of Africa Nursing Sciences, 15, p.100375.</a:t>
            </a:r>
          </a:p>
          <a:p>
            <a:pPr>
              <a:lnSpc>
                <a:spcPct val="110000"/>
              </a:lnSpc>
            </a:pPr>
            <a:r>
              <a:rPr lang="en-US" sz="500">
                <a:solidFill>
                  <a:schemeClr val="tx2"/>
                </a:solidFill>
              </a:rPr>
              <a:t>Ridwan, M.R., Retnawati, H. and Hadi, S., 2021. The Effectiveness of Innovative Learning on Mathematical Problem-Solving Ability: A Meta-Analysis. International Journal of Research in Education and Science, 7(3), pp.910-932.</a:t>
            </a:r>
          </a:p>
          <a:p>
            <a:pPr>
              <a:lnSpc>
                <a:spcPct val="110000"/>
              </a:lnSpc>
            </a:pPr>
            <a:r>
              <a:rPr lang="en-US" sz="500">
                <a:solidFill>
                  <a:schemeClr val="tx2"/>
                </a:solidFill>
              </a:rPr>
              <a:t>Sluga, A., 2021. Hour of Judgment: On judgment, decision making, and problem solving under accountability (No. EPS-2021-520-F&amp;A).</a:t>
            </a:r>
          </a:p>
          <a:p>
            <a:pPr>
              <a:lnSpc>
                <a:spcPct val="110000"/>
              </a:lnSpc>
            </a:pPr>
            <a:r>
              <a:rPr lang="en-US" sz="500">
                <a:solidFill>
                  <a:schemeClr val="tx2"/>
                </a:solidFill>
              </a:rPr>
              <a:t>Sriram, S., Ramachandran, M., Chinnasamy, S. and Mathivanan, G., 2022. A Review on Multi-Criteria Decision-Making and Its Application. REST Journal on Emerging trends in Modelling and Manufacturing, 7(4), pp.101-107.</a:t>
            </a:r>
          </a:p>
          <a:p>
            <a:pPr>
              <a:lnSpc>
                <a:spcPct val="110000"/>
              </a:lnSpc>
            </a:pPr>
            <a:r>
              <a:rPr lang="en-US" sz="500">
                <a:solidFill>
                  <a:schemeClr val="tx2"/>
                </a:solidFill>
              </a:rPr>
              <a:t>Suresh, A., Deb, K. and Boddeti, V.N., 2021, March. Towards multi-objective co-evolutionary problem solving. In International Conference on Evolutionary Multi-Criterion Optimization (pp. 139-151). Springer, Cham</a:t>
            </a:r>
          </a:p>
          <a:p>
            <a:pPr>
              <a:lnSpc>
                <a:spcPct val="110000"/>
              </a:lnSpc>
            </a:pPr>
            <a:r>
              <a:rPr lang="en-US" sz="500">
                <a:solidFill>
                  <a:schemeClr val="tx2"/>
                </a:solidFill>
              </a:rPr>
              <a:t>Yuan, G., Xie, F., Dinçer, H. and Yüksel, S., 2021. The theory of inventive problem solving (TRIZ)‐ based strategic mapping of green nuclear energy investments with spherical fuzzy group decision‐making approach. International Journal of Energy Research, 45(8), pp.12284-12300.</a:t>
            </a: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391363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{E22C4FE0-FE76-4EA9-BA12-A2046DBF1E88}tf16401375</Template>
  <TotalTime>19</TotalTime>
  <Words>4099</Words>
  <Application>Microsoft Office PowerPoint</Application>
  <PresentationFormat>Ecran lat</PresentationFormat>
  <Paragraphs>162</Paragraphs>
  <Slides>14</Slides>
  <Notes>13</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Madison</vt:lpstr>
      <vt:lpstr>Problem Solving and Decision making “Staffing Issues”</vt:lpstr>
      <vt:lpstr>Introduction</vt:lpstr>
      <vt:lpstr>Nature And Impact of The Complex Problem on Employees and Organizations</vt:lpstr>
      <vt:lpstr>Nature And Impact of The Complex Problem on Employees and Organizations</vt:lpstr>
      <vt:lpstr>PESTLE Framework </vt:lpstr>
      <vt:lpstr>PESTLE Framework </vt:lpstr>
      <vt:lpstr>PESTLE Framework </vt:lpstr>
      <vt:lpstr>PESTLE Framework </vt:lpstr>
      <vt:lpstr> Cause-And-Effect Analysis</vt:lpstr>
      <vt:lpstr> Cause-And-Effect Analysis</vt:lpstr>
      <vt:lpstr>Alternative Solutions to Absenteeism and Appropriate Solution </vt:lpstr>
      <vt:lpstr>Alternative Solutions to Absenteeism and Appropriate Solution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“Staffing Issues”</dc:title>
  <dc:creator>viorel l</dc:creator>
  <cp:lastModifiedBy>ionut nenciu</cp:lastModifiedBy>
  <cp:revision>21</cp:revision>
  <dcterms:created xsi:type="dcterms:W3CDTF">2022-10-31T06:01:03Z</dcterms:created>
  <dcterms:modified xsi:type="dcterms:W3CDTF">2022-10-31T08:39:46Z</dcterms:modified>
</cp:coreProperties>
</file>