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28"/>
  </p:notesMasterIdLst>
  <p:handoutMasterIdLst>
    <p:handoutMasterId r:id="rId29"/>
  </p:handoutMasterIdLst>
  <p:sldIdLst>
    <p:sldId id="344" r:id="rId2"/>
    <p:sldId id="368" r:id="rId3"/>
    <p:sldId id="347" r:id="rId4"/>
    <p:sldId id="348" r:id="rId5"/>
    <p:sldId id="349" r:id="rId6"/>
    <p:sldId id="350" r:id="rId7"/>
    <p:sldId id="351" r:id="rId8"/>
    <p:sldId id="352" r:id="rId9"/>
    <p:sldId id="353" r:id="rId10"/>
    <p:sldId id="372" r:id="rId11"/>
    <p:sldId id="354" r:id="rId12"/>
    <p:sldId id="355" r:id="rId13"/>
    <p:sldId id="356" r:id="rId14"/>
    <p:sldId id="357" r:id="rId15"/>
    <p:sldId id="358" r:id="rId16"/>
    <p:sldId id="359" r:id="rId17"/>
    <p:sldId id="360" r:id="rId18"/>
    <p:sldId id="361" r:id="rId19"/>
    <p:sldId id="362" r:id="rId20"/>
    <p:sldId id="363" r:id="rId21"/>
    <p:sldId id="364" r:id="rId22"/>
    <p:sldId id="365" r:id="rId23"/>
    <p:sldId id="369" r:id="rId24"/>
    <p:sldId id="370" r:id="rId25"/>
    <p:sldId id="366" r:id="rId26"/>
    <p:sldId id="367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2167" autoAdjust="0"/>
  </p:normalViewPr>
  <p:slideViewPr>
    <p:cSldViewPr>
      <p:cViewPr varScale="1">
        <p:scale>
          <a:sx n="45" d="100"/>
          <a:sy n="45" d="100"/>
        </p:scale>
        <p:origin x="2106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866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866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82445857-3C01-455D-886E-83BE8DB218FB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0802997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6866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598" y="4632687"/>
            <a:ext cx="5335893" cy="4389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6866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A2F24174-6A53-4BC5-82AB-5BF5B24EEEAF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7551722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544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908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4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96938" y="731838"/>
            <a:ext cx="48752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07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21829DE-A9F2-43B6-9D29-2F2133325DCE}" type="slidenum">
              <a:rPr lang="cy-GB" altLang="en-US" sz="120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0989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78A42F0-5841-4F6C-89E7-5C3321522355}" type="slidenum">
              <a:rPr lang="cy-GB" altLang="en-US" sz="120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2506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AAA4294-3D28-4430-9601-4E6965AC4A7F}" type="slidenum">
              <a:rPr lang="cy-GB" altLang="en-US" sz="120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9093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However,</a:t>
            </a:r>
            <a:r>
              <a:rPr lang="en-GB" altLang="en-US" baseline="0" dirty="0">
                <a:latin typeface="Arial" panose="020B0604020202020204" pitchFamily="34" charset="0"/>
              </a:rPr>
              <a:t> explain that choosing an appropriate quote now and then is also important!</a:t>
            </a: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6229410-DF26-48D2-B570-A9BE9A279566}" type="slidenum">
              <a:rPr lang="cy-GB" altLang="en-US" sz="120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3413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220D741-B45A-4CA3-BCB4-11EECAAE232C}" type="slidenum">
              <a:rPr lang="cy-GB" altLang="en-US" sz="120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451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35710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BE79B4C-8EA4-47D4-9438-041FA036B445}" type="slidenum">
              <a:rPr lang="cy-GB" altLang="en-US" sz="120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2447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73CEF0-4E6A-452D-ADF5-D4767ACF7C25}" type="slidenum">
              <a:rPr lang="cy-GB" altLang="en-US" sz="120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2397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2557D15-21D4-4CDC-9520-24B53E19A52C}" type="slidenum">
              <a:rPr lang="cy-GB" altLang="en-US" sz="120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1783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3665A1F-F23F-4801-B4B9-3245285DDBCA}" type="slidenum">
              <a:rPr lang="cy-GB" altLang="en-US" sz="120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785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5208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30207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8114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7380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97206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4F29BF4-59F4-4E9E-A988-6616CD917A3B}" type="slidenum">
              <a:rPr lang="cy-GB" altLang="en-US" sz="120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5220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D9B5755-2025-40F2-AB77-554C386FF839}" type="slidenum">
              <a:rPr lang="cy-GB" altLang="en-US" sz="120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5028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36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078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9080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5737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E28EE9A-8D2E-47A0-9945-3764AF61F6D5}" type="slidenum">
              <a:rPr lang="cy-GB" altLang="en-US" sz="120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70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912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2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596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407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123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0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109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571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45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57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203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1874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411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e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Lucida Sans" panose="020B0602030504020204" pitchFamily="34" charset="0"/>
              </a:rPr>
              <a:t>ECGE4003P/C </a:t>
            </a:r>
            <a:r>
              <a:rPr lang="en-US" sz="3600" b="1" dirty="0">
                <a:solidFill>
                  <a:srgbClr val="0070C0"/>
                </a:solidFill>
                <a:latin typeface="Lucida Sans" panose="020B0602030504020204" pitchFamily="34" charset="0"/>
              </a:rPr>
              <a:t>ECGE4003P/C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8650" y="1600200"/>
            <a:ext cx="3886200" cy="4576763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err="1">
                <a:latin typeface="Lucida Sans" panose="020B0602030504020204" pitchFamily="34" charset="0"/>
              </a:rPr>
              <a:t>Aralleirio</a:t>
            </a:r>
            <a:endParaRPr lang="en-GB" sz="32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Paraphrasing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0" y="2186980"/>
            <a:ext cx="4183732" cy="3251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466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772816"/>
            <a:ext cx="4038600" cy="435334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Ail edrychiad ar ddarlithoedd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Beth yw ‘aralleirio?’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Cyflwyno cyfeirnodi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Recap of lectures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is ‘paraphrasing?’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Introducing referencing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Task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sz="28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Adnoddau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Resources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Cyflwyniad</a:t>
            </a:r>
            <a:r>
              <a:rPr lang="en-GB" dirty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Llawlyfr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cyfeirnodi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Tasgau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GB" dirty="0" err="1">
                <a:latin typeface="Lucida Sans" panose="020B0602030504020204" pitchFamily="34" charset="0"/>
              </a:rPr>
              <a:t>p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Tasg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unigol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Group tasks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Individual task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54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latin typeface="Lucida Sans" panose="020B0602030504020204" pitchFamily="34" charset="0"/>
              </a:rPr>
              <a:t>Sgiliau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Trefnu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Gwirio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golygu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Aralleirio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Editing and checking</a:t>
            </a:r>
          </a:p>
          <a:p>
            <a:r>
              <a:rPr lang="en-GB">
                <a:solidFill>
                  <a:srgbClr val="0000FF"/>
                </a:solidFill>
                <a:latin typeface="Lucida Sans" panose="020B0602030504020204" pitchFamily="34" charset="0"/>
              </a:rPr>
              <a:t>Paraphrasing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6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Beth yw ‘aralleirio?’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is ‘paraphrasing?’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Rhoi syniadau/sylwadau/gwybodaeth bobl eraill yn eich geiriau eich hunain.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 at yr ystyr gwreiddiol.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Cyflwyno gwybodaeth mewn ffordd wahanol.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Putting others’ ideas/comments/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   information in your  own words.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Keeping to the original meaning.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Presenting information in a different way.</a:t>
            </a:r>
            <a:endParaRPr lang="cy-GB" altLang="cy-GB" sz="24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235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aralleirio?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paraphrase?</a:t>
            </a:r>
            <a:endParaRPr lang="en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 osgoi llên-ladrata 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 ddangos eich dealltwriaeth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To avoid plagiarism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To show your understanding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172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Sut?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Ysgrifennwch nodiadau yn eich geiriau eich hunain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gofnod o ble cawsoch y wybodaeth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 cyfeiriadau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Write notes in your own words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Keep a record of where you found information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Include references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43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Gwell ysgrifennu yng ngeiriau eich hunain na chopïo.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3600" kern="0" dirty="0">
              <a:solidFill>
                <a:srgbClr val="FF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sz="3600" kern="0" dirty="0">
                <a:solidFill>
                  <a:srgbClr val="00CC99">
                    <a:lumMod val="75000"/>
                  </a:srgbClr>
                </a:solidFill>
                <a:latin typeface="Lucida Sans" panose="020B0602040502020204" pitchFamily="34" charset="0"/>
                <a:ea typeface="ＭＳ Ｐゴシック" charset="-128"/>
              </a:rPr>
              <a:t>Using your own words is better than copying.</a:t>
            </a:r>
            <a:endParaRPr lang="cy-GB" sz="3600" kern="0" dirty="0">
              <a:solidFill>
                <a:srgbClr val="00CC99">
                  <a:lumMod val="75000"/>
                </a:srgbClr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13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Cyflwyno ffynonellau a chyfeiriadau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Introducing sources and references</a:t>
            </a:r>
            <a:endParaRPr lang="en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816224"/>
            <a:ext cx="4038600" cy="3412976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Fel nodwyd gan X (BLWYDDYN),…..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Yn ôl X (BLWYDDYN),….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Dywed X (BLWYDDYN)….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Awgryma X (BLWYDDYN)….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X = Cyfenw/</a:t>
            </a:r>
            <a:r>
              <a:rPr lang="cy-GB" sz="2000" kern="0" dirty="0" err="1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au</a:t>
            </a:r>
            <a:r>
              <a:rPr lang="cy-GB" sz="2000" kern="0" dirty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 neu Sefydliad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773016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As X (YEAR) points out,…..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According to X (YEAR),….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X (YEAR) states that….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X (YEAR) suggests…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kern="0" dirty="0">
              <a:solidFill>
                <a:srgbClr val="FF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kern="0" dirty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X = Surname/s or Organisation</a:t>
            </a:r>
            <a:endParaRPr lang="cy-GB" sz="2000" kern="0" dirty="0">
              <a:solidFill>
                <a:srgbClr val="FF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887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29150" y="332656"/>
            <a:ext cx="4514850" cy="6192688"/>
          </a:xfrm>
        </p:spPr>
        <p:txBody>
          <a:bodyPr>
            <a:normAutofit fontScale="92500"/>
          </a:bodyPr>
          <a:lstStyle/>
          <a:p>
            <a:r>
              <a:rPr lang="en-GB" altLang="en-US" sz="2500" dirty="0">
                <a:solidFill>
                  <a:srgbClr val="0000FF"/>
                </a:solidFill>
                <a:latin typeface="Lucida Sans" panose="020B0602030504020204" pitchFamily="34" charset="0"/>
              </a:rPr>
              <a:t>Jones (year) has indicated…</a:t>
            </a:r>
          </a:p>
          <a:p>
            <a:r>
              <a:rPr lang="en-GB" altLang="en-US" sz="2500" dirty="0">
                <a:solidFill>
                  <a:srgbClr val="0000FF"/>
                </a:solidFill>
                <a:latin typeface="Lucida Sans" panose="020B0602030504020204" pitchFamily="34" charset="0"/>
              </a:rPr>
              <a:t>Jones’s study (year) has shown…</a:t>
            </a:r>
          </a:p>
          <a:p>
            <a:r>
              <a:rPr lang="en-GB" altLang="en-US" sz="2500" dirty="0">
                <a:solidFill>
                  <a:srgbClr val="0000FF"/>
                </a:solidFill>
                <a:latin typeface="Lucida Sans" panose="020B0602030504020204" pitchFamily="34" charset="0"/>
              </a:rPr>
              <a:t>Jones’s work (year) indicates…</a:t>
            </a:r>
          </a:p>
          <a:p>
            <a:r>
              <a:rPr lang="en-GB" altLang="en-US" sz="2500" dirty="0">
                <a:solidFill>
                  <a:srgbClr val="0000FF"/>
                </a:solidFill>
                <a:latin typeface="Lucida Sans" panose="020B0602030504020204" pitchFamily="34" charset="0"/>
              </a:rPr>
              <a:t>Jones’s work shows that…</a:t>
            </a:r>
          </a:p>
          <a:p>
            <a:r>
              <a:rPr lang="en-GB" altLang="en-US" sz="2500" dirty="0">
                <a:solidFill>
                  <a:srgbClr val="0000FF"/>
                </a:solidFill>
                <a:latin typeface="Lucida Sans" panose="020B0602030504020204" pitchFamily="34" charset="0"/>
              </a:rPr>
              <a:t>Jones has argued</a:t>
            </a:r>
          </a:p>
          <a:p>
            <a:r>
              <a:rPr lang="en-GB" altLang="en-US" sz="2500" dirty="0">
                <a:solidFill>
                  <a:srgbClr val="0000FF"/>
                </a:solidFill>
                <a:latin typeface="Lucida Sans" panose="020B0602030504020204" pitchFamily="34" charset="0"/>
              </a:rPr>
              <a:t>Jones’s experience is…</a:t>
            </a:r>
          </a:p>
          <a:p>
            <a:r>
              <a:rPr lang="en-GB" altLang="en-US" sz="2500" dirty="0">
                <a:solidFill>
                  <a:srgbClr val="0000FF"/>
                </a:solidFill>
                <a:latin typeface="Lucida Sans" panose="020B0602030504020204" pitchFamily="34" charset="0"/>
              </a:rPr>
              <a:t>Jones asserts that…</a:t>
            </a:r>
          </a:p>
          <a:p>
            <a:r>
              <a:rPr lang="en-GB" altLang="en-US" sz="2500" dirty="0">
                <a:solidFill>
                  <a:srgbClr val="0000FF"/>
                </a:solidFill>
                <a:latin typeface="Lucida Sans" panose="020B0602030504020204" pitchFamily="34" charset="0"/>
              </a:rPr>
              <a:t>Jones claims that …</a:t>
            </a:r>
          </a:p>
          <a:p>
            <a:r>
              <a:rPr lang="en-GB" altLang="en-US" sz="2500" dirty="0">
                <a:solidFill>
                  <a:srgbClr val="0000FF"/>
                </a:solidFill>
                <a:latin typeface="Lucida Sans" panose="020B0602030504020204" pitchFamily="34" charset="0"/>
              </a:rPr>
              <a:t>Jones suggests that…</a:t>
            </a:r>
          </a:p>
        </p:txBody>
      </p:sp>
      <p:sp>
        <p:nvSpPr>
          <p:cNvPr id="9" name="Title 4"/>
          <p:cNvSpPr>
            <a:spLocks noGrp="1"/>
          </p:cNvSpPr>
          <p:nvPr>
            <p:ph sz="half" idx="1"/>
          </p:nvPr>
        </p:nvSpPr>
        <p:spPr>
          <a:xfrm>
            <a:off x="179512" y="333375"/>
            <a:ext cx="4335338" cy="5759921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Nododd</a:t>
            </a:r>
            <a:r>
              <a:rPr lang="en-GB" dirty="0"/>
              <a:t> Jones (</a:t>
            </a:r>
            <a:r>
              <a:rPr lang="en-GB" dirty="0" err="1"/>
              <a:t>blwyddyn</a:t>
            </a:r>
            <a:r>
              <a:rPr lang="en-GB" dirty="0"/>
              <a:t>)…</a:t>
            </a:r>
          </a:p>
          <a:p>
            <a:r>
              <a:rPr lang="en-GB" dirty="0" err="1"/>
              <a:t>Ymddengys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nghwaith</a:t>
            </a:r>
            <a:r>
              <a:rPr lang="en-GB" dirty="0"/>
              <a:t> Jones (</a:t>
            </a:r>
            <a:r>
              <a:rPr lang="en-GB" dirty="0" err="1"/>
              <a:t>blwyddyn</a:t>
            </a:r>
            <a:r>
              <a:rPr lang="en-GB" dirty="0"/>
              <a:t>)…</a:t>
            </a:r>
          </a:p>
          <a:p>
            <a:r>
              <a:rPr lang="en-GB" dirty="0" err="1"/>
              <a:t>Nodai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Jones (</a:t>
            </a:r>
            <a:r>
              <a:rPr lang="en-GB" dirty="0" err="1"/>
              <a:t>blwyddyn</a:t>
            </a:r>
            <a:r>
              <a:rPr lang="en-GB" dirty="0"/>
              <a:t>)….</a:t>
            </a:r>
          </a:p>
          <a:p>
            <a:r>
              <a:rPr lang="en-GB" dirty="0"/>
              <a:t>Mae </a:t>
            </a:r>
            <a:r>
              <a:rPr lang="en-GB" dirty="0" err="1"/>
              <a:t>gwaith</a:t>
            </a:r>
            <a:r>
              <a:rPr lang="en-GB" dirty="0"/>
              <a:t> Jones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bod….</a:t>
            </a:r>
          </a:p>
          <a:p>
            <a:r>
              <a:rPr lang="en-GB" dirty="0"/>
              <a:t>Mae Jones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dadlau</a:t>
            </a:r>
            <a:r>
              <a:rPr lang="en-GB" dirty="0"/>
              <a:t>….</a:t>
            </a:r>
          </a:p>
          <a:p>
            <a:r>
              <a:rPr lang="en-GB" dirty="0" err="1"/>
              <a:t>Profiad</a:t>
            </a:r>
            <a:r>
              <a:rPr lang="en-GB" dirty="0"/>
              <a:t> Jones </a:t>
            </a:r>
            <a:r>
              <a:rPr lang="en-GB" dirty="0" err="1"/>
              <a:t>yw</a:t>
            </a:r>
            <a:r>
              <a:rPr lang="en-GB" dirty="0"/>
              <a:t>….</a:t>
            </a:r>
          </a:p>
          <a:p>
            <a:r>
              <a:rPr lang="en-GB" dirty="0" err="1"/>
              <a:t>Honnai</a:t>
            </a:r>
            <a:r>
              <a:rPr lang="en-GB" dirty="0"/>
              <a:t> Jones bod…..</a:t>
            </a:r>
          </a:p>
          <a:p>
            <a:r>
              <a:rPr lang="en-GB" dirty="0" err="1"/>
              <a:t>Ceisiai</a:t>
            </a:r>
            <a:r>
              <a:rPr lang="en-GB" dirty="0"/>
              <a:t> Jones bod…</a:t>
            </a:r>
          </a:p>
          <a:p>
            <a:r>
              <a:rPr lang="en-GB" dirty="0" err="1"/>
              <a:t>Awgrymai</a:t>
            </a:r>
            <a:r>
              <a:rPr lang="en-GB" dirty="0"/>
              <a:t> Jones bod….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9981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Aralleirio uniongyrchol </a:t>
            </a:r>
            <a:endParaRPr lang="en-GB" dirty="0"/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Awgryma Jones (2008) fod chwarae yn yr awyr agored yn rhoi sgiliau cymdeithasol pwysig i blant.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Mae chwarae yn yr awyr agored yn darparu nifer o sgiliau cymdeithasol pwysig. Cefnogir y </a:t>
            </a:r>
            <a:r>
              <a:rPr lang="cy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farn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hon gan Jones (2008).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105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Paraphrasing</a:t>
            </a:r>
            <a:r>
              <a:rPr lang="cy-GB" altLang="cy-GB" sz="40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(</a:t>
            </a: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Directly</a:t>
            </a:r>
            <a:r>
              <a:rPr lang="cy-GB" altLang="cy-GB" sz="40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</a:t>
            </a:r>
            <a:r>
              <a:rPr lang="cy-GB" altLang="cy-GB" sz="40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text</a:t>
            </a:r>
            <a:r>
              <a:rPr lang="cy-GB" altLang="cy-GB" sz="40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Jones (2008)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suggests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that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outdoor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play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provides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children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important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social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skills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Outdoor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play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provides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several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important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social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skills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.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This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view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is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supported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by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Jones (2008).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1408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Aralleirio anuniongyrchol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Mae chwarae yn yr awyr agored yn rhoi nifer o sgiliau cymdeithasol pwysig i blant (Jones, 2008).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775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</a:rPr>
              <a:t>Paraphrasing</a:t>
            </a:r>
            <a:r>
              <a:rPr lang="cy-GB" altLang="cy-GB" sz="4000" kern="0" dirty="0">
                <a:solidFill>
                  <a:srgbClr val="0000FF"/>
                </a:solidFill>
                <a:latin typeface="Lucida Sans" pitchFamily="34" charset="0"/>
              </a:rPr>
              <a:t> (</a:t>
            </a: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</a:rPr>
              <a:t>Indirectly</a:t>
            </a:r>
            <a:r>
              <a:rPr lang="cy-GB" altLang="cy-GB" sz="4000" kern="0" dirty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</a:rPr>
              <a:t>in</a:t>
            </a:r>
            <a:r>
              <a:rPr lang="cy-GB" altLang="cy-GB" sz="4000" kern="0" dirty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</a:rPr>
              <a:t>text</a:t>
            </a:r>
            <a:r>
              <a:rPr lang="cy-GB" altLang="cy-GB" sz="4000" kern="0" dirty="0">
                <a:solidFill>
                  <a:srgbClr val="0000FF"/>
                </a:solidFill>
                <a:latin typeface="Lucida Sans" pitchFamily="34" charset="0"/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Outdoor play provides children with several important social skills (Jones, 2008). 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768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  <a:endParaRPr lang="en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‘gair am air’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Dim mwy na 2 ddyfyniad hir ar dudalen</a:t>
            </a:r>
          </a:p>
          <a:p>
            <a:pPr>
              <a:buFontTx/>
              <a:buChar char="•"/>
              <a:defRPr/>
            </a:pPr>
            <a:r>
              <a:rPr lang="cy-GB" altLang="cy-GB" b="1" u="sng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Rhaid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cyfeirnodi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‘word for word’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 more than 2 long ones per page</a:t>
            </a:r>
          </a:p>
          <a:p>
            <a:pPr>
              <a:buFontTx/>
              <a:buChar char="•"/>
              <a:defRPr/>
            </a:pPr>
            <a:r>
              <a:rPr lang="en-GB" altLang="cy-GB" b="1" u="sng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Must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be referenced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3513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 Hir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Long </a:t>
            </a: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nodwch fel paragraff ar wahân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mewnolwch y paragraff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nid oes angen dyfynodau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dilynwch gyda chyfeirnod</a:t>
            </a: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enter as a separate paragraph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indent the paragraph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quotation marks are not required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follow with reference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5428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>
                <a:latin typeface="Lucida Sans" panose="020B0602030504020204" pitchFamily="34" charset="0"/>
              </a:rPr>
              <a:t>Dyfyniad </a:t>
            </a:r>
            <a:r>
              <a:rPr lang="en-GB" sz="4000" dirty="0" err="1">
                <a:latin typeface="Lucida Sans" panose="020B0602030504020204" pitchFamily="34" charset="0"/>
              </a:rPr>
              <a:t>hir</a:t>
            </a:r>
            <a:endParaRPr lang="en-GB" sz="4000" dirty="0">
              <a:latin typeface="Lucida Sans" panose="020B0602030504020204" pitchFamily="34" charset="0"/>
            </a:endParaRPr>
          </a:p>
        </p:txBody>
      </p:sp>
      <p:graphicFrame>
        <p:nvGraphicFramePr>
          <p:cNvPr id="46083" name="Content Placeholder 7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9008803"/>
              </p:ext>
            </p:extLst>
          </p:nvPr>
        </p:nvGraphicFramePr>
        <p:xfrm>
          <a:off x="328613" y="1058863"/>
          <a:ext cx="8543925" cy="516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8039793" imgH="4863463" progId="Word.Document.8">
                  <p:embed/>
                </p:oleObj>
              </mc:Choice>
              <mc:Fallback>
                <p:oleObj name="Document" r:id="rId3" imgW="8039793" imgH="4863463" progId="Word.Document.8">
                  <p:embed/>
                  <p:pic>
                    <p:nvPicPr>
                      <p:cNvPr id="46083" name="Content Placeholder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3" y="1058863"/>
                        <a:ext cx="8543925" cy="516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278425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>
                <a:solidFill>
                  <a:srgbClr val="0000FF"/>
                </a:solidFill>
                <a:latin typeface="Lucida Sans" panose="020B0602030504020204" pitchFamily="34" charset="0"/>
              </a:rPr>
              <a:t>Long quotation</a:t>
            </a:r>
          </a:p>
        </p:txBody>
      </p:sp>
      <p:graphicFrame>
        <p:nvGraphicFramePr>
          <p:cNvPr id="46083" name="Content Placeholder 7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624875"/>
              </p:ext>
            </p:extLst>
          </p:nvPr>
        </p:nvGraphicFramePr>
        <p:xfrm>
          <a:off x="600075" y="1058863"/>
          <a:ext cx="7829550" cy="4740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8039793" imgH="4866701" progId="Word.Document.8">
                  <p:embed/>
                </p:oleObj>
              </mc:Choice>
              <mc:Fallback>
                <p:oleObj name="Document" r:id="rId3" imgW="8039793" imgH="4866701" progId="Word.Document.8">
                  <p:embed/>
                  <p:pic>
                    <p:nvPicPr>
                      <p:cNvPr id="46083" name="Content Placeholder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0075" y="1058863"/>
                        <a:ext cx="7829550" cy="4740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54043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 Byr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Short </a:t>
            </a: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16288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 yng nghorff y testun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amgáu mewn dyfynodau dwbl; “enghraifft"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angen cyfenw’r awdur, y flwyddyn gyhoeddi a rhif y dudalen (mewn cromfachau crwn)</a:t>
            </a:r>
            <a:endParaRPr lang="en-GB" sz="24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include in the body of the text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enclose in double quotation marks; “example”</a:t>
            </a:r>
          </a:p>
          <a:p>
            <a:pPr>
              <a:defRPr/>
            </a:pPr>
            <a:r>
              <a:rPr lang="en-US" sz="2400">
                <a:solidFill>
                  <a:srgbClr val="0000FF"/>
                </a:solidFill>
                <a:latin typeface="Lucida Sans" panose="020B0602030504020204" pitchFamily="34" charset="0"/>
              </a:rPr>
              <a:t>needs </a:t>
            </a: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author’s surname, year of publication and page number enclosed (in round brackets)</a:t>
            </a:r>
            <a:endParaRPr lang="en-GB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5194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 byr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Short quotations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Awgryma Jones (2008, t. 57) “a child responds positively to outdoor experience” ac felly dylid annog plant i gymryd rhan mewn gweithgareddau awyr agored.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sz="2400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Jones (2008, p. 57) suggests that a “child responds positively to outdoor experience” and therefore should be encouraged to engage in outdoor activity.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6643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gr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ŵ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</a:t>
            </a:r>
            <a:b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Group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‘Mae’r syniadau ynghylch plentyndod fel amrywiaethau o wirioneddau a phrofiadau wedi tanseilio ein syniadau traddodiadol ynghylch datblygiad plant’ (Siencyn, 2008, t. 15).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‘Most theorists who have a strong focus on the impact of the environment and learning through experience do not deny the impact of biological factors’ (Lindon, 2012, p. 25).</a:t>
            </a:r>
            <a:endParaRPr lang="cy-GB" altLang="cy-GB" sz="24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5587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gr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ŵ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</a:t>
            </a:r>
            <a:b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Group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‘Cred llawer yn ein cymdeithas fod yr amser y mae rhieni a phlant yn ei dreulio’n chwarae efo’i gilydd yn ofer a di-fudd’ (Webster-</a:t>
            </a:r>
            <a:r>
              <a:rPr lang="cy-GB" altLang="cy-GB" sz="24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Stratton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2008, t. 35).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‘Play is now seen as being crucial to the development of the child’ (</a:t>
            </a:r>
            <a:r>
              <a:rPr lang="en-GB" altLang="cy-GB" sz="24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Tassoni</a:t>
            </a: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a </a:t>
            </a:r>
            <a:r>
              <a:rPr lang="en-GB" altLang="cy-GB" sz="24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Hucker</a:t>
            </a: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, 2000, p. 1).</a:t>
            </a:r>
            <a:endParaRPr lang="cy-GB" altLang="cy-GB" sz="24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7132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Rhestr cyfeirnodi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</a:t>
            </a: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32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list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316288" cy="4929411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sz="2400" dirty="0">
                <a:latin typeface="Lucida Sans" panose="020B0602030504020204" pitchFamily="34" charset="0"/>
              </a:rPr>
              <a:t>I'w gyflwyno gyda phob aseiniad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Lucida Sans" panose="020B0602030504020204" pitchFamily="34" charset="0"/>
              </a:rPr>
              <a:t>Pob ffynhonnell wedi'i chynnwys yn eich aseiniad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Lucida Sans" panose="020B0602030504020204" pitchFamily="34" charset="0"/>
              </a:rPr>
              <a:t>Trefn yr wyddor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Lucida Sans" panose="020B0602030504020204" pitchFamily="34" charset="0"/>
              </a:rPr>
              <a:t>Ni ddylid rhifo ffynonellau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Lucida Sans" panose="020B0602030504020204" pitchFamily="34" charset="0"/>
              </a:rPr>
              <a:t>Peidiwch â defnyddio pwyntiau bwled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Lucida Sans" panose="020B0602030504020204" pitchFamily="34" charset="0"/>
              </a:rPr>
              <a:t>Dilynwch y canllawiau sydd yn llawlyfr cyfeirio </a:t>
            </a:r>
            <a:r>
              <a:rPr lang="cy-GB" sz="2400" dirty="0" err="1">
                <a:latin typeface="Lucida Sans" panose="020B0602030504020204" pitchFamily="34" charset="0"/>
              </a:rPr>
              <a:t>Harvard</a:t>
            </a:r>
            <a:r>
              <a:rPr lang="cy-GB" sz="2400" dirty="0">
                <a:latin typeface="Lucida Sans" panose="020B0602030504020204" pitchFamily="34" charset="0"/>
              </a:rPr>
              <a:t> (Moodle)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316288" cy="492941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To be submitted with every assignment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All sources included within your assignment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Alphabetical order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Sources should not be numbered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Do not use bullet points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Follow guidance in Harvard referencing handbook (Moodle)</a:t>
            </a:r>
            <a:endParaRPr lang="en-GB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1391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Rhestr cyfeirnodi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</a:t>
            </a: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3200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list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96753"/>
            <a:ext cx="4316288" cy="4248472"/>
          </a:xfrm>
        </p:spPr>
        <p:txBody>
          <a:bodyPr>
            <a:normAutofit fontScale="92500"/>
          </a:bodyPr>
          <a:lstStyle/>
          <a:p>
            <a:pPr>
              <a:buFontTx/>
              <a:buChar char="•"/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Ffynonellau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gan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yr</a:t>
            </a:r>
            <a:r>
              <a:rPr lang="en-GB" sz="2400" dirty="0">
                <a:latin typeface="Lucida Sans" panose="020B0602030504020204" pitchFamily="34" charset="0"/>
              </a:rPr>
              <a:t> un </a:t>
            </a:r>
            <a:r>
              <a:rPr lang="en-GB" sz="2400" dirty="0" err="1">
                <a:latin typeface="Lucida Sans" panose="020B0602030504020204" pitchFamily="34" charset="0"/>
              </a:rPr>
              <a:t>awdur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ond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blwyddyn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wahanol</a:t>
            </a:r>
            <a:r>
              <a:rPr lang="en-GB" sz="2400" dirty="0">
                <a:latin typeface="Lucida Sans" panose="020B0602030504020204" pitchFamily="34" charset="0"/>
              </a:rPr>
              <a:t>:</a:t>
            </a:r>
          </a:p>
          <a:p>
            <a:pPr marL="0" indent="0">
              <a:buNone/>
              <a:defRPr/>
            </a:pPr>
            <a:r>
              <a:rPr lang="en-GB" sz="2400" dirty="0">
                <a:latin typeface="Lucida Sans" panose="020B0602030504020204" pitchFamily="34" charset="0"/>
              </a:rPr>
              <a:t>- </a:t>
            </a:r>
            <a:r>
              <a:rPr lang="en-GB" sz="2400" dirty="0" err="1">
                <a:latin typeface="Lucida Sans" panose="020B0602030504020204" pitchFamily="34" charset="0"/>
              </a:rPr>
              <a:t>Ffynhonnell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gyntaf</a:t>
            </a:r>
            <a:r>
              <a:rPr lang="en-GB" sz="2400" dirty="0">
                <a:latin typeface="Lucida Sans" panose="020B0602030504020204" pitchFamily="34" charset="0"/>
              </a:rPr>
              <a:t> (</a:t>
            </a:r>
            <a:r>
              <a:rPr lang="en-GB" sz="2400" dirty="0" err="1">
                <a:latin typeface="Lucida Sans" panose="020B0602030504020204" pitchFamily="34" charset="0"/>
              </a:rPr>
              <a:t>LlCC</a:t>
            </a:r>
            <a:r>
              <a:rPr lang="en-GB" sz="2400" dirty="0">
                <a:latin typeface="Lucida Sans" panose="020B0602030504020204" pitchFamily="34" charset="0"/>
              </a:rPr>
              <a:t>, 2018)</a:t>
            </a:r>
          </a:p>
          <a:p>
            <a:pPr marL="0" indent="0">
              <a:buNone/>
              <a:defRPr/>
            </a:pPr>
            <a:r>
              <a:rPr lang="en-GB" sz="2400" dirty="0">
                <a:latin typeface="Lucida Sans" panose="020B0602030504020204" pitchFamily="34" charset="0"/>
              </a:rPr>
              <a:t>- Ail </a:t>
            </a:r>
            <a:r>
              <a:rPr lang="en-GB" sz="2400" dirty="0" err="1">
                <a:latin typeface="Lucida Sans" panose="020B0602030504020204" pitchFamily="34" charset="0"/>
              </a:rPr>
              <a:t>ffynhonnell</a:t>
            </a:r>
            <a:r>
              <a:rPr lang="en-GB" sz="2400" dirty="0">
                <a:latin typeface="Lucida Sans" panose="020B0602030504020204" pitchFamily="34" charset="0"/>
              </a:rPr>
              <a:t> (</a:t>
            </a:r>
            <a:r>
              <a:rPr lang="en-GB" sz="2400" dirty="0" err="1">
                <a:latin typeface="Lucida Sans" panose="020B0602030504020204" pitchFamily="34" charset="0"/>
              </a:rPr>
              <a:t>LlCC</a:t>
            </a:r>
            <a:r>
              <a:rPr lang="en-GB" sz="2400" dirty="0">
                <a:latin typeface="Lucida Sans" panose="020B0602030504020204" pitchFamily="34" charset="0"/>
              </a:rPr>
              <a:t>, 2018a)</a:t>
            </a:r>
          </a:p>
          <a:p>
            <a:pPr marL="0" indent="0">
              <a:buNone/>
              <a:defRPr/>
            </a:pPr>
            <a:r>
              <a:rPr lang="en-GB" sz="2400" dirty="0">
                <a:latin typeface="Lucida Sans" panose="020B0602030504020204" pitchFamily="34" charset="0"/>
              </a:rPr>
              <a:t>- </a:t>
            </a:r>
            <a:r>
              <a:rPr lang="en-GB" sz="2400" dirty="0" err="1">
                <a:latin typeface="Lucida Sans" panose="020B0602030504020204" pitchFamily="34" charset="0"/>
              </a:rPr>
              <a:t>Trydedd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ffynhonnell</a:t>
            </a:r>
            <a:r>
              <a:rPr lang="en-GB" sz="2400" dirty="0">
                <a:latin typeface="Lucida Sans" panose="020B0602030504020204" pitchFamily="34" charset="0"/>
              </a:rPr>
              <a:t> (</a:t>
            </a:r>
            <a:r>
              <a:rPr lang="en-GB" sz="2400" dirty="0" err="1">
                <a:latin typeface="Lucida Sans" panose="020B0602030504020204" pitchFamily="34" charset="0"/>
              </a:rPr>
              <a:t>LlCC</a:t>
            </a:r>
            <a:r>
              <a:rPr lang="en-GB" sz="2400" dirty="0">
                <a:latin typeface="Lucida Sans" panose="020B0602030504020204" pitchFamily="34" charset="0"/>
              </a:rPr>
              <a:t>, 2018b)…</a:t>
            </a:r>
          </a:p>
          <a:p>
            <a:pPr>
              <a:buFontTx/>
              <a:buChar char="•"/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Peidiwch</a:t>
            </a:r>
            <a:r>
              <a:rPr lang="en-GB" sz="2400" dirty="0">
                <a:latin typeface="Lucida Sans" panose="020B0602030504020204" pitchFamily="34" charset="0"/>
              </a:rPr>
              <a:t> â </a:t>
            </a:r>
            <a:r>
              <a:rPr lang="en-GB" sz="2400" dirty="0" err="1">
                <a:latin typeface="Lucida Sans" panose="020B0602030504020204" pitchFamily="34" charset="0"/>
              </a:rPr>
              <a:t>chynnwys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deunydd</a:t>
            </a:r>
            <a:r>
              <a:rPr lang="en-GB" sz="2400" dirty="0">
                <a:latin typeface="Lucida Sans" panose="020B0602030504020204" pitchFamily="34" charset="0"/>
              </a:rPr>
              <a:t> a </a:t>
            </a:r>
            <a:r>
              <a:rPr lang="en-GB" sz="2400" dirty="0" err="1">
                <a:latin typeface="Lucida Sans" panose="020B0602030504020204" pitchFamily="34" charset="0"/>
              </a:rPr>
              <a:t>ddarllenwyd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ond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na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chaiff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ei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ddefnyddio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yn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eich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aseiniad</a:t>
            </a: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316288" cy="4929411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Sources by same author but different year:</a:t>
            </a:r>
          </a:p>
          <a:p>
            <a:pPr>
              <a:buFontTx/>
              <a:buChar char="-"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First source (WAG, 2018)</a:t>
            </a:r>
          </a:p>
          <a:p>
            <a:pPr>
              <a:buFontTx/>
              <a:buChar char="-"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Second source (WAG, 2018a)</a:t>
            </a:r>
          </a:p>
          <a:p>
            <a:pPr>
              <a:buFontTx/>
              <a:buChar char="-"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Third source (WAG, 2018b)…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Do not include material read but not used in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22205818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unigol</a:t>
            </a:r>
            <a:b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Individual task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3200" dirty="0" err="1">
                <a:latin typeface="Lucida Sans" panose="020B0602030504020204" pitchFamily="34" charset="0"/>
              </a:rPr>
              <a:t>Tasg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aralleirio</a:t>
            </a:r>
            <a:r>
              <a:rPr lang="en-GB" sz="3200" dirty="0">
                <a:latin typeface="Lucida Sans" panose="020B0602030504020204" pitchFamily="34" charset="0"/>
              </a:rPr>
              <a:t> a </a:t>
            </a:r>
            <a:r>
              <a:rPr lang="en-GB" sz="3200" dirty="0" err="1">
                <a:latin typeface="Lucida Sans" panose="020B0602030504020204" pitchFamily="34" charset="0"/>
              </a:rPr>
              <a:t>chyfeirnodi</a:t>
            </a: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Paraphrasing and referencing task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3549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1600" i="1" kern="0" baseline="3000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Lindon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J. (2012) 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Understanding child development: 0-8 years (3</a:t>
            </a:r>
            <a:r>
              <a:rPr lang="en-GB" altLang="cy-GB" sz="1600" i="1" kern="0" baseline="3000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rd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ed.) 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London: Hodder Education.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Siencyn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S. W. (</a:t>
            </a: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gol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.) (2008) 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plentyn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bach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astudiaethau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plentyndod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cynnar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</a:t>
            </a: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Caerfyrddin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Cyhoeddiadau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Coleg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y </a:t>
            </a: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Drindod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Tassoni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P. a </a:t>
            </a: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Hucker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K. (2000) 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Planning play and the early years. 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Oxford: Heinemann Educational Publishers.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Webster-Stratton, C. (2008) 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blynyddoedd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rhyfeddol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Arweinlyfr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datrys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problemau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rieni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2-8 </a:t>
            </a:r>
            <a:r>
              <a:rPr lang="en-GB" altLang="cy-GB" sz="16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oed</a:t>
            </a:r>
            <a:r>
              <a:rPr lang="en-GB" altLang="cy-GB" sz="16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</a:t>
            </a: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Llandysul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Gwasg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Gomer</a:t>
            </a:r>
            <a:r>
              <a:rPr lang="en-GB" altLang="cy-GB" sz="1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7350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2271</TotalTime>
  <Words>1191</Words>
  <Application>Microsoft Office PowerPoint</Application>
  <PresentationFormat>On-screen Show (4:3)</PresentationFormat>
  <Paragraphs>197</Paragraphs>
  <Slides>26</Slides>
  <Notes>26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Myriad Pro</vt:lpstr>
      <vt:lpstr>Arial</vt:lpstr>
      <vt:lpstr>Calibri</vt:lpstr>
      <vt:lpstr>Calibri Light</vt:lpstr>
      <vt:lpstr>Lucida Sans</vt:lpstr>
      <vt:lpstr>Times</vt:lpstr>
      <vt:lpstr>Office Theme</vt:lpstr>
      <vt:lpstr>Document</vt:lpstr>
      <vt:lpstr>ECGE4003P/C ECGE4003P/C</vt:lpstr>
      <vt:lpstr>Cynnwys Contents</vt:lpstr>
      <vt:lpstr>Adnoddau Resources</vt:lpstr>
      <vt:lpstr>Sgiliau Cyflogadwyedd/Trosglwyddadwy Employability/Transferable Skills</vt:lpstr>
      <vt:lpstr>Beth yw ‘aralleirio?’ What is ‘paraphrasing?’</vt:lpstr>
      <vt:lpstr>Pam aralleirio? Why paraphrase?</vt:lpstr>
      <vt:lpstr>Sut? How?</vt:lpstr>
      <vt:lpstr>PowerPoint Presentation</vt:lpstr>
      <vt:lpstr>Cyflwyno ffynonellau a chyfeiriadau Introducing sources and references</vt:lpstr>
      <vt:lpstr>PowerPoint Presentation</vt:lpstr>
      <vt:lpstr>Aralleirio uniongyrchol </vt:lpstr>
      <vt:lpstr>Paraphrasing (Directly in text)</vt:lpstr>
      <vt:lpstr>Aralleirio anuniongyrchol </vt:lpstr>
      <vt:lpstr>Paraphrasing (Indirectly in text)</vt:lpstr>
      <vt:lpstr>Dyfyniadau Quotations</vt:lpstr>
      <vt:lpstr>Dyfyniadau Hir Long Quotations</vt:lpstr>
      <vt:lpstr>Dyfyniad hir</vt:lpstr>
      <vt:lpstr>Long quotation</vt:lpstr>
      <vt:lpstr>Dyfyniadau Byr Short Quotations</vt:lpstr>
      <vt:lpstr>Dyfyniadau byr Short quotations</vt:lpstr>
      <vt:lpstr>Tasg grŵp Group task</vt:lpstr>
      <vt:lpstr>Tasg grŵp Group task</vt:lpstr>
      <vt:lpstr>Rhestr cyfeirnodi Reference list</vt:lpstr>
      <vt:lpstr>Rhestr cyfeirnodi Reference list</vt:lpstr>
      <vt:lpstr>Tasg unigol Individual task</vt:lpstr>
      <vt:lpstr>Cyfeiriadau References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Glenda Tinney</cp:lastModifiedBy>
  <cp:revision>110</cp:revision>
  <cp:lastPrinted>2018-09-10T15:05:58Z</cp:lastPrinted>
  <dcterms:created xsi:type="dcterms:W3CDTF">2004-04-06T15:50:52Z</dcterms:created>
  <dcterms:modified xsi:type="dcterms:W3CDTF">2021-08-11T12:23:08Z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