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979" autoAdjust="0"/>
  </p:normalViewPr>
  <p:slideViewPr>
    <p:cSldViewPr snapToGrid="0">
      <p:cViewPr>
        <p:scale>
          <a:sx n="90" d="100"/>
          <a:sy n="90" d="100"/>
        </p:scale>
        <p:origin x="298" y="-9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725"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1048726"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816CA-9E35-4C68-B408-EC1695FE513C}" type="datetimeFigureOut">
              <a:rPr lang="en-GB" smtClean="0"/>
              <a:t>21/06/2026</a:t>
            </a:fld>
            <a:endParaRPr lang="en-GB"/>
          </a:p>
        </p:txBody>
      </p:sp>
      <p:sp>
        <p:nvSpPr>
          <p:cNvPr id="1048727"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1048728"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29"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1048730"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D2D12-6A09-4CB2-BFAF-056D264A484F}"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7" name="Slide Image Placeholder 1"/>
          <p:cNvSpPr>
            <a:spLocks noGrp="1" noRot="1" noChangeAspect="1"/>
          </p:cNvSpPr>
          <p:nvPr>
            <p:ph type="sldImg"/>
          </p:nvPr>
        </p:nvSpPr>
        <p:spPr/>
      </p:sp>
      <p:sp>
        <p:nvSpPr>
          <p:cNvPr id="1048598"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dirty="0"/>
              <a:t>Health, wellbeing and sustainable development (SD) are at the core of delivery of modern health and social care because there is a clear connection between the outcomes at the individual level and population level and at the environment level (</a:t>
            </a:r>
            <a:r>
              <a:rPr lang="en-GB" sz="1200" kern="1200" dirty="0">
                <a:solidFill>
                  <a:schemeClr val="tx1"/>
                </a:solidFill>
                <a:effectLst/>
                <a:latin typeface="+mn-lt"/>
                <a:ea typeface="+mn-ea"/>
                <a:cs typeface="+mn-cs"/>
              </a:rPr>
              <a:t>Environment Agency, 2023</a:t>
            </a:r>
            <a:r>
              <a:rPr lang="en-GB" dirty="0"/>
              <a:t>). The Chief Medical Officer (CMO) for England believes that in order to improve health, clinical service provision must be complemented by interventions to tackle wider determinants of health, including housing, income and education (Chief Medical Officer, 2020). Likewise, the national health can not only be quantified in terms of death, but also by wellbeing, social functioning and mental health as captured by the Office for National Statistics (ONS) Health Index (2020). The UN's definition of Sustainable Development Goals (SDGs) takes this one step further, setting the stage for health to be embedded in a global framework of inequality, economic stability and climate change (UN, 2019). The UN highlights cross sectoral sustainability, and the CMO and ONS look at health sector systems. Together these viewpoints emphasize that to be effective, integrated care has to function in a way that spans the health, social, and environmental dimensions.</a:t>
            </a:r>
          </a:p>
          <a:p>
            <a:endParaRPr lang="en-GB" dirty="0"/>
          </a:p>
        </p:txBody>
      </p:sp>
      <p:sp>
        <p:nvSpPr>
          <p:cNvPr id="1048599" name="Slide Number Placeholder 3"/>
          <p:cNvSpPr>
            <a:spLocks noGrp="1"/>
          </p:cNvSpPr>
          <p:nvPr>
            <p:ph type="sldNum" sz="quarter" idx="5"/>
          </p:nvPr>
        </p:nvSpPr>
        <p:spPr/>
        <p:txBody>
          <a:bodyPr/>
          <a:lstStyle/>
          <a:p>
            <a:fld id="{C92D2D12-6A09-4CB2-BFAF-056D264A484F}"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2" name="Slide Image Placeholder 1"/>
          <p:cNvSpPr>
            <a:spLocks noGrp="1" noRot="1" noChangeAspect="1"/>
          </p:cNvSpPr>
          <p:nvPr>
            <p:ph type="sldImg"/>
          </p:nvPr>
        </p:nvSpPr>
        <p:spPr/>
      </p:sp>
      <p:sp>
        <p:nvSpPr>
          <p:cNvPr id="104860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dirty="0"/>
              <a:t>The World Health Organization (WHO) considers health to be "A state of complete physical, mental, and social wellbeing" – a definition that is still often used in current policy debates (WHO, 2021). The </a:t>
            </a:r>
            <a:r>
              <a:rPr lang="en-GB" sz="1200" kern="1200" dirty="0">
                <a:solidFill>
                  <a:schemeClr val="tx1"/>
                </a:solidFill>
                <a:effectLst/>
                <a:latin typeface="+mn-lt"/>
                <a:ea typeface="+mn-ea"/>
                <a:cs typeface="+mn-cs"/>
              </a:rPr>
              <a:t>Chief Medical Officer</a:t>
            </a:r>
            <a:r>
              <a:rPr lang="en-GB" dirty="0"/>
              <a:t> (2020) builds on this by highlighting the importance of variation in populations and structural inequalities influencing physical and mental health outcomes, and the ONS Health Index (2020) translates health into quantifiable measures of wellbeing and functioning. Wellbeing is increasingly defined as subjective (life satisfaction, emotional state) and as objective (material conditions, functionality). Dolan et al. (2011) point out that there are conflicts between these two dimensions. The UN (2019) on the other hand, conceptually defines sustainable development as the ability to satisfy current needs without jeopardizing the capacity of future generations to satisfy theirs. UN extends the scope of health systems to intergenerational equity, whereas WHO and CMO emphasize individual/population health, highlighting the need for balance in health systems between short-term health outcomes and long-term sustainability results.</a:t>
            </a:r>
          </a:p>
          <a:p>
            <a:endParaRPr lang="en-GB" dirty="0"/>
          </a:p>
        </p:txBody>
      </p:sp>
      <p:sp>
        <p:nvSpPr>
          <p:cNvPr id="1048604" name="Slide Number Placeholder 3"/>
          <p:cNvSpPr>
            <a:spLocks noGrp="1"/>
          </p:cNvSpPr>
          <p:nvPr>
            <p:ph type="sldNum" sz="quarter" idx="5"/>
          </p:nvPr>
        </p:nvSpPr>
        <p:spPr/>
        <p:txBody>
          <a:bodyPr/>
          <a:lstStyle/>
          <a:p>
            <a:fld id="{C92D2D12-6A09-4CB2-BFAF-056D264A484F}"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9" name="Slide Image Placeholder 1"/>
          <p:cNvSpPr>
            <a:spLocks noGrp="1" noRot="1" noChangeAspect="1"/>
          </p:cNvSpPr>
          <p:nvPr>
            <p:ph type="sldImg"/>
          </p:nvPr>
        </p:nvSpPr>
        <p:spPr/>
      </p:sp>
      <p:sp>
        <p:nvSpPr>
          <p:cNvPr id="104861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dirty="0"/>
              <a:t>The biopsychosocial model of health offers a basic framework for health and is used to incorporate the biological, psychological, and social factors into a plan for care. Current public health researchers, for example Marmot et al. (2020), build on Engel's model by highlighting social inequality as a key contributor to health inequalities. Likewise, the ecological model devised by Bronfenbrenner is used in contemporary health promotion to illustrate how community, institutional and policy levels influence individual behaviour, as confirmed by Public Health England (2020). But Wilkinson and Pickett (2020) do not believe that only behavioural explanations are enough – structural inequality has a more powerful effect on wellbeing than choice. WHO (2021), on the other hand, combines both behavioural and systemic approaches by its health promotion frameworks. These lenses collectively indicate that better services design should go beyond the scope of-person interventions and embrace multi-level ecological and biopsychosocial approaches that include structural determinants of health.</a:t>
            </a:r>
          </a:p>
          <a:p>
            <a:endParaRPr lang="en-GB" dirty="0"/>
          </a:p>
        </p:txBody>
      </p:sp>
      <p:sp>
        <p:nvSpPr>
          <p:cNvPr id="1048611" name="Slide Number Placeholder 3"/>
          <p:cNvSpPr>
            <a:spLocks noGrp="1"/>
          </p:cNvSpPr>
          <p:nvPr>
            <p:ph type="sldNum" sz="quarter" idx="5"/>
          </p:nvPr>
        </p:nvSpPr>
        <p:spPr/>
        <p:txBody>
          <a:bodyPr/>
          <a:lstStyle/>
          <a:p>
            <a:fld id="{C92D2D12-6A09-4CB2-BFAF-056D264A484F}"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Slide Image Placeholder 1"/>
          <p:cNvSpPr>
            <a:spLocks noGrp="1" noRot="1" noChangeAspect="1"/>
          </p:cNvSpPr>
          <p:nvPr>
            <p:ph type="sldImg"/>
          </p:nvPr>
        </p:nvSpPr>
        <p:spPr/>
      </p:sp>
      <p:sp>
        <p:nvSpPr>
          <p:cNvPr id="1048615"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dirty="0"/>
              <a:t>The United Nations Sustainable Development Goals (SDGs) offer a global perspective to implementing health improvement alongside sustainability, especially SDG 3 Good Health and Wellbeing. The UK Government SDG data platform highlights two of the key targets, namely reducing premature deaths and increasing access to mental health services (UK Government, 2021). Likewise, WHO (2021) states that SDG 3 calls for enhancing universal health coverage and systems that focus on prevention. Nevertheless, Kickbusch (2013) points to the fact that implementing SDG’s is not necessarily a policy coherent process sector-wise, which reduces impact. The ONS (2021), however, shows advances in the integration of SD indicators with national health information systems, which increases monitoring capacity. The NHS Diabetes Prevention Programme is an example of SDG integration in practice as it focuses on disease prevention related to lifestyle and reduces the strain on the system in the long-term (NHS England, 2019). Overall, these sources indicate that SDGs offer a good framework, but that it requires national implementation and inter-sectoral alignment to be effective.</a:t>
            </a:r>
          </a:p>
          <a:p>
            <a:endParaRPr lang="en-GB" dirty="0"/>
          </a:p>
        </p:txBody>
      </p:sp>
      <p:sp>
        <p:nvSpPr>
          <p:cNvPr id="1048616" name="Slide Number Placeholder 3"/>
          <p:cNvSpPr>
            <a:spLocks noGrp="1"/>
          </p:cNvSpPr>
          <p:nvPr>
            <p:ph type="sldNum" sz="quarter" idx="5"/>
          </p:nvPr>
        </p:nvSpPr>
        <p:spPr/>
        <p:txBody>
          <a:bodyPr/>
          <a:lstStyle/>
          <a:p>
            <a:fld id="{C92D2D12-6A09-4CB2-BFAF-056D264A484F}"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9" name="Slide Image Placeholder 1"/>
          <p:cNvSpPr>
            <a:spLocks noGrp="1" noRot="1" noChangeAspect="1"/>
          </p:cNvSpPr>
          <p:nvPr>
            <p:ph type="sldImg"/>
          </p:nvPr>
        </p:nvSpPr>
        <p:spPr/>
      </p:sp>
      <p:sp>
        <p:nvSpPr>
          <p:cNvPr id="104862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dirty="0"/>
              <a:t>As governance becomes more integrated, it also becomes more inclusive of innovative policies like Health in All Policies (</a:t>
            </a:r>
            <a:r>
              <a:rPr lang="en-GB" dirty="0" err="1"/>
              <a:t>HiAP</a:t>
            </a:r>
            <a:r>
              <a:rPr lang="en-GB" dirty="0"/>
              <a:t>), which WHO (2019) states is a key policy component to addressing cross-sector determinants of health. The NHS Long Term Plan (NHS England, 2019) in the UK focuses on prevention and expanding care for mental health, as well as integrated care systems for greater sustainability. Likewise, Public Health England (2020) highlight environmental and social determinants as playing a role in long term outcomes. Austerity-based policy contexts, however, do not support these aspirations, as they also exacerbate inequality and service provision cuts (Bambra et al., 2020). Marmot et al. (2020), however, propose that governance reforms that prioritise “proportionate universalism” are capable of reducing such inequalities. Policy frameworks in the UK are aligned with the global SDG principles, but there are challenges to implementing these consistently due to structural funding constraints. Overall, governance approaches reflect solid policy will and varying implementation in terms of equitable health outcomes across populations.</a:t>
            </a:r>
          </a:p>
          <a:p>
            <a:endParaRPr lang="en-GB" dirty="0"/>
          </a:p>
        </p:txBody>
      </p:sp>
      <p:sp>
        <p:nvSpPr>
          <p:cNvPr id="1048621" name="Slide Number Placeholder 3"/>
          <p:cNvSpPr>
            <a:spLocks noGrp="1"/>
          </p:cNvSpPr>
          <p:nvPr>
            <p:ph type="sldNum" sz="quarter" idx="5"/>
          </p:nvPr>
        </p:nvSpPr>
        <p:spPr/>
        <p:txBody>
          <a:bodyPr/>
          <a:lstStyle/>
          <a:p>
            <a:fld id="{C92D2D12-6A09-4CB2-BFAF-056D264A484F}"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4" name="Slide Image Placeholder 1"/>
          <p:cNvSpPr>
            <a:spLocks noGrp="1" noRot="1" noChangeAspect="1"/>
          </p:cNvSpPr>
          <p:nvPr>
            <p:ph type="sldImg"/>
          </p:nvPr>
        </p:nvSpPr>
        <p:spPr/>
      </p:sp>
      <p:sp>
        <p:nvSpPr>
          <p:cNvPr id="1048625"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dirty="0"/>
              <a:t>The NHS Health Check programme is a great example of how health, wellbeing and sustainability is realised in preventative screening and early risk identification. It is linked to SDG 3, 'Reduce premature mortality from cardiovascular diseases and stroke', specifically to 'long-term reduction in costs' and 'cardiovascular risk reduction' (NHS England, 2019). The Health Belief Model (HBM) suggests that uptake is affected by perceived susceptibility and severity; Public Health England (2020) reported that this was the case in some areas and that using targeted communication led to better participation. However, van den </a:t>
            </a:r>
            <a:r>
              <a:rPr lang="en-GB" dirty="0" err="1"/>
              <a:t>Bekerom</a:t>
            </a:r>
            <a:r>
              <a:rPr lang="en-GB" dirty="0"/>
              <a:t> et al. (2024) suggest that behavioural interventions do not work alone, as there are also structural barriers to engaging in the interventions. MacDonald et al. (2026) note that building trust and access in the community positively influences uptake in health promotion. Moderate improvements in screening uptake are reported in the NHS data, but there continues to be significant variation between deprived areas, quantitatively, and confusion about eligibility and fear of diagnosis, qualitatively. The programme as a whole is a partial success and the programme is characterised by ongoing shortcomings in the areas of behaviour and structure with regard to equitable impact.</a:t>
            </a:r>
          </a:p>
          <a:p>
            <a:endParaRPr lang="en-GB" dirty="0"/>
          </a:p>
        </p:txBody>
      </p:sp>
      <p:sp>
        <p:nvSpPr>
          <p:cNvPr id="1048626" name="Slide Number Placeholder 3"/>
          <p:cNvSpPr>
            <a:spLocks noGrp="1"/>
          </p:cNvSpPr>
          <p:nvPr>
            <p:ph type="sldNum" sz="quarter" idx="5"/>
          </p:nvPr>
        </p:nvSpPr>
        <p:spPr/>
        <p:txBody>
          <a:bodyPr/>
          <a:lstStyle/>
          <a:p>
            <a:fld id="{C92D2D12-6A09-4CB2-BFAF-056D264A484F}"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9" name="Slide Image Placeholder 1"/>
          <p:cNvSpPr>
            <a:spLocks noGrp="1" noRot="1" noChangeAspect="1"/>
          </p:cNvSpPr>
          <p:nvPr>
            <p:ph type="sldImg"/>
          </p:nvPr>
        </p:nvSpPr>
        <p:spPr/>
      </p:sp>
      <p:sp>
        <p:nvSpPr>
          <p:cNvPr id="1048630"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dirty="0"/>
              <a:t>Health inequalities are a large obstacle to delivering health services fairly, with deprivation and ethnicity and geography influencing outcomes. The Marmot Review (2020) highlights that life expectancy in England is diverging, and ONS (2020) figures reveal that the region of England with the poorest health outcomes continues to have the poorest health. The austerity policies have been found to have exacerbated these inequalities, through the reduction of social protection systems (Bambra et al., 2020), while Wilkinson and Pickett (2020) suggest that income inequalities and social stratification are the main causes of these differences. The Local Government Association (2020) points out that COVID-19 revealed structural weaknesses, especially with respect to minorities and low-income communities. Place-based interventions, for example access to greenspaces, are recommended to reduce inequalities by Public Health England (2020). Digital inclusion strategies, proportionate universalism and services that are culturally competent are needed for future improvements. Overall, there is evidence that structural reforms are necessary to improve health equity, not only services at the level delivered.</a:t>
            </a:r>
          </a:p>
          <a:p>
            <a:endParaRPr lang="en-GB" dirty="0"/>
          </a:p>
        </p:txBody>
      </p:sp>
      <p:sp>
        <p:nvSpPr>
          <p:cNvPr id="1048631" name="Slide Number Placeholder 3"/>
          <p:cNvSpPr>
            <a:spLocks noGrp="1"/>
          </p:cNvSpPr>
          <p:nvPr>
            <p:ph type="sldNum" sz="quarter" idx="5"/>
          </p:nvPr>
        </p:nvSpPr>
        <p:spPr/>
        <p:txBody>
          <a:bodyPr/>
          <a:lstStyle/>
          <a:p>
            <a:fld id="{C92D2D12-6A09-4CB2-BFAF-056D264A484F}"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4" name="Slide Image Placeholder 1"/>
          <p:cNvSpPr>
            <a:spLocks noGrp="1" noRot="1" noChangeAspect="1"/>
          </p:cNvSpPr>
          <p:nvPr>
            <p:ph type="sldImg"/>
          </p:nvPr>
        </p:nvSpPr>
        <p:spPr/>
      </p:sp>
      <p:sp>
        <p:nvSpPr>
          <p:cNvPr id="1048635"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GB" dirty="0"/>
              <a:t>The inclusion of health, wellbeing and sustainable development is vital to the development of resilient and equitable health and social care. Health is not just about clinical outcomes; it's about social and environmental wellbeing, as borne out by the definitions from WHO (2021), ONS (2020), and the UN (2019). Theoretically, the multi-layered determinants of health are addressed by the biopsychosocial and ecological approaches, and SDG 3 sets the framework at the global level for concerted action. There is good strategic alignment between UK policies (NHS Long Term Plan 2019) and WHO Health in All policies framework, but there are challenges in implementation because of structural inequalities. The NHS Health Check programme is a case study of progress and limitation in regards to delivery of preventive care. Finally, to realize sustainable, equitable health systems, it is necessary to tackle social determinants, enhance governance, and ensure policies have targets that can be achieved with 'realism' and that are inclusive rather than exclusive.</a:t>
            </a:r>
          </a:p>
          <a:p>
            <a:endParaRPr lang="en-GB" dirty="0"/>
          </a:p>
        </p:txBody>
      </p:sp>
      <p:sp>
        <p:nvSpPr>
          <p:cNvPr id="1048636" name="Slide Number Placeholder 3"/>
          <p:cNvSpPr>
            <a:spLocks noGrp="1"/>
          </p:cNvSpPr>
          <p:nvPr>
            <p:ph type="sldNum" sz="quarter" idx="5"/>
          </p:nvPr>
        </p:nvSpPr>
        <p:spPr/>
        <p:txBody>
          <a:bodyPr/>
          <a:lstStyle/>
          <a:p>
            <a:fld id="{C92D2D12-6A09-4CB2-BFAF-056D264A484F}" type="slidenum">
              <a:rPr lang="en-GB" smtClean="0"/>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2" name="Group 6"/>
          <p:cNvGrpSpPr/>
          <p:nvPr/>
        </p:nvGrpSpPr>
        <p:grpSpPr>
          <a:xfrm>
            <a:off x="-16934" y="0"/>
            <a:ext cx="12231160" cy="6856214"/>
            <a:chOff x="-16934" y="0"/>
            <a:chExt cx="12231160" cy="6856214"/>
          </a:xfrm>
        </p:grpSpPr>
        <p:pic>
          <p:nvPicPr>
            <p:cNvPr id="2097155" name="Picture 15" descr="HD-PanelTitleR1.png"/>
            <p:cNvPicPr>
              <a:picLocks noChangeAspect="1"/>
            </p:cNvPicPr>
            <p:nvPr/>
          </p:nvPicPr>
          <p:blipFill>
            <a:blip r:embed="rId2"/>
            <a:stretch>
              <a:fillRect/>
            </a:stretch>
          </p:blipFill>
          <p:spPr>
            <a:xfrm>
              <a:off x="0" y="0"/>
              <a:ext cx="12188825" cy="6856214"/>
            </a:xfrm>
            <a:prstGeom prst="rect">
              <a:avLst/>
            </a:prstGeom>
          </p:spPr>
        </p:pic>
        <p:sp>
          <p:nvSpPr>
            <p:cNvPr id="1048582"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097156" name="Picture 16" descr="HDRibbonTitle-UniformTrim.png"/>
            <p:cNvPicPr>
              <a:picLocks noChangeAspect="1"/>
            </p:cNvPicPr>
            <p:nvPr/>
          </p:nvPicPr>
          <p:blipFill rotWithShape="1">
            <a:blip r:embed="rId3"/>
            <a:srcRect/>
            <a:stretch>
              <a:fillRect/>
            </a:stretch>
          </p:blipFill>
          <p:spPr>
            <a:xfrm>
              <a:off x="-16934" y="3147609"/>
              <a:ext cx="2478024" cy="612648"/>
            </a:xfrm>
            <a:prstGeom prst="rect">
              <a:avLst/>
            </a:prstGeom>
          </p:spPr>
        </p:pic>
        <p:pic>
          <p:nvPicPr>
            <p:cNvPr id="2097157" name="Picture 19" descr="HDRibbonTitle-UniformTrim.png"/>
            <p:cNvPicPr>
              <a:picLocks noChangeAspect="1"/>
            </p:cNvPicPr>
            <p:nvPr/>
          </p:nvPicPr>
          <p:blipFill rotWithShape="1">
            <a:blip r:embed="rId3"/>
            <a:srcRect/>
            <a:stretch>
              <a:fillRect/>
            </a:stretch>
          </p:blipFill>
          <p:spPr>
            <a:xfrm>
              <a:off x="9736202" y="3147609"/>
              <a:ext cx="2478024" cy="612648"/>
            </a:xfrm>
            <a:prstGeom prst="rect">
              <a:avLst/>
            </a:prstGeom>
          </p:spPr>
        </p:pic>
      </p:grpSp>
      <p:sp>
        <p:nvSpPr>
          <p:cNvPr id="1048583"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1048584"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48585" name="Date Placeholder 3"/>
          <p:cNvSpPr>
            <a:spLocks noGrp="1"/>
          </p:cNvSpPr>
          <p:nvPr>
            <p:ph type="dt" sz="half" idx="10"/>
          </p:nvPr>
        </p:nvSpPr>
        <p:spPr>
          <a:xfrm>
            <a:off x="7983232" y="5037663"/>
            <a:ext cx="897467" cy="279400"/>
          </a:xfrm>
        </p:spPr>
        <p:txBody>
          <a:bodyPr/>
          <a:lstStyle/>
          <a:p>
            <a:fld id="{8CF02EA8-1BFD-452B-A800-1366D1C9F836}" type="datetimeFigureOut">
              <a:rPr lang="en-GB" smtClean="0"/>
              <a:t>21/06/2026</a:t>
            </a:fld>
            <a:endParaRPr lang="en-GB"/>
          </a:p>
        </p:txBody>
      </p:sp>
      <p:sp>
        <p:nvSpPr>
          <p:cNvPr id="1048586" name="Footer Placeholder 4"/>
          <p:cNvSpPr>
            <a:spLocks noGrp="1"/>
          </p:cNvSpPr>
          <p:nvPr>
            <p:ph type="ftr" sz="quarter" idx="11"/>
          </p:nvPr>
        </p:nvSpPr>
        <p:spPr>
          <a:xfrm>
            <a:off x="2692397" y="5037663"/>
            <a:ext cx="5214635" cy="279400"/>
          </a:xfrm>
        </p:spPr>
        <p:txBody>
          <a:bodyPr/>
          <a:lstStyle/>
          <a:p>
            <a:endParaRPr lang="en-GB"/>
          </a:p>
        </p:txBody>
      </p:sp>
      <p:sp>
        <p:nvSpPr>
          <p:cNvPr id="1048587" name="Slide Number Placeholder 5"/>
          <p:cNvSpPr>
            <a:spLocks noGrp="1"/>
          </p:cNvSpPr>
          <p:nvPr>
            <p:ph type="sldNum" sz="quarter" idx="12"/>
          </p:nvPr>
        </p:nvSpPr>
        <p:spPr>
          <a:xfrm>
            <a:off x="8956900" y="5037663"/>
            <a:ext cx="551167" cy="279400"/>
          </a:xfrm>
        </p:spPr>
        <p:txBody>
          <a:bodyPr/>
          <a:lstStyle/>
          <a:p>
            <a:fld id="{5396D79C-CB86-463F-B515-B9B43EE3B9ED}" type="slidenum">
              <a:rPr lang="en-GB" smtClean="0"/>
              <a:t>‹#›</a:t>
            </a:fld>
            <a:endParaRPr lang="en-GB"/>
          </a:p>
        </p:txBody>
      </p:sp>
      <p:cxnSp>
        <p:nvCxnSpPr>
          <p:cNvPr id="3145728" name="Straight Connector 14"/>
          <p:cNvCxnSpPr>
            <a:cxnSpLocks/>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3145729" name="Straight Connector 6"/>
          <p:cNvCxnSpPr>
            <a:cxnSpLocks/>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048590" name="Title 1"/>
          <p:cNvSpPr>
            <a:spLocks noGrp="1"/>
          </p:cNvSpPr>
          <p:nvPr>
            <p:ph type="title"/>
          </p:nvPr>
        </p:nvSpPr>
        <p:spPr/>
        <p:txBody>
          <a:bodyPr/>
          <a:lstStyle/>
          <a:p>
            <a:r>
              <a:rPr lang="en-US"/>
              <a:t>Click to edit Master title style</a:t>
            </a:r>
            <a:endParaRPr lang="en-US" dirty="0"/>
          </a:p>
        </p:txBody>
      </p:sp>
      <p:sp>
        <p:nvSpPr>
          <p:cNvPr id="1048591"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92"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593" name="Footer Placeholder 4"/>
          <p:cNvSpPr>
            <a:spLocks noGrp="1"/>
          </p:cNvSpPr>
          <p:nvPr>
            <p:ph type="ftr" sz="quarter" idx="11"/>
          </p:nvPr>
        </p:nvSpPr>
        <p:spPr/>
        <p:txBody>
          <a:bodyPr/>
          <a:lstStyle/>
          <a:p>
            <a:endParaRPr lang="en-GB"/>
          </a:p>
        </p:txBody>
      </p:sp>
      <p:sp>
        <p:nvSpPr>
          <p:cNvPr id="1048594" name="Slide Number Placeholder 5"/>
          <p:cNvSpPr>
            <a:spLocks noGrp="1"/>
          </p:cNvSpPr>
          <p:nvPr>
            <p:ph type="sldNum" sz="quarter" idx="12"/>
          </p:nvPr>
        </p:nvSpPr>
        <p:spPr/>
        <p:txBody>
          <a:bodyPr/>
          <a:lstStyle/>
          <a:p>
            <a:fld id="{5396D79C-CB86-463F-B515-B9B43EE3B9E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65"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1048666"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67"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68" name="Footer Placeholder 4"/>
          <p:cNvSpPr>
            <a:spLocks noGrp="1"/>
          </p:cNvSpPr>
          <p:nvPr>
            <p:ph type="ftr" sz="quarter" idx="11"/>
          </p:nvPr>
        </p:nvSpPr>
        <p:spPr/>
        <p:txBody>
          <a:bodyPr/>
          <a:lstStyle/>
          <a:p>
            <a:endParaRPr lang="en-GB"/>
          </a:p>
        </p:txBody>
      </p:sp>
      <p:sp>
        <p:nvSpPr>
          <p:cNvPr id="1048669" name="Slide Number Placeholder 5"/>
          <p:cNvSpPr>
            <a:spLocks noGrp="1"/>
          </p:cNvSpPr>
          <p:nvPr>
            <p:ph type="sldNum" sz="quarter" idx="12"/>
          </p:nvPr>
        </p:nvSpPr>
        <p:spPr/>
        <p:txBody>
          <a:bodyPr/>
          <a:lstStyle/>
          <a:p>
            <a:fld id="{5396D79C-CB86-463F-B515-B9B43EE3B9ED}" type="slidenum">
              <a:rPr lang="en-GB" smtClean="0"/>
              <a:t>‹#›</a:t>
            </a:fld>
            <a:endParaRPr lang="en-GB"/>
          </a:p>
        </p:txBody>
      </p:sp>
      <p:cxnSp>
        <p:nvCxnSpPr>
          <p:cNvPr id="3145733" name="Straight Connector 15"/>
          <p:cNvCxnSpPr>
            <a:cxnSpLocks/>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3145737" name="Straight Connector 7"/>
          <p:cNvCxnSpPr>
            <a:cxnSpLocks/>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048700" name="Title 1"/>
          <p:cNvSpPr>
            <a:spLocks noGrp="1"/>
          </p:cNvSpPr>
          <p:nvPr>
            <p:ph type="title"/>
          </p:nvPr>
        </p:nvSpPr>
        <p:spPr/>
        <p:txBody>
          <a:bodyPr/>
          <a:lstStyle/>
          <a:p>
            <a:r>
              <a:rPr lang="en-US"/>
              <a:t>Click to edit Master title style</a:t>
            </a:r>
            <a:endParaRPr lang="en-US" dirty="0"/>
          </a:p>
        </p:txBody>
      </p:sp>
      <p:sp>
        <p:nvSpPr>
          <p:cNvPr id="1048701"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02"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03" name="Date Placeholder 4"/>
          <p:cNvSpPr>
            <a:spLocks noGrp="1"/>
          </p:cNvSpPr>
          <p:nvPr>
            <p:ph type="dt" sz="half" idx="10"/>
          </p:nvPr>
        </p:nvSpPr>
        <p:spPr/>
        <p:txBody>
          <a:bodyPr/>
          <a:lstStyle/>
          <a:p>
            <a:fld id="{8CF02EA8-1BFD-452B-A800-1366D1C9F836}" type="datetimeFigureOut">
              <a:rPr lang="en-GB" smtClean="0"/>
              <a:t>21/06/2026</a:t>
            </a:fld>
            <a:endParaRPr lang="en-GB"/>
          </a:p>
        </p:txBody>
      </p:sp>
      <p:sp>
        <p:nvSpPr>
          <p:cNvPr id="1048704" name="Footer Placeholder 5"/>
          <p:cNvSpPr>
            <a:spLocks noGrp="1"/>
          </p:cNvSpPr>
          <p:nvPr>
            <p:ph type="ftr" sz="quarter" idx="11"/>
          </p:nvPr>
        </p:nvSpPr>
        <p:spPr/>
        <p:txBody>
          <a:bodyPr/>
          <a:lstStyle/>
          <a:p>
            <a:endParaRPr lang="en-GB"/>
          </a:p>
        </p:txBody>
      </p:sp>
      <p:sp>
        <p:nvSpPr>
          <p:cNvPr id="1048705" name="Slide Number Placeholder 6"/>
          <p:cNvSpPr>
            <a:spLocks noGrp="1"/>
          </p:cNvSpPr>
          <p:nvPr>
            <p:ph type="sldNum" sz="quarter" idx="12"/>
          </p:nvPr>
        </p:nvSpPr>
        <p:spPr/>
        <p:txBody>
          <a:bodyPr/>
          <a:lstStyle/>
          <a:p>
            <a:fld id="{5396D79C-CB86-463F-B515-B9B43EE3B9E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0" name="Title 1"/>
          <p:cNvSpPr>
            <a:spLocks noGrp="1"/>
          </p:cNvSpPr>
          <p:nvPr>
            <p:ph type="title"/>
          </p:nvPr>
        </p:nvSpPr>
        <p:spPr/>
        <p:txBody>
          <a:bodyPr/>
          <a:lstStyle/>
          <a:p>
            <a:r>
              <a:rPr lang="en-US"/>
              <a:t>Click to edit Master title style</a:t>
            </a:r>
            <a:endParaRPr lang="en-US" dirty="0"/>
          </a:p>
        </p:txBody>
      </p:sp>
      <p:sp>
        <p:nvSpPr>
          <p:cNvPr id="1048671"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72"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73"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74"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75" name="Date Placeholder 6"/>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76" name="Footer Placeholder 7"/>
          <p:cNvSpPr>
            <a:spLocks noGrp="1"/>
          </p:cNvSpPr>
          <p:nvPr>
            <p:ph type="ftr" sz="quarter" idx="11"/>
          </p:nvPr>
        </p:nvSpPr>
        <p:spPr/>
        <p:txBody>
          <a:bodyPr/>
          <a:lstStyle/>
          <a:p>
            <a:endParaRPr lang="en-GB"/>
          </a:p>
        </p:txBody>
      </p:sp>
      <p:sp>
        <p:nvSpPr>
          <p:cNvPr id="1048677" name="Slide Number Placeholder 8"/>
          <p:cNvSpPr>
            <a:spLocks noGrp="1"/>
          </p:cNvSpPr>
          <p:nvPr>
            <p:ph type="sldNum" sz="quarter" idx="12"/>
          </p:nvPr>
        </p:nvSpPr>
        <p:spPr/>
        <p:txBody>
          <a:bodyPr/>
          <a:lstStyle/>
          <a:p>
            <a:fld id="{5396D79C-CB86-463F-B515-B9B43EE3B9ED}" type="slidenum">
              <a:rPr lang="en-GB" smtClean="0"/>
              <a:t>‹#›</a:t>
            </a:fld>
            <a:endParaRPr lang="en-GB"/>
          </a:p>
        </p:txBody>
      </p:sp>
      <p:cxnSp>
        <p:nvCxnSpPr>
          <p:cNvPr id="3145734" name="Straight Connector 17"/>
          <p:cNvCxnSpPr>
            <a:cxnSpLocks/>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39" name="Title 1"/>
          <p:cNvSpPr>
            <a:spLocks noGrp="1"/>
          </p:cNvSpPr>
          <p:nvPr>
            <p:ph type="title"/>
          </p:nvPr>
        </p:nvSpPr>
        <p:spPr/>
        <p:txBody>
          <a:bodyPr/>
          <a:lstStyle/>
          <a:p>
            <a:r>
              <a:rPr lang="en-US"/>
              <a:t>Click to edit Master title style</a:t>
            </a:r>
            <a:endParaRPr lang="en-US" dirty="0"/>
          </a:p>
        </p:txBody>
      </p:sp>
      <p:sp>
        <p:nvSpPr>
          <p:cNvPr id="1048640" name="Date Placeholder 2"/>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41" name="Footer Placeholder 3"/>
          <p:cNvSpPr>
            <a:spLocks noGrp="1"/>
          </p:cNvSpPr>
          <p:nvPr>
            <p:ph type="ftr" sz="quarter" idx="11"/>
          </p:nvPr>
        </p:nvSpPr>
        <p:spPr/>
        <p:txBody>
          <a:bodyPr/>
          <a:lstStyle/>
          <a:p>
            <a:endParaRPr lang="en-GB"/>
          </a:p>
        </p:txBody>
      </p:sp>
      <p:sp>
        <p:nvSpPr>
          <p:cNvPr id="1048642" name="Slide Number Placeholder 4"/>
          <p:cNvSpPr>
            <a:spLocks noGrp="1"/>
          </p:cNvSpPr>
          <p:nvPr>
            <p:ph type="sldNum" sz="quarter" idx="12"/>
          </p:nvPr>
        </p:nvSpPr>
        <p:spPr/>
        <p:txBody>
          <a:bodyPr/>
          <a:lstStyle/>
          <a:p>
            <a:fld id="{5396D79C-CB86-463F-B515-B9B43EE3B9ED}" type="slidenum">
              <a:rPr lang="en-GB" smtClean="0"/>
              <a:t>‹#›</a:t>
            </a:fld>
            <a:endParaRPr lang="en-GB"/>
          </a:p>
        </p:txBody>
      </p:sp>
      <p:cxnSp>
        <p:nvCxnSpPr>
          <p:cNvPr id="3145730" name="Straight Connector 13"/>
          <p:cNvCxnSpPr>
            <a:cxnSpLocks/>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78" name="Date Placeholder 1"/>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79" name="Footer Placeholder 2"/>
          <p:cNvSpPr>
            <a:spLocks noGrp="1"/>
          </p:cNvSpPr>
          <p:nvPr>
            <p:ph type="ftr" sz="quarter" idx="11"/>
          </p:nvPr>
        </p:nvSpPr>
        <p:spPr/>
        <p:txBody>
          <a:bodyPr/>
          <a:lstStyle/>
          <a:p>
            <a:endParaRPr lang="en-GB"/>
          </a:p>
        </p:txBody>
      </p:sp>
      <p:sp>
        <p:nvSpPr>
          <p:cNvPr id="1048680" name="Slide Number Placeholder 3"/>
          <p:cNvSpPr>
            <a:spLocks noGrp="1"/>
          </p:cNvSpPr>
          <p:nvPr>
            <p:ph type="sldNum" sz="quarter" idx="12"/>
          </p:nvPr>
        </p:nvSpPr>
        <p:spPr/>
        <p:txBody>
          <a:bodyPr/>
          <a:lstStyle/>
          <a:p>
            <a:fld id="{5396D79C-CB86-463F-B515-B9B43EE3B9E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714"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1048715"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16"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717" name="Date Placeholder 4"/>
          <p:cNvSpPr>
            <a:spLocks noGrp="1"/>
          </p:cNvSpPr>
          <p:nvPr>
            <p:ph type="dt" sz="half" idx="10"/>
          </p:nvPr>
        </p:nvSpPr>
        <p:spPr/>
        <p:txBody>
          <a:bodyPr/>
          <a:lstStyle/>
          <a:p>
            <a:fld id="{8CF02EA8-1BFD-452B-A800-1366D1C9F836}" type="datetimeFigureOut">
              <a:rPr lang="en-GB" smtClean="0"/>
              <a:t>21/06/2026</a:t>
            </a:fld>
            <a:endParaRPr lang="en-GB"/>
          </a:p>
        </p:txBody>
      </p:sp>
      <p:sp>
        <p:nvSpPr>
          <p:cNvPr id="1048718" name="Footer Placeholder 5"/>
          <p:cNvSpPr>
            <a:spLocks noGrp="1"/>
          </p:cNvSpPr>
          <p:nvPr>
            <p:ph type="ftr" sz="quarter" idx="11"/>
          </p:nvPr>
        </p:nvSpPr>
        <p:spPr/>
        <p:txBody>
          <a:bodyPr/>
          <a:lstStyle/>
          <a:p>
            <a:endParaRPr lang="en-GB"/>
          </a:p>
        </p:txBody>
      </p:sp>
      <p:sp>
        <p:nvSpPr>
          <p:cNvPr id="1048719" name="Slide Number Placeholder 6"/>
          <p:cNvSpPr>
            <a:spLocks noGrp="1"/>
          </p:cNvSpPr>
          <p:nvPr>
            <p:ph type="sldNum" sz="quarter" idx="12"/>
          </p:nvPr>
        </p:nvSpPr>
        <p:spPr/>
        <p:txBody>
          <a:bodyPr/>
          <a:lstStyle/>
          <a:p>
            <a:fld id="{5396D79C-CB86-463F-B515-B9B43EE3B9ED}" type="slidenum">
              <a:rPr lang="en-GB" smtClean="0"/>
              <a:t>‹#›</a:t>
            </a:fld>
            <a:endParaRPr lang="en-GB"/>
          </a:p>
        </p:txBody>
      </p:sp>
      <p:cxnSp>
        <p:nvCxnSpPr>
          <p:cNvPr id="3145739" name="Straight Connector 15"/>
          <p:cNvCxnSpPr>
            <a:cxnSpLocks/>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53"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048654"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55"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56" name="Date Placeholder 4"/>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57" name="Footer Placeholder 5"/>
          <p:cNvSpPr>
            <a:spLocks noGrp="1"/>
          </p:cNvSpPr>
          <p:nvPr>
            <p:ph type="ftr" sz="quarter" idx="11"/>
          </p:nvPr>
        </p:nvSpPr>
        <p:spPr/>
        <p:txBody>
          <a:bodyPr/>
          <a:lstStyle/>
          <a:p>
            <a:endParaRPr lang="en-GB"/>
          </a:p>
        </p:txBody>
      </p:sp>
      <p:sp>
        <p:nvSpPr>
          <p:cNvPr id="1048658" name="Slide Number Placeholder 6"/>
          <p:cNvSpPr>
            <a:spLocks noGrp="1"/>
          </p:cNvSpPr>
          <p:nvPr>
            <p:ph type="sldNum" sz="quarter" idx="12"/>
          </p:nvPr>
        </p:nvSpPr>
        <p:spPr/>
        <p:txBody>
          <a:bodyPr/>
          <a:lstStyle/>
          <a:p>
            <a:fld id="{5396D79C-CB86-463F-B515-B9B43EE3B9E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1048694"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1048695"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048696"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697" name="Date Placeholder 4"/>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98" name="Footer Placeholder 5"/>
          <p:cNvSpPr>
            <a:spLocks noGrp="1"/>
          </p:cNvSpPr>
          <p:nvPr>
            <p:ph type="ftr" sz="quarter" idx="11"/>
          </p:nvPr>
        </p:nvSpPr>
        <p:spPr/>
        <p:txBody>
          <a:bodyPr/>
          <a:lstStyle/>
          <a:p>
            <a:endParaRPr lang="en-GB"/>
          </a:p>
        </p:txBody>
      </p:sp>
      <p:sp>
        <p:nvSpPr>
          <p:cNvPr id="1048699" name="Slide Number Placeholder 6"/>
          <p:cNvSpPr>
            <a:spLocks noGrp="1"/>
          </p:cNvSpPr>
          <p:nvPr>
            <p:ph type="sldNum" sz="quarter" idx="12"/>
          </p:nvPr>
        </p:nvSpPr>
        <p:spPr/>
        <p:txBody>
          <a:bodyPr/>
          <a:lstStyle/>
          <a:p>
            <a:fld id="{5396D79C-CB86-463F-B515-B9B43EE3B9E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1048648"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1048649"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50"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51" name="Footer Placeholder 4"/>
          <p:cNvSpPr>
            <a:spLocks noGrp="1"/>
          </p:cNvSpPr>
          <p:nvPr>
            <p:ph type="ftr" sz="quarter" idx="11"/>
          </p:nvPr>
        </p:nvSpPr>
        <p:spPr/>
        <p:txBody>
          <a:bodyPr/>
          <a:lstStyle/>
          <a:p>
            <a:endParaRPr lang="en-GB"/>
          </a:p>
        </p:txBody>
      </p:sp>
      <p:sp>
        <p:nvSpPr>
          <p:cNvPr id="1048652" name="Slide Number Placeholder 5"/>
          <p:cNvSpPr>
            <a:spLocks noGrp="1"/>
          </p:cNvSpPr>
          <p:nvPr>
            <p:ph type="sldNum" sz="quarter" idx="12"/>
          </p:nvPr>
        </p:nvSpPr>
        <p:spPr/>
        <p:txBody>
          <a:bodyPr/>
          <a:lstStyle/>
          <a:p>
            <a:fld id="{5396D79C-CB86-463F-B515-B9B43EE3B9ED}" type="slidenum">
              <a:rPr lang="en-GB" smtClean="0"/>
              <a:t>‹#›</a:t>
            </a:fld>
            <a:endParaRPr lang="en-GB"/>
          </a:p>
        </p:txBody>
      </p:sp>
      <p:cxnSp>
        <p:nvCxnSpPr>
          <p:cNvPr id="3145731" name="Straight Connector 14"/>
          <p:cNvCxnSpPr>
            <a:cxnSpLocks/>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048686"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48687"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lvl2pPr>
            <a:lvl3pPr marL="914400" indent="0">
              <a:buFontTx/>
              <a:buNone/>
            </a:lvl3pPr>
            <a:lvl4pPr marL="1371600" indent="0">
              <a:buFontTx/>
              <a:buNone/>
            </a:lvl4pPr>
            <a:lvl5pPr marL="1828800" indent="0">
              <a:buFontTx/>
              <a:buNone/>
            </a:lvl5pPr>
          </a:lstStyle>
          <a:p>
            <a:pPr lvl="0"/>
            <a:r>
              <a:rPr lang="en-US"/>
              <a:t>Click to edit Master text styles</a:t>
            </a:r>
          </a:p>
        </p:txBody>
      </p:sp>
      <p:sp>
        <p:nvSpPr>
          <p:cNvPr id="1048688"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89"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90" name="Footer Placeholder 4"/>
          <p:cNvSpPr>
            <a:spLocks noGrp="1"/>
          </p:cNvSpPr>
          <p:nvPr>
            <p:ph type="ftr" sz="quarter" idx="11"/>
          </p:nvPr>
        </p:nvSpPr>
        <p:spPr/>
        <p:txBody>
          <a:bodyPr/>
          <a:lstStyle/>
          <a:p>
            <a:endParaRPr lang="en-GB"/>
          </a:p>
        </p:txBody>
      </p:sp>
      <p:sp>
        <p:nvSpPr>
          <p:cNvPr id="1048691" name="Slide Number Placeholder 5"/>
          <p:cNvSpPr>
            <a:spLocks noGrp="1"/>
          </p:cNvSpPr>
          <p:nvPr>
            <p:ph type="sldNum" sz="quarter" idx="12"/>
          </p:nvPr>
        </p:nvSpPr>
        <p:spPr/>
        <p:txBody>
          <a:bodyPr/>
          <a:lstStyle/>
          <a:p>
            <a:fld id="{5396D79C-CB86-463F-B515-B9B43EE3B9ED}" type="slidenum">
              <a:rPr lang="en-GB" smtClean="0"/>
              <a:t>‹#›</a:t>
            </a:fld>
            <a:endParaRPr lang="en-GB"/>
          </a:p>
        </p:txBody>
      </p:sp>
      <p:sp>
        <p:nvSpPr>
          <p:cNvPr id="1048692"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048693"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3145736" name="Straight Connector 18"/>
          <p:cNvCxnSpPr>
            <a:cxnSpLocks/>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1048643"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1048644"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45"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46" name="Footer Placeholder 4"/>
          <p:cNvSpPr>
            <a:spLocks noGrp="1"/>
          </p:cNvSpPr>
          <p:nvPr>
            <p:ph type="ftr" sz="quarter" idx="11"/>
          </p:nvPr>
        </p:nvSpPr>
        <p:spPr/>
        <p:txBody>
          <a:bodyPr/>
          <a:lstStyle/>
          <a:p>
            <a:endParaRPr lang="en-GB"/>
          </a:p>
        </p:txBody>
      </p:sp>
      <p:sp>
        <p:nvSpPr>
          <p:cNvPr id="1048647" name="Slide Number Placeholder 5"/>
          <p:cNvSpPr>
            <a:spLocks noGrp="1"/>
          </p:cNvSpPr>
          <p:nvPr>
            <p:ph type="sldNum" sz="quarter" idx="12"/>
          </p:nvPr>
        </p:nvSpPr>
        <p:spPr/>
        <p:txBody>
          <a:bodyPr/>
          <a:lstStyle/>
          <a:p>
            <a:fld id="{5396D79C-CB86-463F-B515-B9B43EE3B9ED}"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048706"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48707"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08"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709"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710" name="Footer Placeholder 4"/>
          <p:cNvSpPr>
            <a:spLocks noGrp="1"/>
          </p:cNvSpPr>
          <p:nvPr>
            <p:ph type="ftr" sz="quarter" idx="11"/>
          </p:nvPr>
        </p:nvSpPr>
        <p:spPr/>
        <p:txBody>
          <a:bodyPr/>
          <a:lstStyle/>
          <a:p>
            <a:endParaRPr lang="en-GB"/>
          </a:p>
        </p:txBody>
      </p:sp>
      <p:sp>
        <p:nvSpPr>
          <p:cNvPr id="1048711" name="Slide Number Placeholder 5"/>
          <p:cNvSpPr>
            <a:spLocks noGrp="1"/>
          </p:cNvSpPr>
          <p:nvPr>
            <p:ph type="sldNum" sz="quarter" idx="12"/>
          </p:nvPr>
        </p:nvSpPr>
        <p:spPr/>
        <p:txBody>
          <a:bodyPr/>
          <a:lstStyle/>
          <a:p>
            <a:fld id="{5396D79C-CB86-463F-B515-B9B43EE3B9ED}" type="slidenum">
              <a:rPr lang="en-GB" smtClean="0"/>
              <a:t>‹#›</a:t>
            </a:fld>
            <a:endParaRPr lang="en-GB"/>
          </a:p>
        </p:txBody>
      </p:sp>
      <p:sp>
        <p:nvSpPr>
          <p:cNvPr id="10487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0487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3145738" name="Straight Connector 25"/>
          <p:cNvCxnSpPr>
            <a:cxnSpLocks/>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1048659"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4866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61"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662"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63" name="Footer Placeholder 4"/>
          <p:cNvSpPr>
            <a:spLocks noGrp="1"/>
          </p:cNvSpPr>
          <p:nvPr>
            <p:ph type="ftr" sz="quarter" idx="11"/>
          </p:nvPr>
        </p:nvSpPr>
        <p:spPr/>
        <p:txBody>
          <a:bodyPr/>
          <a:lstStyle/>
          <a:p>
            <a:endParaRPr lang="en-GB"/>
          </a:p>
        </p:txBody>
      </p:sp>
      <p:sp>
        <p:nvSpPr>
          <p:cNvPr id="1048664" name="Slide Number Placeholder 5"/>
          <p:cNvSpPr>
            <a:spLocks noGrp="1"/>
          </p:cNvSpPr>
          <p:nvPr>
            <p:ph type="sldNum" sz="quarter" idx="12"/>
          </p:nvPr>
        </p:nvSpPr>
        <p:spPr/>
        <p:txBody>
          <a:bodyPr/>
          <a:lstStyle/>
          <a:p>
            <a:fld id="{5396D79C-CB86-463F-B515-B9B43EE3B9ED}" type="slidenum">
              <a:rPr lang="en-GB" smtClean="0"/>
              <a:t>‹#›</a:t>
            </a:fld>
            <a:endParaRPr lang="en-GB"/>
          </a:p>
        </p:txBody>
      </p:sp>
      <p:cxnSp>
        <p:nvCxnSpPr>
          <p:cNvPr id="3145732" name="Straight Connector 14"/>
          <p:cNvCxnSpPr>
            <a:cxnSpLocks/>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20" name="Title 1"/>
          <p:cNvSpPr>
            <a:spLocks noGrp="1"/>
          </p:cNvSpPr>
          <p:nvPr>
            <p:ph type="title"/>
          </p:nvPr>
        </p:nvSpPr>
        <p:spPr/>
        <p:txBody>
          <a:bodyPr/>
          <a:lstStyle>
            <a:lvl1pPr algn="ctr"/>
          </a:lstStyle>
          <a:p>
            <a:r>
              <a:rPr lang="en-US"/>
              <a:t>Click to edit Master title style</a:t>
            </a:r>
            <a:endParaRPr lang="en-US" dirty="0"/>
          </a:p>
        </p:txBody>
      </p:sp>
      <p:sp>
        <p:nvSpPr>
          <p:cNvPr id="1048721"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722"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723" name="Footer Placeholder 4"/>
          <p:cNvSpPr>
            <a:spLocks noGrp="1"/>
          </p:cNvSpPr>
          <p:nvPr>
            <p:ph type="ftr" sz="quarter" idx="11"/>
          </p:nvPr>
        </p:nvSpPr>
        <p:spPr/>
        <p:txBody>
          <a:bodyPr/>
          <a:lstStyle/>
          <a:p>
            <a:endParaRPr lang="en-GB"/>
          </a:p>
        </p:txBody>
      </p:sp>
      <p:sp>
        <p:nvSpPr>
          <p:cNvPr id="1048724" name="Slide Number Placeholder 5"/>
          <p:cNvSpPr>
            <a:spLocks noGrp="1"/>
          </p:cNvSpPr>
          <p:nvPr>
            <p:ph type="sldNum" sz="quarter" idx="12"/>
          </p:nvPr>
        </p:nvSpPr>
        <p:spPr/>
        <p:txBody>
          <a:bodyPr/>
          <a:lstStyle/>
          <a:p>
            <a:fld id="{5396D79C-CB86-463F-B515-B9B43EE3B9ED}" type="slidenum">
              <a:rPr lang="en-GB" smtClean="0"/>
              <a:t>‹#›</a:t>
            </a:fld>
            <a:endParaRPr lang="en-GB"/>
          </a:p>
        </p:txBody>
      </p:sp>
      <p:cxnSp>
        <p:nvCxnSpPr>
          <p:cNvPr id="3145740" name="Straight Connector 13"/>
          <p:cNvCxnSpPr>
            <a:cxnSpLocks/>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81"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1048682"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683" name="Date Placeholder 3"/>
          <p:cNvSpPr>
            <a:spLocks noGrp="1"/>
          </p:cNvSpPr>
          <p:nvPr>
            <p:ph type="dt" sz="half" idx="10"/>
          </p:nvPr>
        </p:nvSpPr>
        <p:spPr/>
        <p:txBody>
          <a:bodyPr/>
          <a:lstStyle/>
          <a:p>
            <a:fld id="{8CF02EA8-1BFD-452B-A800-1366D1C9F836}" type="datetimeFigureOut">
              <a:rPr lang="en-GB" smtClean="0"/>
              <a:t>21/06/2026</a:t>
            </a:fld>
            <a:endParaRPr lang="en-GB"/>
          </a:p>
        </p:txBody>
      </p:sp>
      <p:sp>
        <p:nvSpPr>
          <p:cNvPr id="1048684" name="Footer Placeholder 4"/>
          <p:cNvSpPr>
            <a:spLocks noGrp="1"/>
          </p:cNvSpPr>
          <p:nvPr>
            <p:ph type="ftr" sz="quarter" idx="11"/>
          </p:nvPr>
        </p:nvSpPr>
        <p:spPr/>
        <p:txBody>
          <a:bodyPr/>
          <a:lstStyle/>
          <a:p>
            <a:endParaRPr lang="en-GB"/>
          </a:p>
        </p:txBody>
      </p:sp>
      <p:sp>
        <p:nvSpPr>
          <p:cNvPr id="1048685" name="Slide Number Placeholder 5"/>
          <p:cNvSpPr>
            <a:spLocks noGrp="1"/>
          </p:cNvSpPr>
          <p:nvPr>
            <p:ph type="sldNum" sz="quarter" idx="12"/>
          </p:nvPr>
        </p:nvSpPr>
        <p:spPr/>
        <p:txBody>
          <a:bodyPr/>
          <a:lstStyle/>
          <a:p>
            <a:fld id="{5396D79C-CB86-463F-B515-B9B43EE3B9ED}" type="slidenum">
              <a:rPr lang="en-GB" smtClean="0"/>
              <a:t>‹#›</a:t>
            </a:fld>
            <a:endParaRPr lang="en-GB"/>
          </a:p>
        </p:txBody>
      </p:sp>
      <p:cxnSp>
        <p:nvCxnSpPr>
          <p:cNvPr id="3145735" name="Straight Connector 13"/>
          <p:cNvCxnSpPr>
            <a:cxnSpLocks/>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13" name="Group 6"/>
          <p:cNvGrpSpPr/>
          <p:nvPr/>
        </p:nvGrpSpPr>
        <p:grpSpPr>
          <a:xfrm>
            <a:off x="-15736" y="0"/>
            <a:ext cx="12229962" cy="6856214"/>
            <a:chOff x="-15736" y="0"/>
            <a:chExt cx="12229962" cy="6856214"/>
          </a:xfrm>
        </p:grpSpPr>
        <p:pic>
          <p:nvPicPr>
            <p:cNvPr id="2097152" name="Picture 7" descr="HD-PanelContent.png"/>
            <p:cNvPicPr>
              <a:picLocks noChangeAspect="1"/>
            </p:cNvPicPr>
            <p:nvPr/>
          </p:nvPicPr>
          <p:blipFill>
            <a:blip r:embed="rId19"/>
            <a:stretch>
              <a:fillRect/>
            </a:stretch>
          </p:blipFill>
          <p:spPr>
            <a:xfrm>
              <a:off x="0" y="0"/>
              <a:ext cx="12188825" cy="6856214"/>
            </a:xfrm>
            <a:prstGeom prst="rect">
              <a:avLst/>
            </a:prstGeom>
          </p:spPr>
        </p:pic>
        <p:sp>
          <p:nvSpPr>
            <p:cNvPr id="1048576"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097153" name="Picture 9" descr="HDRibbonContent-UniformTrim.png"/>
            <p:cNvPicPr>
              <a:picLocks noChangeAspect="1"/>
            </p:cNvPicPr>
            <p:nvPr/>
          </p:nvPicPr>
          <p:blipFill rotWithShape="1">
            <a:blip r:embed="rId20"/>
            <a:srcRect/>
            <a:stretch>
              <a:fillRect/>
            </a:stretch>
          </p:blipFill>
          <p:spPr>
            <a:xfrm>
              <a:off x="-15736" y="3153832"/>
              <a:ext cx="777240" cy="606425"/>
            </a:xfrm>
            <a:prstGeom prst="rect">
              <a:avLst/>
            </a:prstGeom>
          </p:spPr>
        </p:pic>
        <p:pic>
          <p:nvPicPr>
            <p:cNvPr id="2097154" name="Picture 10" descr="HDRibbonContent-UniformTrim.png"/>
            <p:cNvPicPr>
              <a:picLocks noChangeAspect="1"/>
            </p:cNvPicPr>
            <p:nvPr/>
          </p:nvPicPr>
          <p:blipFill rotWithShape="1">
            <a:blip r:embed="rId20"/>
            <a:srcRect/>
            <a:stretch>
              <a:fillRect/>
            </a:stretch>
          </p:blipFill>
          <p:spPr>
            <a:xfrm>
              <a:off x="11436986" y="3153832"/>
              <a:ext cx="777240" cy="606425"/>
            </a:xfrm>
            <a:prstGeom prst="rect">
              <a:avLst/>
            </a:prstGeom>
          </p:spPr>
        </p:pic>
      </p:grpSp>
      <p:sp>
        <p:nvSpPr>
          <p:cNvPr id="1048577"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1048578"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48579"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CF02EA8-1BFD-452B-A800-1366D1C9F836}" type="datetimeFigureOut">
              <a:rPr lang="en-GB" smtClean="0"/>
              <a:t>21/06/2026</a:t>
            </a:fld>
            <a:endParaRPr lang="en-GB"/>
          </a:p>
        </p:txBody>
      </p:sp>
      <p:sp>
        <p:nvSpPr>
          <p:cNvPr id="1048580"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1048581"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396D79C-CB86-463F-B515-B9B43EE3B9E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longtermplan.nhs.uk/publication/nhs-long-term-plan/" TargetMode="External"/><Relationship Id="rId13" Type="http://schemas.openxmlformats.org/officeDocument/2006/relationships/hyperlink" Target="https://sdgdata.gov.uk/3/" TargetMode="External"/><Relationship Id="rId3" Type="http://schemas.openxmlformats.org/officeDocument/2006/relationships/hyperlink" Target="https://researchonline.lse.ac.uk/id/eprint/47518/1/CEPSP23.pdf" TargetMode="External"/><Relationship Id="rId7" Type="http://schemas.openxmlformats.org/officeDocument/2006/relationships/hyperlink" Target="https://www.health.org.uk/publications/reports/the-marmot-review-10-years-on" TargetMode="External"/><Relationship Id="rId12" Type="http://schemas.openxmlformats.org/officeDocument/2006/relationships/hyperlink" Target="https://assets.publishing.service.gov.uk/media/5f202e0de90e071a5a924316/Improving_access_to_greenspace_2020_review.pdf" TargetMode="External"/><Relationship Id="rId2" Type="http://schemas.openxmlformats.org/officeDocument/2006/relationships/hyperlink" Target="https://www.gov.uk/government/publications/chief-medical-officers-annual-report-2020-health-trends-and-variation-in-england" TargetMode="External"/><Relationship Id="rId16" Type="http://schemas.openxmlformats.org/officeDocument/2006/relationships/hyperlink" Target="https://www.who.int/about/governance/constitution" TargetMode="External"/><Relationship Id="rId1" Type="http://schemas.openxmlformats.org/officeDocument/2006/relationships/slideLayout" Target="../slideLayouts/slideLayout2.xml"/><Relationship Id="rId6" Type="http://schemas.openxmlformats.org/officeDocument/2006/relationships/hyperlink" Target="https://www.bmj.com/content/368/bmj.m693" TargetMode="External"/><Relationship Id="rId11" Type="http://schemas.openxmlformats.org/officeDocument/2006/relationships/hyperlink" Target="https://www.gov.uk/government/publications/health-profile-for-england/chapter-6-social-determinants-of-health" TargetMode="External"/><Relationship Id="rId5" Type="http://schemas.openxmlformats.org/officeDocument/2006/relationships/hyperlink" Target="https://www.local.gov.uk/perfect-storm-health-inequalities-and-impact-covid-19" TargetMode="External"/><Relationship Id="rId15" Type="http://schemas.openxmlformats.org/officeDocument/2006/relationships/hyperlink" Target="https://www.afro.who.int/publications/health-all-policies-framework-country-action" TargetMode="External"/><Relationship Id="rId10" Type="http://schemas.openxmlformats.org/officeDocument/2006/relationships/hyperlink" Target="https://www.ons.gov.uk/economy/environmentalaccounts/articles/sustainabledevelopmentgoalstakingstockprogressandpossibilities/december2021" TargetMode="External"/><Relationship Id="rId4" Type="http://schemas.openxmlformats.org/officeDocument/2006/relationships/hyperlink" Target="https://www.gov.uk/government/publications/state-of-the-environment/state-of-the-environment-health-people-and-the-environment" TargetMode="External"/><Relationship Id="rId9" Type="http://schemas.openxmlformats.org/officeDocument/2006/relationships/hyperlink" Target="https://www.ons.gov.uk/news/news/thehealthindex2020measuringthenationshealth" TargetMode="External"/><Relationship Id="rId14" Type="http://schemas.openxmlformats.org/officeDocument/2006/relationships/hyperlink" Target="https://sdgs.un.org/2030agend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8" name="Title 1"/>
          <p:cNvSpPr>
            <a:spLocks noGrp="1"/>
          </p:cNvSpPr>
          <p:nvPr>
            <p:ph type="ctrTitle"/>
          </p:nvPr>
        </p:nvSpPr>
        <p:spPr>
          <a:xfrm>
            <a:off x="2203554" y="1603947"/>
            <a:ext cx="7794885" cy="1906016"/>
          </a:xfrm>
        </p:spPr>
        <p:txBody>
          <a:bodyPr>
            <a:noAutofit/>
          </a:bodyPr>
          <a:lstStyle/>
          <a:p>
            <a:r>
              <a:rPr lang="en-US" sz="3200" b="1" dirty="0">
                <a:effectLst>
                  <a:outerShdw blurRad="38100" dist="38100" dir="2700000" algn="tl">
                    <a:srgbClr val="000000">
                      <a:alpha val="43137"/>
                    </a:srgbClr>
                  </a:outerShdw>
                </a:effectLst>
              </a:rPr>
              <a:t>How Health, Wellbeing, and Sustainable Development are Integrated in the Health and Social</a:t>
            </a:r>
            <a:br>
              <a:rPr lang="en-US" sz="3200" b="1" dirty="0">
                <a:effectLst>
                  <a:outerShdw blurRad="38100" dist="38100" dir="2700000" algn="tl">
                    <a:srgbClr val="000000">
                      <a:alpha val="43137"/>
                    </a:srgbClr>
                  </a:outerShdw>
                </a:effectLst>
              </a:rPr>
            </a:br>
            <a:r>
              <a:rPr lang="en-US" sz="3200" b="1" dirty="0">
                <a:effectLst>
                  <a:outerShdw blurRad="38100" dist="38100" dir="2700000" algn="tl">
                    <a:srgbClr val="000000">
                      <a:alpha val="43137"/>
                    </a:srgbClr>
                  </a:outerShdw>
                </a:effectLst>
              </a:rPr>
              <a:t>Care Sector</a:t>
            </a:r>
            <a:endParaRPr lang="en-GB" sz="3200" b="1" dirty="0">
              <a:effectLst>
                <a:outerShdw blurRad="38100" dist="38100" dir="2700000" algn="tl">
                  <a:srgbClr val="000000">
                    <a:alpha val="43137"/>
                  </a:srgbClr>
                </a:outerShdw>
              </a:effectLst>
            </a:endParaRPr>
          </a:p>
        </p:txBody>
      </p:sp>
      <p:sp>
        <p:nvSpPr>
          <p:cNvPr id="1048589" name="Subtitle 2"/>
          <p:cNvSpPr>
            <a:spLocks noGrp="1"/>
          </p:cNvSpPr>
          <p:nvPr>
            <p:ph type="subTitle" idx="1"/>
          </p:nvPr>
        </p:nvSpPr>
        <p:spPr/>
        <p:txBody>
          <a:bodyPr>
            <a:normAutofit fontScale="77500" lnSpcReduction="20000"/>
          </a:bodyPr>
          <a:lstStyle/>
          <a:p>
            <a:r>
              <a:rPr lang="en-US" dirty="0"/>
              <a:t>Name: Ali Mohammed Mustafa </a:t>
            </a:r>
          </a:p>
          <a:p>
            <a:r>
              <a:rPr lang="en-US" dirty="0"/>
              <a:t>Student id: 2244081</a:t>
            </a:r>
          </a:p>
          <a:p>
            <a:r>
              <a:rPr lang="en-US" dirty="0"/>
              <a:t>Module code: BMHP6030</a:t>
            </a:r>
          </a:p>
          <a:p>
            <a:r>
              <a:rPr lang="en-US" dirty="0"/>
              <a:t>Module: Health, Wellbeing and Sustainable Development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5" name="Title 1"/>
          <p:cNvSpPr>
            <a:spLocks noGrp="1"/>
          </p:cNvSpPr>
          <p:nvPr>
            <p:ph type="title"/>
          </p:nvPr>
        </p:nvSpPr>
        <p:spPr/>
        <p:txBody>
          <a:bodyPr/>
          <a:lstStyle/>
          <a:p>
            <a:r>
              <a:rPr lang="en-GB" b="1" dirty="0"/>
              <a:t>Introduction</a:t>
            </a:r>
            <a:endParaRPr lang="en-GB" dirty="0"/>
          </a:p>
        </p:txBody>
      </p:sp>
      <p:sp>
        <p:nvSpPr>
          <p:cNvPr id="1048596" name="Content Placeholder 2"/>
          <p:cNvSpPr>
            <a:spLocks noGrp="1"/>
          </p:cNvSpPr>
          <p:nvPr>
            <p:ph idx="1"/>
          </p:nvPr>
        </p:nvSpPr>
        <p:spPr>
          <a:xfrm>
            <a:off x="764498" y="2556932"/>
            <a:ext cx="10628027" cy="3318936"/>
          </a:xfrm>
        </p:spPr>
        <p:txBody>
          <a:bodyPr>
            <a:normAutofit fontScale="85833" lnSpcReduction="20000"/>
          </a:bodyPr>
          <a:lstStyle/>
          <a:p>
            <a:r>
              <a:rPr lang="en-GB" dirty="0"/>
              <a:t>Health, wellbeing and sustainable development are interlinked factors that shape the population and service results.</a:t>
            </a:r>
          </a:p>
          <a:p>
            <a:r>
              <a:rPr lang="en-GB" dirty="0"/>
              <a:t>Integrated care includes considering social, economic and environmental determinants of health along with clinical care (Chief Medical Officer, 2020).</a:t>
            </a:r>
          </a:p>
          <a:p>
            <a:r>
              <a:rPr lang="en-GB" dirty="0"/>
              <a:t>The Sustainable Development Goals (SDGs) are a worldwide guide to enhance health equity and sustainability (UN, 2019).</a:t>
            </a:r>
          </a:p>
          <a:p>
            <a:r>
              <a:rPr lang="en-GB" dirty="0"/>
              <a:t>Prevention, alongside treatment, is a growing expectation from health systems for sustainability (NHS England, 2019).</a:t>
            </a:r>
          </a:p>
          <a:p>
            <a:r>
              <a:rPr lang="en-GB" dirty="0"/>
              <a:t>Integration leads to greater efficiency and better population wellbeing and system resilience in the long-term.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Title 1"/>
          <p:cNvSpPr>
            <a:spLocks noGrp="1"/>
          </p:cNvSpPr>
          <p:nvPr>
            <p:ph type="title"/>
          </p:nvPr>
        </p:nvSpPr>
        <p:spPr/>
        <p:txBody>
          <a:bodyPr/>
          <a:lstStyle/>
          <a:p>
            <a:r>
              <a:rPr lang="en-GB" b="1" dirty="0"/>
              <a:t>Definitions and Key Concepts</a:t>
            </a:r>
            <a:endParaRPr lang="en-GB" dirty="0"/>
          </a:p>
        </p:txBody>
      </p:sp>
      <p:sp>
        <p:nvSpPr>
          <p:cNvPr id="1048601" name="Content Placeholder 2"/>
          <p:cNvSpPr>
            <a:spLocks noGrp="1"/>
          </p:cNvSpPr>
          <p:nvPr>
            <p:ph idx="1"/>
          </p:nvPr>
        </p:nvSpPr>
        <p:spPr>
          <a:xfrm>
            <a:off x="764498" y="2556932"/>
            <a:ext cx="10672997" cy="3318936"/>
          </a:xfrm>
        </p:spPr>
        <p:txBody>
          <a:bodyPr>
            <a:normAutofit fontScale="92500" lnSpcReduction="20000"/>
          </a:bodyPr>
          <a:lstStyle/>
          <a:p>
            <a:r>
              <a:rPr lang="en-GB" dirty="0"/>
              <a:t>Health is not simply the absence of sickness and disease, rather it is the physical, mental and social wellbeing (WHO, 2021).</a:t>
            </a:r>
          </a:p>
          <a:p>
            <a:r>
              <a:rPr lang="en-GB" dirty="0"/>
              <a:t>Subjective life satisfaction and objective living conditions (Dolan et al., 2011) are included in the concept of wellbeing.</a:t>
            </a:r>
          </a:p>
          <a:p>
            <a:r>
              <a:rPr lang="en-GB" dirty="0"/>
              <a:t>Sustainable development is about doing things in such a way that they will be available for future generations.</a:t>
            </a:r>
          </a:p>
          <a:p>
            <a:r>
              <a:rPr lang="en-GB" dirty="0"/>
              <a:t>The ONS Health Index is a composite index of health covering a variety of domains including mental health and social function.</a:t>
            </a:r>
          </a:p>
          <a:p>
            <a:r>
              <a:rPr lang="en-GB" dirty="0"/>
              <a:t>These ideas intersect in influencing the delivery of comprehensive health and care systems.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Title 1"/>
          <p:cNvSpPr>
            <a:spLocks noGrp="1"/>
          </p:cNvSpPr>
          <p:nvPr>
            <p:ph type="title"/>
          </p:nvPr>
        </p:nvSpPr>
        <p:spPr/>
        <p:txBody>
          <a:bodyPr/>
          <a:lstStyle/>
          <a:p>
            <a:r>
              <a:rPr lang="en-GB" b="1" dirty="0"/>
              <a:t>Theories</a:t>
            </a:r>
            <a:endParaRPr lang="en-GB" dirty="0"/>
          </a:p>
        </p:txBody>
      </p:sp>
      <p:sp>
        <p:nvSpPr>
          <p:cNvPr id="1048606" name="Content Placeholder 2"/>
          <p:cNvSpPr>
            <a:spLocks noGrp="1"/>
          </p:cNvSpPr>
          <p:nvPr>
            <p:ph idx="1"/>
          </p:nvPr>
        </p:nvSpPr>
        <p:spPr>
          <a:xfrm>
            <a:off x="8125866" y="5321869"/>
            <a:ext cx="3415302" cy="884795"/>
          </a:xfrm>
        </p:spPr>
        <p:txBody>
          <a:bodyPr>
            <a:normAutofit/>
          </a:bodyPr>
          <a:lstStyle/>
          <a:p>
            <a:pPr marL="0" indent="0">
              <a:buNone/>
            </a:pPr>
            <a:r>
              <a:rPr lang="en-GB" sz="2000" dirty="0"/>
              <a:t>Social inequality (Marmot et al. 2020)</a:t>
            </a:r>
          </a:p>
        </p:txBody>
      </p:sp>
      <p:pic>
        <p:nvPicPr>
          <p:cNvPr id="2097158" name="Picture 4"/>
          <p:cNvPicPr>
            <a:picLocks noChangeAspect="1"/>
          </p:cNvPicPr>
          <p:nvPr/>
        </p:nvPicPr>
        <p:blipFill>
          <a:blip r:embed="rId3"/>
          <a:stretch>
            <a:fillRect/>
          </a:stretch>
        </p:blipFill>
        <p:spPr>
          <a:xfrm>
            <a:off x="1573967" y="2576425"/>
            <a:ext cx="2914806" cy="2745444"/>
          </a:xfrm>
          <a:prstGeom prst="rect">
            <a:avLst/>
          </a:prstGeom>
        </p:spPr>
      </p:pic>
      <p:pic>
        <p:nvPicPr>
          <p:cNvPr id="2097159" name="Picture 6"/>
          <p:cNvPicPr>
            <a:picLocks noChangeAspect="1"/>
          </p:cNvPicPr>
          <p:nvPr/>
        </p:nvPicPr>
        <p:blipFill>
          <a:blip r:embed="rId4"/>
          <a:stretch>
            <a:fillRect/>
          </a:stretch>
        </p:blipFill>
        <p:spPr>
          <a:xfrm>
            <a:off x="4970297" y="2771196"/>
            <a:ext cx="2914807" cy="2692579"/>
          </a:xfrm>
          <a:prstGeom prst="rect">
            <a:avLst/>
          </a:prstGeom>
        </p:spPr>
      </p:pic>
      <p:pic>
        <p:nvPicPr>
          <p:cNvPr id="2097160" name="Picture 8"/>
          <p:cNvPicPr>
            <a:picLocks noChangeAspect="1"/>
          </p:cNvPicPr>
          <p:nvPr/>
        </p:nvPicPr>
        <p:blipFill>
          <a:blip r:embed="rId5"/>
          <a:stretch>
            <a:fillRect/>
          </a:stretch>
        </p:blipFill>
        <p:spPr>
          <a:xfrm>
            <a:off x="7998586" y="2841742"/>
            <a:ext cx="3415302" cy="2214810"/>
          </a:xfrm>
          <a:prstGeom prst="rect">
            <a:avLst/>
          </a:prstGeom>
        </p:spPr>
      </p:pic>
      <p:sp>
        <p:nvSpPr>
          <p:cNvPr id="1048607" name="TextBox 13"/>
          <p:cNvSpPr txBox="1"/>
          <p:nvPr/>
        </p:nvSpPr>
        <p:spPr>
          <a:xfrm>
            <a:off x="1536164" y="5463775"/>
            <a:ext cx="3193371" cy="707886"/>
          </a:xfrm>
          <a:prstGeom prst="rect">
            <a:avLst/>
          </a:prstGeom>
          <a:noFill/>
        </p:spPr>
        <p:txBody>
          <a:bodyPr wrap="square" rtlCol="0">
            <a:spAutoFit/>
          </a:bodyPr>
          <a:lstStyle/>
          <a:p>
            <a:r>
              <a:rPr lang="en-GB" sz="2000" dirty="0"/>
              <a:t>Biopsychosocial model (Wilkinson and Pickett, 2020)</a:t>
            </a:r>
          </a:p>
        </p:txBody>
      </p:sp>
      <p:sp>
        <p:nvSpPr>
          <p:cNvPr id="1048608" name="TextBox 14"/>
          <p:cNvSpPr txBox="1"/>
          <p:nvPr/>
        </p:nvSpPr>
        <p:spPr>
          <a:xfrm>
            <a:off x="4970296" y="5498778"/>
            <a:ext cx="2914807" cy="707886"/>
          </a:xfrm>
          <a:prstGeom prst="rect">
            <a:avLst/>
          </a:prstGeom>
          <a:noFill/>
        </p:spPr>
        <p:txBody>
          <a:bodyPr wrap="square" rtlCol="0">
            <a:spAutoFit/>
          </a:bodyPr>
          <a:lstStyle/>
          <a:p>
            <a:r>
              <a:rPr lang="en-GB" sz="2000" dirty="0"/>
              <a:t>Ecological model (</a:t>
            </a:r>
            <a:r>
              <a:rPr lang="en-GB" dirty="0"/>
              <a:t>Public Health England</a:t>
            </a:r>
            <a:r>
              <a:rPr lang="en-GB" sz="2000" dirty="0"/>
              <a:t>,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2" name="Title 1"/>
          <p:cNvSpPr>
            <a:spLocks noGrp="1"/>
          </p:cNvSpPr>
          <p:nvPr>
            <p:ph type="title"/>
          </p:nvPr>
        </p:nvSpPr>
        <p:spPr/>
        <p:txBody>
          <a:bodyPr/>
          <a:lstStyle/>
          <a:p>
            <a:r>
              <a:rPr lang="en-GB" b="1" dirty="0"/>
              <a:t>Sustainable Development Goal (SDG) 3</a:t>
            </a:r>
            <a:endParaRPr lang="en-GB" dirty="0"/>
          </a:p>
        </p:txBody>
      </p:sp>
      <p:sp>
        <p:nvSpPr>
          <p:cNvPr id="1048613" name="Content Placeholder 2"/>
          <p:cNvSpPr>
            <a:spLocks noGrp="1"/>
          </p:cNvSpPr>
          <p:nvPr>
            <p:ph idx="1"/>
          </p:nvPr>
        </p:nvSpPr>
        <p:spPr>
          <a:xfrm>
            <a:off x="749508" y="2556932"/>
            <a:ext cx="10702977" cy="3318936"/>
          </a:xfrm>
        </p:spPr>
        <p:txBody>
          <a:bodyPr>
            <a:normAutofit fontScale="92500" lnSpcReduction="20000"/>
          </a:bodyPr>
          <a:lstStyle/>
          <a:p>
            <a:r>
              <a:rPr lang="en-GB" dirty="0"/>
              <a:t>SDG 3 is to ensure healthy lives and promote wellbeing for all at all ages (UN, 2019).</a:t>
            </a:r>
          </a:p>
          <a:p>
            <a:r>
              <a:rPr lang="en-GB" dirty="0"/>
              <a:t>It emphasises prevention, universal health coverage and tackling health inequalities (WHO, 2021).</a:t>
            </a:r>
          </a:p>
          <a:p>
            <a:r>
              <a:rPr lang="en-GB" dirty="0"/>
              <a:t>Progress towards national targets on mortality, disease prevention and mental health is monitored in the UK SDG framework (UK Government, 2021).</a:t>
            </a:r>
          </a:p>
          <a:p>
            <a:r>
              <a:rPr lang="en-GB" dirty="0"/>
              <a:t>The NHS Diabetes Prevention Programme helps achieve SDG 3 by reducing risk factors in lifestyles (NHS England, 2019).</a:t>
            </a:r>
          </a:p>
          <a:p>
            <a:r>
              <a:rPr lang="en-GB" dirty="0"/>
              <a:t>To achieve sustainable development goals, collaboration and policy alignment at the cross-sectoral level are essential.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7" name="Title 1"/>
          <p:cNvSpPr>
            <a:spLocks noGrp="1"/>
          </p:cNvSpPr>
          <p:nvPr>
            <p:ph type="title"/>
          </p:nvPr>
        </p:nvSpPr>
        <p:spPr/>
        <p:txBody>
          <a:bodyPr/>
          <a:lstStyle/>
          <a:p>
            <a:r>
              <a:rPr lang="en-GB" b="1" dirty="0"/>
              <a:t>Policy and Governance</a:t>
            </a:r>
            <a:endParaRPr lang="en-GB" dirty="0"/>
          </a:p>
        </p:txBody>
      </p:sp>
      <p:sp>
        <p:nvSpPr>
          <p:cNvPr id="1048618" name="Content Placeholder 2"/>
          <p:cNvSpPr>
            <a:spLocks noGrp="1"/>
          </p:cNvSpPr>
          <p:nvPr>
            <p:ph idx="1"/>
          </p:nvPr>
        </p:nvSpPr>
        <p:spPr>
          <a:xfrm>
            <a:off x="749508" y="2556932"/>
            <a:ext cx="10687987" cy="3318936"/>
          </a:xfrm>
        </p:spPr>
        <p:txBody>
          <a:bodyPr>
            <a:normAutofit fontScale="92500"/>
          </a:bodyPr>
          <a:lstStyle/>
          <a:p>
            <a:r>
              <a:rPr lang="en-GB" dirty="0"/>
              <a:t>The NHS Long Term Plan is about prevention, digital transformation and integrated care systems (NHS England, 2019).</a:t>
            </a:r>
          </a:p>
          <a:p>
            <a:r>
              <a:rPr lang="en-GB" dirty="0"/>
              <a:t>Health in All Policies (</a:t>
            </a:r>
            <a:r>
              <a:rPr lang="en-GB" dirty="0" err="1"/>
              <a:t>HiAP</a:t>
            </a:r>
            <a:r>
              <a:rPr lang="en-GB" dirty="0"/>
              <a:t>) incorporates health into non-health sectors (WHO, 2019).</a:t>
            </a:r>
          </a:p>
          <a:p>
            <a:r>
              <a:rPr lang="en-GB" dirty="0"/>
              <a:t>Social determinants of health (Public Health England, 2018) are emphasised.</a:t>
            </a:r>
          </a:p>
          <a:p>
            <a:r>
              <a:rPr lang="en-GB" dirty="0"/>
              <a:t>Austerity policies have helped to increase health inequalities (Bambra et al., 2020).</a:t>
            </a:r>
          </a:p>
          <a:p>
            <a:r>
              <a:rPr lang="en-GB" dirty="0"/>
              <a:t>Effectiveness of the policy requires funding, coordination and implementation in structure.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2" name="Title 1"/>
          <p:cNvSpPr>
            <a:spLocks noGrp="1"/>
          </p:cNvSpPr>
          <p:nvPr>
            <p:ph type="title"/>
          </p:nvPr>
        </p:nvSpPr>
        <p:spPr/>
        <p:txBody>
          <a:bodyPr/>
          <a:lstStyle/>
          <a:p>
            <a:r>
              <a:rPr lang="en-GB" b="1" dirty="0"/>
              <a:t>Examples and Case Studies</a:t>
            </a:r>
            <a:endParaRPr lang="en-GB" dirty="0"/>
          </a:p>
        </p:txBody>
      </p:sp>
      <p:sp>
        <p:nvSpPr>
          <p:cNvPr id="1048623" name="Content Placeholder 2"/>
          <p:cNvSpPr>
            <a:spLocks noGrp="1"/>
          </p:cNvSpPr>
          <p:nvPr>
            <p:ph idx="1"/>
          </p:nvPr>
        </p:nvSpPr>
        <p:spPr>
          <a:xfrm>
            <a:off x="749508" y="2503358"/>
            <a:ext cx="10687987" cy="3222609"/>
          </a:xfrm>
        </p:spPr>
        <p:txBody>
          <a:bodyPr>
            <a:normAutofit/>
          </a:bodyPr>
          <a:lstStyle/>
          <a:p>
            <a:r>
              <a:rPr lang="en-GB" sz="2000" dirty="0"/>
              <a:t>NHS Health Checks are designed to detect early signs of cardiovascular disease, aiming to prevent the condition.</a:t>
            </a:r>
          </a:p>
          <a:p>
            <a:r>
              <a:rPr lang="en-GB" sz="2000" dirty="0"/>
              <a:t>The Health Belief Model provides an understanding of uptake in terms of perceived risk and perceived benefits.</a:t>
            </a:r>
          </a:p>
          <a:p>
            <a:r>
              <a:rPr lang="en-GB" sz="2000" dirty="0"/>
              <a:t>Raising awareness through public campaigns is helpful if the risk is communicated clearly (Public Health England, 2020).</a:t>
            </a:r>
          </a:p>
        </p:txBody>
      </p:sp>
      <p:pic>
        <p:nvPicPr>
          <p:cNvPr id="2097161" name="Picture 4"/>
          <p:cNvPicPr>
            <a:picLocks noChangeAspect="1"/>
          </p:cNvPicPr>
          <p:nvPr/>
        </p:nvPicPr>
        <p:blipFill>
          <a:blip r:embed="rId3"/>
          <a:stretch>
            <a:fillRect/>
          </a:stretch>
        </p:blipFill>
        <p:spPr>
          <a:xfrm>
            <a:off x="3221713" y="4685363"/>
            <a:ext cx="5743575" cy="15430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7" name="Title 1"/>
          <p:cNvSpPr>
            <a:spLocks noGrp="1"/>
          </p:cNvSpPr>
          <p:nvPr>
            <p:ph type="title"/>
          </p:nvPr>
        </p:nvSpPr>
        <p:spPr/>
        <p:txBody>
          <a:bodyPr/>
          <a:lstStyle/>
          <a:p>
            <a:r>
              <a:rPr lang="en-GB" b="1" dirty="0"/>
              <a:t>Equity and Access</a:t>
            </a:r>
            <a:endParaRPr lang="en-GB" dirty="0"/>
          </a:p>
        </p:txBody>
      </p:sp>
      <p:sp>
        <p:nvSpPr>
          <p:cNvPr id="1048628" name="Content Placeholder 2"/>
          <p:cNvSpPr>
            <a:spLocks noGrp="1"/>
          </p:cNvSpPr>
          <p:nvPr>
            <p:ph idx="1"/>
          </p:nvPr>
        </p:nvSpPr>
        <p:spPr>
          <a:xfrm>
            <a:off x="779489" y="2601902"/>
            <a:ext cx="6550701" cy="3318936"/>
          </a:xfrm>
        </p:spPr>
        <p:txBody>
          <a:bodyPr>
            <a:normAutofit fontScale="77500" lnSpcReduction="20000"/>
          </a:bodyPr>
          <a:lstStyle/>
          <a:p>
            <a:r>
              <a:rPr lang="en-GB" dirty="0"/>
              <a:t>Health inequalities are very much entrenched in income, ethnicity and geography (ONS, 2020).</a:t>
            </a:r>
          </a:p>
          <a:p>
            <a:r>
              <a:rPr lang="en-GB" dirty="0"/>
              <a:t>Marmot (2020) demonstrates that there are growing life expectancy gaps in England.</a:t>
            </a:r>
          </a:p>
          <a:p>
            <a:r>
              <a:rPr lang="en-GB" dirty="0"/>
              <a:t>The disparities in COVID-19 risk in deprived and minority communities were exposed (Local Government Association, 2020).</a:t>
            </a:r>
          </a:p>
          <a:p>
            <a:r>
              <a:rPr lang="en-GB" dirty="0"/>
              <a:t>Digital exclusion is a barrier to access of modern health and care services.</a:t>
            </a:r>
          </a:p>
          <a:p>
            <a:r>
              <a:rPr lang="en-GB" dirty="0"/>
              <a:t>Universalism with a targeted and proportionate approach is needed to decrease inequality (Marmot et al., 2020).</a:t>
            </a:r>
          </a:p>
        </p:txBody>
      </p:sp>
      <p:pic>
        <p:nvPicPr>
          <p:cNvPr id="2097162" name="Picture 3" descr="Digital inclusion as a social determinant of health | npj Digital ..."/>
          <p:cNvPicPr>
            <a:picLocks noChangeAspect="1"/>
          </p:cNvPicPr>
          <p:nvPr/>
        </p:nvPicPr>
        <p:blipFill>
          <a:blip r:embed="rId3"/>
          <a:stretch>
            <a:fillRect/>
          </a:stretch>
        </p:blipFill>
        <p:spPr>
          <a:xfrm>
            <a:off x="7443019" y="1988481"/>
            <a:ext cx="3934516" cy="3829245"/>
          </a:xfrm>
          <a:prstGeom prst="rect">
            <a:avLst/>
          </a:prstGeom>
        </p:spPr>
      </p:pic>
      <p:sp>
        <p:nvSpPr>
          <p:cNvPr id="2" name="TextBox 1">
            <a:extLst>
              <a:ext uri="{FF2B5EF4-FFF2-40B4-BE49-F238E27FC236}">
                <a16:creationId xmlns:a16="http://schemas.microsoft.com/office/drawing/2014/main" id="{4E858D7E-7171-AF19-E36D-A6650F243872}"/>
              </a:ext>
            </a:extLst>
          </p:cNvPr>
          <p:cNvSpPr txBox="1"/>
          <p:nvPr/>
        </p:nvSpPr>
        <p:spPr>
          <a:xfrm>
            <a:off x="8157229" y="5817726"/>
            <a:ext cx="3539613" cy="384721"/>
          </a:xfrm>
          <a:prstGeom prst="rect">
            <a:avLst/>
          </a:prstGeom>
          <a:noFill/>
        </p:spPr>
        <p:txBody>
          <a:bodyPr wrap="square" rtlCol="0">
            <a:spAutoFit/>
          </a:bodyPr>
          <a:lstStyle/>
          <a:p>
            <a:r>
              <a:rPr lang="en-GB" sz="1900" dirty="0"/>
              <a:t>Source: NHS England, 2019</a:t>
            </a:r>
            <a:endParaRPr lang="en-KE" sz="1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2" name="Title 1"/>
          <p:cNvSpPr>
            <a:spLocks noGrp="1"/>
          </p:cNvSpPr>
          <p:nvPr>
            <p:ph type="title"/>
          </p:nvPr>
        </p:nvSpPr>
        <p:spPr/>
        <p:txBody>
          <a:bodyPr/>
          <a:lstStyle/>
          <a:p>
            <a:r>
              <a:rPr lang="en-GB" b="1" dirty="0"/>
              <a:t>Conclusion</a:t>
            </a:r>
            <a:endParaRPr lang="en-GB" dirty="0"/>
          </a:p>
        </p:txBody>
      </p:sp>
      <p:sp>
        <p:nvSpPr>
          <p:cNvPr id="1048633" name="Content Placeholder 2"/>
          <p:cNvSpPr>
            <a:spLocks noGrp="1"/>
          </p:cNvSpPr>
          <p:nvPr>
            <p:ph idx="1"/>
          </p:nvPr>
        </p:nvSpPr>
        <p:spPr>
          <a:xfrm>
            <a:off x="764498" y="2556932"/>
            <a:ext cx="10672997" cy="3318936"/>
          </a:xfrm>
        </p:spPr>
        <p:txBody>
          <a:bodyPr>
            <a:normAutofit fontScale="92500" lnSpcReduction="20000"/>
          </a:bodyPr>
          <a:lstStyle/>
          <a:p>
            <a:r>
              <a:rPr lang="en-GB" dirty="0"/>
              <a:t>The concept of health, wellbeing and sustainable development are inherently interrelated in contemporary care systems.</a:t>
            </a:r>
          </a:p>
          <a:p>
            <a:r>
              <a:rPr lang="en-GB" dirty="0"/>
              <a:t>Health is influenced by structural and behavioural factors, as demonstrated by theories and models.</a:t>
            </a:r>
          </a:p>
          <a:p>
            <a:r>
              <a:rPr lang="en-GB" dirty="0"/>
              <a:t>SDG 3 is the global blueprint for health and inequality reduction.</a:t>
            </a:r>
          </a:p>
          <a:p>
            <a:r>
              <a:rPr lang="en-GB" dirty="0"/>
              <a:t>Policies encourage integration but there are challenges to implementation and equity in the UK.</a:t>
            </a:r>
          </a:p>
          <a:p>
            <a:r>
              <a:rPr lang="en-GB" dirty="0"/>
              <a:t>Long-term investment, prevention and multi-sector collaboration is needed for sustainable health systems.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7" name="Title 1"/>
          <p:cNvSpPr>
            <a:spLocks noGrp="1"/>
          </p:cNvSpPr>
          <p:nvPr>
            <p:ph type="title"/>
          </p:nvPr>
        </p:nvSpPr>
        <p:spPr/>
        <p:txBody>
          <a:bodyPr/>
          <a:lstStyle/>
          <a:p>
            <a:r>
              <a:rPr lang="en-GB" b="1" dirty="0"/>
              <a:t>References</a:t>
            </a:r>
            <a:endParaRPr lang="en-GB" dirty="0"/>
          </a:p>
        </p:txBody>
      </p:sp>
      <p:sp>
        <p:nvSpPr>
          <p:cNvPr id="1048638" name="Content Placeholder 2"/>
          <p:cNvSpPr>
            <a:spLocks noGrp="1"/>
          </p:cNvSpPr>
          <p:nvPr>
            <p:ph idx="1"/>
          </p:nvPr>
        </p:nvSpPr>
        <p:spPr>
          <a:xfrm>
            <a:off x="704538" y="2556932"/>
            <a:ext cx="10732957" cy="3798898"/>
          </a:xfrm>
        </p:spPr>
        <p:txBody>
          <a:bodyPr>
            <a:normAutofit fontScale="92500"/>
          </a:bodyPr>
          <a:lstStyle/>
          <a:p>
            <a:r>
              <a:rPr lang="en-GB" sz="700" dirty="0"/>
              <a:t>Bambra, C., Riordan, R., Ford, J. and Matthews, F. (2020) ‘The COVID-19 pandemic and health inequalities’, </a:t>
            </a:r>
            <a:r>
              <a:rPr lang="en-GB" sz="700" i="1" dirty="0"/>
              <a:t>Journal of Epidemiology &amp; Community Health</a:t>
            </a:r>
            <a:r>
              <a:rPr lang="en-GB" sz="700" dirty="0"/>
              <a:t>, 74(11), pp. 964–968.</a:t>
            </a:r>
          </a:p>
          <a:p>
            <a:r>
              <a:rPr lang="en-GB" sz="700" dirty="0"/>
              <a:t>Chief Medical Officer (2020) </a:t>
            </a:r>
            <a:r>
              <a:rPr lang="en-GB" sz="700" i="1" dirty="0"/>
              <a:t>Chief Medical Officer’s annual report 2020: health trends and variation in England</a:t>
            </a:r>
            <a:r>
              <a:rPr lang="en-GB" sz="700" dirty="0"/>
              <a:t>. UK Government. Available at: </a:t>
            </a:r>
            <a:r>
              <a:rPr lang="en-GB" sz="700" u="sng" dirty="0">
                <a:hlinkClick r:id="rId2"/>
              </a:rPr>
              <a:t>https://www.gov.uk/government/publications/chief-medical-officers-annual-report-2020-health-trends-and-variation-in-england</a:t>
            </a:r>
            <a:r>
              <a:rPr lang="en-GB" sz="700" dirty="0"/>
              <a:t> (Accessed: 9 June 2026).</a:t>
            </a:r>
          </a:p>
          <a:p>
            <a:r>
              <a:rPr lang="en-GB" sz="700" dirty="0"/>
              <a:t>Dolan, P., Layard, R. and Metcalfe, R. (March 2011) </a:t>
            </a:r>
            <a:r>
              <a:rPr lang="en-GB" sz="700" i="1" dirty="0"/>
              <a:t>Measuring Subjective Wellbeing for Public Policy: Recommendations on Measures</a:t>
            </a:r>
            <a:r>
              <a:rPr lang="en-GB" sz="700" dirty="0"/>
              <a:t>. London: Centre for Economic Performance. Available at: </a:t>
            </a:r>
            <a:r>
              <a:rPr lang="en-GB" sz="700" u="sng" dirty="0">
                <a:hlinkClick r:id="rId3"/>
              </a:rPr>
              <a:t>https://researchonline.lse.ac.uk/id/eprint/47518/1/CEPSP23.pdf</a:t>
            </a:r>
            <a:r>
              <a:rPr lang="en-GB" sz="700" dirty="0"/>
              <a:t> (Accessed: 9 June 2026).</a:t>
            </a:r>
          </a:p>
          <a:p>
            <a:r>
              <a:rPr lang="en-GB" sz="700" dirty="0"/>
              <a:t>Environment Agency (2023) </a:t>
            </a:r>
            <a:r>
              <a:rPr lang="en-GB" sz="700" i="1" dirty="0"/>
              <a:t>State of the environment: health, people and the environment</a:t>
            </a:r>
            <a:r>
              <a:rPr lang="en-GB" sz="700" dirty="0"/>
              <a:t>. Available at: </a:t>
            </a:r>
            <a:r>
              <a:rPr lang="en-GB" sz="700" u="sng" dirty="0">
                <a:hlinkClick r:id="rId4"/>
              </a:rPr>
              <a:t>https://www.gov.uk/government/publications/state-of-the-environment/state-of-the-environment-health-people-and-the-environment</a:t>
            </a:r>
            <a:r>
              <a:rPr lang="en-GB" sz="700" dirty="0"/>
              <a:t> (Accessed: 9 June 2026).</a:t>
            </a:r>
          </a:p>
          <a:p>
            <a:r>
              <a:rPr lang="en-GB" sz="700" dirty="0"/>
              <a:t>Kickbusch, I. (2013) ‘Health in all policies’, </a:t>
            </a:r>
            <a:r>
              <a:rPr lang="en-GB" sz="700" i="1" dirty="0"/>
              <a:t>BMJ</a:t>
            </a:r>
            <a:r>
              <a:rPr lang="en-GB" sz="700" dirty="0"/>
              <a:t>, </a:t>
            </a:r>
            <a:r>
              <a:rPr lang="en-GB" sz="700" i="1" dirty="0"/>
              <a:t>347</a:t>
            </a:r>
            <a:r>
              <a:rPr lang="en-GB" sz="700" dirty="0"/>
              <a:t>.</a:t>
            </a:r>
          </a:p>
          <a:p>
            <a:r>
              <a:rPr lang="en-GB" sz="700" dirty="0"/>
              <a:t>Local Government Association (2020) </a:t>
            </a:r>
            <a:r>
              <a:rPr lang="en-GB" sz="700" i="1" dirty="0"/>
              <a:t>A perfect storm: health inequalities and the impact of COVID-19</a:t>
            </a:r>
            <a:r>
              <a:rPr lang="en-GB" sz="700" dirty="0"/>
              <a:t>. Available at: </a:t>
            </a:r>
            <a:r>
              <a:rPr lang="en-GB" sz="700" u="sng" dirty="0">
                <a:hlinkClick r:id="rId5"/>
              </a:rPr>
              <a:t>https://www.local.gov.uk/perfect-storm-health-inequalities-and-impact-covid-19</a:t>
            </a:r>
            <a:r>
              <a:rPr lang="en-GB" sz="700" dirty="0"/>
              <a:t> (Accessed: 9 June 2026).</a:t>
            </a:r>
          </a:p>
          <a:p>
            <a:r>
              <a:rPr lang="en-GB" sz="700" dirty="0"/>
              <a:t>MacDonald, H., Martin, M., Ghanchi, A., Clark, E., Lunn, A.D., </a:t>
            </a:r>
            <a:r>
              <a:rPr lang="en-GB" sz="700" dirty="0" err="1"/>
              <a:t>Gkiouleka</a:t>
            </a:r>
            <a:r>
              <a:rPr lang="en-GB" sz="700" dirty="0"/>
              <a:t>, A., </a:t>
            </a:r>
            <a:r>
              <a:rPr lang="en-GB" sz="700" dirty="0" err="1"/>
              <a:t>Harasgama</a:t>
            </a:r>
            <a:r>
              <a:rPr lang="en-GB" sz="700" dirty="0"/>
              <a:t>, S., Lamb, D. and Ford, J. (2026) ‘Community engagement and empowerment to address health inequalities: A rapid evidence review’, </a:t>
            </a:r>
            <a:r>
              <a:rPr lang="en-GB" sz="700" i="1" dirty="0"/>
              <a:t>Public Health in Practice</a:t>
            </a:r>
            <a:r>
              <a:rPr lang="en-GB" sz="700" dirty="0"/>
              <a:t>, p.100773.</a:t>
            </a:r>
          </a:p>
          <a:p>
            <a:r>
              <a:rPr lang="en-GB" sz="700" dirty="0"/>
              <a:t>Marmot, M. (2020) </a:t>
            </a:r>
            <a:r>
              <a:rPr lang="en-GB" sz="700" i="1" dirty="0"/>
              <a:t>Health equity in England: The Marmot Review 10 years on</a:t>
            </a:r>
            <a:r>
              <a:rPr lang="en-GB" sz="700" dirty="0"/>
              <a:t>. BMJ, 368:m693. Available at: </a:t>
            </a:r>
            <a:r>
              <a:rPr lang="en-GB" sz="700" u="sng" dirty="0">
                <a:hlinkClick r:id="rId6"/>
              </a:rPr>
              <a:t>https://www.bmj.com/content/368/bmj.m693</a:t>
            </a:r>
            <a:r>
              <a:rPr lang="en-GB" sz="700" dirty="0"/>
              <a:t> (Accessed: 9 June 2026).</a:t>
            </a:r>
          </a:p>
          <a:p>
            <a:r>
              <a:rPr lang="en-GB" sz="700" dirty="0"/>
              <a:t>Marmot, M., Allen, J., Boyce, T., Goldblatt, P., and Morrison, J. (2020) </a:t>
            </a:r>
            <a:r>
              <a:rPr lang="en-GB" sz="700" i="1" dirty="0"/>
              <a:t>Health equity in England: The Marmot Review 10 years on</a:t>
            </a:r>
            <a:r>
              <a:rPr lang="en-GB" sz="700" dirty="0"/>
              <a:t>. Institute of Health Equity. Available at: </a:t>
            </a:r>
            <a:r>
              <a:rPr lang="en-GB" sz="700" u="sng" dirty="0">
                <a:hlinkClick r:id="rId7"/>
              </a:rPr>
              <a:t>https://www.health.org.uk/publications/reports/the-marmot-review-10-years-on</a:t>
            </a:r>
            <a:r>
              <a:rPr lang="en-GB" sz="700" dirty="0"/>
              <a:t> (Accessed: 9 June 2026).</a:t>
            </a:r>
          </a:p>
          <a:p>
            <a:r>
              <a:rPr lang="en-GB" sz="700" dirty="0"/>
              <a:t>NHS England (2019) </a:t>
            </a:r>
            <a:r>
              <a:rPr lang="en-GB" sz="700" i="1" dirty="0"/>
              <a:t>The NHS Long Term Plan</a:t>
            </a:r>
            <a:r>
              <a:rPr lang="en-GB" sz="700" dirty="0"/>
              <a:t>. Available at: </a:t>
            </a:r>
            <a:r>
              <a:rPr lang="en-GB" sz="700" u="sng" dirty="0">
                <a:hlinkClick r:id="rId8"/>
              </a:rPr>
              <a:t>https://www.longtermplan.nhs.uk/publication/nhs-long-term-plan/</a:t>
            </a:r>
            <a:r>
              <a:rPr lang="en-GB" sz="700" dirty="0"/>
              <a:t> (Accessed: 9 June 2026).</a:t>
            </a:r>
          </a:p>
          <a:p>
            <a:r>
              <a:rPr lang="en-GB" sz="700" dirty="0"/>
              <a:t>Office for National Statistics (2020) </a:t>
            </a:r>
            <a:r>
              <a:rPr lang="en-GB" sz="700" i="1" dirty="0"/>
              <a:t>The Health Index 2020: Measuring the nation’s health</a:t>
            </a:r>
            <a:r>
              <a:rPr lang="en-GB" sz="700" dirty="0"/>
              <a:t>. Available at: </a:t>
            </a:r>
            <a:r>
              <a:rPr lang="en-GB" sz="700" u="sng" dirty="0">
                <a:hlinkClick r:id="rId9"/>
              </a:rPr>
              <a:t>https://www.ons.gov.uk/news/news/thehealthindex2020measuringthenationshealth</a:t>
            </a:r>
            <a:r>
              <a:rPr lang="en-GB" sz="700" dirty="0"/>
              <a:t> (Accessed: 9 June 2026).</a:t>
            </a:r>
          </a:p>
          <a:p>
            <a:r>
              <a:rPr lang="en-GB" sz="700" dirty="0"/>
              <a:t>Office for National Statistics (2021) </a:t>
            </a:r>
            <a:r>
              <a:rPr lang="en-GB" sz="700" i="1" dirty="0"/>
              <a:t>Sustainable Development Goals data update, UK</a:t>
            </a:r>
            <a:r>
              <a:rPr lang="en-GB" sz="700" dirty="0"/>
              <a:t>. Available at: </a:t>
            </a:r>
            <a:r>
              <a:rPr lang="en-GB" sz="700" u="sng" dirty="0">
                <a:hlinkClick r:id="rId10"/>
              </a:rPr>
              <a:t>https://www.ons.gov.uk/economy/environmentalaccounts/articles/sustainabledevelopmentgoalstakingstockprogressandpossibilities/december2021</a:t>
            </a:r>
            <a:r>
              <a:rPr lang="en-GB" sz="700" dirty="0"/>
              <a:t> (Accessed: 9 June 2026).</a:t>
            </a:r>
          </a:p>
          <a:p>
            <a:r>
              <a:rPr lang="en-GB" sz="700" dirty="0"/>
              <a:t>Public Health England (2018) </a:t>
            </a:r>
            <a:r>
              <a:rPr lang="en-GB" sz="700" i="1" dirty="0"/>
              <a:t>Health profile for England: Chapter 6 – Social determinants of health</a:t>
            </a:r>
            <a:r>
              <a:rPr lang="en-GB" sz="700" dirty="0"/>
              <a:t>. Available at: </a:t>
            </a:r>
            <a:r>
              <a:rPr lang="en-GB" sz="700" u="sng" dirty="0">
                <a:hlinkClick r:id="rId11"/>
              </a:rPr>
              <a:t>https://www.gov.uk/government/publications/health-profile-for-england/chapter-6-social-determinants-of-health</a:t>
            </a:r>
            <a:r>
              <a:rPr lang="en-GB" sz="700" dirty="0"/>
              <a:t> (Accessed: 9 June 2026).</a:t>
            </a:r>
          </a:p>
          <a:p>
            <a:r>
              <a:rPr lang="en-GB" sz="700" dirty="0"/>
              <a:t>Public Health England (2020) </a:t>
            </a:r>
            <a:r>
              <a:rPr lang="en-GB" sz="700" i="1" dirty="0"/>
              <a:t>Improving access to greenspace: A new review</a:t>
            </a:r>
            <a:r>
              <a:rPr lang="en-GB" sz="700" dirty="0"/>
              <a:t>. Available at: </a:t>
            </a:r>
            <a:r>
              <a:rPr lang="en-GB" sz="700" u="sng" dirty="0">
                <a:hlinkClick r:id="rId12"/>
              </a:rPr>
              <a:t>https://assets.publishing.service.gov.uk/media/5f202e0de90e071a5a924316/Improving_access_to_greenspace_2020_review.pdf</a:t>
            </a:r>
            <a:r>
              <a:rPr lang="en-GB" sz="700" dirty="0"/>
              <a:t> (Accessed: 9 June 2026).</a:t>
            </a:r>
          </a:p>
          <a:p>
            <a:r>
              <a:rPr lang="en-GB" sz="700" dirty="0"/>
              <a:t>UK Government (2021) </a:t>
            </a:r>
            <a:r>
              <a:rPr lang="en-GB" sz="700" i="1" dirty="0"/>
              <a:t>Goal 3: Good Health and Well-being (SDG data platform)</a:t>
            </a:r>
            <a:r>
              <a:rPr lang="en-GB" sz="700" dirty="0"/>
              <a:t>. Available at: </a:t>
            </a:r>
            <a:r>
              <a:rPr lang="en-GB" sz="700" u="sng" dirty="0">
                <a:hlinkClick r:id="rId13"/>
              </a:rPr>
              <a:t>https://sdgdata.gov.uk/3/</a:t>
            </a:r>
            <a:r>
              <a:rPr lang="en-GB" sz="700" dirty="0"/>
              <a:t> (Accessed: 9 June 2026).</a:t>
            </a:r>
          </a:p>
          <a:p>
            <a:r>
              <a:rPr lang="en-GB" sz="700" dirty="0"/>
              <a:t>United Nations (2019) </a:t>
            </a:r>
            <a:r>
              <a:rPr lang="en-GB" sz="700" i="1" dirty="0"/>
              <a:t>Transforming our world: the 2030 Agenda for Sustainable Development</a:t>
            </a:r>
            <a:r>
              <a:rPr lang="en-GB" sz="700" dirty="0"/>
              <a:t>. Available at: </a:t>
            </a:r>
            <a:r>
              <a:rPr lang="en-GB" sz="700" u="sng" dirty="0">
                <a:hlinkClick r:id="rId14"/>
              </a:rPr>
              <a:t>https://sdgs.un.org/2030agenda</a:t>
            </a:r>
            <a:r>
              <a:rPr lang="en-GB" sz="700" dirty="0"/>
              <a:t> (Accessed: 9 June 2026).</a:t>
            </a:r>
          </a:p>
          <a:p>
            <a:r>
              <a:rPr lang="en-GB" sz="700" dirty="0"/>
              <a:t>van den </a:t>
            </a:r>
            <a:r>
              <a:rPr lang="en-GB" sz="700" dirty="0" err="1"/>
              <a:t>Bekerom</a:t>
            </a:r>
            <a:r>
              <a:rPr lang="en-GB" sz="700" dirty="0"/>
              <a:t>, L., van </a:t>
            </a:r>
            <a:r>
              <a:rPr lang="en-GB" sz="700" dirty="0" err="1"/>
              <a:t>Gestel</a:t>
            </a:r>
            <a:r>
              <a:rPr lang="en-GB" sz="700" dirty="0"/>
              <a:t>, L.C., Schoones, J.W., </a:t>
            </a:r>
            <a:r>
              <a:rPr lang="en-GB" sz="700" dirty="0" err="1"/>
              <a:t>Bussemaker</a:t>
            </a:r>
            <a:r>
              <a:rPr lang="en-GB" sz="700" dirty="0"/>
              <a:t>, J. and Adriaanse, M.A. (2024) ‘Health </a:t>
            </a:r>
            <a:r>
              <a:rPr lang="en-GB" sz="700" dirty="0" err="1"/>
              <a:t>behavior</a:t>
            </a:r>
            <a:r>
              <a:rPr lang="en-GB" sz="700" dirty="0"/>
              <a:t> interventions among people with lower socio-economic position: a scoping review of </a:t>
            </a:r>
            <a:r>
              <a:rPr lang="en-GB" sz="700" dirty="0" err="1"/>
              <a:t>behavior</a:t>
            </a:r>
            <a:r>
              <a:rPr lang="en-GB" sz="700" dirty="0"/>
              <a:t> change techniques and effectiveness’, </a:t>
            </a:r>
            <a:r>
              <a:rPr lang="en-GB" sz="700" i="1" dirty="0"/>
              <a:t>Health Psychology and </a:t>
            </a:r>
            <a:r>
              <a:rPr lang="en-GB" sz="700" i="1" dirty="0" err="1"/>
              <a:t>Behavioral</a:t>
            </a:r>
            <a:r>
              <a:rPr lang="en-GB" sz="700" i="1" dirty="0"/>
              <a:t> Medicine</a:t>
            </a:r>
            <a:r>
              <a:rPr lang="en-GB" sz="700" dirty="0"/>
              <a:t>, </a:t>
            </a:r>
            <a:r>
              <a:rPr lang="en-GB" sz="700" i="1" dirty="0"/>
              <a:t>12</a:t>
            </a:r>
            <a:r>
              <a:rPr lang="en-GB" sz="700" dirty="0"/>
              <a:t>(1), p.2365931. </a:t>
            </a:r>
          </a:p>
          <a:p>
            <a:r>
              <a:rPr lang="en-GB" sz="700" dirty="0"/>
              <a:t>World Health Organization (2019) </a:t>
            </a:r>
            <a:r>
              <a:rPr lang="en-GB" sz="700" i="1" dirty="0"/>
              <a:t>Health in All Policies (</a:t>
            </a:r>
            <a:r>
              <a:rPr lang="en-GB" sz="700" i="1" dirty="0" err="1"/>
              <a:t>HiAP</a:t>
            </a:r>
            <a:r>
              <a:rPr lang="en-GB" sz="700" i="1" dirty="0"/>
              <a:t>) framework for country action</a:t>
            </a:r>
            <a:r>
              <a:rPr lang="en-GB" sz="700" dirty="0"/>
              <a:t>. Available at: </a:t>
            </a:r>
            <a:r>
              <a:rPr lang="en-GB" sz="700" u="sng" dirty="0">
                <a:hlinkClick r:id="rId15"/>
              </a:rPr>
              <a:t>https://www.afro.who.int/publications/health-all-policies-framework-country-action</a:t>
            </a:r>
            <a:r>
              <a:rPr lang="en-GB" sz="700" dirty="0"/>
              <a:t> (Accessed: 9 June 2026).</a:t>
            </a:r>
          </a:p>
          <a:p>
            <a:r>
              <a:rPr lang="en-GB" sz="700" dirty="0"/>
              <a:t>World Health Organization (2021) </a:t>
            </a:r>
            <a:r>
              <a:rPr lang="en-GB" sz="700" i="1" dirty="0"/>
              <a:t>Constitution of the World Health Organization</a:t>
            </a:r>
            <a:r>
              <a:rPr lang="en-GB" sz="700" dirty="0"/>
              <a:t>. Available at: </a:t>
            </a:r>
            <a:r>
              <a:rPr lang="en-GB" sz="700" u="sng" dirty="0">
                <a:hlinkClick r:id="rId16"/>
              </a:rPr>
              <a:t>https://www.who.int/about/governance/constitution</a:t>
            </a:r>
            <a:r>
              <a:rPr lang="en-GB" sz="700" dirty="0"/>
              <a:t> (Accessed: 9 June 2026).</a:t>
            </a:r>
          </a:p>
          <a:p>
            <a:r>
              <a:rPr lang="en-KE" sz="800" dirty="0"/>
              <a:t>Wilkinson, R. and Pickett, K.</a:t>
            </a:r>
            <a:r>
              <a:rPr lang="en-US" sz="800" dirty="0"/>
              <a:t> (</a:t>
            </a:r>
            <a:r>
              <a:rPr lang="en-KE" sz="800" dirty="0"/>
              <a:t>2020</a:t>
            </a:r>
            <a:r>
              <a:rPr lang="en-US" sz="800" dirty="0"/>
              <a:t>)</a:t>
            </a:r>
            <a:r>
              <a:rPr lang="en-KE" sz="800" dirty="0"/>
              <a:t> </a:t>
            </a:r>
            <a:r>
              <a:rPr lang="en-KE" sz="800" i="1" dirty="0"/>
              <a:t>The inner level: How more equal societies reduce stress, restore sanity and improve everyone's well-being</a:t>
            </a:r>
            <a:r>
              <a:rPr lang="en-KE" sz="800" dirty="0"/>
              <a:t>. Penguin.</a:t>
            </a:r>
            <a:endParaRPr lang="en-GB" sz="7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3170</Words>
  <Application>Microsoft Office PowerPoint</Application>
  <PresentationFormat>Widescreen</PresentationFormat>
  <Paragraphs>86</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Organic</vt:lpstr>
      <vt:lpstr>How Health, Wellbeing, and Sustainable Development are Integrated in the Health and Social Care Sector</vt:lpstr>
      <vt:lpstr>Introduction</vt:lpstr>
      <vt:lpstr>Definitions and Key Concepts</vt:lpstr>
      <vt:lpstr>Theories</vt:lpstr>
      <vt:lpstr>Sustainable Development Goal (SDG) 3</vt:lpstr>
      <vt:lpstr>Policy and Governance</vt:lpstr>
      <vt:lpstr>Examples and Case Studies</vt:lpstr>
      <vt:lpstr>Equity and Access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Health, Wellbeing, and Sustainable Development are Integrated in the Health and Social Care Sector</dc:title>
  <dc:creator>Ayd3n B10x</dc:creator>
  <cp:lastModifiedBy>CHIGBO ONWUAGHA</cp:lastModifiedBy>
  <cp:revision>2</cp:revision>
  <dcterms:created xsi:type="dcterms:W3CDTF">2026-06-09T10:39:38Z</dcterms:created>
  <dcterms:modified xsi:type="dcterms:W3CDTF">2026-06-21T09:54:00Z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1fa1cb822bc9427babe49f49f03980a1_23</vt:lpwstr>
  </property>
</Properties>
</file>