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4630400" cy="8229600"/>
  <p:notesSz cx="8229600" cy="14630400"/>
  <p:embeddedFontLst>
    <p:embeddedFont>
      <p:font typeface="Kanit Light" panose="020B0604020202020204" charset="-34"/>
      <p:regular r:id="rId15"/>
    </p:embeddedFont>
    <p:embeddedFont>
      <p:font typeface="Martel Sans"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086"/>
    <a:srgbClr val="4472C4"/>
    <a:srgbClr val="D2DFC3"/>
    <a:srgbClr val="E7E5B5"/>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7FDC93-2C03-4191-9047-89C5DD99D198}" v="3" dt="2025-10-25T18:11:55.3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10"/>
  </p:normalViewPr>
  <p:slideViewPr>
    <p:cSldViewPr snapToGrid="0" snapToObjects="1">
      <p:cViewPr varScale="1">
        <p:scale>
          <a:sx n="62" d="100"/>
          <a:sy n="62" d="100"/>
        </p:scale>
        <p:origin x="984"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 Narcisa Sava" userId="8dbe5601bb774bd1" providerId="LiveId" clId="{6E7FDC93-2C03-4191-9047-89C5DD99D198}"/>
    <pc:docChg chg="custSel modSld">
      <pc:chgData name="Mihaela Narcisa Sava" userId="8dbe5601bb774bd1" providerId="LiveId" clId="{6E7FDC93-2C03-4191-9047-89C5DD99D198}" dt="2025-10-25T18:23:49.860" v="103" actId="1035"/>
      <pc:docMkLst>
        <pc:docMk/>
      </pc:docMkLst>
      <pc:sldChg chg="addSp delSp modSp mod modTransition modAnim">
        <pc:chgData name="Mihaela Narcisa Sava" userId="8dbe5601bb774bd1" providerId="LiveId" clId="{6E7FDC93-2C03-4191-9047-89C5DD99D198}" dt="2025-10-25T18:11:55.310" v="101"/>
        <pc:sldMkLst>
          <pc:docMk/>
          <pc:sldMk cId="0" sldId="256"/>
        </pc:sldMkLst>
        <pc:spChg chg="mod">
          <ac:chgData name="Mihaela Narcisa Sava" userId="8dbe5601bb774bd1" providerId="LiveId" clId="{6E7FDC93-2C03-4191-9047-89C5DD99D198}" dt="2025-10-25T17:46:46.483" v="38" actId="20577"/>
          <ac:spMkLst>
            <pc:docMk/>
            <pc:sldMk cId="0" sldId="256"/>
            <ac:spMk id="3" creationId="{00000000-0000-0000-0000-000000000000}"/>
          </ac:spMkLst>
        </pc:spChg>
        <pc:spChg chg="mod">
          <ac:chgData name="Mihaela Narcisa Sava" userId="8dbe5601bb774bd1" providerId="LiveId" clId="{6E7FDC93-2C03-4191-9047-89C5DD99D198}" dt="2025-10-25T17:47:09.357" v="47" actId="20577"/>
          <ac:spMkLst>
            <pc:docMk/>
            <pc:sldMk cId="0" sldId="256"/>
            <ac:spMk id="4" creationId="{00000000-0000-0000-0000-000000000000}"/>
          </ac:spMkLst>
        </pc:spChg>
        <pc:spChg chg="mod">
          <ac:chgData name="Mihaela Narcisa Sava" userId="8dbe5601bb774bd1" providerId="LiveId" clId="{6E7FDC93-2C03-4191-9047-89C5DD99D198}" dt="2025-10-25T17:48:16.980" v="96" actId="20577"/>
          <ac:spMkLst>
            <pc:docMk/>
            <pc:sldMk cId="0" sldId="256"/>
            <ac:spMk id="6" creationId="{00000000-0000-0000-0000-000000000000}"/>
          </ac:spMkLst>
        </pc:spChg>
        <pc:spChg chg="del">
          <ac:chgData name="Mihaela Narcisa Sava" userId="8dbe5601bb774bd1" providerId="LiveId" clId="{6E7FDC93-2C03-4191-9047-89C5DD99D198}" dt="2025-10-25T17:47:16.267" v="48" actId="478"/>
          <ac:spMkLst>
            <pc:docMk/>
            <pc:sldMk cId="0" sldId="256"/>
            <ac:spMk id="7" creationId="{00000000-0000-0000-0000-000000000000}"/>
          </ac:spMkLst>
        </pc:spChg>
        <pc:picChg chg="add del mod">
          <ac:chgData name="Mihaela Narcisa Sava" userId="8dbe5601bb774bd1" providerId="LiveId" clId="{6E7FDC93-2C03-4191-9047-89C5DD99D198}" dt="2025-10-25T18:00:07.794" v="100"/>
          <ac:picMkLst>
            <pc:docMk/>
            <pc:sldMk cId="0" sldId="256"/>
            <ac:picMk id="19" creationId="{B4437574-3732-B981-9B43-EEB22CA834FA}"/>
          </ac:picMkLst>
        </pc:picChg>
        <pc:picChg chg="add del mod ord">
          <ac:chgData name="Mihaela Narcisa Sava" userId="8dbe5601bb774bd1" providerId="LiveId" clId="{6E7FDC93-2C03-4191-9047-89C5DD99D198}" dt="2025-10-25T18:11:55.310" v="101"/>
          <ac:picMkLst>
            <pc:docMk/>
            <pc:sldMk cId="0" sldId="256"/>
            <ac:picMk id="20" creationId="{FB1397FF-BC2F-6F0A-01D9-EEEC65224A9F}"/>
          </ac:picMkLst>
        </pc:picChg>
        <pc:picChg chg="add mod">
          <ac:chgData name="Mihaela Narcisa Sava" userId="8dbe5601bb774bd1" providerId="LiveId" clId="{6E7FDC93-2C03-4191-9047-89C5DD99D198}" dt="2025-10-25T18:11:55.310" v="101"/>
          <ac:picMkLst>
            <pc:docMk/>
            <pc:sldMk cId="0" sldId="256"/>
            <ac:picMk id="21" creationId="{9B25662F-089F-8F1B-E4B2-F56D35DE85E0}"/>
          </ac:picMkLst>
        </pc:picChg>
      </pc:sldChg>
      <pc:sldChg chg="addSp delSp modSp mod modTransition modAnim">
        <pc:chgData name="Mihaela Narcisa Sava" userId="8dbe5601bb774bd1" providerId="LiveId" clId="{6E7FDC93-2C03-4191-9047-89C5DD99D198}" dt="2025-10-25T18:11:55.310" v="101"/>
        <pc:sldMkLst>
          <pc:docMk/>
          <pc:sldMk cId="0" sldId="257"/>
        </pc:sldMkLst>
        <pc:picChg chg="add del mod">
          <ac:chgData name="Mihaela Narcisa Sava" userId="8dbe5601bb774bd1" providerId="LiveId" clId="{6E7FDC93-2C03-4191-9047-89C5DD99D198}" dt="2025-10-25T18:00:07.794" v="100"/>
          <ac:picMkLst>
            <pc:docMk/>
            <pc:sldMk cId="0" sldId="257"/>
            <ac:picMk id="16" creationId="{CD38866D-8F7B-9FF4-5925-8468E1BF7DBC}"/>
          </ac:picMkLst>
        </pc:picChg>
        <pc:picChg chg="add del mod ord">
          <ac:chgData name="Mihaela Narcisa Sava" userId="8dbe5601bb774bd1" providerId="LiveId" clId="{6E7FDC93-2C03-4191-9047-89C5DD99D198}" dt="2025-10-25T18:11:55.310" v="101"/>
          <ac:picMkLst>
            <pc:docMk/>
            <pc:sldMk cId="0" sldId="257"/>
            <ac:picMk id="19" creationId="{07D5A567-91E9-BD9C-EED8-98CEACD091DD}"/>
          </ac:picMkLst>
        </pc:picChg>
        <pc:picChg chg="add mod">
          <ac:chgData name="Mihaela Narcisa Sava" userId="8dbe5601bb774bd1" providerId="LiveId" clId="{6E7FDC93-2C03-4191-9047-89C5DD99D198}" dt="2025-10-25T18:11:55.310" v="101"/>
          <ac:picMkLst>
            <pc:docMk/>
            <pc:sldMk cId="0" sldId="257"/>
            <ac:picMk id="20" creationId="{A56D9211-9AF0-F1FA-7E92-3AB7E24213A0}"/>
          </ac:picMkLst>
        </pc:picChg>
      </pc:sldChg>
      <pc:sldChg chg="addSp modSp mod modTransition">
        <pc:chgData name="Mihaela Narcisa Sava" userId="8dbe5601bb774bd1" providerId="LiveId" clId="{6E7FDC93-2C03-4191-9047-89C5DD99D198}" dt="2025-10-25T18:23:49.860" v="103" actId="1035"/>
        <pc:sldMkLst>
          <pc:docMk/>
          <pc:sldMk cId="0" sldId="258"/>
        </pc:sldMkLst>
        <pc:picChg chg="add mod">
          <ac:chgData name="Mihaela Narcisa Sava" userId="8dbe5601bb774bd1" providerId="LiveId" clId="{6E7FDC93-2C03-4191-9047-89C5DD99D198}" dt="2025-10-25T18:23:49.860" v="103" actId="1035"/>
          <ac:picMkLst>
            <pc:docMk/>
            <pc:sldMk cId="0" sldId="258"/>
            <ac:picMk id="7" creationId="{28734E24-5031-231A-34A8-3FB5129BE593}"/>
          </ac:picMkLst>
        </pc:picChg>
      </pc:sldChg>
      <pc:sldChg chg="addSp modSp modTransition">
        <pc:chgData name="Mihaela Narcisa Sava" userId="8dbe5601bb774bd1" providerId="LiveId" clId="{6E7FDC93-2C03-4191-9047-89C5DD99D198}" dt="2025-10-25T18:11:55.310" v="101"/>
        <pc:sldMkLst>
          <pc:docMk/>
          <pc:sldMk cId="0" sldId="259"/>
        </pc:sldMkLst>
        <pc:picChg chg="add mod">
          <ac:chgData name="Mihaela Narcisa Sava" userId="8dbe5601bb774bd1" providerId="LiveId" clId="{6E7FDC93-2C03-4191-9047-89C5DD99D198}" dt="2025-10-25T18:11:55.310" v="101"/>
          <ac:picMkLst>
            <pc:docMk/>
            <pc:sldMk cId="0" sldId="259"/>
            <ac:picMk id="29" creationId="{AEE3545C-B15F-AC41-2881-F1077B551650}"/>
          </ac:picMkLst>
        </pc:picChg>
      </pc:sldChg>
      <pc:sldChg chg="addSp modSp modTransition">
        <pc:chgData name="Mihaela Narcisa Sava" userId="8dbe5601bb774bd1" providerId="LiveId" clId="{6E7FDC93-2C03-4191-9047-89C5DD99D198}" dt="2025-10-25T18:11:55.310" v="101"/>
        <pc:sldMkLst>
          <pc:docMk/>
          <pc:sldMk cId="0" sldId="260"/>
        </pc:sldMkLst>
        <pc:picChg chg="add mod">
          <ac:chgData name="Mihaela Narcisa Sava" userId="8dbe5601bb774bd1" providerId="LiveId" clId="{6E7FDC93-2C03-4191-9047-89C5DD99D198}" dt="2025-10-25T18:11:55.310" v="101"/>
          <ac:picMkLst>
            <pc:docMk/>
            <pc:sldMk cId="0" sldId="260"/>
            <ac:picMk id="14" creationId="{1879A3D9-0B3F-B714-AEC9-4210A927304D}"/>
          </ac:picMkLst>
        </pc:picChg>
      </pc:sldChg>
      <pc:sldChg chg="addSp modSp modTransition">
        <pc:chgData name="Mihaela Narcisa Sava" userId="8dbe5601bb774bd1" providerId="LiveId" clId="{6E7FDC93-2C03-4191-9047-89C5DD99D198}" dt="2025-10-25T18:11:55.310" v="101"/>
        <pc:sldMkLst>
          <pc:docMk/>
          <pc:sldMk cId="0" sldId="261"/>
        </pc:sldMkLst>
        <pc:picChg chg="add mod">
          <ac:chgData name="Mihaela Narcisa Sava" userId="8dbe5601bb774bd1" providerId="LiveId" clId="{6E7FDC93-2C03-4191-9047-89C5DD99D198}" dt="2025-10-25T18:11:55.310" v="101"/>
          <ac:picMkLst>
            <pc:docMk/>
            <pc:sldMk cId="0" sldId="261"/>
            <ac:picMk id="19" creationId="{82F68D9E-42C6-4C05-0732-68763C06B37B}"/>
          </ac:picMkLst>
        </pc:picChg>
      </pc:sldChg>
      <pc:sldChg chg="addSp modSp modTransition">
        <pc:chgData name="Mihaela Narcisa Sava" userId="8dbe5601bb774bd1" providerId="LiveId" clId="{6E7FDC93-2C03-4191-9047-89C5DD99D198}" dt="2025-10-25T18:11:55.310" v="101"/>
        <pc:sldMkLst>
          <pc:docMk/>
          <pc:sldMk cId="0" sldId="262"/>
        </pc:sldMkLst>
        <pc:picChg chg="add mod">
          <ac:chgData name="Mihaela Narcisa Sava" userId="8dbe5601bb774bd1" providerId="LiveId" clId="{6E7FDC93-2C03-4191-9047-89C5DD99D198}" dt="2025-10-25T18:11:55.310" v="101"/>
          <ac:picMkLst>
            <pc:docMk/>
            <pc:sldMk cId="0" sldId="262"/>
            <ac:picMk id="4" creationId="{84E2DE89-F908-38D2-9468-740D648A0EE5}"/>
          </ac:picMkLst>
        </pc:picChg>
      </pc:sldChg>
      <pc:sldChg chg="addSp modSp modTransition">
        <pc:chgData name="Mihaela Narcisa Sava" userId="8dbe5601bb774bd1" providerId="LiveId" clId="{6E7FDC93-2C03-4191-9047-89C5DD99D198}" dt="2025-10-25T18:11:55.310" v="101"/>
        <pc:sldMkLst>
          <pc:docMk/>
          <pc:sldMk cId="0" sldId="263"/>
        </pc:sldMkLst>
        <pc:picChg chg="add mod">
          <ac:chgData name="Mihaela Narcisa Sava" userId="8dbe5601bb774bd1" providerId="LiveId" clId="{6E7FDC93-2C03-4191-9047-89C5DD99D198}" dt="2025-10-25T18:11:55.310" v="101"/>
          <ac:picMkLst>
            <pc:docMk/>
            <pc:sldMk cId="0" sldId="263"/>
            <ac:picMk id="10" creationId="{BBED6E26-1900-1F64-9D18-3483F2AF8D5D}"/>
          </ac:picMkLst>
        </pc:picChg>
      </pc:sldChg>
      <pc:sldChg chg="addSp modSp modTransition">
        <pc:chgData name="Mihaela Narcisa Sava" userId="8dbe5601bb774bd1" providerId="LiveId" clId="{6E7FDC93-2C03-4191-9047-89C5DD99D198}" dt="2025-10-25T18:11:55.310" v="101"/>
        <pc:sldMkLst>
          <pc:docMk/>
          <pc:sldMk cId="0" sldId="264"/>
        </pc:sldMkLst>
        <pc:picChg chg="add mod">
          <ac:chgData name="Mihaela Narcisa Sava" userId="8dbe5601bb774bd1" providerId="LiveId" clId="{6E7FDC93-2C03-4191-9047-89C5DD99D198}" dt="2025-10-25T18:11:55.310" v="101"/>
          <ac:picMkLst>
            <pc:docMk/>
            <pc:sldMk cId="0" sldId="264"/>
            <ac:picMk id="20" creationId="{8D21394A-9A72-E90D-94D8-2F4257C8FCC6}"/>
          </ac:picMkLst>
        </pc:picChg>
      </pc:sldChg>
      <pc:sldChg chg="addSp modSp modTransition">
        <pc:chgData name="Mihaela Narcisa Sava" userId="8dbe5601bb774bd1" providerId="LiveId" clId="{6E7FDC93-2C03-4191-9047-89C5DD99D198}" dt="2025-10-25T18:11:55.310" v="101"/>
        <pc:sldMkLst>
          <pc:docMk/>
          <pc:sldMk cId="0" sldId="265"/>
        </pc:sldMkLst>
        <pc:picChg chg="add mod">
          <ac:chgData name="Mihaela Narcisa Sava" userId="8dbe5601bb774bd1" providerId="LiveId" clId="{6E7FDC93-2C03-4191-9047-89C5DD99D198}" dt="2025-10-25T18:11:55.310" v="101"/>
          <ac:picMkLst>
            <pc:docMk/>
            <pc:sldMk cId="0" sldId="265"/>
            <ac:picMk id="13" creationId="{9106790B-9586-4D92-9EE8-F3BCAB335196}"/>
          </ac:picMkLst>
        </pc:picChg>
      </pc:sldChg>
      <pc:sldChg chg="addSp modSp modTransition">
        <pc:chgData name="Mihaela Narcisa Sava" userId="8dbe5601bb774bd1" providerId="LiveId" clId="{6E7FDC93-2C03-4191-9047-89C5DD99D198}" dt="2025-10-25T18:11:55.310" v="101"/>
        <pc:sldMkLst>
          <pc:docMk/>
          <pc:sldMk cId="1771655181" sldId="266"/>
        </pc:sldMkLst>
        <pc:picChg chg="add mod">
          <ac:chgData name="Mihaela Narcisa Sava" userId="8dbe5601bb774bd1" providerId="LiveId" clId="{6E7FDC93-2C03-4191-9047-89C5DD99D198}" dt="2025-10-25T18:11:55.310" v="101"/>
          <ac:picMkLst>
            <pc:docMk/>
            <pc:sldMk cId="1771655181" sldId="266"/>
            <ac:picMk id="4" creationId="{FEFF80C6-6FCD-F351-6EB7-DC671D6397B9}"/>
          </ac:picMkLst>
        </pc:picChg>
      </pc:sldChg>
      <pc:sldChg chg="modTransition">
        <pc:chgData name="Mihaela Narcisa Sava" userId="8dbe5601bb774bd1" providerId="LiveId" clId="{6E7FDC93-2C03-4191-9047-89C5DD99D198}" dt="2025-10-25T18:00:07.794" v="100"/>
        <pc:sldMkLst>
          <pc:docMk/>
          <pc:sldMk cId="827615177" sldId="2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7996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Ageing of the population has been one of the greatest demographic changes of the twenty first century. The Office for National Statistics (2020) estimates that around 19 percent of the United Kingdom is of 65 years or older and the number is expected to increase drastically in the next 20 years. The greater the longevity, the greater the complexity of both meeting the care, empowerment/support needs of the older people. The idea of empowerment is one of the core principles of the modern health and social care practice, which focuses on older adults having a right to independence, autonomy, and active role in making decisions about their lives (Shearer, 2009).</a:t>
            </a:r>
          </a:p>
          <a:p>
            <a:r>
              <a:rPr lang="en-GB" sz="1200" kern="1200" dirty="0">
                <a:solidFill>
                  <a:schemeClr val="tx1"/>
                </a:solidFill>
                <a:effectLst/>
                <a:latin typeface="+mn-lt"/>
                <a:ea typeface="+mn-ea"/>
                <a:cs typeface="+mn-cs"/>
              </a:rPr>
              <a:t>This presentation seeks to critically assess the extent to which the present condition of the United Kingdom is addressing the care and empowerment of older people, the identified challenges, and to offer evidence-based solutions to the problem. The discussion is based on policy, theory, and practice according to the module learning outcomes.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empowerment of the elderly is based on the clearly developed theoretical view. The empowerment theory introduced by Zimmerman (2000) describes empowerment as a procedure, which creates a sense of control, critical awareness, and involvement in the decision-making process. In gerontological care, empowerment is acquired when the services allow older adults to remain autonomous as opposed to creating dependencies. The person-centred care model by </a:t>
            </a:r>
            <a:r>
              <a:rPr lang="en-GB" sz="1200" kern="1200" dirty="0" err="1">
                <a:solidFill>
                  <a:schemeClr val="tx1"/>
                </a:solidFill>
                <a:effectLst/>
                <a:latin typeface="+mn-lt"/>
                <a:ea typeface="+mn-ea"/>
                <a:cs typeface="+mn-cs"/>
              </a:rPr>
              <a:t>Kitwood</a:t>
            </a:r>
            <a:r>
              <a:rPr lang="en-GB" sz="1200" kern="1200" dirty="0">
                <a:solidFill>
                  <a:schemeClr val="tx1"/>
                </a:solidFill>
                <a:effectLst/>
                <a:latin typeface="+mn-lt"/>
                <a:ea typeface="+mn-ea"/>
                <a:cs typeface="+mn-cs"/>
              </a:rPr>
              <a:t> (1997) is another model that also highlights the importance of dignity, respect and acknowledging the individuality especially in dementia and long-term care setups.</a:t>
            </a:r>
          </a:p>
          <a:p>
            <a:r>
              <a:rPr lang="en-GB" sz="1200" kern="1200" dirty="0">
                <a:solidFill>
                  <a:schemeClr val="tx1"/>
                </a:solidFill>
                <a:effectLst/>
                <a:latin typeface="+mn-lt"/>
                <a:ea typeface="+mn-ea"/>
                <a:cs typeface="+mn-cs"/>
              </a:rPr>
              <a:t>These theoretical bases are supported by policy frameworks. Care Act 2014 offers a legal rationale to facilitate wellbeing, independence and need prevention. The NHS Long Term Plan of Department of Health and Social Care (2019) point out the importance of integrated, personalised care, whereas the Ageing Society Grand Challenge promotes innovation and technology to dementia patients as a means of ensuring later-life independence. Together, these frameworks support an ethos that believes older people to be active in the process of defining their own care as opposed to passive consumers.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needs of older adults are multidimensional. Physically, to ensure independence, it is necessary to maintain mobility, nutrition and functional ability. Empowerment psychologically needs a feeling of control, self-esteem and emotional health. Inclusion and connection lead to a decrease in isolation and loneliness, which are recurring problems in the reports of the Age UK (2024).</a:t>
            </a:r>
          </a:p>
          <a:p>
            <a:r>
              <a:rPr lang="en-GB" sz="1200" kern="1200" dirty="0">
                <a:solidFill>
                  <a:schemeClr val="tx1"/>
                </a:solidFill>
                <a:effectLst/>
                <a:latin typeface="+mn-lt"/>
                <a:ea typeface="+mn-ea"/>
                <a:cs typeface="+mn-cs"/>
              </a:rPr>
              <a:t>Empowerment refers to the power to make wise decisions as well as the ability to manipulate the surrounding. Medical or custodial services do not usually pay much attention to these psychological and social dimensions (Carr et al., 2008). Hence, individual care should include health promotion, emotional support, and community involvement to ensure functional ability and quality of life.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United Kingdom has a variety of services which seek to cater to the complex needs of older adults. The ageing in place is facilitated by the NHS community health teams, domiciliary care, and personal budget schemes. Integrated Care Systems (ICSs) are groups of local authorities that organise health and social care (Baxter et al., 2018).</a:t>
            </a:r>
          </a:p>
          <a:p>
            <a:r>
              <a:rPr lang="en-GB" sz="1200" kern="1200" dirty="0">
                <a:solidFill>
                  <a:schemeClr val="tx1"/>
                </a:solidFill>
                <a:effectLst/>
                <a:latin typeface="+mn-lt"/>
                <a:ea typeface="+mn-ea"/>
                <a:cs typeface="+mn-cs"/>
              </a:rPr>
              <a:t>Person-centred strategies have been found to increase satisfaction and wellbeing by targeting interventions on individual values and preferences. However, assessments conducted by the Care Quality Commission (2023) indicate disparities in quality of services, deficits in funding, and human resource inadequacies limiting the frequent provision. When agencies are fragmented, it results in delayed evaluations and needs not being fulfilled, and thus, hinders empowerment. Although policy ambition is observable, it is not well implemented across geographical areas.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Older adults are becoming more independent through the use of emergent technologies. These can be telecare solutions like fall detection and intentionally alerting carers, telehealth solutions like remote monitoring of chronic conditions, and assistive technology, such as mobility aids and smart home devices. These innovations would be able to improve safety, autonomy, and communication with professionals.</a:t>
            </a:r>
          </a:p>
          <a:p>
            <a:r>
              <a:rPr lang="en-GB" sz="1200" kern="1200" dirty="0">
                <a:solidFill>
                  <a:schemeClr val="tx1"/>
                </a:solidFill>
                <a:effectLst/>
                <a:latin typeface="+mn-lt"/>
                <a:ea typeface="+mn-ea"/>
                <a:cs typeface="+mn-cs"/>
              </a:rPr>
              <a:t>Nevertheless, there are barriers to it in the form of digital exclusions, privacy, and cost. According to the Office for National Statistics (2020), one out of four adults aged 75 years and above is offline, which restricts their use of digital health programs. There are also ethical issues, especially those related to consent and data security, which should be monitored. Technology, therefore, should be used to supplement human communication and professional assistance, rather than to replace these aspects.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Older people are still subjected to significant barriers to their independence regardless of progressive policy (Courtney et al., 2012). Medical issues such as multimorbidity, frailty and cognitive decline complicate the health of older people and make them depend on care services. Vulnerability is aggravated by socioeconomic factors which include poor income and housing. People may be afraid of being dependent and internalise ageism, among other psychological barriers, which may discourage them to seek help.</a:t>
            </a:r>
          </a:p>
          <a:p>
            <a:r>
              <a:rPr lang="en-GB" sz="1200" kern="1200" dirty="0">
                <a:solidFill>
                  <a:schemeClr val="tx1"/>
                </a:solidFill>
                <a:effectLst/>
                <a:latin typeface="+mn-lt"/>
                <a:ea typeface="+mn-ea"/>
                <a:cs typeface="+mn-cs"/>
              </a:rPr>
              <a:t>Systemic problems are still there: the lack of coordination between health and social services results in repeated assessment and postponing discharge. Labor scarcity especially in domiciliary and residential care decrease continuity and confidence between carers and service users. All these together undermine empowerment and prove the necessity of unified, person-centred systems.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Wigan Deal is an experimental model of implementing empowerment and promotes relationship development between the local government and the residents (Naylor and Wellings, 2019). In this model, the citizens also are encouraged to be proactive when it comes to designing and delivering the community services because the council reinvest the savings in local development projects. The evaluations (Local Government Association, 2022) indicate the increased activity of the community, improved health outcomes, and the increased confidence of the services.</a:t>
            </a:r>
          </a:p>
          <a:p>
            <a:r>
              <a:rPr lang="en-GB" sz="1200" kern="1200" dirty="0">
                <a:solidFill>
                  <a:schemeClr val="tx1"/>
                </a:solidFill>
                <a:effectLst/>
                <a:latin typeface="+mn-lt"/>
                <a:ea typeface="+mn-ea"/>
                <a:cs typeface="+mn-cs"/>
              </a:rPr>
              <a:t>This is an example of co-production whereby the elderly people are treated as assets, rather than liabilities. That emphasis on collective responsibility is in keeping with the empowerment theory and person-centred principles, which can provide a blueprint that can be extended to other local authorities.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enhance the quality of life and empower the older adults, a range of evidence-based recommendations are provided:</a:t>
            </a:r>
          </a:p>
          <a:p>
            <a:pPr lvl="0"/>
            <a:r>
              <a:rPr lang="en-GB" sz="1200" kern="1200" dirty="0">
                <a:solidFill>
                  <a:schemeClr val="tx1"/>
                </a:solidFill>
                <a:effectLst/>
                <a:latin typeface="+mn-lt"/>
                <a:ea typeface="+mn-ea"/>
                <a:cs typeface="+mn-cs"/>
              </a:rPr>
              <a:t>Improve the sharing of digital records and multidisciplinary teams to improve health and social care collaboration and reduce redundancy and wastage of time.</a:t>
            </a:r>
          </a:p>
          <a:p>
            <a:pPr lvl="0"/>
            <a:r>
              <a:rPr lang="en-GB" sz="1200" kern="1200" dirty="0">
                <a:solidFill>
                  <a:schemeClr val="tx1"/>
                </a:solidFill>
                <a:effectLst/>
                <a:latin typeface="+mn-lt"/>
                <a:ea typeface="+mn-ea"/>
                <a:cs typeface="+mn-cs"/>
              </a:rPr>
              <a:t>Additional integration of the digital technology by use of community-based training using funds to boost confidence of the old adults in the use of technology.</a:t>
            </a:r>
          </a:p>
          <a:p>
            <a:pPr lvl="0"/>
            <a:r>
              <a:rPr lang="en-GB" sz="1200" kern="1200" dirty="0">
                <a:solidFill>
                  <a:schemeClr val="tx1"/>
                </a:solidFill>
                <a:effectLst/>
                <a:latin typeface="+mn-lt"/>
                <a:ea typeface="+mn-ea"/>
                <a:cs typeface="+mn-cs"/>
              </a:rPr>
              <a:t>Invest into the training of personnel and ensure that the employees are trained on empathy, communication and practice based on empowerment.</a:t>
            </a:r>
          </a:p>
          <a:p>
            <a:pPr lvl="0"/>
            <a:r>
              <a:rPr lang="en-GB" sz="1200" kern="1200" dirty="0">
                <a:solidFill>
                  <a:schemeClr val="tx1"/>
                </a:solidFill>
                <a:effectLst/>
                <a:latin typeface="+mn-lt"/>
                <a:ea typeface="+mn-ea"/>
                <a:cs typeface="+mn-cs"/>
              </a:rPr>
              <a:t>Expand the examples of co-production that have the older adults in the service design and evaluation process.</a:t>
            </a:r>
          </a:p>
          <a:p>
            <a:pPr lvl="0"/>
            <a:r>
              <a:rPr lang="en-GB" sz="1200" kern="1200" dirty="0">
                <a:solidFill>
                  <a:schemeClr val="tx1"/>
                </a:solidFill>
                <a:effectLst/>
                <a:latin typeface="+mn-lt"/>
                <a:ea typeface="+mn-ea"/>
                <a:cs typeface="+mn-cs"/>
              </a:rPr>
              <a:t>Increase spending on preventive care, subsidisation of early intervention and hospitalisation.</a:t>
            </a:r>
          </a:p>
          <a:p>
            <a:r>
              <a:rPr lang="en-GB" sz="1200" kern="1200" dirty="0">
                <a:solidFill>
                  <a:schemeClr val="tx1"/>
                </a:solidFill>
                <a:effectLst/>
                <a:latin typeface="+mn-lt"/>
                <a:ea typeface="+mn-ea"/>
                <a:cs typeface="+mn-cs"/>
              </a:rPr>
              <a:t>These measures would help advance the vision of wellbeing and autonomy as outlined by the Care Act (2014) and would satisfy the need of the NHS Long Term Plan of personalised care.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critical outlook shows that there are continued conflicts between empowerment principles and protection duties. A combination of too much and too little paternalism respectively can limit and subject vulnerable adults to harm. The only way to balance these is on a professional judgment and ethics.</a:t>
            </a:r>
          </a:p>
          <a:p>
            <a:r>
              <a:rPr lang="en-GB" sz="1200" kern="1200" dirty="0">
                <a:solidFill>
                  <a:schemeClr val="tx1"/>
                </a:solidFill>
                <a:effectLst/>
                <a:latin typeface="+mn-lt"/>
                <a:ea typeface="+mn-ea"/>
                <a:cs typeface="+mn-cs"/>
              </a:rPr>
              <a:t>More than that, the discourse of empowerment should consider diversity: not every elderly person has the same capacity and interest to self-manage. Resources are determined by structural inequalities, including ethnicity, gender, and socioeconomic status. According to the research by the King’s Fund, it is necessary to focus on social determinants of health to empower individuals. In turn, policies should not be just another statement of rhetoric, but they should bring fair and inclusive results (Morris and Robertson, 2024).</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GB" sz="1200" kern="1200" dirty="0">
                <a:solidFill>
                  <a:schemeClr val="tx1"/>
                </a:solidFill>
                <a:effectLst/>
                <a:latin typeface="+mn-lt"/>
                <a:ea typeface="+mn-ea"/>
                <a:cs typeface="+mn-cs"/>
              </a:rPr>
              <a:t>Empowerment has continued to be one of the pillars of good health and social care among older adults. The discussion has shown that United Kingdom has a well-established legislative and policy framework, but the gaps in implementation still celebrate the lack of independence and wellbeing. Technological innovation is a promising opportunity, and it needs to be integrated to avoid digital exclusion.</a:t>
            </a:r>
          </a:p>
          <a:p>
            <a:r>
              <a:rPr lang="en-GB" sz="1200" kern="1200" dirty="0">
                <a:solidFill>
                  <a:schemeClr val="tx1"/>
                </a:solidFill>
                <a:effectLst/>
                <a:latin typeface="+mn-lt"/>
                <a:ea typeface="+mn-ea"/>
                <a:cs typeface="+mn-cs"/>
              </a:rPr>
              <a:t>True empowerment requires an integrated and person-centred practice, long-term investment, and active participation of older adults in the process of defining the services they consume. Society can make older adults not just live longer, but live better and better by introducing dignity, respect, and autonomy into each level of care, by making later life the time to remain able to work, to choose, and to determine, to keep functioning and to be treated as individuals.</a:t>
            </a:r>
          </a:p>
          <a:p>
            <a:endParaRPr lang="en-GB" dirty="0"/>
          </a:p>
        </p:txBody>
      </p:sp>
    </p:spTree>
    <p:extLst>
      <p:ext uri="{BB962C8B-B14F-4D97-AF65-F5344CB8AC3E}">
        <p14:creationId xmlns:p14="http://schemas.microsoft.com/office/powerpoint/2010/main" val="32616802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BF4F3"/>
          </a:solidFill>
          <a:ln/>
        </p:spPr>
        <p:txBody>
          <a:bodyPr/>
          <a:lstStyle/>
          <a:p>
            <a:endParaRPr lang="en-GB"/>
          </a:p>
        </p:txBody>
      </p:sp>
      <p:sp>
        <p:nvSpPr>
          <p:cNvPr id="3" name="Shape 1"/>
          <p:cNvSpPr/>
          <p:nvPr/>
        </p:nvSpPr>
        <p:spPr>
          <a:xfrm>
            <a:off x="0" y="0"/>
            <a:ext cx="14630400" cy="8229600"/>
          </a:xfrm>
          <a:prstGeom prst="rect">
            <a:avLst/>
          </a:prstGeom>
          <a:solidFill>
            <a:srgbClr val="FFFFFF"/>
          </a:solidFill>
          <a:ln/>
        </p:spPr>
        <p:txBody>
          <a:bodyPr/>
          <a:lstStyle/>
          <a:p>
            <a:endParaRPr lang="en-GB"/>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BF4F3"/>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BF4F3"/>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BF4F3"/>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BF4F3"/>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BF4F3"/>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BF4F3"/>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BF4F3"/>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BF4F3"/>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EBF4F3"/>
          </a:solidFill>
          <a:ln/>
        </p:spPr>
      </p:sp>
      <p:sp>
        <p:nvSpPr>
          <p:cNvPr id="3" name="Shape 1"/>
          <p:cNvSpPr/>
          <p:nvPr/>
        </p:nvSpPr>
        <p:spPr>
          <a:xfrm>
            <a:off x="0" y="0"/>
            <a:ext cx="14630400" cy="8229600"/>
          </a:xfrm>
          <a:prstGeom prst="rect">
            <a:avLst/>
          </a:prstGeom>
          <a:solidFill>
            <a:srgbClr val="FFFFFF"/>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image" Target="../media/image7.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10.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5.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hyperlink" Target="https://www.cqc.org.uk/sites/default/files/2023-10/20231020_stateofcare2223_print.pdf" TargetMode="External"/><Relationship Id="rId2" Type="http://schemas.openxmlformats.org/officeDocument/2006/relationships/hyperlink" Target="https://www.ageuk.org.uk/globalassets/age-uk/documents/reports-and-publications/later_life_uk_factsheet.pdf" TargetMode="External"/><Relationship Id="rId1" Type="http://schemas.openxmlformats.org/officeDocument/2006/relationships/slideLayout" Target="../slideLayouts/slideLayout11.xml"/><Relationship Id="rId5" Type="http://schemas.openxmlformats.org/officeDocument/2006/relationships/hyperlink" Target="https://www.ons.gov.uk/peoplepopulationandcommunity/populationandmigration/populationestimates/bulletins/populationestimatesforenglandandwales/mid2024" TargetMode="External"/><Relationship Id="rId4" Type="http://schemas.openxmlformats.org/officeDocument/2006/relationships/hyperlink" Target="https://www.ons.gov.uk/peoplepopulationandcommunity/householdcharacteristics/homeinternetandsocialmediausage/bulletins/internetaccesshouseholdsandindividuals/previousrelea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p:nvPr/>
        </p:nvSpPr>
        <p:spPr>
          <a:xfrm>
            <a:off x="793790" y="1407200"/>
            <a:ext cx="13042821" cy="2126337"/>
          </a:xfrm>
          <a:prstGeom prst="rect">
            <a:avLst/>
          </a:prstGeom>
          <a:noFill/>
          <a:ln/>
        </p:spPr>
        <p:txBody>
          <a:bodyPr wrap="square" lIns="0" tIns="0" rIns="0" bIns="0" rtlCol="0" anchor="t"/>
          <a:lstStyle/>
          <a:p>
            <a:pPr marL="0" indent="0" algn="l">
              <a:lnSpc>
                <a:spcPts val="5550"/>
              </a:lnSpc>
              <a:buNone/>
            </a:pPr>
            <a:r>
              <a:rPr lang="en-US" sz="4450" dirty="0">
                <a:solidFill>
                  <a:srgbClr val="272D45"/>
                </a:solidFill>
                <a:latin typeface="Kanit Light" pitchFamily="34" charset="0"/>
                <a:ea typeface="Kanit Light" pitchFamily="34" charset="-122"/>
                <a:cs typeface="Kanit Light" pitchFamily="34" charset="-120"/>
              </a:rPr>
              <a:t>Empowering the Older Person: Evaluating Care, Empowerment, and Support Needs in the United Kingdom</a:t>
            </a:r>
            <a:endParaRPr lang="en-US" sz="4450" dirty="0"/>
          </a:p>
        </p:txBody>
      </p:sp>
      <p:sp>
        <p:nvSpPr>
          <p:cNvPr id="3" name="Text 1"/>
          <p:cNvSpPr/>
          <p:nvPr/>
        </p:nvSpPr>
        <p:spPr>
          <a:xfrm>
            <a:off x="793790" y="3987165"/>
            <a:ext cx="13042821" cy="362903"/>
          </a:xfrm>
          <a:prstGeom prst="rect">
            <a:avLst/>
          </a:prstGeom>
          <a:noFill/>
          <a:ln/>
        </p:spPr>
        <p:txBody>
          <a:bodyPr wrap="non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Student Name: Petronela Bucur</a:t>
            </a:r>
            <a:endParaRPr lang="en-US" sz="1750" dirty="0"/>
          </a:p>
        </p:txBody>
      </p:sp>
      <p:sp>
        <p:nvSpPr>
          <p:cNvPr id="4" name="Text 2"/>
          <p:cNvSpPr/>
          <p:nvPr/>
        </p:nvSpPr>
        <p:spPr>
          <a:xfrm>
            <a:off x="793790" y="4605218"/>
            <a:ext cx="13042821" cy="362903"/>
          </a:xfrm>
          <a:prstGeom prst="rect">
            <a:avLst/>
          </a:prstGeom>
          <a:noFill/>
          <a:ln/>
        </p:spPr>
        <p:txBody>
          <a:bodyPr wrap="non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Student ID: 2240860</a:t>
            </a:r>
            <a:endParaRPr lang="en-US" sz="1750" dirty="0"/>
          </a:p>
        </p:txBody>
      </p:sp>
      <p:sp>
        <p:nvSpPr>
          <p:cNvPr id="5" name="Text 3"/>
          <p:cNvSpPr/>
          <p:nvPr/>
        </p:nvSpPr>
        <p:spPr>
          <a:xfrm>
            <a:off x="793790" y="5223272"/>
            <a:ext cx="13042821" cy="362903"/>
          </a:xfrm>
          <a:prstGeom prst="rect">
            <a:avLst/>
          </a:prstGeom>
          <a:noFill/>
          <a:ln/>
        </p:spPr>
        <p:txBody>
          <a:bodyPr wrap="non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Module: BMHP6027 – Empowering the Older Person</a:t>
            </a:r>
            <a:endParaRPr lang="en-US" sz="1750" dirty="0"/>
          </a:p>
        </p:txBody>
      </p:sp>
      <p:sp>
        <p:nvSpPr>
          <p:cNvPr id="6" name="Text 4"/>
          <p:cNvSpPr/>
          <p:nvPr/>
        </p:nvSpPr>
        <p:spPr>
          <a:xfrm>
            <a:off x="793790" y="5841325"/>
            <a:ext cx="13042821" cy="362903"/>
          </a:xfrm>
          <a:prstGeom prst="rect">
            <a:avLst/>
          </a:prstGeom>
          <a:noFill/>
          <a:ln/>
        </p:spPr>
        <p:txBody>
          <a:bodyPr wrap="non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Lecturer Name: Zakiyyah Ahmed</a:t>
            </a:r>
            <a:endParaRPr lang="en-US" sz="1750" dirty="0"/>
          </a:p>
        </p:txBody>
      </p:sp>
      <p:sp>
        <p:nvSpPr>
          <p:cNvPr id="8" name="Rectangle 7">
            <a:extLst>
              <a:ext uri="{FF2B5EF4-FFF2-40B4-BE49-F238E27FC236}">
                <a16:creationId xmlns:a16="http://schemas.microsoft.com/office/drawing/2014/main" id="{EE63CFDF-001F-AEBE-36F0-75B50BEED443}"/>
              </a:ext>
            </a:extLst>
          </p:cNvPr>
          <p:cNvSpPr/>
          <p:nvPr/>
        </p:nvSpPr>
        <p:spPr>
          <a:xfrm>
            <a:off x="12813175" y="7708631"/>
            <a:ext cx="1724628" cy="43994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0" name="Group 9">
            <a:extLst>
              <a:ext uri="{FF2B5EF4-FFF2-40B4-BE49-F238E27FC236}">
                <a16:creationId xmlns:a16="http://schemas.microsoft.com/office/drawing/2014/main" id="{E2D7C96C-A184-C002-D661-86769FE81AD2}"/>
              </a:ext>
            </a:extLst>
          </p:cNvPr>
          <p:cNvGrpSpPr/>
          <p:nvPr/>
        </p:nvGrpSpPr>
        <p:grpSpPr>
          <a:xfrm>
            <a:off x="12574574" y="6721801"/>
            <a:ext cx="2215232" cy="1763331"/>
            <a:chOff x="544010" y="208344"/>
            <a:chExt cx="2215232" cy="1763331"/>
          </a:xfrm>
        </p:grpSpPr>
        <p:sp>
          <p:nvSpPr>
            <p:cNvPr id="11" name="Oval 10">
              <a:extLst>
                <a:ext uri="{FF2B5EF4-FFF2-40B4-BE49-F238E27FC236}">
                  <a16:creationId xmlns:a16="http://schemas.microsoft.com/office/drawing/2014/main" id="{6906EDFE-90D4-D526-2FBC-19566D1CEDE0}"/>
                </a:ext>
              </a:extLst>
            </p:cNvPr>
            <p:cNvSpPr/>
            <p:nvPr/>
          </p:nvSpPr>
          <p:spPr>
            <a:xfrm>
              <a:off x="544010" y="208344"/>
              <a:ext cx="1502466" cy="1502466"/>
            </a:xfrm>
            <a:prstGeom prst="ellipse">
              <a:avLst/>
            </a:prstGeom>
            <a:solidFill>
              <a:srgbClr val="D2DF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199E88B9-D835-FB2E-FA3A-5A4791FB6593}"/>
                </a:ext>
              </a:extLst>
            </p:cNvPr>
            <p:cNvSpPr/>
            <p:nvPr/>
          </p:nvSpPr>
          <p:spPr>
            <a:xfrm>
              <a:off x="1633959" y="846392"/>
              <a:ext cx="1125283" cy="1125283"/>
            </a:xfrm>
            <a:prstGeom prst="ellipse">
              <a:avLst/>
            </a:prstGeom>
            <a:solidFill>
              <a:srgbClr val="E7E5B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4" name="Rectangle 13">
            <a:extLst>
              <a:ext uri="{FF2B5EF4-FFF2-40B4-BE49-F238E27FC236}">
                <a16:creationId xmlns:a16="http://schemas.microsoft.com/office/drawing/2014/main" id="{3D245F23-3A9C-1FE1-F0E8-0B05442ADFD4}"/>
              </a:ext>
            </a:extLst>
          </p:cNvPr>
          <p:cNvSpPr/>
          <p:nvPr/>
        </p:nvSpPr>
        <p:spPr>
          <a:xfrm>
            <a:off x="0" y="406841"/>
            <a:ext cx="14630400" cy="69449"/>
          </a:xfrm>
          <a:prstGeom prst="rect">
            <a:avLst/>
          </a:prstGeom>
          <a:solidFill>
            <a:srgbClr val="D2DF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E09A4F1D-4B53-9851-62C0-349E4B705FC9}"/>
              </a:ext>
            </a:extLst>
          </p:cNvPr>
          <p:cNvSpPr/>
          <p:nvPr/>
        </p:nvSpPr>
        <p:spPr>
          <a:xfrm>
            <a:off x="0" y="461983"/>
            <a:ext cx="14630400" cy="69449"/>
          </a:xfrm>
          <a:prstGeom prst="rect">
            <a:avLst/>
          </a:prstGeom>
          <a:solidFill>
            <a:srgbClr val="E7E5B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Audio 20">
            <a:hlinkClick r:id="" action="ppaction://media"/>
            <a:extLst>
              <a:ext uri="{FF2B5EF4-FFF2-40B4-BE49-F238E27FC236}">
                <a16:creationId xmlns:a16="http://schemas.microsoft.com/office/drawing/2014/main" id="{9B25662F-089F-8F1B-E4B2-F56D35DE85E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1864"/>
    </mc:Choice>
    <mc:Fallback xmlns="">
      <p:transition spd="slow" advTm="318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3" name="Text 0"/>
          <p:cNvSpPr/>
          <p:nvPr/>
        </p:nvSpPr>
        <p:spPr>
          <a:xfrm>
            <a:off x="6280190" y="1688068"/>
            <a:ext cx="4536519" cy="566976"/>
          </a:xfrm>
          <a:prstGeom prst="rect">
            <a:avLst/>
          </a:prstGeom>
          <a:noFill/>
          <a:ln/>
        </p:spPr>
        <p:txBody>
          <a:bodyPr wrap="none" lIns="0" tIns="0" rIns="0" bIns="0" rtlCol="0" anchor="t"/>
          <a:lstStyle/>
          <a:p>
            <a:pPr marL="0" indent="0" algn="l">
              <a:lnSpc>
                <a:spcPts val="4450"/>
              </a:lnSpc>
              <a:buNone/>
            </a:pPr>
            <a:r>
              <a:rPr lang="en-US" sz="3600" dirty="0">
                <a:solidFill>
                  <a:srgbClr val="272D45"/>
                </a:solidFill>
                <a:latin typeface="Kanit Light" pitchFamily="34" charset="0"/>
                <a:ea typeface="Kanit Light" pitchFamily="34" charset="-122"/>
                <a:cs typeface="Kanit Light" pitchFamily="34" charset="-120"/>
              </a:rPr>
              <a:t>Introduction and Aims</a:t>
            </a:r>
            <a:endParaRPr lang="en-US" sz="3600" dirty="0"/>
          </a:p>
        </p:txBody>
      </p:sp>
      <p:sp>
        <p:nvSpPr>
          <p:cNvPr id="4" name="Text 1"/>
          <p:cNvSpPr/>
          <p:nvPr/>
        </p:nvSpPr>
        <p:spPr>
          <a:xfrm>
            <a:off x="6280190" y="2595205"/>
            <a:ext cx="7556421"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C3249"/>
                </a:solidFill>
                <a:latin typeface="Martel Sans" pitchFamily="34" charset="0"/>
                <a:ea typeface="Martel Sans" pitchFamily="34" charset="-122"/>
                <a:cs typeface="Martel Sans" pitchFamily="34" charset="-120"/>
              </a:rPr>
              <a:t>Ageing population is a major demographic shift of the 21st century (ONS, 2020).</a:t>
            </a:r>
            <a:endParaRPr lang="en-US" sz="1750" dirty="0"/>
          </a:p>
        </p:txBody>
      </p:sp>
      <p:sp>
        <p:nvSpPr>
          <p:cNvPr id="5" name="Text 2"/>
          <p:cNvSpPr/>
          <p:nvPr/>
        </p:nvSpPr>
        <p:spPr>
          <a:xfrm>
            <a:off x="6280190" y="3400306"/>
            <a:ext cx="7556421"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C3249"/>
                </a:solidFill>
                <a:latin typeface="Martel Sans" pitchFamily="34" charset="0"/>
                <a:ea typeface="Martel Sans" pitchFamily="34" charset="-122"/>
                <a:cs typeface="Martel Sans" pitchFamily="34" charset="-120"/>
              </a:rPr>
              <a:t>Around </a:t>
            </a:r>
            <a:r>
              <a:rPr lang="en-US" sz="1750" b="1" dirty="0">
                <a:solidFill>
                  <a:srgbClr val="2C3249"/>
                </a:solidFill>
                <a:latin typeface="Martel Sans" pitchFamily="34" charset="0"/>
                <a:ea typeface="Martel Sans" pitchFamily="34" charset="-122"/>
                <a:cs typeface="Martel Sans" pitchFamily="34" charset="-120"/>
              </a:rPr>
              <a:t>19%</a:t>
            </a:r>
            <a:r>
              <a:rPr lang="en-US" sz="1750" dirty="0">
                <a:solidFill>
                  <a:srgbClr val="2C3249"/>
                </a:solidFill>
                <a:latin typeface="Martel Sans" pitchFamily="34" charset="0"/>
                <a:ea typeface="Martel Sans" pitchFamily="34" charset="-122"/>
                <a:cs typeface="Martel Sans" pitchFamily="34" charset="-120"/>
              </a:rPr>
              <a:t> of UK residents are aged </a:t>
            </a:r>
            <a:r>
              <a:rPr lang="en-US" sz="1750" b="1" dirty="0">
                <a:solidFill>
                  <a:srgbClr val="2C3249"/>
                </a:solidFill>
                <a:latin typeface="Martel Sans" pitchFamily="34" charset="0"/>
                <a:ea typeface="Martel Sans" pitchFamily="34" charset="-122"/>
                <a:cs typeface="Martel Sans" pitchFamily="34" charset="-120"/>
              </a:rPr>
              <a:t>65+</a:t>
            </a:r>
            <a:r>
              <a:rPr lang="en-US" sz="1750" dirty="0">
                <a:solidFill>
                  <a:srgbClr val="2C3249"/>
                </a:solidFill>
                <a:latin typeface="Martel Sans" pitchFamily="34" charset="0"/>
                <a:ea typeface="Martel Sans" pitchFamily="34" charset="-122"/>
                <a:cs typeface="Martel Sans" pitchFamily="34" charset="-120"/>
              </a:rPr>
              <a:t>, projected to increase further.</a:t>
            </a:r>
            <a:endParaRPr lang="en-US" sz="1750" dirty="0"/>
          </a:p>
        </p:txBody>
      </p:sp>
      <p:sp>
        <p:nvSpPr>
          <p:cNvPr id="6" name="Text 3"/>
          <p:cNvSpPr/>
          <p:nvPr/>
        </p:nvSpPr>
        <p:spPr>
          <a:xfrm>
            <a:off x="6280190" y="4205407"/>
            <a:ext cx="7556421"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C3249"/>
                </a:solidFill>
                <a:latin typeface="Martel Sans" pitchFamily="34" charset="0"/>
                <a:ea typeface="Martel Sans" pitchFamily="34" charset="-122"/>
                <a:cs typeface="Martel Sans" pitchFamily="34" charset="-120"/>
              </a:rPr>
              <a:t>Longer life expectancy increases complexity of care and empowerment needs.</a:t>
            </a:r>
            <a:endParaRPr lang="en-US" sz="1750" dirty="0"/>
          </a:p>
        </p:txBody>
      </p:sp>
      <p:sp>
        <p:nvSpPr>
          <p:cNvPr id="7" name="Text 4"/>
          <p:cNvSpPr/>
          <p:nvPr/>
        </p:nvSpPr>
        <p:spPr>
          <a:xfrm>
            <a:off x="6280190" y="5010507"/>
            <a:ext cx="7556421"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C3249"/>
                </a:solidFill>
                <a:latin typeface="Martel Sans" pitchFamily="34" charset="0"/>
                <a:ea typeface="Martel Sans" pitchFamily="34" charset="-122"/>
                <a:cs typeface="Martel Sans" pitchFamily="34" charset="-120"/>
              </a:rPr>
              <a:t>Empowerment promotes </a:t>
            </a:r>
            <a:r>
              <a:rPr lang="en-US" sz="1750" b="1" dirty="0">
                <a:solidFill>
                  <a:srgbClr val="2C3249"/>
                </a:solidFill>
                <a:latin typeface="Martel Sans" pitchFamily="34" charset="0"/>
                <a:ea typeface="Martel Sans" pitchFamily="34" charset="-122"/>
                <a:cs typeface="Martel Sans" pitchFamily="34" charset="-120"/>
              </a:rPr>
              <a:t>autonomy</a:t>
            </a:r>
            <a:r>
              <a:rPr lang="en-US" sz="1750" dirty="0">
                <a:solidFill>
                  <a:srgbClr val="2C3249"/>
                </a:solidFill>
                <a:latin typeface="Martel Sans" pitchFamily="34" charset="0"/>
                <a:ea typeface="Martel Sans" pitchFamily="34" charset="-122"/>
                <a:cs typeface="Martel Sans" pitchFamily="34" charset="-120"/>
              </a:rPr>
              <a:t>, </a:t>
            </a:r>
            <a:r>
              <a:rPr lang="en-US" sz="1750" b="1" dirty="0">
                <a:solidFill>
                  <a:srgbClr val="2C3249"/>
                </a:solidFill>
                <a:latin typeface="Martel Sans" pitchFamily="34" charset="0"/>
                <a:ea typeface="Martel Sans" pitchFamily="34" charset="-122"/>
                <a:cs typeface="Martel Sans" pitchFamily="34" charset="-120"/>
              </a:rPr>
              <a:t>independence</a:t>
            </a:r>
            <a:r>
              <a:rPr lang="en-US" sz="1750" dirty="0">
                <a:solidFill>
                  <a:srgbClr val="2C3249"/>
                </a:solidFill>
                <a:latin typeface="Martel Sans" pitchFamily="34" charset="0"/>
                <a:ea typeface="Martel Sans" pitchFamily="34" charset="-122"/>
                <a:cs typeface="Martel Sans" pitchFamily="34" charset="-120"/>
              </a:rPr>
              <a:t>, and </a:t>
            </a:r>
            <a:r>
              <a:rPr lang="en-US" sz="1750" b="1" dirty="0">
                <a:solidFill>
                  <a:srgbClr val="2C3249"/>
                </a:solidFill>
                <a:latin typeface="Martel Sans" pitchFamily="34" charset="0"/>
                <a:ea typeface="Martel Sans" pitchFamily="34" charset="-122"/>
                <a:cs typeface="Martel Sans" pitchFamily="34" charset="-120"/>
              </a:rPr>
              <a:t>decision-making</a:t>
            </a:r>
            <a:r>
              <a:rPr lang="en-US" sz="1750" dirty="0">
                <a:solidFill>
                  <a:srgbClr val="2C3249"/>
                </a:solidFill>
                <a:latin typeface="Martel Sans" pitchFamily="34" charset="0"/>
                <a:ea typeface="Martel Sans" pitchFamily="34" charset="-122"/>
                <a:cs typeface="Martel Sans" pitchFamily="34" charset="-120"/>
              </a:rPr>
              <a:t> (Shearer, 2009).</a:t>
            </a:r>
            <a:endParaRPr lang="en-US" sz="1750" dirty="0"/>
          </a:p>
        </p:txBody>
      </p:sp>
      <p:sp>
        <p:nvSpPr>
          <p:cNvPr id="8" name="Text 5"/>
          <p:cNvSpPr/>
          <p:nvPr/>
        </p:nvSpPr>
        <p:spPr>
          <a:xfrm>
            <a:off x="6280190" y="5815608"/>
            <a:ext cx="7556421" cy="725805"/>
          </a:xfrm>
          <a:prstGeom prst="rect">
            <a:avLst/>
          </a:prstGeom>
          <a:noFill/>
          <a:ln/>
        </p:spPr>
        <p:txBody>
          <a:bodyPr wrap="square" lIns="0" tIns="0" rIns="0" bIns="0" rtlCol="0" anchor="t"/>
          <a:lstStyle/>
          <a:p>
            <a:pPr marL="342900" indent="-342900" algn="l">
              <a:lnSpc>
                <a:spcPts val="2850"/>
              </a:lnSpc>
              <a:buSzPct val="100000"/>
              <a:buChar char="•"/>
            </a:pPr>
            <a:r>
              <a:rPr lang="en-US" sz="1750" b="1" dirty="0">
                <a:solidFill>
                  <a:srgbClr val="2C3249"/>
                </a:solidFill>
                <a:latin typeface="Martel Sans" pitchFamily="34" charset="0"/>
                <a:ea typeface="Martel Sans" pitchFamily="34" charset="-122"/>
                <a:cs typeface="Martel Sans" pitchFamily="34" charset="-120"/>
              </a:rPr>
              <a:t>Aim:</a:t>
            </a:r>
            <a:r>
              <a:rPr lang="en-US" sz="1750" dirty="0">
                <a:solidFill>
                  <a:srgbClr val="2C3249"/>
                </a:solidFill>
                <a:latin typeface="Martel Sans" pitchFamily="34" charset="0"/>
                <a:ea typeface="Martel Sans" pitchFamily="34" charset="-122"/>
                <a:cs typeface="Martel Sans" pitchFamily="34" charset="-120"/>
              </a:rPr>
              <a:t> Critically evaluate UK care approaches, identify challenges, and recommend improvements.</a:t>
            </a:r>
            <a:endParaRPr lang="en-US" sz="1750" dirty="0"/>
          </a:p>
        </p:txBody>
      </p:sp>
      <p:pic>
        <p:nvPicPr>
          <p:cNvPr id="1026" name="Picture 2">
            <a:extLst>
              <a:ext uri="{FF2B5EF4-FFF2-40B4-BE49-F238E27FC236}">
                <a16:creationId xmlns:a16="http://schemas.microsoft.com/office/drawing/2014/main" id="{FC79EC9A-D995-0A18-A7FE-E9A2B57400D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5743813" cy="752475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019AEF50-2F62-F108-B0FD-9245290150FF}"/>
              </a:ext>
            </a:extLst>
          </p:cNvPr>
          <p:cNvSpPr txBox="1"/>
          <p:nvPr/>
        </p:nvSpPr>
        <p:spPr>
          <a:xfrm>
            <a:off x="-785694" y="7706320"/>
            <a:ext cx="7315200" cy="369332"/>
          </a:xfrm>
          <a:prstGeom prst="rect">
            <a:avLst/>
          </a:prstGeom>
          <a:noFill/>
        </p:spPr>
        <p:txBody>
          <a:bodyPr wrap="square">
            <a:spAutoFit/>
          </a:bodyPr>
          <a:lstStyle/>
          <a:p>
            <a:pPr algn="ctr"/>
            <a:r>
              <a:rPr lang="en-US" sz="1800" dirty="0">
                <a:solidFill>
                  <a:srgbClr val="2C3249"/>
                </a:solidFill>
                <a:latin typeface="Martel Sans" pitchFamily="34" charset="0"/>
                <a:ea typeface="Martel Sans" pitchFamily="34" charset="-122"/>
                <a:cs typeface="Martel Sans" pitchFamily="34" charset="-120"/>
              </a:rPr>
              <a:t>Picture: ONS Population Pyramid – UK (ONS, 2020)</a:t>
            </a:r>
            <a:endParaRPr lang="en-GB" dirty="0"/>
          </a:p>
        </p:txBody>
      </p:sp>
      <p:sp>
        <p:nvSpPr>
          <p:cNvPr id="11" name="Rectangle 10">
            <a:extLst>
              <a:ext uri="{FF2B5EF4-FFF2-40B4-BE49-F238E27FC236}">
                <a16:creationId xmlns:a16="http://schemas.microsoft.com/office/drawing/2014/main" id="{373C47F1-CDE3-B813-D90A-5BE1D22BC8D0}"/>
              </a:ext>
            </a:extLst>
          </p:cNvPr>
          <p:cNvSpPr/>
          <p:nvPr/>
        </p:nvSpPr>
        <p:spPr>
          <a:xfrm>
            <a:off x="12813175" y="7708631"/>
            <a:ext cx="1724628" cy="43994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a:extLst>
              <a:ext uri="{FF2B5EF4-FFF2-40B4-BE49-F238E27FC236}">
                <a16:creationId xmlns:a16="http://schemas.microsoft.com/office/drawing/2014/main" id="{B1843CE4-6BD8-9D45-E36C-47A1A74137CA}"/>
              </a:ext>
            </a:extLst>
          </p:cNvPr>
          <p:cNvGrpSpPr/>
          <p:nvPr/>
        </p:nvGrpSpPr>
        <p:grpSpPr>
          <a:xfrm>
            <a:off x="12581679" y="117540"/>
            <a:ext cx="1724629" cy="1372810"/>
            <a:chOff x="544010" y="208344"/>
            <a:chExt cx="2215232" cy="1763331"/>
          </a:xfrm>
        </p:grpSpPr>
        <p:sp>
          <p:nvSpPr>
            <p:cNvPr id="13" name="Oval 12">
              <a:extLst>
                <a:ext uri="{FF2B5EF4-FFF2-40B4-BE49-F238E27FC236}">
                  <a16:creationId xmlns:a16="http://schemas.microsoft.com/office/drawing/2014/main" id="{AE9487BA-BDBC-3CA5-F9E7-8D9630780AF4}"/>
                </a:ext>
              </a:extLst>
            </p:cNvPr>
            <p:cNvSpPr/>
            <p:nvPr/>
          </p:nvSpPr>
          <p:spPr>
            <a:xfrm>
              <a:off x="544010" y="208344"/>
              <a:ext cx="1502466" cy="1502466"/>
            </a:xfrm>
            <a:prstGeom prst="ellipse">
              <a:avLst/>
            </a:prstGeom>
            <a:solidFill>
              <a:srgbClr val="D2DF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B86EF665-B15D-41C3-EC09-17F4A1250FDD}"/>
                </a:ext>
              </a:extLst>
            </p:cNvPr>
            <p:cNvSpPr/>
            <p:nvPr/>
          </p:nvSpPr>
          <p:spPr>
            <a:xfrm>
              <a:off x="1633959" y="846392"/>
              <a:ext cx="1125283" cy="1125283"/>
            </a:xfrm>
            <a:prstGeom prst="ellipse">
              <a:avLst/>
            </a:prstGeom>
            <a:solidFill>
              <a:srgbClr val="E7E5B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0" name="Audio 19">
            <a:hlinkClick r:id="" action="ppaction://media"/>
            <a:extLst>
              <a:ext uri="{FF2B5EF4-FFF2-40B4-BE49-F238E27FC236}">
                <a16:creationId xmlns:a16="http://schemas.microsoft.com/office/drawing/2014/main" id="{A56D9211-9AF0-F1FA-7E92-3AB7E24213A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8838"/>
    </mc:Choice>
    <mc:Fallback xmlns="">
      <p:transition spd="slow" advTm="58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25661" y="413028"/>
            <a:ext cx="4441984" cy="375404"/>
          </a:xfrm>
          <a:prstGeom prst="rect">
            <a:avLst/>
          </a:prstGeom>
          <a:noFill/>
          <a:ln/>
        </p:spPr>
        <p:txBody>
          <a:bodyPr wrap="none" lIns="0" tIns="0" rIns="0" bIns="0" rtlCol="0" anchor="t"/>
          <a:lstStyle/>
          <a:p>
            <a:pPr marL="0" indent="0" algn="l">
              <a:lnSpc>
                <a:spcPts val="2950"/>
              </a:lnSpc>
              <a:buNone/>
            </a:pPr>
            <a:r>
              <a:rPr lang="en-US" sz="3600" dirty="0">
                <a:solidFill>
                  <a:srgbClr val="272D45"/>
                </a:solidFill>
                <a:latin typeface="Kanit Light" pitchFamily="34" charset="0"/>
                <a:ea typeface="Kanit Light" pitchFamily="34" charset="-122"/>
                <a:cs typeface="Kanit Light" pitchFamily="34" charset="-120"/>
              </a:rPr>
              <a:t>Theoretical and Policy Framework</a:t>
            </a:r>
            <a:endParaRPr lang="en-US" sz="3600" dirty="0"/>
          </a:p>
        </p:txBody>
      </p:sp>
      <p:sp>
        <p:nvSpPr>
          <p:cNvPr id="13" name="Text 10"/>
          <p:cNvSpPr/>
          <p:nvPr/>
        </p:nvSpPr>
        <p:spPr>
          <a:xfrm>
            <a:off x="525661" y="1257521"/>
            <a:ext cx="13579078" cy="240149"/>
          </a:xfrm>
          <a:prstGeom prst="rect">
            <a:avLst/>
          </a:prstGeom>
          <a:noFill/>
          <a:ln/>
        </p:spPr>
        <p:txBody>
          <a:bodyPr wrap="none" lIns="0" tIns="0" rIns="0" bIns="0" rtlCol="0" anchor="t"/>
          <a:lstStyle/>
          <a:p>
            <a:pPr marL="342900" indent="-342900" algn="l">
              <a:lnSpc>
                <a:spcPts val="1850"/>
              </a:lnSpc>
              <a:buSzPct val="100000"/>
              <a:buFont typeface="Arial" panose="020B0604020202020204" pitchFamily="34" charset="0"/>
              <a:buChar char="•"/>
            </a:pPr>
            <a:r>
              <a:rPr lang="en-US" sz="2200" b="1" dirty="0">
                <a:solidFill>
                  <a:srgbClr val="2C3249"/>
                </a:solidFill>
                <a:latin typeface="Martel Sans" pitchFamily="34" charset="0"/>
                <a:ea typeface="Martel Sans" pitchFamily="34" charset="-122"/>
                <a:cs typeface="Martel Sans" pitchFamily="34" charset="-120"/>
              </a:rPr>
              <a:t>Empowerment Theory</a:t>
            </a:r>
            <a:r>
              <a:rPr lang="en-US" sz="2200" dirty="0">
                <a:solidFill>
                  <a:srgbClr val="2C3249"/>
                </a:solidFill>
                <a:latin typeface="Martel Sans" pitchFamily="34" charset="0"/>
                <a:ea typeface="Martel Sans" pitchFamily="34" charset="-122"/>
                <a:cs typeface="Martel Sans" pitchFamily="34" charset="-120"/>
              </a:rPr>
              <a:t> – enhancing control and participation (Zimmerman, 2000).</a:t>
            </a:r>
            <a:endParaRPr lang="en-US" sz="2200" dirty="0"/>
          </a:p>
        </p:txBody>
      </p:sp>
      <p:sp>
        <p:nvSpPr>
          <p:cNvPr id="14" name="Text 11"/>
          <p:cNvSpPr/>
          <p:nvPr/>
        </p:nvSpPr>
        <p:spPr>
          <a:xfrm>
            <a:off x="525661" y="1739084"/>
            <a:ext cx="13579078" cy="240149"/>
          </a:xfrm>
          <a:prstGeom prst="rect">
            <a:avLst/>
          </a:prstGeom>
          <a:noFill/>
          <a:ln/>
        </p:spPr>
        <p:txBody>
          <a:bodyPr wrap="none" lIns="0" tIns="0" rIns="0" bIns="0" rtlCol="0" anchor="t"/>
          <a:lstStyle/>
          <a:p>
            <a:pPr marL="342900" indent="-342900" algn="l">
              <a:lnSpc>
                <a:spcPts val="1850"/>
              </a:lnSpc>
              <a:buSzPct val="100000"/>
              <a:buFont typeface="Arial" panose="020B0604020202020204" pitchFamily="34" charset="0"/>
              <a:buChar char="•"/>
            </a:pPr>
            <a:r>
              <a:rPr lang="en-US" sz="2200" b="1" dirty="0">
                <a:solidFill>
                  <a:srgbClr val="2C3249"/>
                </a:solidFill>
                <a:latin typeface="Martel Sans" pitchFamily="34" charset="0"/>
                <a:ea typeface="Martel Sans" pitchFamily="34" charset="-122"/>
                <a:cs typeface="Martel Sans" pitchFamily="34" charset="-120"/>
              </a:rPr>
              <a:t>Person-Centred Care (PCC)</a:t>
            </a:r>
            <a:r>
              <a:rPr lang="en-US" sz="2200" dirty="0">
                <a:solidFill>
                  <a:srgbClr val="2C3249"/>
                </a:solidFill>
                <a:latin typeface="Martel Sans" pitchFamily="34" charset="0"/>
                <a:ea typeface="Martel Sans" pitchFamily="34" charset="-122"/>
                <a:cs typeface="Martel Sans" pitchFamily="34" charset="-120"/>
              </a:rPr>
              <a:t> – promotes dignity and individuality (Kitwood, 1997).</a:t>
            </a:r>
            <a:endParaRPr lang="en-US" sz="2200" dirty="0"/>
          </a:p>
        </p:txBody>
      </p:sp>
      <p:sp>
        <p:nvSpPr>
          <p:cNvPr id="15" name="Text 12"/>
          <p:cNvSpPr/>
          <p:nvPr/>
        </p:nvSpPr>
        <p:spPr>
          <a:xfrm>
            <a:off x="525661" y="2220647"/>
            <a:ext cx="13579078" cy="240149"/>
          </a:xfrm>
          <a:prstGeom prst="rect">
            <a:avLst/>
          </a:prstGeom>
          <a:noFill/>
          <a:ln/>
        </p:spPr>
        <p:txBody>
          <a:bodyPr wrap="none" lIns="0" tIns="0" rIns="0" bIns="0" rtlCol="0" anchor="t"/>
          <a:lstStyle/>
          <a:p>
            <a:pPr marL="342900" indent="-342900" algn="l">
              <a:lnSpc>
                <a:spcPts val="1850"/>
              </a:lnSpc>
              <a:buSzPct val="100000"/>
              <a:buFont typeface="Arial" panose="020B0604020202020204" pitchFamily="34" charset="0"/>
              <a:buChar char="•"/>
            </a:pPr>
            <a:r>
              <a:rPr lang="en-US" sz="2200" b="1" dirty="0">
                <a:solidFill>
                  <a:srgbClr val="2C3249"/>
                </a:solidFill>
                <a:latin typeface="Martel Sans" pitchFamily="34" charset="0"/>
                <a:ea typeface="Martel Sans" pitchFamily="34" charset="-122"/>
                <a:cs typeface="Martel Sans" pitchFamily="34" charset="-120"/>
              </a:rPr>
              <a:t>Care Act 2014</a:t>
            </a:r>
            <a:r>
              <a:rPr lang="en-US" sz="2200" dirty="0">
                <a:solidFill>
                  <a:srgbClr val="2C3249"/>
                </a:solidFill>
                <a:latin typeface="Martel Sans" pitchFamily="34" charset="0"/>
                <a:ea typeface="Martel Sans" pitchFamily="34" charset="-122"/>
                <a:cs typeface="Martel Sans" pitchFamily="34" charset="-120"/>
              </a:rPr>
              <a:t> – wellbeing and independence as statutory rights.</a:t>
            </a:r>
            <a:endParaRPr lang="en-US" sz="2200" dirty="0"/>
          </a:p>
        </p:txBody>
      </p:sp>
      <p:sp>
        <p:nvSpPr>
          <p:cNvPr id="16" name="Text 13"/>
          <p:cNvSpPr/>
          <p:nvPr/>
        </p:nvSpPr>
        <p:spPr>
          <a:xfrm>
            <a:off x="525661" y="2702210"/>
            <a:ext cx="13579078" cy="240149"/>
          </a:xfrm>
          <a:prstGeom prst="rect">
            <a:avLst/>
          </a:prstGeom>
          <a:noFill/>
          <a:ln/>
        </p:spPr>
        <p:txBody>
          <a:bodyPr wrap="none" lIns="0" tIns="0" rIns="0" bIns="0" rtlCol="0" anchor="t"/>
          <a:lstStyle/>
          <a:p>
            <a:pPr marL="342900" indent="-342900" algn="l">
              <a:lnSpc>
                <a:spcPts val="1850"/>
              </a:lnSpc>
              <a:buSzPct val="100000"/>
              <a:buFont typeface="Arial" panose="020B0604020202020204" pitchFamily="34" charset="0"/>
              <a:buChar char="•"/>
            </a:pPr>
            <a:r>
              <a:rPr lang="en-US" sz="2200" b="1" dirty="0">
                <a:solidFill>
                  <a:srgbClr val="2C3249"/>
                </a:solidFill>
                <a:latin typeface="Martel Sans" pitchFamily="34" charset="0"/>
                <a:ea typeface="Martel Sans" pitchFamily="34" charset="-122"/>
                <a:cs typeface="Martel Sans" pitchFamily="34" charset="-120"/>
              </a:rPr>
              <a:t>NHS Long Term Plan</a:t>
            </a:r>
            <a:r>
              <a:rPr lang="en-US" sz="2200" dirty="0">
                <a:solidFill>
                  <a:srgbClr val="2C3249"/>
                </a:solidFill>
                <a:latin typeface="Martel Sans" pitchFamily="34" charset="0"/>
                <a:ea typeface="Martel Sans" pitchFamily="34" charset="-122"/>
                <a:cs typeface="Martel Sans" pitchFamily="34" charset="-120"/>
              </a:rPr>
              <a:t> – integrated, personalised care (Department of Health and Social Care, 2019).</a:t>
            </a:r>
            <a:endParaRPr lang="en-US" sz="2200" dirty="0"/>
          </a:p>
        </p:txBody>
      </p:sp>
      <p:sp>
        <p:nvSpPr>
          <p:cNvPr id="17" name="Text 14"/>
          <p:cNvSpPr/>
          <p:nvPr/>
        </p:nvSpPr>
        <p:spPr>
          <a:xfrm>
            <a:off x="525661" y="3183773"/>
            <a:ext cx="13579078" cy="240149"/>
          </a:xfrm>
          <a:prstGeom prst="rect">
            <a:avLst/>
          </a:prstGeom>
          <a:noFill/>
          <a:ln/>
        </p:spPr>
        <p:txBody>
          <a:bodyPr wrap="none" lIns="0" tIns="0" rIns="0" bIns="0" rtlCol="0" anchor="t"/>
          <a:lstStyle/>
          <a:p>
            <a:pPr marL="342900" indent="-342900" algn="l">
              <a:lnSpc>
                <a:spcPts val="1850"/>
              </a:lnSpc>
              <a:buSzPct val="100000"/>
              <a:buFont typeface="Arial" panose="020B0604020202020204" pitchFamily="34" charset="0"/>
              <a:buChar char="•"/>
            </a:pPr>
            <a:r>
              <a:rPr lang="en-US" sz="2200" b="1" dirty="0">
                <a:solidFill>
                  <a:srgbClr val="2C3249"/>
                </a:solidFill>
                <a:latin typeface="Martel Sans" pitchFamily="34" charset="0"/>
                <a:ea typeface="Martel Sans" pitchFamily="34" charset="-122"/>
                <a:cs typeface="Martel Sans" pitchFamily="34" charset="-120"/>
              </a:rPr>
              <a:t>Ageing Society Grand Challenge</a:t>
            </a:r>
            <a:r>
              <a:rPr lang="en-US" sz="2200" dirty="0">
                <a:solidFill>
                  <a:srgbClr val="2C3249"/>
                </a:solidFill>
                <a:latin typeface="Martel Sans" pitchFamily="34" charset="0"/>
                <a:ea typeface="Martel Sans" pitchFamily="34" charset="-122"/>
                <a:cs typeface="Martel Sans" pitchFamily="34" charset="-120"/>
              </a:rPr>
              <a:t> – technological innovation for later-life independence.</a:t>
            </a:r>
            <a:endParaRPr lang="en-US" sz="2200" dirty="0"/>
          </a:p>
        </p:txBody>
      </p:sp>
      <p:sp>
        <p:nvSpPr>
          <p:cNvPr id="18" name="Text 15"/>
          <p:cNvSpPr/>
          <p:nvPr/>
        </p:nvSpPr>
        <p:spPr>
          <a:xfrm>
            <a:off x="525661" y="3665337"/>
            <a:ext cx="13579078" cy="240149"/>
          </a:xfrm>
          <a:prstGeom prst="rect">
            <a:avLst/>
          </a:prstGeom>
          <a:noFill/>
          <a:ln/>
        </p:spPr>
        <p:txBody>
          <a:bodyPr wrap="none" lIns="0" tIns="0" rIns="0" bIns="0" rtlCol="0" anchor="t"/>
          <a:lstStyle/>
          <a:p>
            <a:pPr marL="342900" indent="-342900" algn="l">
              <a:lnSpc>
                <a:spcPts val="1850"/>
              </a:lnSpc>
              <a:buSzPct val="100000"/>
              <a:buFont typeface="Arial" panose="020B0604020202020204" pitchFamily="34" charset="0"/>
              <a:buChar char="•"/>
            </a:pPr>
            <a:r>
              <a:rPr lang="en-US" sz="2200" dirty="0">
                <a:solidFill>
                  <a:srgbClr val="2C3249"/>
                </a:solidFill>
                <a:latin typeface="Martel Sans" pitchFamily="34" charset="0"/>
                <a:ea typeface="Martel Sans" pitchFamily="34" charset="-122"/>
                <a:cs typeface="Martel Sans" pitchFamily="34" charset="-120"/>
              </a:rPr>
              <a:t>Policies share the ethos: older adults as active participants, not passive recipients.</a:t>
            </a:r>
            <a:endParaRPr lang="en-US" sz="2200" dirty="0"/>
          </a:p>
        </p:txBody>
      </p:sp>
      <p:sp>
        <p:nvSpPr>
          <p:cNvPr id="19" name="Rectangle 18">
            <a:extLst>
              <a:ext uri="{FF2B5EF4-FFF2-40B4-BE49-F238E27FC236}">
                <a16:creationId xmlns:a16="http://schemas.microsoft.com/office/drawing/2014/main" id="{C28BC1DB-65F8-1834-6E6B-D6B0354FE09C}"/>
              </a:ext>
            </a:extLst>
          </p:cNvPr>
          <p:cNvSpPr/>
          <p:nvPr/>
        </p:nvSpPr>
        <p:spPr>
          <a:xfrm>
            <a:off x="12813175" y="7708631"/>
            <a:ext cx="1724628" cy="43994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descr="A diagram of a health care program&#10;&#10;AI-generated content may be incorrect.">
            <a:extLst>
              <a:ext uri="{FF2B5EF4-FFF2-40B4-BE49-F238E27FC236}">
                <a16:creationId xmlns:a16="http://schemas.microsoft.com/office/drawing/2014/main" id="{D02812EF-4D4D-7BCE-B240-50A7C29CCD72}"/>
              </a:ext>
            </a:extLst>
          </p:cNvPr>
          <p:cNvPicPr>
            <a:picLocks noChangeAspect="1"/>
          </p:cNvPicPr>
          <p:nvPr/>
        </p:nvPicPr>
        <p:blipFill>
          <a:blip r:embed="rId5">
            <a:duotone>
              <a:schemeClr val="accent6">
                <a:shade val="45000"/>
                <a:satMod val="135000"/>
              </a:schemeClr>
              <a:prstClr val="white"/>
            </a:duotone>
          </a:blip>
          <a:stretch>
            <a:fillRect/>
          </a:stretch>
        </p:blipFill>
        <p:spPr>
          <a:xfrm>
            <a:off x="4529318" y="4324115"/>
            <a:ext cx="5571763" cy="3714509"/>
          </a:xfrm>
          <a:prstGeom prst="rect">
            <a:avLst/>
          </a:prstGeom>
        </p:spPr>
      </p:pic>
      <p:grpSp>
        <p:nvGrpSpPr>
          <p:cNvPr id="22" name="Group 21">
            <a:extLst>
              <a:ext uri="{FF2B5EF4-FFF2-40B4-BE49-F238E27FC236}">
                <a16:creationId xmlns:a16="http://schemas.microsoft.com/office/drawing/2014/main" id="{102AC236-0750-DA4D-D937-E8F52D31BE84}"/>
              </a:ext>
            </a:extLst>
          </p:cNvPr>
          <p:cNvGrpSpPr/>
          <p:nvPr/>
        </p:nvGrpSpPr>
        <p:grpSpPr>
          <a:xfrm>
            <a:off x="12144150" y="6275293"/>
            <a:ext cx="2215232" cy="1763331"/>
            <a:chOff x="544010" y="208344"/>
            <a:chExt cx="2215232" cy="1763331"/>
          </a:xfrm>
        </p:grpSpPr>
        <p:sp>
          <p:nvSpPr>
            <p:cNvPr id="23" name="Oval 22">
              <a:extLst>
                <a:ext uri="{FF2B5EF4-FFF2-40B4-BE49-F238E27FC236}">
                  <a16:creationId xmlns:a16="http://schemas.microsoft.com/office/drawing/2014/main" id="{F3028C35-458C-F242-20EA-4D6D6603242E}"/>
                </a:ext>
              </a:extLst>
            </p:cNvPr>
            <p:cNvSpPr/>
            <p:nvPr/>
          </p:nvSpPr>
          <p:spPr>
            <a:xfrm>
              <a:off x="544010" y="208344"/>
              <a:ext cx="1502466" cy="1502466"/>
            </a:xfrm>
            <a:prstGeom prst="ellipse">
              <a:avLst/>
            </a:prstGeom>
            <a:solidFill>
              <a:srgbClr val="D2DF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140A5BE7-A154-AF3E-C87D-EBF11943016E}"/>
                </a:ext>
              </a:extLst>
            </p:cNvPr>
            <p:cNvSpPr/>
            <p:nvPr/>
          </p:nvSpPr>
          <p:spPr>
            <a:xfrm>
              <a:off x="1633959" y="846392"/>
              <a:ext cx="1125283" cy="1125283"/>
            </a:xfrm>
            <a:prstGeom prst="ellipse">
              <a:avLst/>
            </a:prstGeom>
            <a:solidFill>
              <a:srgbClr val="E7E5B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6" name="TextBox 25">
            <a:extLst>
              <a:ext uri="{FF2B5EF4-FFF2-40B4-BE49-F238E27FC236}">
                <a16:creationId xmlns:a16="http://schemas.microsoft.com/office/drawing/2014/main" id="{4D773E27-1C9E-E93E-D3CF-2AE81CC63858}"/>
              </a:ext>
            </a:extLst>
          </p:cNvPr>
          <p:cNvSpPr txBox="1"/>
          <p:nvPr/>
        </p:nvSpPr>
        <p:spPr>
          <a:xfrm>
            <a:off x="3657599" y="7715061"/>
            <a:ext cx="7315200" cy="369332"/>
          </a:xfrm>
          <a:prstGeom prst="rect">
            <a:avLst/>
          </a:prstGeom>
          <a:noFill/>
        </p:spPr>
        <p:txBody>
          <a:bodyPr wrap="square">
            <a:spAutoFit/>
          </a:bodyPr>
          <a:lstStyle/>
          <a:p>
            <a:pPr algn="ctr"/>
            <a:r>
              <a:rPr lang="en-GB" dirty="0"/>
              <a:t>Figure: Theoretical and Policy Framework Visual (Self-made)</a:t>
            </a:r>
          </a:p>
        </p:txBody>
      </p:sp>
      <p:pic>
        <p:nvPicPr>
          <p:cNvPr id="7" name="Audio 6">
            <a:hlinkClick r:id="" action="ppaction://media"/>
            <a:extLst>
              <a:ext uri="{FF2B5EF4-FFF2-40B4-BE49-F238E27FC236}">
                <a16:creationId xmlns:a16="http://schemas.microsoft.com/office/drawing/2014/main" id="{28734E24-5031-231A-34A8-3FB5129BE59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290" t="-203290" r="-203290" b="-203290"/>
          <a:stretch>
            <a:fillRect/>
          </a:stretch>
        </p:blipFill>
        <p:spPr>
          <a:xfrm>
            <a:off x="12062765" y="5637251"/>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2090"/>
    </mc:Choice>
    <mc:Fallback xmlns="">
      <p:transition spd="slow" advTm="72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93790" y="1428107"/>
            <a:ext cx="7994452" cy="566976"/>
          </a:xfrm>
          <a:prstGeom prst="rect">
            <a:avLst/>
          </a:prstGeom>
          <a:noFill/>
          <a:ln/>
        </p:spPr>
        <p:txBody>
          <a:bodyPr wrap="none" lIns="0" tIns="0" rIns="0" bIns="0" rtlCol="0" anchor="t"/>
          <a:lstStyle/>
          <a:p>
            <a:pPr marL="0" indent="0" algn="l">
              <a:lnSpc>
                <a:spcPts val="4450"/>
              </a:lnSpc>
              <a:buNone/>
            </a:pPr>
            <a:r>
              <a:rPr lang="en-US" sz="3600" dirty="0">
                <a:solidFill>
                  <a:srgbClr val="272D45"/>
                </a:solidFill>
                <a:latin typeface="Kanit Light" pitchFamily="34" charset="0"/>
                <a:ea typeface="Kanit Light" pitchFamily="34" charset="-122"/>
                <a:cs typeface="Kanit Light" pitchFamily="34" charset="-120"/>
              </a:rPr>
              <a:t>Care, Support, and Empowerment Needs</a:t>
            </a:r>
            <a:endParaRPr lang="en-US" sz="3600" dirty="0"/>
          </a:p>
        </p:txBody>
      </p:sp>
      <p:sp>
        <p:nvSpPr>
          <p:cNvPr id="3" name="Shape 1"/>
          <p:cNvSpPr/>
          <p:nvPr/>
        </p:nvSpPr>
        <p:spPr>
          <a:xfrm>
            <a:off x="793790" y="2975372"/>
            <a:ext cx="4196358" cy="2403396"/>
          </a:xfrm>
          <a:prstGeom prst="roundRect">
            <a:avLst>
              <a:gd name="adj" fmla="val 6087"/>
            </a:avLst>
          </a:prstGeom>
          <a:solidFill>
            <a:srgbClr val="FFFFFF"/>
          </a:solidFill>
          <a:ln/>
        </p:spPr>
        <p:txBody>
          <a:bodyPr/>
          <a:lstStyle/>
          <a:p>
            <a:endParaRPr lang="en-GB"/>
          </a:p>
        </p:txBody>
      </p:sp>
      <p:sp>
        <p:nvSpPr>
          <p:cNvPr id="4" name="Shape 2"/>
          <p:cNvSpPr/>
          <p:nvPr/>
        </p:nvSpPr>
        <p:spPr>
          <a:xfrm>
            <a:off x="793790" y="2944892"/>
            <a:ext cx="4196358" cy="121920"/>
          </a:xfrm>
          <a:prstGeom prst="roundRect">
            <a:avLst>
              <a:gd name="adj" fmla="val 78139"/>
            </a:avLst>
          </a:prstGeom>
          <a:solidFill>
            <a:srgbClr val="437066"/>
          </a:solidFill>
          <a:ln/>
        </p:spPr>
        <p:txBody>
          <a:bodyPr/>
          <a:lstStyle/>
          <a:p>
            <a:endParaRPr lang="en-GB"/>
          </a:p>
        </p:txBody>
      </p:sp>
      <p:sp>
        <p:nvSpPr>
          <p:cNvPr id="5" name="Shape 3"/>
          <p:cNvSpPr/>
          <p:nvPr/>
        </p:nvSpPr>
        <p:spPr>
          <a:xfrm>
            <a:off x="2551688" y="2635210"/>
            <a:ext cx="680442" cy="680442"/>
          </a:xfrm>
          <a:prstGeom prst="roundRect">
            <a:avLst>
              <a:gd name="adj" fmla="val 134383"/>
            </a:avLst>
          </a:prstGeom>
          <a:solidFill>
            <a:srgbClr val="437066"/>
          </a:solidFill>
          <a:ln/>
        </p:spPr>
        <p:txBody>
          <a:bodyPr/>
          <a:lstStyle/>
          <a:p>
            <a:endParaRPr lang="en-GB"/>
          </a:p>
        </p:txBody>
      </p:sp>
      <p:pic>
        <p:nvPicPr>
          <p:cNvPr id="6" name="Image 0" descr="preencoded.png"/>
          <p:cNvPicPr>
            <a:picLocks noChangeAspect="1"/>
          </p:cNvPicPr>
          <p:nvPr/>
        </p:nvPicPr>
        <p:blipFill>
          <a:blip r:embed="rId5"/>
          <a:stretch>
            <a:fillRect/>
          </a:stretch>
        </p:blipFill>
        <p:spPr>
          <a:xfrm>
            <a:off x="2755761" y="2805351"/>
            <a:ext cx="272177" cy="340162"/>
          </a:xfrm>
          <a:prstGeom prst="rect">
            <a:avLst/>
          </a:prstGeom>
        </p:spPr>
      </p:pic>
      <p:sp>
        <p:nvSpPr>
          <p:cNvPr id="7" name="Text 4"/>
          <p:cNvSpPr/>
          <p:nvPr/>
        </p:nvSpPr>
        <p:spPr>
          <a:xfrm>
            <a:off x="1051084" y="354234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C3249"/>
                </a:solidFill>
                <a:latin typeface="Kanit Light" pitchFamily="34" charset="0"/>
                <a:ea typeface="Kanit Light" pitchFamily="34" charset="-122"/>
                <a:cs typeface="Kanit Light" pitchFamily="34" charset="-120"/>
              </a:rPr>
              <a:t>Physical</a:t>
            </a:r>
            <a:endParaRPr lang="en-US" sz="2200" dirty="0"/>
          </a:p>
        </p:txBody>
      </p:sp>
      <p:sp>
        <p:nvSpPr>
          <p:cNvPr id="8" name="Text 5"/>
          <p:cNvSpPr/>
          <p:nvPr/>
        </p:nvSpPr>
        <p:spPr>
          <a:xfrm>
            <a:off x="1051084" y="4032766"/>
            <a:ext cx="3681770" cy="725805"/>
          </a:xfrm>
          <a:prstGeom prst="rect">
            <a:avLst/>
          </a:prstGeom>
          <a:noFill/>
          <a:ln/>
        </p:spPr>
        <p:txBody>
          <a:bodyPr wrap="squar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Mobility, nutrition, functional ability (Age UK, 2024).</a:t>
            </a:r>
            <a:endParaRPr lang="en-US" sz="1750" dirty="0"/>
          </a:p>
        </p:txBody>
      </p:sp>
      <p:sp>
        <p:nvSpPr>
          <p:cNvPr id="9" name="Shape 6"/>
          <p:cNvSpPr/>
          <p:nvPr/>
        </p:nvSpPr>
        <p:spPr>
          <a:xfrm>
            <a:off x="5216962" y="2975372"/>
            <a:ext cx="4196358" cy="2403396"/>
          </a:xfrm>
          <a:prstGeom prst="roundRect">
            <a:avLst>
              <a:gd name="adj" fmla="val 6087"/>
            </a:avLst>
          </a:prstGeom>
          <a:solidFill>
            <a:srgbClr val="FFFFFF"/>
          </a:solidFill>
          <a:ln/>
        </p:spPr>
        <p:txBody>
          <a:bodyPr/>
          <a:lstStyle/>
          <a:p>
            <a:endParaRPr lang="en-GB"/>
          </a:p>
        </p:txBody>
      </p:sp>
      <p:sp>
        <p:nvSpPr>
          <p:cNvPr id="10" name="Shape 7"/>
          <p:cNvSpPr/>
          <p:nvPr/>
        </p:nvSpPr>
        <p:spPr>
          <a:xfrm>
            <a:off x="5216962" y="2944892"/>
            <a:ext cx="4196358" cy="121920"/>
          </a:xfrm>
          <a:prstGeom prst="roundRect">
            <a:avLst>
              <a:gd name="adj" fmla="val 78139"/>
            </a:avLst>
          </a:prstGeom>
          <a:solidFill>
            <a:srgbClr val="437066"/>
          </a:solidFill>
          <a:ln/>
        </p:spPr>
        <p:txBody>
          <a:bodyPr/>
          <a:lstStyle/>
          <a:p>
            <a:endParaRPr lang="en-GB"/>
          </a:p>
        </p:txBody>
      </p:sp>
      <p:sp>
        <p:nvSpPr>
          <p:cNvPr id="11" name="Shape 8"/>
          <p:cNvSpPr/>
          <p:nvPr/>
        </p:nvSpPr>
        <p:spPr>
          <a:xfrm>
            <a:off x="6974860" y="2635210"/>
            <a:ext cx="680442" cy="680442"/>
          </a:xfrm>
          <a:prstGeom prst="roundRect">
            <a:avLst>
              <a:gd name="adj" fmla="val 134383"/>
            </a:avLst>
          </a:prstGeom>
          <a:solidFill>
            <a:srgbClr val="437066"/>
          </a:solidFill>
          <a:ln/>
        </p:spPr>
        <p:txBody>
          <a:bodyPr/>
          <a:lstStyle/>
          <a:p>
            <a:endParaRPr lang="en-GB"/>
          </a:p>
        </p:txBody>
      </p:sp>
      <p:pic>
        <p:nvPicPr>
          <p:cNvPr id="12" name="Image 1" descr="preencoded.png"/>
          <p:cNvPicPr>
            <a:picLocks noChangeAspect="1"/>
          </p:cNvPicPr>
          <p:nvPr/>
        </p:nvPicPr>
        <p:blipFill>
          <a:blip r:embed="rId6"/>
          <a:stretch>
            <a:fillRect/>
          </a:stretch>
        </p:blipFill>
        <p:spPr>
          <a:xfrm>
            <a:off x="7178933" y="2805351"/>
            <a:ext cx="272177" cy="340162"/>
          </a:xfrm>
          <a:prstGeom prst="rect">
            <a:avLst/>
          </a:prstGeom>
        </p:spPr>
      </p:pic>
      <p:sp>
        <p:nvSpPr>
          <p:cNvPr id="13" name="Text 9"/>
          <p:cNvSpPr/>
          <p:nvPr/>
        </p:nvSpPr>
        <p:spPr>
          <a:xfrm>
            <a:off x="5474256" y="354234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C3249"/>
                </a:solidFill>
                <a:latin typeface="Kanit Light" pitchFamily="34" charset="0"/>
                <a:ea typeface="Kanit Light" pitchFamily="34" charset="-122"/>
                <a:cs typeface="Kanit Light" pitchFamily="34" charset="-120"/>
              </a:rPr>
              <a:t>Psychological</a:t>
            </a:r>
            <a:endParaRPr lang="en-US" sz="2200" dirty="0"/>
          </a:p>
        </p:txBody>
      </p:sp>
      <p:sp>
        <p:nvSpPr>
          <p:cNvPr id="14" name="Text 10"/>
          <p:cNvSpPr/>
          <p:nvPr/>
        </p:nvSpPr>
        <p:spPr>
          <a:xfrm>
            <a:off x="5474256" y="4032766"/>
            <a:ext cx="3681770" cy="725805"/>
          </a:xfrm>
          <a:prstGeom prst="rect">
            <a:avLst/>
          </a:prstGeom>
          <a:noFill/>
          <a:ln/>
        </p:spPr>
        <p:txBody>
          <a:bodyPr wrap="squar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Self-worth, control, and emotional wellbeing.</a:t>
            </a:r>
            <a:endParaRPr lang="en-US" sz="1750" dirty="0"/>
          </a:p>
        </p:txBody>
      </p:sp>
      <p:sp>
        <p:nvSpPr>
          <p:cNvPr id="15" name="Shape 11"/>
          <p:cNvSpPr/>
          <p:nvPr/>
        </p:nvSpPr>
        <p:spPr>
          <a:xfrm>
            <a:off x="9640133" y="2975372"/>
            <a:ext cx="4196358" cy="2403396"/>
          </a:xfrm>
          <a:prstGeom prst="roundRect">
            <a:avLst>
              <a:gd name="adj" fmla="val 6087"/>
            </a:avLst>
          </a:prstGeom>
          <a:solidFill>
            <a:srgbClr val="FFFFFF"/>
          </a:solidFill>
          <a:ln/>
        </p:spPr>
        <p:txBody>
          <a:bodyPr/>
          <a:lstStyle/>
          <a:p>
            <a:endParaRPr lang="en-GB"/>
          </a:p>
        </p:txBody>
      </p:sp>
      <p:sp>
        <p:nvSpPr>
          <p:cNvPr id="16" name="Shape 12"/>
          <p:cNvSpPr/>
          <p:nvPr/>
        </p:nvSpPr>
        <p:spPr>
          <a:xfrm>
            <a:off x="9640133" y="2944892"/>
            <a:ext cx="4196358" cy="121920"/>
          </a:xfrm>
          <a:prstGeom prst="roundRect">
            <a:avLst>
              <a:gd name="adj" fmla="val 78139"/>
            </a:avLst>
          </a:prstGeom>
          <a:solidFill>
            <a:srgbClr val="437066"/>
          </a:solidFill>
          <a:ln/>
        </p:spPr>
        <p:txBody>
          <a:bodyPr/>
          <a:lstStyle/>
          <a:p>
            <a:endParaRPr lang="en-GB"/>
          </a:p>
        </p:txBody>
      </p:sp>
      <p:sp>
        <p:nvSpPr>
          <p:cNvPr id="17" name="Shape 13"/>
          <p:cNvSpPr/>
          <p:nvPr/>
        </p:nvSpPr>
        <p:spPr>
          <a:xfrm>
            <a:off x="11398032" y="2635210"/>
            <a:ext cx="680442" cy="680442"/>
          </a:xfrm>
          <a:prstGeom prst="roundRect">
            <a:avLst>
              <a:gd name="adj" fmla="val 134383"/>
            </a:avLst>
          </a:prstGeom>
          <a:solidFill>
            <a:srgbClr val="437066"/>
          </a:solidFill>
          <a:ln/>
        </p:spPr>
        <p:txBody>
          <a:bodyPr/>
          <a:lstStyle/>
          <a:p>
            <a:endParaRPr lang="en-GB"/>
          </a:p>
        </p:txBody>
      </p:sp>
      <p:pic>
        <p:nvPicPr>
          <p:cNvPr id="18" name="Image 2" descr="preencoded.png"/>
          <p:cNvPicPr>
            <a:picLocks noChangeAspect="1"/>
          </p:cNvPicPr>
          <p:nvPr/>
        </p:nvPicPr>
        <p:blipFill>
          <a:blip r:embed="rId7"/>
          <a:stretch>
            <a:fillRect/>
          </a:stretch>
        </p:blipFill>
        <p:spPr>
          <a:xfrm>
            <a:off x="11602105" y="2805351"/>
            <a:ext cx="272177" cy="340162"/>
          </a:xfrm>
          <a:prstGeom prst="rect">
            <a:avLst/>
          </a:prstGeom>
        </p:spPr>
      </p:pic>
      <p:sp>
        <p:nvSpPr>
          <p:cNvPr id="19" name="Text 14"/>
          <p:cNvSpPr/>
          <p:nvPr/>
        </p:nvSpPr>
        <p:spPr>
          <a:xfrm>
            <a:off x="9897427" y="3542348"/>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C3249"/>
                </a:solidFill>
                <a:latin typeface="Kanit Light" pitchFamily="34" charset="0"/>
                <a:ea typeface="Kanit Light" pitchFamily="34" charset="-122"/>
                <a:cs typeface="Kanit Light" pitchFamily="34" charset="-120"/>
              </a:rPr>
              <a:t>Social</a:t>
            </a:r>
            <a:endParaRPr lang="en-US" sz="2200" dirty="0"/>
          </a:p>
        </p:txBody>
      </p:sp>
      <p:sp>
        <p:nvSpPr>
          <p:cNvPr id="20" name="Text 15"/>
          <p:cNvSpPr/>
          <p:nvPr/>
        </p:nvSpPr>
        <p:spPr>
          <a:xfrm>
            <a:off x="9897427" y="4032766"/>
            <a:ext cx="3681770" cy="1088708"/>
          </a:xfrm>
          <a:prstGeom prst="rect">
            <a:avLst/>
          </a:prstGeom>
          <a:noFill/>
          <a:ln/>
        </p:spPr>
        <p:txBody>
          <a:bodyPr wrap="squar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Connection and inclusion to combat loneliness (Carr et al., 2008).</a:t>
            </a:r>
            <a:endParaRPr lang="en-US" sz="1750" dirty="0"/>
          </a:p>
        </p:txBody>
      </p:sp>
      <p:sp>
        <p:nvSpPr>
          <p:cNvPr id="21" name="Text 16"/>
          <p:cNvSpPr/>
          <p:nvPr/>
        </p:nvSpPr>
        <p:spPr>
          <a:xfrm>
            <a:off x="793790" y="5633918"/>
            <a:ext cx="13042821" cy="362903"/>
          </a:xfrm>
          <a:prstGeom prst="rect">
            <a:avLst/>
          </a:prstGeom>
          <a:noFill/>
          <a:ln/>
        </p:spPr>
        <p:txBody>
          <a:bodyPr wrap="none" lIns="0" tIns="0" rIns="0" bIns="0" rtlCol="0" anchor="t"/>
          <a:lstStyle/>
          <a:p>
            <a:pPr marL="285750" indent="-285750" algn="l">
              <a:lnSpc>
                <a:spcPts val="2850"/>
              </a:lnSpc>
              <a:buFont typeface="Arial" panose="020B0604020202020204" pitchFamily="34" charset="0"/>
              <a:buChar char="•"/>
            </a:pPr>
            <a:r>
              <a:rPr lang="en-US" sz="1750" dirty="0">
                <a:solidFill>
                  <a:srgbClr val="2C3249"/>
                </a:solidFill>
                <a:latin typeface="Martel Sans" pitchFamily="34" charset="0"/>
                <a:ea typeface="Martel Sans" pitchFamily="34" charset="-122"/>
                <a:cs typeface="Martel Sans" pitchFamily="34" charset="-120"/>
              </a:rPr>
              <a:t>Empowerment = ability to make informed choices and influence surroundings.</a:t>
            </a:r>
            <a:endParaRPr lang="en-US" sz="1750" dirty="0"/>
          </a:p>
        </p:txBody>
      </p:sp>
      <p:sp>
        <p:nvSpPr>
          <p:cNvPr id="22" name="Text 17"/>
          <p:cNvSpPr/>
          <p:nvPr/>
        </p:nvSpPr>
        <p:spPr>
          <a:xfrm>
            <a:off x="793790" y="6251972"/>
            <a:ext cx="13042821" cy="362903"/>
          </a:xfrm>
          <a:prstGeom prst="rect">
            <a:avLst/>
          </a:prstGeom>
          <a:noFill/>
          <a:ln/>
        </p:spPr>
        <p:txBody>
          <a:bodyPr wrap="none" lIns="0" tIns="0" rIns="0" bIns="0" rtlCol="0" anchor="t"/>
          <a:lstStyle/>
          <a:p>
            <a:pPr marL="285750" indent="-285750" algn="l">
              <a:lnSpc>
                <a:spcPts val="2850"/>
              </a:lnSpc>
              <a:buFont typeface="Arial" panose="020B0604020202020204" pitchFamily="34" charset="0"/>
              <a:buChar char="•"/>
            </a:pPr>
            <a:r>
              <a:rPr lang="en-US" sz="1750" dirty="0">
                <a:solidFill>
                  <a:srgbClr val="2C3249"/>
                </a:solidFill>
                <a:latin typeface="Martel Sans" pitchFamily="34" charset="0"/>
                <a:ea typeface="Martel Sans" pitchFamily="34" charset="-122"/>
                <a:cs typeface="Martel Sans" pitchFamily="34" charset="-120"/>
              </a:rPr>
              <a:t>Holistic care must integrate </a:t>
            </a:r>
            <a:r>
              <a:rPr lang="en-US" sz="1750" b="1" dirty="0">
                <a:solidFill>
                  <a:srgbClr val="2C3249"/>
                </a:solidFill>
                <a:latin typeface="Martel Sans" pitchFamily="34" charset="0"/>
                <a:ea typeface="Martel Sans" pitchFamily="34" charset="-122"/>
                <a:cs typeface="Martel Sans" pitchFamily="34" charset="-120"/>
              </a:rPr>
              <a:t>health promotion</a:t>
            </a:r>
            <a:r>
              <a:rPr lang="en-US" sz="1750" dirty="0">
                <a:solidFill>
                  <a:srgbClr val="2C3249"/>
                </a:solidFill>
                <a:latin typeface="Martel Sans" pitchFamily="34" charset="0"/>
                <a:ea typeface="Martel Sans" pitchFamily="34" charset="-122"/>
                <a:cs typeface="Martel Sans" pitchFamily="34" charset="-120"/>
              </a:rPr>
              <a:t>, </a:t>
            </a:r>
            <a:r>
              <a:rPr lang="en-US" sz="1750" b="1" dirty="0">
                <a:solidFill>
                  <a:srgbClr val="2C3249"/>
                </a:solidFill>
                <a:latin typeface="Martel Sans" pitchFamily="34" charset="0"/>
                <a:ea typeface="Martel Sans" pitchFamily="34" charset="-122"/>
                <a:cs typeface="Martel Sans" pitchFamily="34" charset="-120"/>
              </a:rPr>
              <a:t>emotional support</a:t>
            </a:r>
            <a:r>
              <a:rPr lang="en-US" sz="1750" dirty="0">
                <a:solidFill>
                  <a:srgbClr val="2C3249"/>
                </a:solidFill>
                <a:latin typeface="Martel Sans" pitchFamily="34" charset="0"/>
                <a:ea typeface="Martel Sans" pitchFamily="34" charset="-122"/>
                <a:cs typeface="Martel Sans" pitchFamily="34" charset="-120"/>
              </a:rPr>
              <a:t>, and </a:t>
            </a:r>
            <a:r>
              <a:rPr lang="en-US" sz="1750" b="1" dirty="0">
                <a:solidFill>
                  <a:srgbClr val="2C3249"/>
                </a:solidFill>
                <a:latin typeface="Martel Sans" pitchFamily="34" charset="0"/>
                <a:ea typeface="Martel Sans" pitchFamily="34" charset="-122"/>
                <a:cs typeface="Martel Sans" pitchFamily="34" charset="-120"/>
              </a:rPr>
              <a:t>community engagement</a:t>
            </a:r>
            <a:r>
              <a:rPr lang="en-US" sz="1750" dirty="0">
                <a:solidFill>
                  <a:srgbClr val="2C3249"/>
                </a:solidFill>
                <a:latin typeface="Martel Sans" pitchFamily="34" charset="0"/>
                <a:ea typeface="Martel Sans" pitchFamily="34" charset="-122"/>
                <a:cs typeface="Martel Sans" pitchFamily="34" charset="-120"/>
              </a:rPr>
              <a:t>.</a:t>
            </a:r>
            <a:endParaRPr lang="en-US" sz="1750" dirty="0"/>
          </a:p>
        </p:txBody>
      </p:sp>
      <p:sp>
        <p:nvSpPr>
          <p:cNvPr id="23" name="Rectangle 22">
            <a:extLst>
              <a:ext uri="{FF2B5EF4-FFF2-40B4-BE49-F238E27FC236}">
                <a16:creationId xmlns:a16="http://schemas.microsoft.com/office/drawing/2014/main" id="{C01B5EE1-BB95-9BBF-C04D-4D3F4977D139}"/>
              </a:ext>
            </a:extLst>
          </p:cNvPr>
          <p:cNvSpPr/>
          <p:nvPr/>
        </p:nvSpPr>
        <p:spPr>
          <a:xfrm>
            <a:off x="12813175" y="7708631"/>
            <a:ext cx="1724628" cy="43994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5" name="Group 24">
            <a:extLst>
              <a:ext uri="{FF2B5EF4-FFF2-40B4-BE49-F238E27FC236}">
                <a16:creationId xmlns:a16="http://schemas.microsoft.com/office/drawing/2014/main" id="{27FA86C0-DD85-12BB-0834-5264902512C1}"/>
              </a:ext>
            </a:extLst>
          </p:cNvPr>
          <p:cNvGrpSpPr/>
          <p:nvPr/>
        </p:nvGrpSpPr>
        <p:grpSpPr>
          <a:xfrm>
            <a:off x="-530129" y="-431648"/>
            <a:ext cx="2215232" cy="1763331"/>
            <a:chOff x="544010" y="208344"/>
            <a:chExt cx="2215232" cy="1763331"/>
          </a:xfrm>
        </p:grpSpPr>
        <p:sp>
          <p:nvSpPr>
            <p:cNvPr id="26" name="Oval 25">
              <a:extLst>
                <a:ext uri="{FF2B5EF4-FFF2-40B4-BE49-F238E27FC236}">
                  <a16:creationId xmlns:a16="http://schemas.microsoft.com/office/drawing/2014/main" id="{593F42AB-E541-E62C-C255-0320859E995E}"/>
                </a:ext>
              </a:extLst>
            </p:cNvPr>
            <p:cNvSpPr/>
            <p:nvPr/>
          </p:nvSpPr>
          <p:spPr>
            <a:xfrm>
              <a:off x="544010" y="208344"/>
              <a:ext cx="1502466" cy="1502466"/>
            </a:xfrm>
            <a:prstGeom prst="ellipse">
              <a:avLst/>
            </a:prstGeom>
            <a:solidFill>
              <a:srgbClr val="D2DF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a:extLst>
                <a:ext uri="{FF2B5EF4-FFF2-40B4-BE49-F238E27FC236}">
                  <a16:creationId xmlns:a16="http://schemas.microsoft.com/office/drawing/2014/main" id="{BDA712F9-3028-F541-17B7-74087C81CBFD}"/>
                </a:ext>
              </a:extLst>
            </p:cNvPr>
            <p:cNvSpPr/>
            <p:nvPr/>
          </p:nvSpPr>
          <p:spPr>
            <a:xfrm>
              <a:off x="1633959" y="846392"/>
              <a:ext cx="1125283" cy="1125283"/>
            </a:xfrm>
            <a:prstGeom prst="ellipse">
              <a:avLst/>
            </a:prstGeom>
            <a:solidFill>
              <a:srgbClr val="E7E5B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9" name="Audio 28">
            <a:hlinkClick r:id="" action="ppaction://media"/>
            <a:extLst>
              <a:ext uri="{FF2B5EF4-FFF2-40B4-BE49-F238E27FC236}">
                <a16:creationId xmlns:a16="http://schemas.microsoft.com/office/drawing/2014/main" id="{AEE3545C-B15F-AC41-2881-F1077B55165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9209"/>
    </mc:Choice>
    <mc:Fallback xmlns="">
      <p:transition spd="slow" advTm="69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93790" y="883563"/>
            <a:ext cx="7294721" cy="566976"/>
          </a:xfrm>
          <a:prstGeom prst="rect">
            <a:avLst/>
          </a:prstGeom>
          <a:noFill/>
          <a:ln/>
        </p:spPr>
        <p:txBody>
          <a:bodyPr wrap="none" lIns="0" tIns="0" rIns="0" bIns="0" rtlCol="0" anchor="t"/>
          <a:lstStyle/>
          <a:p>
            <a:pPr marL="0" indent="0" algn="l">
              <a:lnSpc>
                <a:spcPts val="4450"/>
              </a:lnSpc>
              <a:buNone/>
            </a:pPr>
            <a:r>
              <a:rPr lang="en-US" sz="3600" dirty="0">
                <a:solidFill>
                  <a:srgbClr val="272D45"/>
                </a:solidFill>
                <a:latin typeface="Kanit Light" pitchFamily="34" charset="0"/>
                <a:ea typeface="Kanit Light" pitchFamily="34" charset="-122"/>
                <a:cs typeface="Kanit Light" pitchFamily="34" charset="-120"/>
              </a:rPr>
              <a:t>Current UK Services and Approaches</a:t>
            </a:r>
            <a:endParaRPr lang="en-US" sz="3600" dirty="0"/>
          </a:p>
        </p:txBody>
      </p:sp>
      <p:sp>
        <p:nvSpPr>
          <p:cNvPr id="3" name="Shape 1"/>
          <p:cNvSpPr/>
          <p:nvPr/>
        </p:nvSpPr>
        <p:spPr>
          <a:xfrm>
            <a:off x="816649" y="2734509"/>
            <a:ext cx="13042821" cy="3054906"/>
          </a:xfrm>
          <a:prstGeom prst="roundRect">
            <a:avLst>
              <a:gd name="adj" fmla="val 3119"/>
            </a:avLst>
          </a:prstGeom>
          <a:noFill/>
          <a:ln w="7620">
            <a:solidFill>
              <a:srgbClr val="000000">
                <a:alpha val="8000"/>
              </a:srgbClr>
            </a:solidFill>
            <a:prstDash val="solid"/>
          </a:ln>
        </p:spPr>
        <p:txBody>
          <a:bodyPr/>
          <a:lstStyle/>
          <a:p>
            <a:endParaRPr lang="en-GB"/>
          </a:p>
        </p:txBody>
      </p:sp>
      <p:sp>
        <p:nvSpPr>
          <p:cNvPr id="4" name="Shape 2"/>
          <p:cNvSpPr/>
          <p:nvPr/>
        </p:nvSpPr>
        <p:spPr>
          <a:xfrm>
            <a:off x="801410" y="3723324"/>
            <a:ext cx="13027581" cy="1013222"/>
          </a:xfrm>
          <a:prstGeom prst="rect">
            <a:avLst/>
          </a:prstGeom>
          <a:solidFill>
            <a:srgbClr val="FFFFFF">
              <a:alpha val="4000"/>
            </a:srgbClr>
          </a:solidFill>
          <a:ln/>
        </p:spPr>
        <p:txBody>
          <a:bodyPr/>
          <a:lstStyle/>
          <a:p>
            <a:endParaRPr lang="en-GB"/>
          </a:p>
        </p:txBody>
      </p:sp>
      <p:sp>
        <p:nvSpPr>
          <p:cNvPr id="5" name="Text 3"/>
          <p:cNvSpPr/>
          <p:nvPr/>
        </p:nvSpPr>
        <p:spPr>
          <a:xfrm>
            <a:off x="1028224" y="3867032"/>
            <a:ext cx="6056352" cy="725805"/>
          </a:xfrm>
          <a:prstGeom prst="rect">
            <a:avLst/>
          </a:prstGeom>
          <a:noFill/>
          <a:ln/>
        </p:spPr>
        <p:txBody>
          <a:bodyPr wrap="squar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NHS community services and domiciliary care support ageing in place.</a:t>
            </a:r>
            <a:endParaRPr lang="en-US" sz="1750" dirty="0"/>
          </a:p>
        </p:txBody>
      </p:sp>
      <p:sp>
        <p:nvSpPr>
          <p:cNvPr id="6" name="Text 4"/>
          <p:cNvSpPr/>
          <p:nvPr/>
        </p:nvSpPr>
        <p:spPr>
          <a:xfrm>
            <a:off x="7545824" y="3867032"/>
            <a:ext cx="6056352" cy="362903"/>
          </a:xfrm>
          <a:prstGeom prst="rect">
            <a:avLst/>
          </a:prstGeom>
          <a:noFill/>
          <a:ln/>
        </p:spPr>
        <p:txBody>
          <a:bodyPr wrap="non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Regional variation in service provision.</a:t>
            </a:r>
            <a:endParaRPr lang="en-US" sz="1750" dirty="0"/>
          </a:p>
        </p:txBody>
      </p:sp>
      <p:sp>
        <p:nvSpPr>
          <p:cNvPr id="7" name="Shape 5"/>
          <p:cNvSpPr/>
          <p:nvPr/>
        </p:nvSpPr>
        <p:spPr>
          <a:xfrm>
            <a:off x="801410" y="4736545"/>
            <a:ext cx="13027581" cy="1013222"/>
          </a:xfrm>
          <a:prstGeom prst="rect">
            <a:avLst/>
          </a:prstGeom>
          <a:solidFill>
            <a:srgbClr val="000000">
              <a:alpha val="4000"/>
            </a:srgbClr>
          </a:solidFill>
          <a:ln/>
        </p:spPr>
        <p:txBody>
          <a:bodyPr/>
          <a:lstStyle/>
          <a:p>
            <a:endParaRPr lang="en-GB"/>
          </a:p>
        </p:txBody>
      </p:sp>
      <p:sp>
        <p:nvSpPr>
          <p:cNvPr id="8" name="Text 6"/>
          <p:cNvSpPr/>
          <p:nvPr/>
        </p:nvSpPr>
        <p:spPr>
          <a:xfrm>
            <a:off x="1028224" y="4880254"/>
            <a:ext cx="6056352" cy="725805"/>
          </a:xfrm>
          <a:prstGeom prst="rect">
            <a:avLst/>
          </a:prstGeom>
          <a:noFill/>
          <a:ln/>
        </p:spPr>
        <p:txBody>
          <a:bodyPr wrap="squar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Integrated Care Systems (ICSs) coordinate across health and social care (Baxter et al., 2018).</a:t>
            </a:r>
            <a:endParaRPr lang="en-US" sz="1750" dirty="0"/>
          </a:p>
        </p:txBody>
      </p:sp>
      <p:sp>
        <p:nvSpPr>
          <p:cNvPr id="9" name="Text 7"/>
          <p:cNvSpPr/>
          <p:nvPr/>
        </p:nvSpPr>
        <p:spPr>
          <a:xfrm>
            <a:off x="7545824" y="4880254"/>
            <a:ext cx="6056352" cy="362903"/>
          </a:xfrm>
          <a:prstGeom prst="rect">
            <a:avLst/>
          </a:prstGeom>
          <a:noFill/>
          <a:ln/>
        </p:spPr>
        <p:txBody>
          <a:bodyPr wrap="non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Underfunding of services.</a:t>
            </a:r>
            <a:endParaRPr lang="en-US" sz="1750" dirty="0"/>
          </a:p>
        </p:txBody>
      </p:sp>
      <p:sp>
        <p:nvSpPr>
          <p:cNvPr id="10" name="Shape 8"/>
          <p:cNvSpPr/>
          <p:nvPr/>
        </p:nvSpPr>
        <p:spPr>
          <a:xfrm>
            <a:off x="801410" y="5749767"/>
            <a:ext cx="13027581" cy="1013222"/>
          </a:xfrm>
          <a:prstGeom prst="rect">
            <a:avLst/>
          </a:prstGeom>
          <a:solidFill>
            <a:srgbClr val="FFFFFF">
              <a:alpha val="4000"/>
            </a:srgbClr>
          </a:solidFill>
          <a:ln/>
        </p:spPr>
        <p:txBody>
          <a:bodyPr/>
          <a:lstStyle/>
          <a:p>
            <a:endParaRPr lang="en-GB"/>
          </a:p>
        </p:txBody>
      </p:sp>
      <p:sp>
        <p:nvSpPr>
          <p:cNvPr id="11" name="Text 9"/>
          <p:cNvSpPr/>
          <p:nvPr/>
        </p:nvSpPr>
        <p:spPr>
          <a:xfrm>
            <a:off x="1028224" y="5893476"/>
            <a:ext cx="6056352" cy="725805"/>
          </a:xfrm>
          <a:prstGeom prst="rect">
            <a:avLst/>
          </a:prstGeom>
          <a:noFill/>
          <a:ln/>
        </p:spPr>
        <p:txBody>
          <a:bodyPr wrap="squar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Personal budgets promote autonomy and self-directed care.</a:t>
            </a:r>
            <a:endParaRPr lang="en-US" sz="1750" dirty="0"/>
          </a:p>
        </p:txBody>
      </p:sp>
      <p:sp>
        <p:nvSpPr>
          <p:cNvPr id="12" name="Text 10"/>
          <p:cNvSpPr/>
          <p:nvPr/>
        </p:nvSpPr>
        <p:spPr>
          <a:xfrm>
            <a:off x="7545824" y="5893476"/>
            <a:ext cx="6056352" cy="362903"/>
          </a:xfrm>
          <a:prstGeom prst="rect">
            <a:avLst/>
          </a:prstGeom>
          <a:noFill/>
          <a:ln/>
        </p:spPr>
        <p:txBody>
          <a:bodyPr wrap="none" lIns="0" tIns="0" rIns="0" bIns="0" rtlCol="0" anchor="t"/>
          <a:lstStyle/>
          <a:p>
            <a:pPr>
              <a:lnSpc>
                <a:spcPts val="2850"/>
              </a:lnSpc>
            </a:pPr>
            <a:r>
              <a:rPr lang="en-US" sz="1750" dirty="0">
                <a:solidFill>
                  <a:srgbClr val="2C3249"/>
                </a:solidFill>
                <a:latin typeface="Martel Sans" pitchFamily="34" charset="0"/>
                <a:ea typeface="Martel Sans" pitchFamily="34" charset="-122"/>
                <a:cs typeface="Martel Sans" pitchFamily="34" charset="-120"/>
              </a:rPr>
              <a:t>Workforce shortages </a:t>
            </a:r>
            <a:r>
              <a:rPr lang="en-US" sz="1750" b="1" dirty="0">
                <a:solidFill>
                  <a:srgbClr val="2C3249"/>
                </a:solidFill>
                <a:latin typeface="Martel Sans" pitchFamily="34" charset="0"/>
                <a:ea typeface="Martel Sans" pitchFamily="34" charset="-122"/>
                <a:cs typeface="Martel Sans" pitchFamily="34" charset="-120"/>
              </a:rPr>
              <a:t>Care Quality Commission (2023)</a:t>
            </a:r>
            <a:r>
              <a:rPr lang="en-US" sz="1750" dirty="0">
                <a:solidFill>
                  <a:srgbClr val="2C3249"/>
                </a:solidFill>
                <a:latin typeface="Martel Sans" pitchFamily="34" charset="0"/>
                <a:ea typeface="Martel Sans" pitchFamily="34" charset="-122"/>
                <a:cs typeface="Martel Sans" pitchFamily="34" charset="-120"/>
              </a:rPr>
              <a:t>.</a:t>
            </a:r>
            <a:endParaRPr lang="en-US" sz="1750" dirty="0"/>
          </a:p>
        </p:txBody>
      </p:sp>
      <p:sp>
        <p:nvSpPr>
          <p:cNvPr id="18" name="Shape 5">
            <a:extLst>
              <a:ext uri="{FF2B5EF4-FFF2-40B4-BE49-F238E27FC236}">
                <a16:creationId xmlns:a16="http://schemas.microsoft.com/office/drawing/2014/main" id="{96E04F4C-4F8D-39D4-B21B-577528A253A1}"/>
              </a:ext>
            </a:extLst>
          </p:cNvPr>
          <p:cNvSpPr/>
          <p:nvPr/>
        </p:nvSpPr>
        <p:spPr>
          <a:xfrm>
            <a:off x="786170" y="2710103"/>
            <a:ext cx="13027581" cy="1013222"/>
          </a:xfrm>
          <a:prstGeom prst="rect">
            <a:avLst/>
          </a:prstGeom>
          <a:solidFill>
            <a:srgbClr val="000000">
              <a:alpha val="4000"/>
            </a:srgbClr>
          </a:solidFill>
          <a:ln/>
        </p:spPr>
        <p:txBody>
          <a:bodyPr/>
          <a:lstStyle/>
          <a:p>
            <a:endParaRPr lang="en-GB"/>
          </a:p>
        </p:txBody>
      </p:sp>
      <p:sp>
        <p:nvSpPr>
          <p:cNvPr id="19" name="Text 6">
            <a:extLst>
              <a:ext uri="{FF2B5EF4-FFF2-40B4-BE49-F238E27FC236}">
                <a16:creationId xmlns:a16="http://schemas.microsoft.com/office/drawing/2014/main" id="{B8C067C7-193E-E5A2-1F06-24D1F79BF100}"/>
              </a:ext>
            </a:extLst>
          </p:cNvPr>
          <p:cNvSpPr/>
          <p:nvPr/>
        </p:nvSpPr>
        <p:spPr>
          <a:xfrm>
            <a:off x="1012984" y="3076341"/>
            <a:ext cx="6056352" cy="725805"/>
          </a:xfrm>
          <a:prstGeom prst="rect">
            <a:avLst/>
          </a:prstGeom>
          <a:noFill/>
          <a:ln/>
        </p:spPr>
        <p:txBody>
          <a:bodyPr wrap="square" lIns="0" tIns="0" rIns="0" bIns="0" rtlCol="0" anchor="t"/>
          <a:lstStyle/>
          <a:p>
            <a:pPr marL="0" indent="0" algn="ctr">
              <a:lnSpc>
                <a:spcPts val="2850"/>
              </a:lnSpc>
              <a:buNone/>
            </a:pPr>
            <a:r>
              <a:rPr lang="en-US" sz="2800" b="1" dirty="0">
                <a:solidFill>
                  <a:srgbClr val="2C3249"/>
                </a:solidFill>
                <a:latin typeface="Martel Sans" pitchFamily="34" charset="0"/>
                <a:ea typeface="Martel Sans" pitchFamily="34" charset="-122"/>
                <a:cs typeface="Martel Sans" pitchFamily="34" charset="-120"/>
              </a:rPr>
              <a:t>Policy Aims</a:t>
            </a:r>
            <a:endParaRPr lang="en-US" sz="2800" b="1" dirty="0"/>
          </a:p>
        </p:txBody>
      </p:sp>
      <p:sp>
        <p:nvSpPr>
          <p:cNvPr id="20" name="Text 7">
            <a:extLst>
              <a:ext uri="{FF2B5EF4-FFF2-40B4-BE49-F238E27FC236}">
                <a16:creationId xmlns:a16="http://schemas.microsoft.com/office/drawing/2014/main" id="{4F8FC93F-17BB-AD87-12E1-474026F19D56}"/>
              </a:ext>
            </a:extLst>
          </p:cNvPr>
          <p:cNvSpPr/>
          <p:nvPr/>
        </p:nvSpPr>
        <p:spPr>
          <a:xfrm>
            <a:off x="7530584" y="3076341"/>
            <a:ext cx="6056352" cy="362903"/>
          </a:xfrm>
          <a:prstGeom prst="rect">
            <a:avLst/>
          </a:prstGeom>
          <a:noFill/>
          <a:ln/>
        </p:spPr>
        <p:txBody>
          <a:bodyPr wrap="none" lIns="0" tIns="0" rIns="0" bIns="0" rtlCol="0" anchor="t"/>
          <a:lstStyle/>
          <a:p>
            <a:pPr marL="0" indent="0" algn="ctr">
              <a:lnSpc>
                <a:spcPts val="2850"/>
              </a:lnSpc>
              <a:buNone/>
            </a:pPr>
            <a:r>
              <a:rPr lang="en-US" sz="2800" b="1" dirty="0">
                <a:solidFill>
                  <a:srgbClr val="2C3249"/>
                </a:solidFill>
                <a:latin typeface="Martel Sans" pitchFamily="34" charset="0"/>
                <a:ea typeface="Martel Sans" pitchFamily="34" charset="-122"/>
                <a:cs typeface="Martel Sans" pitchFamily="34" charset="-120"/>
              </a:rPr>
              <a:t>Real World Challenges</a:t>
            </a:r>
            <a:endParaRPr lang="en-US" sz="2800" b="1" dirty="0"/>
          </a:p>
        </p:txBody>
      </p:sp>
      <p:sp>
        <p:nvSpPr>
          <p:cNvPr id="21" name="Rectangle 20">
            <a:extLst>
              <a:ext uri="{FF2B5EF4-FFF2-40B4-BE49-F238E27FC236}">
                <a16:creationId xmlns:a16="http://schemas.microsoft.com/office/drawing/2014/main" id="{B11941CD-62B3-E9B1-CE75-1E3DC71822B5}"/>
              </a:ext>
            </a:extLst>
          </p:cNvPr>
          <p:cNvSpPr/>
          <p:nvPr/>
        </p:nvSpPr>
        <p:spPr>
          <a:xfrm>
            <a:off x="12813175" y="7708631"/>
            <a:ext cx="1724628" cy="43994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32D156B6-6FD7-157D-13A9-B6E0CBCB15EB}"/>
              </a:ext>
            </a:extLst>
          </p:cNvPr>
          <p:cNvSpPr/>
          <p:nvPr/>
        </p:nvSpPr>
        <p:spPr>
          <a:xfrm>
            <a:off x="-15240" y="8009679"/>
            <a:ext cx="14630400" cy="69449"/>
          </a:xfrm>
          <a:prstGeom prst="rect">
            <a:avLst/>
          </a:prstGeom>
          <a:solidFill>
            <a:srgbClr val="E7E5B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3" name="Group 22">
            <a:extLst>
              <a:ext uri="{FF2B5EF4-FFF2-40B4-BE49-F238E27FC236}">
                <a16:creationId xmlns:a16="http://schemas.microsoft.com/office/drawing/2014/main" id="{28604980-E1B2-A224-5F7D-5D801843D657}"/>
              </a:ext>
            </a:extLst>
          </p:cNvPr>
          <p:cNvGrpSpPr/>
          <p:nvPr/>
        </p:nvGrpSpPr>
        <p:grpSpPr>
          <a:xfrm>
            <a:off x="12567873" y="-198005"/>
            <a:ext cx="2215232" cy="1763331"/>
            <a:chOff x="544010" y="208344"/>
            <a:chExt cx="2215232" cy="1763331"/>
          </a:xfrm>
        </p:grpSpPr>
        <p:sp>
          <p:nvSpPr>
            <p:cNvPr id="24" name="Oval 23">
              <a:extLst>
                <a:ext uri="{FF2B5EF4-FFF2-40B4-BE49-F238E27FC236}">
                  <a16:creationId xmlns:a16="http://schemas.microsoft.com/office/drawing/2014/main" id="{569969F3-393F-07CC-B13B-9B793709FFC8}"/>
                </a:ext>
              </a:extLst>
            </p:cNvPr>
            <p:cNvSpPr/>
            <p:nvPr/>
          </p:nvSpPr>
          <p:spPr>
            <a:xfrm>
              <a:off x="544010" y="208344"/>
              <a:ext cx="1502466" cy="1502466"/>
            </a:xfrm>
            <a:prstGeom prst="ellipse">
              <a:avLst/>
            </a:prstGeom>
            <a:solidFill>
              <a:srgbClr val="D2DF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4524B23D-D3F7-4A07-CFE5-8E30424F0883}"/>
                </a:ext>
              </a:extLst>
            </p:cNvPr>
            <p:cNvSpPr/>
            <p:nvPr/>
          </p:nvSpPr>
          <p:spPr>
            <a:xfrm>
              <a:off x="1633959" y="846392"/>
              <a:ext cx="1125283" cy="1125283"/>
            </a:xfrm>
            <a:prstGeom prst="ellipse">
              <a:avLst/>
            </a:prstGeom>
            <a:solidFill>
              <a:srgbClr val="E7E5B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4" name="Audio 13">
            <a:hlinkClick r:id="" action="ppaction://media"/>
            <a:extLst>
              <a:ext uri="{FF2B5EF4-FFF2-40B4-BE49-F238E27FC236}">
                <a16:creationId xmlns:a16="http://schemas.microsoft.com/office/drawing/2014/main" id="{1879A3D9-0B3F-B714-AEC9-4210A927304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8121"/>
    </mc:Choice>
    <mc:Fallback xmlns="">
      <p:transition spd="slow" advTm="78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97230" y="964489"/>
            <a:ext cx="9547741" cy="566976"/>
          </a:xfrm>
          <a:prstGeom prst="rect">
            <a:avLst/>
          </a:prstGeom>
          <a:noFill/>
          <a:ln/>
        </p:spPr>
        <p:txBody>
          <a:bodyPr wrap="none" lIns="0" tIns="0" rIns="0" bIns="0" rtlCol="0" anchor="t"/>
          <a:lstStyle/>
          <a:p>
            <a:pPr marL="0" indent="0" algn="l">
              <a:lnSpc>
                <a:spcPts val="4450"/>
              </a:lnSpc>
              <a:buNone/>
            </a:pPr>
            <a:r>
              <a:rPr lang="en-US" sz="3550" dirty="0">
                <a:solidFill>
                  <a:srgbClr val="272D45"/>
                </a:solidFill>
                <a:latin typeface="Kanit Light" pitchFamily="34" charset="0"/>
                <a:ea typeface="Kanit Light" pitchFamily="34" charset="-122"/>
                <a:cs typeface="Kanit Light" pitchFamily="34" charset="-120"/>
              </a:rPr>
              <a:t>Technological Innovations (Learning Outcome 2)</a:t>
            </a:r>
            <a:endParaRPr lang="en-US" sz="3550" dirty="0"/>
          </a:p>
        </p:txBody>
      </p:sp>
      <p:pic>
        <p:nvPicPr>
          <p:cNvPr id="3" name="Image 0" descr="preencoded.png"/>
          <p:cNvPicPr>
            <a:picLocks noChangeAspect="1"/>
          </p:cNvPicPr>
          <p:nvPr/>
        </p:nvPicPr>
        <p:blipFill>
          <a:blip r:embed="rId5"/>
          <a:stretch>
            <a:fillRect/>
          </a:stretch>
        </p:blipFill>
        <p:spPr>
          <a:xfrm>
            <a:off x="793790" y="2811659"/>
            <a:ext cx="566976" cy="566976"/>
          </a:xfrm>
          <a:prstGeom prst="rect">
            <a:avLst/>
          </a:prstGeom>
        </p:spPr>
      </p:pic>
      <p:sp>
        <p:nvSpPr>
          <p:cNvPr id="4" name="Text 1"/>
          <p:cNvSpPr/>
          <p:nvPr/>
        </p:nvSpPr>
        <p:spPr>
          <a:xfrm>
            <a:off x="793790" y="3662122"/>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C3249"/>
                </a:solidFill>
                <a:latin typeface="Kanit Light" pitchFamily="34" charset="0"/>
                <a:ea typeface="Kanit Light" pitchFamily="34" charset="-122"/>
                <a:cs typeface="Kanit Light" pitchFamily="34" charset="-120"/>
              </a:rPr>
              <a:t>Telecare &amp; Telehealth</a:t>
            </a:r>
            <a:endParaRPr lang="en-US" sz="2200" dirty="0"/>
          </a:p>
        </p:txBody>
      </p:sp>
      <p:sp>
        <p:nvSpPr>
          <p:cNvPr id="5" name="Text 2"/>
          <p:cNvSpPr/>
          <p:nvPr/>
        </p:nvSpPr>
        <p:spPr>
          <a:xfrm>
            <a:off x="793790" y="4152541"/>
            <a:ext cx="4158615" cy="362903"/>
          </a:xfrm>
          <a:prstGeom prst="rect">
            <a:avLst/>
          </a:prstGeom>
          <a:noFill/>
          <a:ln/>
        </p:spPr>
        <p:txBody>
          <a:bodyPr wrap="non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Remote monitoring and fall detection.</a:t>
            </a:r>
            <a:endParaRPr lang="en-US" sz="1750" dirty="0"/>
          </a:p>
        </p:txBody>
      </p:sp>
      <p:pic>
        <p:nvPicPr>
          <p:cNvPr id="6" name="Image 1" descr="preencoded.png"/>
          <p:cNvPicPr>
            <a:picLocks noChangeAspect="1"/>
          </p:cNvPicPr>
          <p:nvPr/>
        </p:nvPicPr>
        <p:blipFill>
          <a:blip r:embed="rId6"/>
          <a:stretch>
            <a:fillRect/>
          </a:stretch>
        </p:blipFill>
        <p:spPr>
          <a:xfrm>
            <a:off x="5235893" y="2811659"/>
            <a:ext cx="566976" cy="566976"/>
          </a:xfrm>
          <a:prstGeom prst="rect">
            <a:avLst/>
          </a:prstGeom>
        </p:spPr>
      </p:pic>
      <p:sp>
        <p:nvSpPr>
          <p:cNvPr id="7" name="Text 3"/>
          <p:cNvSpPr/>
          <p:nvPr/>
        </p:nvSpPr>
        <p:spPr>
          <a:xfrm>
            <a:off x="5235893" y="3662122"/>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C3249"/>
                </a:solidFill>
                <a:latin typeface="Kanit Light" pitchFamily="34" charset="0"/>
                <a:ea typeface="Kanit Light" pitchFamily="34" charset="-122"/>
                <a:cs typeface="Kanit Light" pitchFamily="34" charset="-120"/>
              </a:rPr>
              <a:t>Assistive tech</a:t>
            </a:r>
            <a:endParaRPr lang="en-US" sz="2200" dirty="0"/>
          </a:p>
        </p:txBody>
      </p:sp>
      <p:sp>
        <p:nvSpPr>
          <p:cNvPr id="8" name="Text 4"/>
          <p:cNvSpPr/>
          <p:nvPr/>
        </p:nvSpPr>
        <p:spPr>
          <a:xfrm>
            <a:off x="5235893" y="4152541"/>
            <a:ext cx="4158615" cy="725805"/>
          </a:xfrm>
          <a:prstGeom prst="rect">
            <a:avLst/>
          </a:prstGeom>
          <a:noFill/>
          <a:ln/>
        </p:spPr>
        <p:txBody>
          <a:bodyPr wrap="squar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Smart homes, mobility aids, wearable devices.</a:t>
            </a:r>
            <a:endParaRPr lang="en-US" sz="1750" dirty="0"/>
          </a:p>
        </p:txBody>
      </p:sp>
      <p:pic>
        <p:nvPicPr>
          <p:cNvPr id="9" name="Image 2" descr="preencoded.png"/>
          <p:cNvPicPr>
            <a:picLocks noChangeAspect="1"/>
          </p:cNvPicPr>
          <p:nvPr/>
        </p:nvPicPr>
        <p:blipFill>
          <a:blip r:embed="rId7"/>
          <a:stretch>
            <a:fillRect/>
          </a:stretch>
        </p:blipFill>
        <p:spPr>
          <a:xfrm>
            <a:off x="9677995" y="2811659"/>
            <a:ext cx="566976" cy="566976"/>
          </a:xfrm>
          <a:prstGeom prst="rect">
            <a:avLst/>
          </a:prstGeom>
        </p:spPr>
      </p:pic>
      <p:sp>
        <p:nvSpPr>
          <p:cNvPr id="10" name="Text 5"/>
          <p:cNvSpPr/>
          <p:nvPr/>
        </p:nvSpPr>
        <p:spPr>
          <a:xfrm>
            <a:off x="9677995" y="3662122"/>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C3249"/>
                </a:solidFill>
                <a:latin typeface="Kanit Light" pitchFamily="34" charset="0"/>
                <a:ea typeface="Kanit Light" pitchFamily="34" charset="-122"/>
                <a:cs typeface="Kanit Light" pitchFamily="34" charset="-120"/>
              </a:rPr>
              <a:t>Barriers</a:t>
            </a:r>
            <a:endParaRPr lang="en-US" sz="2200" dirty="0"/>
          </a:p>
        </p:txBody>
      </p:sp>
      <p:sp>
        <p:nvSpPr>
          <p:cNvPr id="11" name="Text 6"/>
          <p:cNvSpPr/>
          <p:nvPr/>
        </p:nvSpPr>
        <p:spPr>
          <a:xfrm>
            <a:off x="9677995" y="4152541"/>
            <a:ext cx="4158615" cy="725805"/>
          </a:xfrm>
          <a:prstGeom prst="rect">
            <a:avLst/>
          </a:prstGeom>
          <a:noFill/>
          <a:ln/>
        </p:spPr>
        <p:txBody>
          <a:bodyPr wrap="square" lIns="0" tIns="0" rIns="0" bIns="0" rtlCol="0" anchor="t"/>
          <a:lstStyle/>
          <a:p>
            <a:pPr marL="0" indent="0" algn="l">
              <a:lnSpc>
                <a:spcPts val="2850"/>
              </a:lnSpc>
              <a:buNone/>
            </a:pPr>
            <a:r>
              <a:rPr lang="en-US" sz="1750" b="1" dirty="0">
                <a:solidFill>
                  <a:srgbClr val="2C3249"/>
                </a:solidFill>
                <a:latin typeface="Martel Sans" pitchFamily="34" charset="0"/>
                <a:ea typeface="Martel Sans" pitchFamily="34" charset="-122"/>
                <a:cs typeface="Martel Sans" pitchFamily="34" charset="-120"/>
              </a:rPr>
              <a:t>Digital exclusion</a:t>
            </a:r>
            <a:r>
              <a:rPr lang="en-US" sz="1750" dirty="0">
                <a:solidFill>
                  <a:srgbClr val="2C3249"/>
                </a:solidFill>
                <a:latin typeface="Martel Sans" pitchFamily="34" charset="0"/>
                <a:ea typeface="Martel Sans" pitchFamily="34" charset="-122"/>
                <a:cs typeface="Martel Sans" pitchFamily="34" charset="-120"/>
              </a:rPr>
              <a:t>, </a:t>
            </a:r>
            <a:r>
              <a:rPr lang="en-US" sz="1750" b="1" dirty="0">
                <a:solidFill>
                  <a:srgbClr val="2C3249"/>
                </a:solidFill>
                <a:latin typeface="Martel Sans" pitchFamily="34" charset="0"/>
                <a:ea typeface="Martel Sans" pitchFamily="34" charset="-122"/>
                <a:cs typeface="Martel Sans" pitchFamily="34" charset="-120"/>
              </a:rPr>
              <a:t>privacy</a:t>
            </a:r>
            <a:r>
              <a:rPr lang="en-US" sz="1750" dirty="0">
                <a:solidFill>
                  <a:srgbClr val="2C3249"/>
                </a:solidFill>
                <a:latin typeface="Martel Sans" pitchFamily="34" charset="0"/>
                <a:ea typeface="Martel Sans" pitchFamily="34" charset="-122"/>
                <a:cs typeface="Martel Sans" pitchFamily="34" charset="-120"/>
              </a:rPr>
              <a:t>, </a:t>
            </a:r>
            <a:r>
              <a:rPr lang="en-US" sz="1750" b="1" dirty="0">
                <a:solidFill>
                  <a:srgbClr val="2C3249"/>
                </a:solidFill>
                <a:latin typeface="Martel Sans" pitchFamily="34" charset="0"/>
                <a:ea typeface="Martel Sans" pitchFamily="34" charset="-122"/>
                <a:cs typeface="Martel Sans" pitchFamily="34" charset="-120"/>
              </a:rPr>
              <a:t>cost</a:t>
            </a:r>
            <a:r>
              <a:rPr lang="en-US" sz="1750" dirty="0">
                <a:solidFill>
                  <a:srgbClr val="2C3249"/>
                </a:solidFill>
                <a:latin typeface="Martel Sans" pitchFamily="34" charset="0"/>
                <a:ea typeface="Martel Sans" pitchFamily="34" charset="-122"/>
                <a:cs typeface="Martel Sans" pitchFamily="34" charset="-120"/>
              </a:rPr>
              <a:t> (ONS, 2020).</a:t>
            </a:r>
            <a:endParaRPr lang="en-US" sz="1750" dirty="0"/>
          </a:p>
        </p:txBody>
      </p:sp>
      <p:sp>
        <p:nvSpPr>
          <p:cNvPr id="12" name="Text 7"/>
          <p:cNvSpPr/>
          <p:nvPr/>
        </p:nvSpPr>
        <p:spPr>
          <a:xfrm>
            <a:off x="793790" y="5805845"/>
            <a:ext cx="13042821" cy="362903"/>
          </a:xfrm>
          <a:prstGeom prst="rect">
            <a:avLst/>
          </a:prstGeom>
          <a:noFill/>
          <a:ln/>
        </p:spPr>
        <p:txBody>
          <a:bodyPr wrap="none" lIns="0" tIns="0" rIns="0" bIns="0" rtlCol="0" anchor="t"/>
          <a:lstStyle/>
          <a:p>
            <a:pPr marL="285750" indent="-285750" algn="l">
              <a:lnSpc>
                <a:spcPts val="2850"/>
              </a:lnSpc>
              <a:buFont typeface="Arial" panose="020B0604020202020204" pitchFamily="34" charset="0"/>
              <a:buChar char="•"/>
            </a:pPr>
            <a:r>
              <a:rPr lang="en-US" sz="1750" dirty="0">
                <a:solidFill>
                  <a:srgbClr val="2C3249"/>
                </a:solidFill>
                <a:latin typeface="Martel Sans" pitchFamily="34" charset="0"/>
                <a:ea typeface="Martel Sans" pitchFamily="34" charset="-122"/>
                <a:cs typeface="Martel Sans" pitchFamily="34" charset="-120"/>
              </a:rPr>
              <a:t>Supports independence, safety, and social connection.</a:t>
            </a:r>
            <a:endParaRPr lang="en-US" sz="1750" dirty="0"/>
          </a:p>
        </p:txBody>
      </p:sp>
      <p:sp>
        <p:nvSpPr>
          <p:cNvPr id="13" name="Text 8"/>
          <p:cNvSpPr/>
          <p:nvPr/>
        </p:nvSpPr>
        <p:spPr>
          <a:xfrm>
            <a:off x="793790" y="6423898"/>
            <a:ext cx="13042821" cy="362903"/>
          </a:xfrm>
          <a:prstGeom prst="rect">
            <a:avLst/>
          </a:prstGeom>
          <a:noFill/>
          <a:ln/>
        </p:spPr>
        <p:txBody>
          <a:bodyPr wrap="none" lIns="0" tIns="0" rIns="0" bIns="0" rtlCol="0" anchor="t"/>
          <a:lstStyle/>
          <a:p>
            <a:pPr marL="285750" indent="-285750" algn="l">
              <a:lnSpc>
                <a:spcPts val="2850"/>
              </a:lnSpc>
              <a:buFont typeface="Arial" panose="020B0604020202020204" pitchFamily="34" charset="0"/>
              <a:buChar char="•"/>
            </a:pPr>
            <a:r>
              <a:rPr lang="en-US" sz="1750" dirty="0">
                <a:solidFill>
                  <a:srgbClr val="2C3249"/>
                </a:solidFill>
                <a:latin typeface="Martel Sans" pitchFamily="34" charset="0"/>
                <a:ea typeface="Martel Sans" pitchFamily="34" charset="-122"/>
                <a:cs typeface="Martel Sans" pitchFamily="34" charset="-120"/>
              </a:rPr>
              <a:t>Technology should </a:t>
            </a:r>
            <a:r>
              <a:rPr lang="en-US" sz="1750" i="1" dirty="0">
                <a:solidFill>
                  <a:srgbClr val="2C3249"/>
                </a:solidFill>
                <a:latin typeface="Martel Sans" pitchFamily="34" charset="0"/>
                <a:ea typeface="Martel Sans" pitchFamily="34" charset="-122"/>
                <a:cs typeface="Martel Sans" pitchFamily="34" charset="-120"/>
              </a:rPr>
              <a:t>complement</a:t>
            </a:r>
            <a:r>
              <a:rPr lang="en-US" sz="1750" dirty="0">
                <a:solidFill>
                  <a:srgbClr val="2C3249"/>
                </a:solidFill>
                <a:latin typeface="Martel Sans" pitchFamily="34" charset="0"/>
                <a:ea typeface="Martel Sans" pitchFamily="34" charset="-122"/>
                <a:cs typeface="Martel Sans" pitchFamily="34" charset="-120"/>
              </a:rPr>
              <a:t>, not replace, human interaction.</a:t>
            </a:r>
            <a:endParaRPr lang="en-US" sz="1750" dirty="0"/>
          </a:p>
        </p:txBody>
      </p:sp>
      <p:sp>
        <p:nvSpPr>
          <p:cNvPr id="14" name="Rectangle 13">
            <a:extLst>
              <a:ext uri="{FF2B5EF4-FFF2-40B4-BE49-F238E27FC236}">
                <a16:creationId xmlns:a16="http://schemas.microsoft.com/office/drawing/2014/main" id="{423D2FA8-B5C8-F08B-B5ED-095CF09FAF19}"/>
              </a:ext>
            </a:extLst>
          </p:cNvPr>
          <p:cNvSpPr/>
          <p:nvPr/>
        </p:nvSpPr>
        <p:spPr>
          <a:xfrm>
            <a:off x="12813175" y="7697060"/>
            <a:ext cx="1724628" cy="43994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5" name="Group 14">
            <a:extLst>
              <a:ext uri="{FF2B5EF4-FFF2-40B4-BE49-F238E27FC236}">
                <a16:creationId xmlns:a16="http://schemas.microsoft.com/office/drawing/2014/main" id="{736AB7DB-B068-9823-CBA4-D4932519937C}"/>
              </a:ext>
            </a:extLst>
          </p:cNvPr>
          <p:cNvGrpSpPr/>
          <p:nvPr/>
        </p:nvGrpSpPr>
        <p:grpSpPr>
          <a:xfrm>
            <a:off x="12415168" y="6577483"/>
            <a:ext cx="2215232" cy="1763331"/>
            <a:chOff x="544010" y="208344"/>
            <a:chExt cx="2215232" cy="1763331"/>
          </a:xfrm>
        </p:grpSpPr>
        <p:sp>
          <p:nvSpPr>
            <p:cNvPr id="16" name="Oval 15">
              <a:extLst>
                <a:ext uri="{FF2B5EF4-FFF2-40B4-BE49-F238E27FC236}">
                  <a16:creationId xmlns:a16="http://schemas.microsoft.com/office/drawing/2014/main" id="{9B3ED0B0-372E-16CC-C957-8EE6F6CCA229}"/>
                </a:ext>
              </a:extLst>
            </p:cNvPr>
            <p:cNvSpPr/>
            <p:nvPr/>
          </p:nvSpPr>
          <p:spPr>
            <a:xfrm>
              <a:off x="544010" y="208344"/>
              <a:ext cx="1502466" cy="1502466"/>
            </a:xfrm>
            <a:prstGeom prst="ellipse">
              <a:avLst/>
            </a:prstGeom>
            <a:solidFill>
              <a:srgbClr val="D2DF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66EF36BF-D2FD-E350-392F-4382FAE2D8AB}"/>
                </a:ext>
              </a:extLst>
            </p:cNvPr>
            <p:cNvSpPr/>
            <p:nvPr/>
          </p:nvSpPr>
          <p:spPr>
            <a:xfrm>
              <a:off x="1633959" y="846392"/>
              <a:ext cx="1125283" cy="1125283"/>
            </a:xfrm>
            <a:prstGeom prst="ellipse">
              <a:avLst/>
            </a:prstGeom>
            <a:solidFill>
              <a:srgbClr val="E7E5B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4" name="Rectangle 23">
            <a:extLst>
              <a:ext uri="{FF2B5EF4-FFF2-40B4-BE49-F238E27FC236}">
                <a16:creationId xmlns:a16="http://schemas.microsoft.com/office/drawing/2014/main" id="{14240ED6-DE73-2520-E2E4-ABF9B1F46073}"/>
              </a:ext>
            </a:extLst>
          </p:cNvPr>
          <p:cNvSpPr/>
          <p:nvPr/>
        </p:nvSpPr>
        <p:spPr>
          <a:xfrm>
            <a:off x="0" y="92597"/>
            <a:ext cx="14630400" cy="69449"/>
          </a:xfrm>
          <a:prstGeom prst="rect">
            <a:avLst/>
          </a:prstGeom>
          <a:solidFill>
            <a:srgbClr val="E7E5B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Audio 18">
            <a:hlinkClick r:id="" action="ppaction://media"/>
            <a:extLst>
              <a:ext uri="{FF2B5EF4-FFF2-40B4-BE49-F238E27FC236}">
                <a16:creationId xmlns:a16="http://schemas.microsoft.com/office/drawing/2014/main" id="{82F68D9E-42C6-4C05-0732-68763C06B37B}"/>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4669"/>
    </mc:Choice>
    <mc:Fallback xmlns="">
      <p:transition spd="slow" advTm="646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815935" y="1619145"/>
            <a:ext cx="5049441" cy="283488"/>
          </a:xfrm>
          <a:prstGeom prst="rect">
            <a:avLst/>
          </a:prstGeom>
          <a:noFill/>
          <a:ln/>
        </p:spPr>
        <p:txBody>
          <a:bodyPr wrap="none" lIns="0" tIns="0" rIns="0" bIns="0" rtlCol="0" anchor="t"/>
          <a:lstStyle/>
          <a:p>
            <a:pPr marL="0" indent="0" algn="l">
              <a:lnSpc>
                <a:spcPts val="2200"/>
              </a:lnSpc>
              <a:buNone/>
            </a:pPr>
            <a:r>
              <a:rPr lang="en-US" sz="3600" dirty="0">
                <a:solidFill>
                  <a:srgbClr val="272D45"/>
                </a:solidFill>
                <a:latin typeface="Kanit Light" pitchFamily="34" charset="0"/>
                <a:ea typeface="Kanit Light" pitchFamily="34" charset="-122"/>
                <a:cs typeface="Kanit Light" pitchFamily="34" charset="-120"/>
              </a:rPr>
              <a:t>Challenges to Independence and Functional Ability</a:t>
            </a:r>
            <a:endParaRPr lang="en-US" sz="3600" dirty="0"/>
          </a:p>
        </p:txBody>
      </p:sp>
      <p:sp>
        <p:nvSpPr>
          <p:cNvPr id="11" name="Text 8"/>
          <p:cNvSpPr/>
          <p:nvPr/>
        </p:nvSpPr>
        <p:spPr>
          <a:xfrm>
            <a:off x="815935" y="2974425"/>
            <a:ext cx="6918365" cy="623649"/>
          </a:xfrm>
          <a:prstGeom prst="rect">
            <a:avLst/>
          </a:prstGeom>
          <a:noFill/>
          <a:ln/>
        </p:spPr>
        <p:txBody>
          <a:bodyPr wrap="none" lIns="0" tIns="0" rIns="0" bIns="0" rtlCol="0" anchor="t"/>
          <a:lstStyle/>
          <a:p>
            <a:pPr marL="342900" indent="-342900" algn="l">
              <a:lnSpc>
                <a:spcPts val="1400"/>
              </a:lnSpc>
              <a:buSzPct val="100000"/>
              <a:buChar char="•"/>
            </a:pPr>
            <a:r>
              <a:rPr lang="en-US" sz="2000" b="1" dirty="0">
                <a:solidFill>
                  <a:srgbClr val="2C3249"/>
                </a:solidFill>
                <a:latin typeface="Martel Sans" pitchFamily="34" charset="0"/>
                <a:ea typeface="Martel Sans" pitchFamily="34" charset="-122"/>
                <a:cs typeface="Martel Sans" pitchFamily="34" charset="-120"/>
              </a:rPr>
              <a:t>Health:</a:t>
            </a:r>
            <a:r>
              <a:rPr lang="en-US" sz="2000" dirty="0">
                <a:solidFill>
                  <a:srgbClr val="2C3249"/>
                </a:solidFill>
                <a:latin typeface="Martel Sans" pitchFamily="34" charset="0"/>
                <a:ea typeface="Martel Sans" pitchFamily="34" charset="-122"/>
                <a:cs typeface="Martel Sans" pitchFamily="34" charset="-120"/>
              </a:rPr>
              <a:t> Frailty, multimorbidity, cognitive decline (Courtney et al., 2012).</a:t>
            </a:r>
            <a:endParaRPr lang="en-US" sz="2000" dirty="0"/>
          </a:p>
        </p:txBody>
      </p:sp>
      <p:sp>
        <p:nvSpPr>
          <p:cNvPr id="12" name="Text 9"/>
          <p:cNvSpPr/>
          <p:nvPr/>
        </p:nvSpPr>
        <p:spPr>
          <a:xfrm>
            <a:off x="815935" y="3766610"/>
            <a:ext cx="6918365" cy="623649"/>
          </a:xfrm>
          <a:prstGeom prst="rect">
            <a:avLst/>
          </a:prstGeom>
          <a:noFill/>
          <a:ln/>
        </p:spPr>
        <p:txBody>
          <a:bodyPr wrap="none" lIns="0" tIns="0" rIns="0" bIns="0" rtlCol="0" anchor="t"/>
          <a:lstStyle/>
          <a:p>
            <a:pPr marL="342900" indent="-342900" algn="l">
              <a:lnSpc>
                <a:spcPts val="1400"/>
              </a:lnSpc>
              <a:buSzPct val="100000"/>
              <a:buChar char="•"/>
            </a:pPr>
            <a:r>
              <a:rPr lang="en-US" sz="2000" b="1" dirty="0">
                <a:solidFill>
                  <a:srgbClr val="2C3249"/>
                </a:solidFill>
                <a:latin typeface="Martel Sans" pitchFamily="34" charset="0"/>
                <a:ea typeface="Martel Sans" pitchFamily="34" charset="-122"/>
                <a:cs typeface="Martel Sans" pitchFamily="34" charset="-120"/>
              </a:rPr>
              <a:t>Socioeconomic:</a:t>
            </a:r>
            <a:r>
              <a:rPr lang="en-US" sz="2000" dirty="0">
                <a:solidFill>
                  <a:srgbClr val="2C3249"/>
                </a:solidFill>
                <a:latin typeface="Martel Sans" pitchFamily="34" charset="0"/>
                <a:ea typeface="Martel Sans" pitchFamily="34" charset="-122"/>
                <a:cs typeface="Martel Sans" pitchFamily="34" charset="-120"/>
              </a:rPr>
              <a:t> Poverty, poor housing, and access inequalities.</a:t>
            </a:r>
            <a:endParaRPr lang="en-US" sz="2000" dirty="0"/>
          </a:p>
        </p:txBody>
      </p:sp>
      <p:sp>
        <p:nvSpPr>
          <p:cNvPr id="13" name="Text 10"/>
          <p:cNvSpPr/>
          <p:nvPr/>
        </p:nvSpPr>
        <p:spPr>
          <a:xfrm>
            <a:off x="815935" y="4558795"/>
            <a:ext cx="6918365" cy="623649"/>
          </a:xfrm>
          <a:prstGeom prst="rect">
            <a:avLst/>
          </a:prstGeom>
          <a:noFill/>
          <a:ln/>
        </p:spPr>
        <p:txBody>
          <a:bodyPr wrap="none" lIns="0" tIns="0" rIns="0" bIns="0" rtlCol="0" anchor="t"/>
          <a:lstStyle/>
          <a:p>
            <a:pPr marL="342900" indent="-342900" algn="l">
              <a:lnSpc>
                <a:spcPts val="1400"/>
              </a:lnSpc>
              <a:buSzPct val="100000"/>
              <a:buChar char="•"/>
            </a:pPr>
            <a:r>
              <a:rPr lang="en-US" sz="2000" b="1" dirty="0">
                <a:solidFill>
                  <a:srgbClr val="2C3249"/>
                </a:solidFill>
                <a:latin typeface="Martel Sans" pitchFamily="34" charset="0"/>
                <a:ea typeface="Martel Sans" pitchFamily="34" charset="-122"/>
                <a:cs typeface="Martel Sans" pitchFamily="34" charset="-120"/>
              </a:rPr>
              <a:t>Psychological:</a:t>
            </a:r>
            <a:r>
              <a:rPr lang="en-US" sz="2000" dirty="0">
                <a:solidFill>
                  <a:srgbClr val="2C3249"/>
                </a:solidFill>
                <a:latin typeface="Martel Sans" pitchFamily="34" charset="0"/>
                <a:ea typeface="Martel Sans" pitchFamily="34" charset="-122"/>
                <a:cs typeface="Martel Sans" pitchFamily="34" charset="-120"/>
              </a:rPr>
              <a:t> Fear of dependence and internalised ageism.</a:t>
            </a:r>
            <a:endParaRPr lang="en-US" sz="2000" dirty="0"/>
          </a:p>
        </p:txBody>
      </p:sp>
      <p:sp>
        <p:nvSpPr>
          <p:cNvPr id="14" name="Text 11"/>
          <p:cNvSpPr/>
          <p:nvPr/>
        </p:nvSpPr>
        <p:spPr>
          <a:xfrm>
            <a:off x="815935" y="6143166"/>
            <a:ext cx="6918365" cy="623649"/>
          </a:xfrm>
          <a:prstGeom prst="rect">
            <a:avLst/>
          </a:prstGeom>
          <a:noFill/>
          <a:ln/>
        </p:spPr>
        <p:txBody>
          <a:bodyPr wrap="none" lIns="0" tIns="0" rIns="0" bIns="0" rtlCol="0" anchor="t"/>
          <a:lstStyle/>
          <a:p>
            <a:pPr marL="342900" indent="-342900" algn="l">
              <a:lnSpc>
                <a:spcPts val="1400"/>
              </a:lnSpc>
              <a:buSzPct val="100000"/>
              <a:buChar char="•"/>
            </a:pPr>
            <a:r>
              <a:rPr lang="en-US" sz="2000" b="1" dirty="0">
                <a:solidFill>
                  <a:srgbClr val="2C3249"/>
                </a:solidFill>
                <a:latin typeface="Martel Sans" pitchFamily="34" charset="0"/>
                <a:ea typeface="Martel Sans" pitchFamily="34" charset="-122"/>
                <a:cs typeface="Martel Sans" pitchFamily="34" charset="-120"/>
              </a:rPr>
              <a:t>Systemic barriers:</a:t>
            </a:r>
            <a:r>
              <a:rPr lang="en-US" sz="2000" dirty="0">
                <a:solidFill>
                  <a:srgbClr val="2C3249"/>
                </a:solidFill>
                <a:latin typeface="Martel Sans" pitchFamily="34" charset="0"/>
                <a:ea typeface="Martel Sans" pitchFamily="34" charset="-122"/>
                <a:cs typeface="Martel Sans" pitchFamily="34" charset="-120"/>
              </a:rPr>
              <a:t> Disjointed services and workforce </a:t>
            </a:r>
          </a:p>
          <a:p>
            <a:pPr algn="l">
              <a:lnSpc>
                <a:spcPts val="1400"/>
              </a:lnSpc>
              <a:buSzPct val="100000"/>
            </a:pPr>
            <a:endParaRPr lang="en-US" sz="2000" dirty="0">
              <a:solidFill>
                <a:srgbClr val="2C3249"/>
              </a:solidFill>
              <a:latin typeface="Martel Sans" pitchFamily="34" charset="0"/>
              <a:ea typeface="Martel Sans" pitchFamily="34" charset="-122"/>
              <a:cs typeface="Martel Sans" pitchFamily="34" charset="-120"/>
            </a:endParaRPr>
          </a:p>
          <a:p>
            <a:pPr algn="l">
              <a:lnSpc>
                <a:spcPts val="1400"/>
              </a:lnSpc>
              <a:buSzPct val="100000"/>
            </a:pPr>
            <a:r>
              <a:rPr lang="en-US" sz="2000" dirty="0">
                <a:solidFill>
                  <a:srgbClr val="2C3249"/>
                </a:solidFill>
                <a:latin typeface="Martel Sans" pitchFamily="34" charset="0"/>
                <a:ea typeface="Martel Sans" pitchFamily="34" charset="-122"/>
                <a:cs typeface="Martel Sans" pitchFamily="34" charset="-120"/>
              </a:rPr>
              <a:t>shortages.</a:t>
            </a:r>
            <a:endParaRPr lang="en-US" sz="2000" dirty="0"/>
          </a:p>
        </p:txBody>
      </p:sp>
      <p:sp>
        <p:nvSpPr>
          <p:cNvPr id="15" name="Text 12"/>
          <p:cNvSpPr/>
          <p:nvPr/>
        </p:nvSpPr>
        <p:spPr>
          <a:xfrm>
            <a:off x="815935" y="5350980"/>
            <a:ext cx="6918365" cy="623649"/>
          </a:xfrm>
          <a:prstGeom prst="rect">
            <a:avLst/>
          </a:prstGeom>
          <a:noFill/>
          <a:ln/>
        </p:spPr>
        <p:txBody>
          <a:bodyPr wrap="none" lIns="0" tIns="0" rIns="0" bIns="0" rtlCol="0" anchor="t"/>
          <a:lstStyle/>
          <a:p>
            <a:pPr marL="342900" indent="-342900" algn="l">
              <a:lnSpc>
                <a:spcPts val="1400"/>
              </a:lnSpc>
              <a:buSzPct val="100000"/>
              <a:buChar char="•"/>
            </a:pPr>
            <a:r>
              <a:rPr lang="en-US" sz="2000" dirty="0">
                <a:solidFill>
                  <a:srgbClr val="2C3249"/>
                </a:solidFill>
                <a:latin typeface="Martel Sans" pitchFamily="34" charset="0"/>
                <a:ea typeface="Martel Sans" pitchFamily="34" charset="-122"/>
                <a:cs typeface="Martel Sans" pitchFamily="34" charset="-120"/>
              </a:rPr>
              <a:t>These issues reduce continuity, trust, and empowerment.</a:t>
            </a:r>
            <a:endParaRPr lang="en-US" sz="2000" dirty="0"/>
          </a:p>
        </p:txBody>
      </p:sp>
      <p:pic>
        <p:nvPicPr>
          <p:cNvPr id="16" name="Picture 15">
            <a:extLst>
              <a:ext uri="{FF2B5EF4-FFF2-40B4-BE49-F238E27FC236}">
                <a16:creationId xmlns:a16="http://schemas.microsoft.com/office/drawing/2014/main" id="{3A9A43EC-BFA1-96F9-F400-D64411BED7FA}"/>
              </a:ext>
            </a:extLst>
          </p:cNvPr>
          <p:cNvPicPr>
            <a:picLocks noChangeAspect="1"/>
          </p:cNvPicPr>
          <p:nvPr/>
        </p:nvPicPr>
        <p:blipFill>
          <a:blip r:embed="rId5"/>
          <a:stretch>
            <a:fillRect/>
          </a:stretch>
        </p:blipFill>
        <p:spPr>
          <a:xfrm>
            <a:off x="9429124" y="2630665"/>
            <a:ext cx="4385341" cy="4114800"/>
          </a:xfrm>
          <a:prstGeom prst="rect">
            <a:avLst/>
          </a:prstGeom>
        </p:spPr>
      </p:pic>
      <p:sp>
        <p:nvSpPr>
          <p:cNvPr id="17" name="Rectangle 16">
            <a:extLst>
              <a:ext uri="{FF2B5EF4-FFF2-40B4-BE49-F238E27FC236}">
                <a16:creationId xmlns:a16="http://schemas.microsoft.com/office/drawing/2014/main" id="{3EC78145-44F4-B910-3134-7320C9B48CE1}"/>
              </a:ext>
            </a:extLst>
          </p:cNvPr>
          <p:cNvSpPr/>
          <p:nvPr/>
        </p:nvSpPr>
        <p:spPr>
          <a:xfrm>
            <a:off x="12813175" y="7708631"/>
            <a:ext cx="1724628" cy="43994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76728EDE-7C00-356E-DE7C-A77F52D75986}"/>
              </a:ext>
            </a:extLst>
          </p:cNvPr>
          <p:cNvSpPr/>
          <p:nvPr/>
        </p:nvSpPr>
        <p:spPr>
          <a:xfrm>
            <a:off x="0" y="362153"/>
            <a:ext cx="14630400" cy="69449"/>
          </a:xfrm>
          <a:prstGeom prst="rect">
            <a:avLst/>
          </a:prstGeom>
          <a:solidFill>
            <a:srgbClr val="D2DF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426B2057-8FF6-F9F2-954E-41F8A0706915}"/>
              </a:ext>
            </a:extLst>
          </p:cNvPr>
          <p:cNvSpPr txBox="1"/>
          <p:nvPr/>
        </p:nvSpPr>
        <p:spPr>
          <a:xfrm>
            <a:off x="9429124" y="7185411"/>
            <a:ext cx="4860403" cy="523220"/>
          </a:xfrm>
          <a:prstGeom prst="rect">
            <a:avLst/>
          </a:prstGeom>
          <a:noFill/>
        </p:spPr>
        <p:txBody>
          <a:bodyPr wrap="square">
            <a:spAutoFit/>
          </a:bodyPr>
          <a:lstStyle/>
          <a:p>
            <a:pPr algn="ctr"/>
            <a:r>
              <a:rPr lang="en-GB" sz="1400" dirty="0"/>
              <a:t>Figure: Infographic showing intersecting challenges (Health ↔ Economic ↔ Systemic) (Self-made)</a:t>
            </a:r>
          </a:p>
        </p:txBody>
      </p:sp>
      <p:pic>
        <p:nvPicPr>
          <p:cNvPr id="4" name="Audio 3">
            <a:hlinkClick r:id="" action="ppaction://media"/>
            <a:extLst>
              <a:ext uri="{FF2B5EF4-FFF2-40B4-BE49-F238E27FC236}">
                <a16:creationId xmlns:a16="http://schemas.microsoft.com/office/drawing/2014/main" id="{84E2DE89-F908-38D2-9468-740D648A0EE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1568"/>
    </mc:Choice>
    <mc:Fallback xmlns="">
      <p:transition spd="slow" advTm="71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9144000" y="0"/>
            <a:ext cx="5486400" cy="8229600"/>
          </a:xfrm>
          <a:prstGeom prst="rect">
            <a:avLst/>
          </a:prstGeom>
        </p:spPr>
      </p:pic>
      <p:sp>
        <p:nvSpPr>
          <p:cNvPr id="3" name="Text 0"/>
          <p:cNvSpPr/>
          <p:nvPr/>
        </p:nvSpPr>
        <p:spPr>
          <a:xfrm>
            <a:off x="793790" y="1869519"/>
            <a:ext cx="5506998" cy="566976"/>
          </a:xfrm>
          <a:prstGeom prst="rect">
            <a:avLst/>
          </a:prstGeom>
          <a:noFill/>
          <a:ln/>
        </p:spPr>
        <p:txBody>
          <a:bodyPr wrap="none" lIns="0" tIns="0" rIns="0" bIns="0" rtlCol="0" anchor="t"/>
          <a:lstStyle/>
          <a:p>
            <a:pPr marL="0" indent="0" algn="l">
              <a:lnSpc>
                <a:spcPts val="4450"/>
              </a:lnSpc>
              <a:buNone/>
            </a:pPr>
            <a:r>
              <a:rPr lang="en-US" sz="3550" dirty="0">
                <a:solidFill>
                  <a:srgbClr val="272D45"/>
                </a:solidFill>
                <a:latin typeface="Kanit Light" pitchFamily="34" charset="0"/>
                <a:ea typeface="Kanit Light" pitchFamily="34" charset="-122"/>
                <a:cs typeface="Kanit Light" pitchFamily="34" charset="-120"/>
              </a:rPr>
              <a:t>Case Study: The Wigan Deal</a:t>
            </a:r>
            <a:endParaRPr lang="en-US" sz="3550" dirty="0"/>
          </a:p>
        </p:txBody>
      </p:sp>
      <p:sp>
        <p:nvSpPr>
          <p:cNvPr id="4" name="Text 1"/>
          <p:cNvSpPr/>
          <p:nvPr/>
        </p:nvSpPr>
        <p:spPr>
          <a:xfrm>
            <a:off x="793790" y="2776657"/>
            <a:ext cx="7556421"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C3249"/>
                </a:solidFill>
                <a:latin typeface="Martel Sans" pitchFamily="34" charset="0"/>
                <a:ea typeface="Martel Sans" pitchFamily="34" charset="-122"/>
                <a:cs typeface="Martel Sans" pitchFamily="34" charset="-120"/>
              </a:rPr>
              <a:t>Example of </a:t>
            </a:r>
            <a:r>
              <a:rPr lang="en-US" sz="1750" b="1" dirty="0">
                <a:solidFill>
                  <a:srgbClr val="2C3249"/>
                </a:solidFill>
                <a:latin typeface="Martel Sans" pitchFamily="34" charset="0"/>
                <a:ea typeface="Martel Sans" pitchFamily="34" charset="-122"/>
                <a:cs typeface="Martel Sans" pitchFamily="34" charset="-120"/>
              </a:rPr>
              <a:t>co-production</a:t>
            </a:r>
            <a:r>
              <a:rPr lang="en-US" sz="1750" dirty="0">
                <a:solidFill>
                  <a:srgbClr val="2C3249"/>
                </a:solidFill>
                <a:latin typeface="Martel Sans" pitchFamily="34" charset="0"/>
                <a:ea typeface="Martel Sans" pitchFamily="34" charset="-122"/>
                <a:cs typeface="Martel Sans" pitchFamily="34" charset="-120"/>
              </a:rPr>
              <a:t> and </a:t>
            </a:r>
            <a:r>
              <a:rPr lang="en-US" sz="1750" b="1" dirty="0">
                <a:solidFill>
                  <a:srgbClr val="2C3249"/>
                </a:solidFill>
                <a:latin typeface="Martel Sans" pitchFamily="34" charset="0"/>
                <a:ea typeface="Martel Sans" pitchFamily="34" charset="-122"/>
                <a:cs typeface="Martel Sans" pitchFamily="34" charset="-120"/>
              </a:rPr>
              <a:t>community empowerment</a:t>
            </a:r>
            <a:r>
              <a:rPr lang="en-US" sz="1750" dirty="0">
                <a:solidFill>
                  <a:srgbClr val="2C3249"/>
                </a:solidFill>
                <a:latin typeface="Martel Sans" pitchFamily="34" charset="0"/>
                <a:ea typeface="Martel Sans" pitchFamily="34" charset="-122"/>
                <a:cs typeface="Martel Sans" pitchFamily="34" charset="-120"/>
              </a:rPr>
              <a:t> (Naylor and Wellings, 2019).</a:t>
            </a:r>
            <a:endParaRPr lang="en-US" sz="1750" dirty="0"/>
          </a:p>
        </p:txBody>
      </p:sp>
      <p:sp>
        <p:nvSpPr>
          <p:cNvPr id="5" name="Text 2"/>
          <p:cNvSpPr/>
          <p:nvPr/>
        </p:nvSpPr>
        <p:spPr>
          <a:xfrm>
            <a:off x="793790" y="3581757"/>
            <a:ext cx="7556421"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C3249"/>
                </a:solidFill>
                <a:latin typeface="Martel Sans" pitchFamily="34" charset="0"/>
                <a:ea typeface="Martel Sans" pitchFamily="34" charset="-122"/>
                <a:cs typeface="Martel Sans" pitchFamily="34" charset="-120"/>
              </a:rPr>
              <a:t>Partnership between residents and local council (Local Government Association, 2022).</a:t>
            </a:r>
            <a:endParaRPr lang="en-US" sz="1750" dirty="0"/>
          </a:p>
        </p:txBody>
      </p:sp>
      <p:sp>
        <p:nvSpPr>
          <p:cNvPr id="6" name="Text 3"/>
          <p:cNvSpPr/>
          <p:nvPr/>
        </p:nvSpPr>
        <p:spPr>
          <a:xfrm>
            <a:off x="793790" y="4386858"/>
            <a:ext cx="7556421"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2C3249"/>
                </a:solidFill>
                <a:latin typeface="Martel Sans" pitchFamily="34" charset="0"/>
                <a:ea typeface="Martel Sans" pitchFamily="34" charset="-122"/>
                <a:cs typeface="Martel Sans" pitchFamily="34" charset="-120"/>
              </a:rPr>
              <a:t>Focuses on mutual responsibility and citizen participation.</a:t>
            </a:r>
            <a:endParaRPr lang="en-US" sz="1750" dirty="0"/>
          </a:p>
        </p:txBody>
      </p:sp>
      <p:sp>
        <p:nvSpPr>
          <p:cNvPr id="7" name="Text 4"/>
          <p:cNvSpPr/>
          <p:nvPr/>
        </p:nvSpPr>
        <p:spPr>
          <a:xfrm>
            <a:off x="793790" y="4829056"/>
            <a:ext cx="7556421"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C3249"/>
                </a:solidFill>
                <a:latin typeface="Martel Sans" pitchFamily="34" charset="0"/>
                <a:ea typeface="Martel Sans" pitchFamily="34" charset="-122"/>
                <a:cs typeface="Martel Sans" pitchFamily="34" charset="-120"/>
              </a:rPr>
              <a:t>Outcomes: improved wellbeing, trust, and community engagement.</a:t>
            </a:r>
            <a:endParaRPr lang="en-US" sz="1750" dirty="0"/>
          </a:p>
        </p:txBody>
      </p:sp>
      <p:sp>
        <p:nvSpPr>
          <p:cNvPr id="8" name="Text 5"/>
          <p:cNvSpPr/>
          <p:nvPr/>
        </p:nvSpPr>
        <p:spPr>
          <a:xfrm>
            <a:off x="793790" y="5997059"/>
            <a:ext cx="7556421" cy="725805"/>
          </a:xfrm>
          <a:prstGeom prst="rect">
            <a:avLst/>
          </a:prstGeom>
          <a:noFill/>
          <a:ln/>
        </p:spPr>
        <p:txBody>
          <a:bodyPr wrap="square" lIns="0" tIns="0" rIns="0" bIns="0" rtlCol="0" anchor="t"/>
          <a:lstStyle/>
          <a:p>
            <a:pPr algn="l">
              <a:lnSpc>
                <a:spcPts val="2850"/>
              </a:lnSpc>
              <a:buSzPct val="100000"/>
            </a:pPr>
            <a:r>
              <a:rPr lang="en-US" sz="1750" dirty="0">
                <a:solidFill>
                  <a:srgbClr val="2C3249"/>
                </a:solidFill>
                <a:latin typeface="Martel Sans" pitchFamily="34" charset="0"/>
                <a:ea typeface="Martel Sans" pitchFamily="34" charset="-122"/>
                <a:cs typeface="Martel Sans" pitchFamily="34" charset="-120"/>
              </a:rPr>
              <a:t>A scalable model for empowering older adults across local authorities.</a:t>
            </a:r>
            <a:endParaRPr lang="en-US" sz="1750" dirty="0"/>
          </a:p>
        </p:txBody>
      </p:sp>
      <p:pic>
        <p:nvPicPr>
          <p:cNvPr id="10" name="Audio 9">
            <a:hlinkClick r:id="" action="ppaction://media"/>
            <a:extLst>
              <a:ext uri="{FF2B5EF4-FFF2-40B4-BE49-F238E27FC236}">
                <a16:creationId xmlns:a16="http://schemas.microsoft.com/office/drawing/2014/main" id="{BBED6E26-1900-1F64-9D18-3483F2AF8D5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8026"/>
    </mc:Choice>
    <mc:Fallback xmlns="">
      <p:transition spd="slow" advTm="58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72EA2DD-E5C5-F988-86B4-04960B9B2E25}"/>
              </a:ext>
            </a:extLst>
          </p:cNvPr>
          <p:cNvSpPr/>
          <p:nvPr/>
        </p:nvSpPr>
        <p:spPr>
          <a:xfrm>
            <a:off x="0" y="5195412"/>
            <a:ext cx="14630400" cy="3142472"/>
          </a:xfrm>
          <a:prstGeom prst="rect">
            <a:avLst/>
          </a:prstGeom>
          <a:solidFill>
            <a:srgbClr val="02308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 0"/>
          <p:cNvSpPr/>
          <p:nvPr/>
        </p:nvSpPr>
        <p:spPr>
          <a:xfrm>
            <a:off x="728424" y="573405"/>
            <a:ext cx="7998381" cy="520303"/>
          </a:xfrm>
          <a:prstGeom prst="rect">
            <a:avLst/>
          </a:prstGeom>
          <a:noFill/>
          <a:ln/>
        </p:spPr>
        <p:txBody>
          <a:bodyPr wrap="none" lIns="0" tIns="0" rIns="0" bIns="0" rtlCol="0" anchor="t"/>
          <a:lstStyle/>
          <a:p>
            <a:pPr marL="0" indent="0" algn="l">
              <a:lnSpc>
                <a:spcPts val="4050"/>
              </a:lnSpc>
              <a:buNone/>
            </a:pPr>
            <a:r>
              <a:rPr lang="en-US" sz="3250" dirty="0">
                <a:solidFill>
                  <a:srgbClr val="272D45"/>
                </a:solidFill>
                <a:latin typeface="Kanit Light" pitchFamily="34" charset="0"/>
                <a:ea typeface="Kanit Light" pitchFamily="34" charset="-122"/>
                <a:cs typeface="Kanit Light" pitchFamily="34" charset="-120"/>
              </a:rPr>
              <a:t>Recommendations for Service Improvement</a:t>
            </a:r>
            <a:endParaRPr lang="en-US" sz="3250" dirty="0"/>
          </a:p>
        </p:txBody>
      </p:sp>
      <p:sp>
        <p:nvSpPr>
          <p:cNvPr id="3" name="Shape 1"/>
          <p:cNvSpPr/>
          <p:nvPr/>
        </p:nvSpPr>
        <p:spPr>
          <a:xfrm>
            <a:off x="728424" y="1620441"/>
            <a:ext cx="104061" cy="104061"/>
          </a:xfrm>
          <a:prstGeom prst="roundRect">
            <a:avLst>
              <a:gd name="adj" fmla="val 439358"/>
            </a:avLst>
          </a:prstGeom>
          <a:solidFill>
            <a:srgbClr val="437066"/>
          </a:solidFill>
          <a:ln/>
        </p:spPr>
        <p:txBody>
          <a:bodyPr/>
          <a:lstStyle/>
          <a:p>
            <a:endParaRPr lang="en-GB"/>
          </a:p>
        </p:txBody>
      </p:sp>
      <p:sp>
        <p:nvSpPr>
          <p:cNvPr id="4" name="Text 2"/>
          <p:cNvSpPr/>
          <p:nvPr/>
        </p:nvSpPr>
        <p:spPr>
          <a:xfrm>
            <a:off x="1040606" y="1509951"/>
            <a:ext cx="2601635" cy="325160"/>
          </a:xfrm>
          <a:prstGeom prst="rect">
            <a:avLst/>
          </a:prstGeom>
          <a:noFill/>
          <a:ln/>
        </p:spPr>
        <p:txBody>
          <a:bodyPr wrap="none" lIns="0" tIns="0" rIns="0" bIns="0" rtlCol="0" anchor="t"/>
          <a:lstStyle/>
          <a:p>
            <a:pPr marL="0" indent="0" algn="l">
              <a:lnSpc>
                <a:spcPts val="2550"/>
              </a:lnSpc>
              <a:buNone/>
            </a:pPr>
            <a:r>
              <a:rPr lang="en-US" sz="2000" dirty="0">
                <a:solidFill>
                  <a:srgbClr val="2C3249"/>
                </a:solidFill>
                <a:latin typeface="Kanit Light" pitchFamily="34" charset="0"/>
                <a:ea typeface="Kanit Light" pitchFamily="34" charset="-122"/>
                <a:cs typeface="Kanit Light" pitchFamily="34" charset="-120"/>
              </a:rPr>
              <a:t>Integrate care</a:t>
            </a:r>
            <a:endParaRPr lang="en-US" sz="2000" dirty="0"/>
          </a:p>
        </p:txBody>
      </p:sp>
      <p:sp>
        <p:nvSpPr>
          <p:cNvPr id="5" name="Text 3"/>
          <p:cNvSpPr/>
          <p:nvPr/>
        </p:nvSpPr>
        <p:spPr>
          <a:xfrm>
            <a:off x="1040606" y="1959888"/>
            <a:ext cx="12861369" cy="332899"/>
          </a:xfrm>
          <a:prstGeom prst="rect">
            <a:avLst/>
          </a:prstGeom>
          <a:noFill/>
          <a:ln/>
        </p:spPr>
        <p:txBody>
          <a:bodyPr wrap="none" lIns="0" tIns="0" rIns="0" bIns="0" rtlCol="0" anchor="t"/>
          <a:lstStyle/>
          <a:p>
            <a:pPr marL="0" indent="0" algn="l">
              <a:lnSpc>
                <a:spcPts val="2600"/>
              </a:lnSpc>
              <a:buNone/>
            </a:pPr>
            <a:r>
              <a:rPr lang="en-US" sz="1600" dirty="0">
                <a:solidFill>
                  <a:srgbClr val="2C3249"/>
                </a:solidFill>
                <a:latin typeface="Martel Sans" pitchFamily="34" charset="0"/>
                <a:ea typeface="Martel Sans" pitchFamily="34" charset="-122"/>
                <a:cs typeface="Martel Sans" pitchFamily="34" charset="-120"/>
              </a:rPr>
              <a:t>via shared digital records and multidisciplinary teams.</a:t>
            </a:r>
            <a:endParaRPr lang="en-US" sz="1600" dirty="0"/>
          </a:p>
        </p:txBody>
      </p:sp>
      <p:sp>
        <p:nvSpPr>
          <p:cNvPr id="6" name="Shape 4"/>
          <p:cNvSpPr/>
          <p:nvPr/>
        </p:nvSpPr>
        <p:spPr>
          <a:xfrm>
            <a:off x="728424" y="2819519"/>
            <a:ext cx="104061" cy="104061"/>
          </a:xfrm>
          <a:prstGeom prst="roundRect">
            <a:avLst>
              <a:gd name="adj" fmla="val 439358"/>
            </a:avLst>
          </a:prstGeom>
          <a:solidFill>
            <a:srgbClr val="437066"/>
          </a:solidFill>
          <a:ln/>
        </p:spPr>
        <p:txBody>
          <a:bodyPr/>
          <a:lstStyle/>
          <a:p>
            <a:endParaRPr lang="en-GB"/>
          </a:p>
        </p:txBody>
      </p:sp>
      <p:sp>
        <p:nvSpPr>
          <p:cNvPr id="7" name="Text 5"/>
          <p:cNvSpPr/>
          <p:nvPr/>
        </p:nvSpPr>
        <p:spPr>
          <a:xfrm>
            <a:off x="1040606" y="2709029"/>
            <a:ext cx="2851071" cy="325160"/>
          </a:xfrm>
          <a:prstGeom prst="rect">
            <a:avLst/>
          </a:prstGeom>
          <a:noFill/>
          <a:ln/>
        </p:spPr>
        <p:txBody>
          <a:bodyPr wrap="none" lIns="0" tIns="0" rIns="0" bIns="0" rtlCol="0" anchor="t"/>
          <a:lstStyle/>
          <a:p>
            <a:pPr marL="0" indent="0" algn="l">
              <a:lnSpc>
                <a:spcPts val="2550"/>
              </a:lnSpc>
              <a:buNone/>
            </a:pPr>
            <a:r>
              <a:rPr lang="en-US" sz="2000" dirty="0">
                <a:solidFill>
                  <a:srgbClr val="2C3249"/>
                </a:solidFill>
                <a:latin typeface="Kanit Light" pitchFamily="34" charset="0"/>
                <a:ea typeface="Kanit Light" pitchFamily="34" charset="-122"/>
                <a:cs typeface="Kanit Light" pitchFamily="34" charset="-120"/>
              </a:rPr>
              <a:t>Promote digital inclusion</a:t>
            </a:r>
            <a:endParaRPr lang="en-US" sz="2000" dirty="0"/>
          </a:p>
        </p:txBody>
      </p:sp>
      <p:sp>
        <p:nvSpPr>
          <p:cNvPr id="8" name="Text 6"/>
          <p:cNvSpPr/>
          <p:nvPr/>
        </p:nvSpPr>
        <p:spPr>
          <a:xfrm>
            <a:off x="1040606" y="3158966"/>
            <a:ext cx="12861369" cy="332899"/>
          </a:xfrm>
          <a:prstGeom prst="rect">
            <a:avLst/>
          </a:prstGeom>
          <a:noFill/>
          <a:ln/>
        </p:spPr>
        <p:txBody>
          <a:bodyPr wrap="none" lIns="0" tIns="0" rIns="0" bIns="0" rtlCol="0" anchor="t"/>
          <a:lstStyle/>
          <a:p>
            <a:pPr marL="0" indent="0" algn="l">
              <a:lnSpc>
                <a:spcPts val="2600"/>
              </a:lnSpc>
              <a:buNone/>
            </a:pPr>
            <a:r>
              <a:rPr lang="en-US" sz="1600" dirty="0">
                <a:solidFill>
                  <a:srgbClr val="2C3249"/>
                </a:solidFill>
                <a:latin typeface="Martel Sans" pitchFamily="34" charset="0"/>
                <a:ea typeface="Martel Sans" pitchFamily="34" charset="-122"/>
                <a:cs typeface="Martel Sans" pitchFamily="34" charset="-120"/>
              </a:rPr>
              <a:t>with local training and device support.</a:t>
            </a:r>
            <a:endParaRPr lang="en-US" sz="1600" dirty="0"/>
          </a:p>
        </p:txBody>
      </p:sp>
      <p:sp>
        <p:nvSpPr>
          <p:cNvPr id="9" name="Shape 7"/>
          <p:cNvSpPr/>
          <p:nvPr/>
        </p:nvSpPr>
        <p:spPr>
          <a:xfrm>
            <a:off x="728424" y="4018598"/>
            <a:ext cx="104061" cy="104061"/>
          </a:xfrm>
          <a:prstGeom prst="roundRect">
            <a:avLst>
              <a:gd name="adj" fmla="val 439358"/>
            </a:avLst>
          </a:prstGeom>
          <a:solidFill>
            <a:srgbClr val="437066"/>
          </a:solidFill>
          <a:ln/>
        </p:spPr>
        <p:txBody>
          <a:bodyPr/>
          <a:lstStyle/>
          <a:p>
            <a:endParaRPr lang="en-GB"/>
          </a:p>
        </p:txBody>
      </p:sp>
      <p:sp>
        <p:nvSpPr>
          <p:cNvPr id="10" name="Text 8"/>
          <p:cNvSpPr/>
          <p:nvPr/>
        </p:nvSpPr>
        <p:spPr>
          <a:xfrm>
            <a:off x="1040606" y="3908108"/>
            <a:ext cx="3700820" cy="325160"/>
          </a:xfrm>
          <a:prstGeom prst="rect">
            <a:avLst/>
          </a:prstGeom>
          <a:noFill/>
          <a:ln/>
        </p:spPr>
        <p:txBody>
          <a:bodyPr wrap="none" lIns="0" tIns="0" rIns="0" bIns="0" rtlCol="0" anchor="t"/>
          <a:lstStyle/>
          <a:p>
            <a:pPr marL="0" indent="0" algn="l">
              <a:lnSpc>
                <a:spcPts val="2550"/>
              </a:lnSpc>
              <a:buNone/>
            </a:pPr>
            <a:r>
              <a:rPr lang="en-US" sz="2000" dirty="0">
                <a:solidFill>
                  <a:srgbClr val="2C3249"/>
                </a:solidFill>
                <a:latin typeface="Kanit Light" pitchFamily="34" charset="0"/>
                <a:ea typeface="Kanit Light" pitchFamily="34" charset="-122"/>
                <a:cs typeface="Kanit Light" pitchFamily="34" charset="-120"/>
              </a:rPr>
              <a:t>Invest in workforce development</a:t>
            </a:r>
            <a:endParaRPr lang="en-US" sz="2000" dirty="0"/>
          </a:p>
        </p:txBody>
      </p:sp>
      <p:sp>
        <p:nvSpPr>
          <p:cNvPr id="11" name="Text 9"/>
          <p:cNvSpPr/>
          <p:nvPr/>
        </p:nvSpPr>
        <p:spPr>
          <a:xfrm>
            <a:off x="1040606" y="4358045"/>
            <a:ext cx="12861369" cy="332899"/>
          </a:xfrm>
          <a:prstGeom prst="rect">
            <a:avLst/>
          </a:prstGeom>
          <a:noFill/>
          <a:ln/>
        </p:spPr>
        <p:txBody>
          <a:bodyPr wrap="none" lIns="0" tIns="0" rIns="0" bIns="0" rtlCol="0" anchor="t"/>
          <a:lstStyle/>
          <a:p>
            <a:pPr marL="0" indent="0" algn="l">
              <a:lnSpc>
                <a:spcPts val="2600"/>
              </a:lnSpc>
              <a:buNone/>
            </a:pPr>
            <a:r>
              <a:rPr lang="en-US" sz="1600" dirty="0">
                <a:solidFill>
                  <a:srgbClr val="2C3249"/>
                </a:solidFill>
                <a:latin typeface="Martel Sans" pitchFamily="34" charset="0"/>
                <a:ea typeface="Martel Sans" pitchFamily="34" charset="-122"/>
                <a:cs typeface="Martel Sans" pitchFamily="34" charset="-120"/>
              </a:rPr>
              <a:t>– empathy and communication skills.</a:t>
            </a:r>
            <a:endParaRPr lang="en-US" sz="1600" dirty="0"/>
          </a:p>
        </p:txBody>
      </p:sp>
      <p:sp>
        <p:nvSpPr>
          <p:cNvPr id="12" name="Shape 10"/>
          <p:cNvSpPr/>
          <p:nvPr/>
        </p:nvSpPr>
        <p:spPr>
          <a:xfrm>
            <a:off x="8414623" y="1637410"/>
            <a:ext cx="104061" cy="104061"/>
          </a:xfrm>
          <a:prstGeom prst="roundRect">
            <a:avLst>
              <a:gd name="adj" fmla="val 439358"/>
            </a:avLst>
          </a:prstGeom>
          <a:solidFill>
            <a:srgbClr val="437066"/>
          </a:solidFill>
          <a:ln/>
        </p:spPr>
        <p:txBody>
          <a:bodyPr/>
          <a:lstStyle/>
          <a:p>
            <a:endParaRPr lang="en-GB"/>
          </a:p>
        </p:txBody>
      </p:sp>
      <p:sp>
        <p:nvSpPr>
          <p:cNvPr id="13" name="Text 11"/>
          <p:cNvSpPr/>
          <p:nvPr/>
        </p:nvSpPr>
        <p:spPr>
          <a:xfrm>
            <a:off x="8726805" y="1526920"/>
            <a:ext cx="2601635" cy="325160"/>
          </a:xfrm>
          <a:prstGeom prst="rect">
            <a:avLst/>
          </a:prstGeom>
          <a:noFill/>
          <a:ln/>
        </p:spPr>
        <p:txBody>
          <a:bodyPr wrap="none" lIns="0" tIns="0" rIns="0" bIns="0" rtlCol="0" anchor="t"/>
          <a:lstStyle/>
          <a:p>
            <a:pPr marL="0" indent="0" algn="l">
              <a:lnSpc>
                <a:spcPts val="2550"/>
              </a:lnSpc>
              <a:buNone/>
            </a:pPr>
            <a:r>
              <a:rPr lang="en-US" sz="2000" dirty="0">
                <a:solidFill>
                  <a:srgbClr val="2C3249"/>
                </a:solidFill>
                <a:latin typeface="Kanit Light" pitchFamily="34" charset="0"/>
                <a:ea typeface="Kanit Light" pitchFamily="34" charset="-122"/>
                <a:cs typeface="Kanit Light" pitchFamily="34" charset="-120"/>
              </a:rPr>
              <a:t>Expand co-production</a:t>
            </a:r>
            <a:endParaRPr lang="en-US" sz="2000" dirty="0"/>
          </a:p>
        </p:txBody>
      </p:sp>
      <p:sp>
        <p:nvSpPr>
          <p:cNvPr id="14" name="Text 12"/>
          <p:cNvSpPr/>
          <p:nvPr/>
        </p:nvSpPr>
        <p:spPr>
          <a:xfrm>
            <a:off x="8726805" y="1976857"/>
            <a:ext cx="12861369" cy="332899"/>
          </a:xfrm>
          <a:prstGeom prst="rect">
            <a:avLst/>
          </a:prstGeom>
          <a:noFill/>
          <a:ln/>
        </p:spPr>
        <p:txBody>
          <a:bodyPr wrap="none" lIns="0" tIns="0" rIns="0" bIns="0" rtlCol="0" anchor="t"/>
          <a:lstStyle/>
          <a:p>
            <a:pPr marL="0" indent="0" algn="l">
              <a:lnSpc>
                <a:spcPts val="2600"/>
              </a:lnSpc>
              <a:buNone/>
            </a:pPr>
            <a:r>
              <a:rPr lang="en-US" sz="1600">
                <a:solidFill>
                  <a:srgbClr val="2C3249"/>
                </a:solidFill>
                <a:latin typeface="Martel Sans" pitchFamily="34" charset="0"/>
                <a:ea typeface="Martel Sans" pitchFamily="34" charset="-122"/>
                <a:cs typeface="Martel Sans" pitchFamily="34" charset="-120"/>
              </a:rPr>
              <a:t>with older adults in design and evaluation.</a:t>
            </a:r>
            <a:endParaRPr lang="en-US" sz="1600" dirty="0"/>
          </a:p>
        </p:txBody>
      </p:sp>
      <p:sp>
        <p:nvSpPr>
          <p:cNvPr id="15" name="Shape 13"/>
          <p:cNvSpPr/>
          <p:nvPr/>
        </p:nvSpPr>
        <p:spPr>
          <a:xfrm>
            <a:off x="8414623" y="2836488"/>
            <a:ext cx="104061" cy="104061"/>
          </a:xfrm>
          <a:prstGeom prst="roundRect">
            <a:avLst>
              <a:gd name="adj" fmla="val 439358"/>
            </a:avLst>
          </a:prstGeom>
          <a:solidFill>
            <a:srgbClr val="437066"/>
          </a:solidFill>
          <a:ln/>
        </p:spPr>
        <p:txBody>
          <a:bodyPr/>
          <a:lstStyle/>
          <a:p>
            <a:endParaRPr lang="en-GB"/>
          </a:p>
        </p:txBody>
      </p:sp>
      <p:sp>
        <p:nvSpPr>
          <p:cNvPr id="16" name="Text 14"/>
          <p:cNvSpPr/>
          <p:nvPr/>
        </p:nvSpPr>
        <p:spPr>
          <a:xfrm>
            <a:off x="8726805" y="2725998"/>
            <a:ext cx="2609255" cy="325160"/>
          </a:xfrm>
          <a:prstGeom prst="rect">
            <a:avLst/>
          </a:prstGeom>
          <a:noFill/>
          <a:ln/>
        </p:spPr>
        <p:txBody>
          <a:bodyPr wrap="none" lIns="0" tIns="0" rIns="0" bIns="0" rtlCol="0" anchor="t"/>
          <a:lstStyle/>
          <a:p>
            <a:pPr marL="0" indent="0" algn="l">
              <a:lnSpc>
                <a:spcPts val="2550"/>
              </a:lnSpc>
              <a:buNone/>
            </a:pPr>
            <a:r>
              <a:rPr lang="en-US" sz="2000" dirty="0">
                <a:solidFill>
                  <a:srgbClr val="2C3249"/>
                </a:solidFill>
                <a:latin typeface="Kanit Light" pitchFamily="34" charset="0"/>
                <a:ea typeface="Kanit Light" pitchFamily="34" charset="-122"/>
                <a:cs typeface="Kanit Light" pitchFamily="34" charset="-120"/>
              </a:rPr>
              <a:t>Fund preventative care</a:t>
            </a:r>
            <a:endParaRPr lang="en-US" sz="2000" dirty="0"/>
          </a:p>
        </p:txBody>
      </p:sp>
      <p:sp>
        <p:nvSpPr>
          <p:cNvPr id="17" name="Text 15"/>
          <p:cNvSpPr/>
          <p:nvPr/>
        </p:nvSpPr>
        <p:spPr>
          <a:xfrm>
            <a:off x="8726805" y="3175936"/>
            <a:ext cx="12861369" cy="332899"/>
          </a:xfrm>
          <a:prstGeom prst="rect">
            <a:avLst/>
          </a:prstGeom>
          <a:noFill/>
          <a:ln/>
        </p:spPr>
        <p:txBody>
          <a:bodyPr wrap="none" lIns="0" tIns="0" rIns="0" bIns="0" rtlCol="0" anchor="t"/>
          <a:lstStyle/>
          <a:p>
            <a:pPr marL="0" indent="0" algn="l">
              <a:lnSpc>
                <a:spcPts val="2600"/>
              </a:lnSpc>
              <a:buNone/>
            </a:pPr>
            <a:r>
              <a:rPr lang="en-US" sz="1600" dirty="0">
                <a:solidFill>
                  <a:srgbClr val="2C3249"/>
                </a:solidFill>
                <a:latin typeface="Martel Sans" pitchFamily="34" charset="0"/>
                <a:ea typeface="Martel Sans" pitchFamily="34" charset="-122"/>
                <a:cs typeface="Martel Sans" pitchFamily="34" charset="-120"/>
              </a:rPr>
              <a:t>to reduce hospitalisation rates.</a:t>
            </a:r>
            <a:endParaRPr lang="en-US" sz="1600" dirty="0"/>
          </a:p>
        </p:txBody>
      </p:sp>
      <p:sp>
        <p:nvSpPr>
          <p:cNvPr id="18" name="Text 16"/>
          <p:cNvSpPr/>
          <p:nvPr/>
        </p:nvSpPr>
        <p:spPr>
          <a:xfrm>
            <a:off x="8466653" y="4070963"/>
            <a:ext cx="5858991" cy="649803"/>
          </a:xfrm>
          <a:prstGeom prst="rect">
            <a:avLst/>
          </a:prstGeom>
          <a:noFill/>
          <a:ln/>
        </p:spPr>
        <p:txBody>
          <a:bodyPr wrap="none" lIns="0" tIns="0" rIns="0" bIns="0" rtlCol="0" anchor="t"/>
          <a:lstStyle/>
          <a:p>
            <a:pPr marL="0" indent="0" algn="l">
              <a:lnSpc>
                <a:spcPts val="2600"/>
              </a:lnSpc>
              <a:buNone/>
            </a:pPr>
            <a:r>
              <a:rPr lang="en-US" sz="2000" dirty="0">
                <a:solidFill>
                  <a:srgbClr val="023086"/>
                </a:solidFill>
                <a:latin typeface="Martel Sans" pitchFamily="34" charset="0"/>
                <a:ea typeface="Martel Sans" pitchFamily="34" charset="-122"/>
                <a:cs typeface="Martel Sans" pitchFamily="34" charset="-120"/>
              </a:rPr>
              <a:t>Aligns with </a:t>
            </a:r>
            <a:r>
              <a:rPr lang="en-US" sz="2000" b="1" dirty="0">
                <a:solidFill>
                  <a:srgbClr val="023086"/>
                </a:solidFill>
                <a:latin typeface="Martel Sans" pitchFamily="34" charset="0"/>
                <a:ea typeface="Martel Sans" pitchFamily="34" charset="-122"/>
                <a:cs typeface="Martel Sans" pitchFamily="34" charset="-120"/>
              </a:rPr>
              <a:t>Care Act 2014</a:t>
            </a:r>
            <a:r>
              <a:rPr lang="en-US" sz="2000" dirty="0">
                <a:solidFill>
                  <a:srgbClr val="023086"/>
                </a:solidFill>
                <a:latin typeface="Martel Sans" pitchFamily="34" charset="0"/>
                <a:ea typeface="Martel Sans" pitchFamily="34" charset="-122"/>
                <a:cs typeface="Martel Sans" pitchFamily="34" charset="-120"/>
              </a:rPr>
              <a:t> and </a:t>
            </a:r>
          </a:p>
          <a:p>
            <a:pPr marL="0" indent="0" algn="l">
              <a:lnSpc>
                <a:spcPts val="2600"/>
              </a:lnSpc>
              <a:buNone/>
            </a:pPr>
            <a:r>
              <a:rPr lang="en-US" sz="2000" b="1" dirty="0">
                <a:solidFill>
                  <a:srgbClr val="023086"/>
                </a:solidFill>
                <a:latin typeface="Martel Sans" pitchFamily="34" charset="0"/>
                <a:ea typeface="Martel Sans" pitchFamily="34" charset="-122"/>
                <a:cs typeface="Martel Sans" pitchFamily="34" charset="-120"/>
              </a:rPr>
              <a:t>NHS Long Term Plan</a:t>
            </a:r>
            <a:r>
              <a:rPr lang="en-US" sz="2000" dirty="0">
                <a:solidFill>
                  <a:srgbClr val="023086"/>
                </a:solidFill>
                <a:latin typeface="Martel Sans" pitchFamily="34" charset="0"/>
                <a:ea typeface="Martel Sans" pitchFamily="34" charset="-122"/>
                <a:cs typeface="Martel Sans" pitchFamily="34" charset="-120"/>
              </a:rPr>
              <a:t> principles.</a:t>
            </a:r>
            <a:endParaRPr lang="en-US" sz="2000" dirty="0">
              <a:solidFill>
                <a:srgbClr val="023086"/>
              </a:solidFill>
            </a:endParaRPr>
          </a:p>
        </p:txBody>
      </p:sp>
      <p:pic>
        <p:nvPicPr>
          <p:cNvPr id="22" name="Picture 21">
            <a:extLst>
              <a:ext uri="{FF2B5EF4-FFF2-40B4-BE49-F238E27FC236}">
                <a16:creationId xmlns:a16="http://schemas.microsoft.com/office/drawing/2014/main" id="{16C047CB-9B5A-17BF-3EBB-447DC1D0A4BF}"/>
              </a:ext>
            </a:extLst>
          </p:cNvPr>
          <p:cNvPicPr>
            <a:picLocks noChangeAspect="1"/>
          </p:cNvPicPr>
          <p:nvPr/>
        </p:nvPicPr>
        <p:blipFill>
          <a:blip r:embed="rId5"/>
          <a:srcRect l="-1366" t="30608" r="-3232" b="30424"/>
          <a:stretch>
            <a:fillRect/>
          </a:stretch>
        </p:blipFill>
        <p:spPr>
          <a:xfrm>
            <a:off x="938933" y="5528429"/>
            <a:ext cx="12752535" cy="2382440"/>
          </a:xfrm>
          <a:prstGeom prst="rect">
            <a:avLst/>
          </a:prstGeom>
        </p:spPr>
      </p:pic>
      <p:grpSp>
        <p:nvGrpSpPr>
          <p:cNvPr id="26" name="Group 25">
            <a:extLst>
              <a:ext uri="{FF2B5EF4-FFF2-40B4-BE49-F238E27FC236}">
                <a16:creationId xmlns:a16="http://schemas.microsoft.com/office/drawing/2014/main" id="{A6EBF213-0F6C-FF29-12B8-CD441CC2E350}"/>
              </a:ext>
            </a:extLst>
          </p:cNvPr>
          <p:cNvGrpSpPr/>
          <p:nvPr/>
        </p:nvGrpSpPr>
        <p:grpSpPr>
          <a:xfrm>
            <a:off x="0" y="194140"/>
            <a:ext cx="14630400" cy="124591"/>
            <a:chOff x="0" y="194140"/>
            <a:chExt cx="14630400" cy="124591"/>
          </a:xfrm>
        </p:grpSpPr>
        <p:sp>
          <p:nvSpPr>
            <p:cNvPr id="24" name="Rectangle 23">
              <a:extLst>
                <a:ext uri="{FF2B5EF4-FFF2-40B4-BE49-F238E27FC236}">
                  <a16:creationId xmlns:a16="http://schemas.microsoft.com/office/drawing/2014/main" id="{8C9BB001-0050-4EE5-0E86-AF615ABB90A6}"/>
                </a:ext>
              </a:extLst>
            </p:cNvPr>
            <p:cNvSpPr/>
            <p:nvPr/>
          </p:nvSpPr>
          <p:spPr>
            <a:xfrm>
              <a:off x="0" y="194140"/>
              <a:ext cx="14630400" cy="69449"/>
            </a:xfrm>
            <a:prstGeom prst="rect">
              <a:avLst/>
            </a:prstGeom>
            <a:solidFill>
              <a:srgbClr val="D2DF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EE6807A5-CF06-0A68-EA16-543F75DF1A49}"/>
                </a:ext>
              </a:extLst>
            </p:cNvPr>
            <p:cNvSpPr/>
            <p:nvPr/>
          </p:nvSpPr>
          <p:spPr>
            <a:xfrm>
              <a:off x="0" y="249282"/>
              <a:ext cx="14630400" cy="69449"/>
            </a:xfrm>
            <a:prstGeom prst="rect">
              <a:avLst/>
            </a:prstGeom>
            <a:solidFill>
              <a:srgbClr val="E7E5B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0" name="Audio 19">
            <a:hlinkClick r:id="" action="ppaction://media"/>
            <a:extLst>
              <a:ext uri="{FF2B5EF4-FFF2-40B4-BE49-F238E27FC236}">
                <a16:creationId xmlns:a16="http://schemas.microsoft.com/office/drawing/2014/main" id="{8D21394A-9A72-E90D-94D8-2F4257C8FCC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9384"/>
    </mc:Choice>
    <mc:Fallback xmlns="">
      <p:transition spd="slow" advTm="693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5"/>
          <a:stretch>
            <a:fillRect/>
          </a:stretch>
        </p:blipFill>
        <p:spPr>
          <a:xfrm>
            <a:off x="9144000" y="0"/>
            <a:ext cx="5486400" cy="8229600"/>
          </a:xfrm>
          <a:prstGeom prst="rect">
            <a:avLst/>
          </a:prstGeom>
        </p:spPr>
      </p:pic>
      <p:sp>
        <p:nvSpPr>
          <p:cNvPr id="3" name="Text 0"/>
          <p:cNvSpPr/>
          <p:nvPr/>
        </p:nvSpPr>
        <p:spPr>
          <a:xfrm>
            <a:off x="793790" y="2780972"/>
            <a:ext cx="6609040" cy="566976"/>
          </a:xfrm>
          <a:prstGeom prst="rect">
            <a:avLst/>
          </a:prstGeom>
          <a:noFill/>
          <a:ln/>
        </p:spPr>
        <p:txBody>
          <a:bodyPr wrap="none" lIns="0" tIns="0" rIns="0" bIns="0" rtlCol="0" anchor="t"/>
          <a:lstStyle/>
          <a:p>
            <a:pPr marL="0" indent="0" algn="l">
              <a:lnSpc>
                <a:spcPts val="4450"/>
              </a:lnSpc>
              <a:buNone/>
            </a:pPr>
            <a:r>
              <a:rPr lang="en-US" sz="3550" dirty="0">
                <a:solidFill>
                  <a:srgbClr val="272D45"/>
                </a:solidFill>
                <a:latin typeface="Kanit Light" pitchFamily="34" charset="0"/>
                <a:ea typeface="Kanit Light" pitchFamily="34" charset="-122"/>
                <a:cs typeface="Kanit Light" pitchFamily="34" charset="-120"/>
              </a:rPr>
              <a:t>Critical Reflection and Discussion</a:t>
            </a:r>
            <a:endParaRPr lang="en-US" sz="3550" dirty="0"/>
          </a:p>
        </p:txBody>
      </p:sp>
      <p:sp>
        <p:nvSpPr>
          <p:cNvPr id="4" name="Text 1"/>
          <p:cNvSpPr/>
          <p:nvPr/>
        </p:nvSpPr>
        <p:spPr>
          <a:xfrm>
            <a:off x="793790" y="3688109"/>
            <a:ext cx="7556421"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2C3249"/>
                </a:solidFill>
                <a:latin typeface="Martel Sans" pitchFamily="34" charset="0"/>
                <a:ea typeface="Martel Sans" pitchFamily="34" charset="-122"/>
                <a:cs typeface="Martel Sans" pitchFamily="34" charset="-120"/>
              </a:rPr>
              <a:t>Ongoing </a:t>
            </a:r>
            <a:r>
              <a:rPr lang="en-US" sz="1750" b="1" dirty="0">
                <a:solidFill>
                  <a:srgbClr val="2C3249"/>
                </a:solidFill>
                <a:latin typeface="Martel Sans" pitchFamily="34" charset="0"/>
                <a:ea typeface="Martel Sans" pitchFamily="34" charset="-122"/>
                <a:cs typeface="Martel Sans" pitchFamily="34" charset="-120"/>
              </a:rPr>
              <a:t>tension</a:t>
            </a:r>
            <a:r>
              <a:rPr lang="en-US" sz="1750" dirty="0">
                <a:solidFill>
                  <a:srgbClr val="2C3249"/>
                </a:solidFill>
                <a:latin typeface="Martel Sans" pitchFamily="34" charset="0"/>
                <a:ea typeface="Martel Sans" pitchFamily="34" charset="-122"/>
                <a:cs typeface="Martel Sans" pitchFamily="34" charset="-120"/>
              </a:rPr>
              <a:t> between </a:t>
            </a:r>
            <a:r>
              <a:rPr lang="en-US" sz="1750" i="1" dirty="0">
                <a:solidFill>
                  <a:srgbClr val="2C3249"/>
                </a:solidFill>
                <a:latin typeface="Martel Sans" pitchFamily="34" charset="0"/>
                <a:ea typeface="Martel Sans" pitchFamily="34" charset="-122"/>
                <a:cs typeface="Martel Sans" pitchFamily="34" charset="-120"/>
              </a:rPr>
              <a:t>empowerment</a:t>
            </a:r>
            <a:r>
              <a:rPr lang="en-US" sz="1750" dirty="0">
                <a:solidFill>
                  <a:srgbClr val="2C3249"/>
                </a:solidFill>
                <a:latin typeface="Martel Sans" pitchFamily="34" charset="0"/>
                <a:ea typeface="Martel Sans" pitchFamily="34" charset="-122"/>
                <a:cs typeface="Martel Sans" pitchFamily="34" charset="-120"/>
              </a:rPr>
              <a:t> and </a:t>
            </a:r>
            <a:r>
              <a:rPr lang="en-US" sz="1750" i="1" dirty="0">
                <a:solidFill>
                  <a:srgbClr val="2C3249"/>
                </a:solidFill>
                <a:latin typeface="Martel Sans" pitchFamily="34" charset="0"/>
                <a:ea typeface="Martel Sans" pitchFamily="34" charset="-122"/>
                <a:cs typeface="Martel Sans" pitchFamily="34" charset="-120"/>
              </a:rPr>
              <a:t>safeguarding</a:t>
            </a:r>
            <a:r>
              <a:rPr lang="en-US" sz="1750" dirty="0">
                <a:solidFill>
                  <a:srgbClr val="2C3249"/>
                </a:solidFill>
                <a:latin typeface="Martel Sans" pitchFamily="34" charset="0"/>
                <a:ea typeface="Martel Sans" pitchFamily="34" charset="-122"/>
                <a:cs typeface="Martel Sans" pitchFamily="34" charset="-120"/>
              </a:rPr>
              <a:t>.</a:t>
            </a:r>
            <a:endParaRPr lang="en-US" sz="1750" dirty="0"/>
          </a:p>
        </p:txBody>
      </p:sp>
      <p:sp>
        <p:nvSpPr>
          <p:cNvPr id="5" name="Text 2"/>
          <p:cNvSpPr/>
          <p:nvPr/>
        </p:nvSpPr>
        <p:spPr>
          <a:xfrm>
            <a:off x="793790" y="4130307"/>
            <a:ext cx="7556421" cy="362903"/>
          </a:xfrm>
          <a:prstGeom prst="rect">
            <a:avLst/>
          </a:prstGeom>
          <a:noFill/>
          <a:ln/>
        </p:spPr>
        <p:txBody>
          <a:bodyPr wrap="none" lIns="0" tIns="0" rIns="0" bIns="0" rtlCol="0" anchor="t"/>
          <a:lstStyle/>
          <a:p>
            <a:pPr marL="342900" indent="-342900" algn="l">
              <a:lnSpc>
                <a:spcPts val="2850"/>
              </a:lnSpc>
              <a:buSzPct val="100000"/>
              <a:buChar char="•"/>
            </a:pPr>
            <a:r>
              <a:rPr lang="en-US" sz="1750" dirty="0">
                <a:solidFill>
                  <a:srgbClr val="2C3249"/>
                </a:solidFill>
                <a:latin typeface="Martel Sans" pitchFamily="34" charset="0"/>
                <a:ea typeface="Martel Sans" pitchFamily="34" charset="-122"/>
                <a:cs typeface="Martel Sans" pitchFamily="34" charset="-120"/>
              </a:rPr>
              <a:t>Overprotection limits autonomy; lack of protection increases risk.</a:t>
            </a:r>
            <a:endParaRPr lang="en-US" sz="1750" dirty="0"/>
          </a:p>
        </p:txBody>
      </p:sp>
      <p:sp>
        <p:nvSpPr>
          <p:cNvPr id="6" name="Text 3"/>
          <p:cNvSpPr/>
          <p:nvPr/>
        </p:nvSpPr>
        <p:spPr>
          <a:xfrm>
            <a:off x="793790" y="4572505"/>
            <a:ext cx="7556421" cy="725805"/>
          </a:xfrm>
          <a:prstGeom prst="rect">
            <a:avLst/>
          </a:prstGeom>
          <a:noFill/>
          <a:ln/>
        </p:spPr>
        <p:txBody>
          <a:bodyPr wrap="square" lIns="0" tIns="0" rIns="0" bIns="0" rtlCol="0" anchor="t"/>
          <a:lstStyle/>
          <a:p>
            <a:pPr marL="342900" indent="-342900" algn="l">
              <a:lnSpc>
                <a:spcPts val="2850"/>
              </a:lnSpc>
              <a:buSzPct val="100000"/>
              <a:buChar char="•"/>
            </a:pPr>
            <a:r>
              <a:rPr lang="en-US" sz="1750" b="1" dirty="0">
                <a:solidFill>
                  <a:srgbClr val="2C3249"/>
                </a:solidFill>
                <a:latin typeface="Martel Sans" pitchFamily="34" charset="0"/>
                <a:ea typeface="Martel Sans" pitchFamily="34" charset="-122"/>
                <a:cs typeface="Martel Sans" pitchFamily="34" charset="-120"/>
              </a:rPr>
              <a:t>Diversity matters:</a:t>
            </a:r>
            <a:r>
              <a:rPr lang="en-US" sz="1750" dirty="0">
                <a:solidFill>
                  <a:srgbClr val="2C3249"/>
                </a:solidFill>
                <a:latin typeface="Martel Sans" pitchFamily="34" charset="0"/>
                <a:ea typeface="Martel Sans" pitchFamily="34" charset="-122"/>
                <a:cs typeface="Martel Sans" pitchFamily="34" charset="-120"/>
              </a:rPr>
              <a:t> empowerment must include all demographics (Morris and Robertson, 2024).</a:t>
            </a:r>
            <a:endParaRPr lang="en-US" sz="1750" dirty="0"/>
          </a:p>
        </p:txBody>
      </p:sp>
      <p:sp>
        <p:nvSpPr>
          <p:cNvPr id="7" name="Text 4"/>
          <p:cNvSpPr/>
          <p:nvPr/>
        </p:nvSpPr>
        <p:spPr>
          <a:xfrm>
            <a:off x="793790" y="5377606"/>
            <a:ext cx="7556421"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C3249"/>
                </a:solidFill>
                <a:latin typeface="Martel Sans" pitchFamily="34" charset="0"/>
                <a:ea typeface="Martel Sans" pitchFamily="34" charset="-122"/>
                <a:cs typeface="Martel Sans" pitchFamily="34" charset="-120"/>
              </a:rPr>
              <a:t>Structural inequalities (e.g., income, ethnicity) affect access and outcomes.</a:t>
            </a:r>
            <a:endParaRPr lang="en-US" sz="1750" dirty="0"/>
          </a:p>
        </p:txBody>
      </p:sp>
      <p:sp>
        <p:nvSpPr>
          <p:cNvPr id="8" name="Text 5"/>
          <p:cNvSpPr/>
          <p:nvPr/>
        </p:nvSpPr>
        <p:spPr>
          <a:xfrm>
            <a:off x="793790" y="6182706"/>
            <a:ext cx="7556421" cy="725805"/>
          </a:xfrm>
          <a:prstGeom prst="rect">
            <a:avLst/>
          </a:prstGeom>
          <a:noFill/>
          <a:ln/>
        </p:spPr>
        <p:txBody>
          <a:bodyPr wrap="square" lIns="0" tIns="0" rIns="0" bIns="0" rtlCol="0" anchor="t"/>
          <a:lstStyle/>
          <a:p>
            <a:pPr marL="342900" indent="-342900" algn="l">
              <a:lnSpc>
                <a:spcPts val="2850"/>
              </a:lnSpc>
              <a:buSzPct val="100000"/>
              <a:buChar char="•"/>
            </a:pPr>
            <a:r>
              <a:rPr lang="en-US" sz="1750" dirty="0">
                <a:solidFill>
                  <a:srgbClr val="2C3249"/>
                </a:solidFill>
                <a:latin typeface="Martel Sans" pitchFamily="34" charset="0"/>
                <a:ea typeface="Martel Sans" pitchFamily="34" charset="-122"/>
                <a:cs typeface="Martel Sans" pitchFamily="34" charset="-120"/>
              </a:rPr>
              <a:t>Policies must address </a:t>
            </a:r>
            <a:r>
              <a:rPr lang="en-US" sz="1750" b="1" dirty="0">
                <a:solidFill>
                  <a:srgbClr val="2C3249"/>
                </a:solidFill>
                <a:latin typeface="Martel Sans" pitchFamily="34" charset="0"/>
                <a:ea typeface="Martel Sans" pitchFamily="34" charset="-122"/>
                <a:cs typeface="Martel Sans" pitchFamily="34" charset="-120"/>
              </a:rPr>
              <a:t>social determinants of health</a:t>
            </a:r>
            <a:r>
              <a:rPr lang="en-US" sz="1750" dirty="0">
                <a:solidFill>
                  <a:srgbClr val="2C3249"/>
                </a:solidFill>
                <a:latin typeface="Martel Sans" pitchFamily="34" charset="0"/>
                <a:ea typeface="Martel Sans" pitchFamily="34" charset="-122"/>
                <a:cs typeface="Martel Sans" pitchFamily="34" charset="-120"/>
              </a:rPr>
              <a:t> to achieve equity.</a:t>
            </a:r>
            <a:endParaRPr lang="en-US" sz="1750" dirty="0"/>
          </a:p>
        </p:txBody>
      </p:sp>
      <p:grpSp>
        <p:nvGrpSpPr>
          <p:cNvPr id="11" name="Group 10">
            <a:extLst>
              <a:ext uri="{FF2B5EF4-FFF2-40B4-BE49-F238E27FC236}">
                <a16:creationId xmlns:a16="http://schemas.microsoft.com/office/drawing/2014/main" id="{0D6EDC99-CAD4-2940-76F6-BA335D6AC966}"/>
              </a:ext>
            </a:extLst>
          </p:cNvPr>
          <p:cNvGrpSpPr/>
          <p:nvPr/>
        </p:nvGrpSpPr>
        <p:grpSpPr>
          <a:xfrm>
            <a:off x="416689" y="428263"/>
            <a:ext cx="2215232" cy="1763331"/>
            <a:chOff x="544010" y="208344"/>
            <a:chExt cx="2215232" cy="1763331"/>
          </a:xfrm>
        </p:grpSpPr>
        <p:sp>
          <p:nvSpPr>
            <p:cNvPr id="9" name="Oval 8">
              <a:extLst>
                <a:ext uri="{FF2B5EF4-FFF2-40B4-BE49-F238E27FC236}">
                  <a16:creationId xmlns:a16="http://schemas.microsoft.com/office/drawing/2014/main" id="{C13B3385-DB64-55E2-E0C8-FF1BE26B6754}"/>
                </a:ext>
              </a:extLst>
            </p:cNvPr>
            <p:cNvSpPr/>
            <p:nvPr/>
          </p:nvSpPr>
          <p:spPr>
            <a:xfrm>
              <a:off x="544010" y="208344"/>
              <a:ext cx="1502466" cy="1502466"/>
            </a:xfrm>
            <a:prstGeom prst="ellipse">
              <a:avLst/>
            </a:prstGeom>
            <a:solidFill>
              <a:srgbClr val="D2DF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A215DE0A-B21B-92EF-DBEC-638E3CDA9F5E}"/>
                </a:ext>
              </a:extLst>
            </p:cNvPr>
            <p:cNvSpPr/>
            <p:nvPr/>
          </p:nvSpPr>
          <p:spPr>
            <a:xfrm>
              <a:off x="1633959" y="846392"/>
              <a:ext cx="1125283" cy="1125283"/>
            </a:xfrm>
            <a:prstGeom prst="ellipse">
              <a:avLst/>
            </a:prstGeom>
            <a:solidFill>
              <a:srgbClr val="E7E5B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3" name="Audio 12">
            <a:hlinkClick r:id="" action="ppaction://media"/>
            <a:extLst>
              <a:ext uri="{FF2B5EF4-FFF2-40B4-BE49-F238E27FC236}">
                <a16:creationId xmlns:a16="http://schemas.microsoft.com/office/drawing/2014/main" id="{9106790B-9586-4D92-9EE8-F3BCAB33519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290" t="-203290" r="-203290" b="-203290"/>
          <a:stretch>
            <a:fillRect/>
          </a:stretch>
        </p:blipFill>
        <p:spPr>
          <a:xfrm>
            <a:off x="12062765" y="5661965"/>
            <a:ext cx="2468880" cy="246888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5446"/>
    </mc:Choice>
    <mc:Fallback xmlns="">
      <p:transition spd="slow" advTm="65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68E66F-4200-145C-4731-19E890E23CB5}"/>
              </a:ext>
            </a:extLst>
          </p:cNvPr>
          <p:cNvSpPr txBox="1"/>
          <p:nvPr/>
        </p:nvSpPr>
        <p:spPr>
          <a:xfrm>
            <a:off x="983607" y="2494084"/>
            <a:ext cx="5891755" cy="4212692"/>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dirty="0">
                <a:latin typeface="Kanit Light" panose="020B0604020202020204" charset="-34"/>
                <a:cs typeface="Kanit Light" panose="020B0604020202020204" charset="-34"/>
              </a:rPr>
              <a:t>Empowerment is fundamental to quality health and social care.</a:t>
            </a:r>
          </a:p>
          <a:p>
            <a:pPr marL="285750" indent="-285750">
              <a:lnSpc>
                <a:spcPct val="150000"/>
              </a:lnSpc>
              <a:buFont typeface="Arial" panose="020B0604020202020204" pitchFamily="34" charset="0"/>
              <a:buChar char="•"/>
            </a:pPr>
            <a:r>
              <a:rPr lang="en-GB" dirty="0">
                <a:latin typeface="Kanit Light" panose="020B0604020202020204" charset="-34"/>
                <a:cs typeface="Kanit Light" panose="020B0604020202020204" charset="-34"/>
              </a:rPr>
              <a:t>UK policy is strong, but implementation remains uneven.</a:t>
            </a:r>
          </a:p>
          <a:p>
            <a:pPr marL="285750" indent="-285750">
              <a:lnSpc>
                <a:spcPct val="150000"/>
              </a:lnSpc>
              <a:buFont typeface="Arial" panose="020B0604020202020204" pitchFamily="34" charset="0"/>
              <a:buChar char="•"/>
            </a:pPr>
            <a:r>
              <a:rPr lang="en-GB" dirty="0">
                <a:latin typeface="Kanit Light" panose="020B0604020202020204" charset="-34"/>
                <a:cs typeface="Kanit Light" panose="020B0604020202020204" charset="-34"/>
              </a:rPr>
              <a:t>Technology offers promise if inclusively designed and ethically applied.</a:t>
            </a:r>
          </a:p>
          <a:p>
            <a:pPr marL="285750" indent="-285750">
              <a:lnSpc>
                <a:spcPct val="150000"/>
              </a:lnSpc>
              <a:buFont typeface="Arial" panose="020B0604020202020204" pitchFamily="34" charset="0"/>
              <a:buChar char="•"/>
            </a:pPr>
            <a:r>
              <a:rPr lang="en-GB" dirty="0">
                <a:latin typeface="Kanit Light" panose="020B0604020202020204" charset="-34"/>
                <a:cs typeface="Kanit Light" panose="020B0604020202020204" charset="-34"/>
              </a:rPr>
              <a:t>Future success = </a:t>
            </a:r>
            <a:r>
              <a:rPr lang="en-GB" b="1" dirty="0">
                <a:latin typeface="Kanit Light" panose="020B0604020202020204" charset="-34"/>
                <a:cs typeface="Kanit Light" panose="020B0604020202020204" charset="-34"/>
              </a:rPr>
              <a:t>integrated</a:t>
            </a:r>
            <a:r>
              <a:rPr lang="en-GB" dirty="0">
                <a:latin typeface="Kanit Light" panose="020B0604020202020204" charset="-34"/>
                <a:cs typeface="Kanit Light" panose="020B0604020202020204" charset="-34"/>
              </a:rPr>
              <a:t>, </a:t>
            </a:r>
            <a:r>
              <a:rPr lang="en-GB" b="1" dirty="0">
                <a:latin typeface="Kanit Light" panose="020B0604020202020204" charset="-34"/>
                <a:cs typeface="Kanit Light" panose="020B0604020202020204" charset="-34"/>
              </a:rPr>
              <a:t>person-centred</a:t>
            </a:r>
            <a:r>
              <a:rPr lang="en-GB" dirty="0">
                <a:latin typeface="Kanit Light" panose="020B0604020202020204" charset="-34"/>
                <a:cs typeface="Kanit Light" panose="020B0604020202020204" charset="-34"/>
              </a:rPr>
              <a:t>, </a:t>
            </a:r>
            <a:r>
              <a:rPr lang="en-GB" b="1" dirty="0">
                <a:latin typeface="Kanit Light" panose="020B0604020202020204" charset="-34"/>
                <a:cs typeface="Kanit Light" panose="020B0604020202020204" charset="-34"/>
              </a:rPr>
              <a:t>dignified</a:t>
            </a:r>
            <a:r>
              <a:rPr lang="en-GB" dirty="0">
                <a:latin typeface="Kanit Light" panose="020B0604020202020204" charset="-34"/>
                <a:cs typeface="Kanit Light" panose="020B0604020202020204" charset="-34"/>
              </a:rPr>
              <a:t> care.</a:t>
            </a:r>
          </a:p>
          <a:p>
            <a:pPr marL="285750" indent="-285750">
              <a:lnSpc>
                <a:spcPct val="150000"/>
              </a:lnSpc>
              <a:buFont typeface="Arial" panose="020B0604020202020204" pitchFamily="34" charset="0"/>
              <a:buChar char="•"/>
            </a:pPr>
            <a:r>
              <a:rPr lang="en-GB" dirty="0">
                <a:latin typeface="Kanit Light" panose="020B0604020202020204" charset="-34"/>
                <a:cs typeface="Kanit Light" panose="020B0604020202020204" charset="-34"/>
              </a:rPr>
              <a:t>Goal: enabling older adults to live not just longer, but </a:t>
            </a:r>
            <a:r>
              <a:rPr lang="en-GB" b="1" dirty="0">
                <a:latin typeface="Kanit Light" panose="020B0604020202020204" charset="-34"/>
                <a:cs typeface="Kanit Light" panose="020B0604020202020204" charset="-34"/>
              </a:rPr>
              <a:t>better</a:t>
            </a:r>
            <a:r>
              <a:rPr lang="en-GB" dirty="0">
                <a:latin typeface="Kanit Light" panose="020B0604020202020204" charset="-34"/>
                <a:cs typeface="Kanit Light" panose="020B0604020202020204" charset="-34"/>
              </a:rPr>
              <a:t> lives.</a:t>
            </a:r>
          </a:p>
        </p:txBody>
      </p:sp>
      <p:sp>
        <p:nvSpPr>
          <p:cNvPr id="5" name="TextBox 4">
            <a:extLst>
              <a:ext uri="{FF2B5EF4-FFF2-40B4-BE49-F238E27FC236}">
                <a16:creationId xmlns:a16="http://schemas.microsoft.com/office/drawing/2014/main" id="{9E531C47-2EB2-07DF-B57D-E7D730772099}"/>
              </a:ext>
            </a:extLst>
          </p:cNvPr>
          <p:cNvSpPr txBox="1"/>
          <p:nvPr/>
        </p:nvSpPr>
        <p:spPr>
          <a:xfrm>
            <a:off x="983607" y="1465093"/>
            <a:ext cx="7315200" cy="646331"/>
          </a:xfrm>
          <a:prstGeom prst="rect">
            <a:avLst/>
          </a:prstGeom>
          <a:noFill/>
        </p:spPr>
        <p:txBody>
          <a:bodyPr wrap="square">
            <a:spAutoFit/>
          </a:bodyPr>
          <a:lstStyle/>
          <a:p>
            <a:r>
              <a:rPr lang="en-GB" sz="3600" b="1" dirty="0">
                <a:latin typeface="Kanit Light" panose="020B0604020202020204" charset="-34"/>
                <a:cs typeface="Kanit Light" panose="020B0604020202020204" charset="-34"/>
              </a:rPr>
              <a:t>Conclusion</a:t>
            </a:r>
            <a:endParaRPr lang="en-GB" sz="3600" dirty="0">
              <a:latin typeface="Kanit Light" panose="020B0604020202020204" charset="-34"/>
              <a:cs typeface="Kanit Light" panose="020B0604020202020204" charset="-34"/>
            </a:endParaRPr>
          </a:p>
        </p:txBody>
      </p:sp>
      <p:pic>
        <p:nvPicPr>
          <p:cNvPr id="3076" name="Picture 4">
            <a:extLst>
              <a:ext uri="{FF2B5EF4-FFF2-40B4-BE49-F238E27FC236}">
                <a16:creationId xmlns:a16="http://schemas.microsoft.com/office/drawing/2014/main" id="{6DF6676E-758A-256A-7FAE-E0797B3B1EF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07797" y="2111424"/>
            <a:ext cx="6414724" cy="412938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42249269-1009-393E-1401-C3375EB82876}"/>
              </a:ext>
            </a:extLst>
          </p:cNvPr>
          <p:cNvSpPr/>
          <p:nvPr/>
        </p:nvSpPr>
        <p:spPr>
          <a:xfrm>
            <a:off x="12813175" y="7708631"/>
            <a:ext cx="1724628" cy="43994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2317414-E4A2-243C-22B5-7CC5AF18E16F}"/>
              </a:ext>
            </a:extLst>
          </p:cNvPr>
          <p:cNvSpPr/>
          <p:nvPr/>
        </p:nvSpPr>
        <p:spPr>
          <a:xfrm>
            <a:off x="0" y="194140"/>
            <a:ext cx="14630400" cy="69449"/>
          </a:xfrm>
          <a:prstGeom prst="rect">
            <a:avLst/>
          </a:prstGeom>
          <a:solidFill>
            <a:srgbClr val="D2DF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05C94C49-6477-A5FE-1DE2-D3CEEB8C3182}"/>
              </a:ext>
            </a:extLst>
          </p:cNvPr>
          <p:cNvSpPr/>
          <p:nvPr/>
        </p:nvSpPr>
        <p:spPr>
          <a:xfrm>
            <a:off x="0" y="249282"/>
            <a:ext cx="14630400" cy="69449"/>
          </a:xfrm>
          <a:prstGeom prst="rect">
            <a:avLst/>
          </a:prstGeom>
          <a:solidFill>
            <a:srgbClr val="E7E5B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C4AD92E-52A8-D60A-EFAF-B1273EB272DE}"/>
              </a:ext>
            </a:extLst>
          </p:cNvPr>
          <p:cNvSpPr txBox="1"/>
          <p:nvPr/>
        </p:nvSpPr>
        <p:spPr>
          <a:xfrm>
            <a:off x="6957559" y="6441341"/>
            <a:ext cx="7315200" cy="307777"/>
          </a:xfrm>
          <a:prstGeom prst="rect">
            <a:avLst/>
          </a:prstGeom>
          <a:noFill/>
        </p:spPr>
        <p:txBody>
          <a:bodyPr wrap="square">
            <a:spAutoFit/>
          </a:bodyPr>
          <a:lstStyle/>
          <a:p>
            <a:pPr algn="ctr"/>
            <a:r>
              <a:rPr lang="en-US" sz="1400" dirty="0">
                <a:solidFill>
                  <a:srgbClr val="2C3249"/>
                </a:solidFill>
                <a:latin typeface="Martel Sans" pitchFamily="34" charset="0"/>
                <a:ea typeface="Martel Sans" pitchFamily="34" charset="-122"/>
                <a:cs typeface="Martel Sans" pitchFamily="34" charset="-120"/>
              </a:rPr>
              <a:t>Picture: O</a:t>
            </a:r>
            <a:r>
              <a:rPr lang="en-GB" sz="1400" dirty="0" err="1"/>
              <a:t>lder</a:t>
            </a:r>
            <a:r>
              <a:rPr lang="en-GB" sz="1400" dirty="0"/>
              <a:t> adults engaging in community life </a:t>
            </a:r>
            <a:r>
              <a:rPr lang="en-US" sz="1400" dirty="0"/>
              <a:t>(Local Government Association, 2022).</a:t>
            </a:r>
            <a:endParaRPr lang="en-GB" sz="1400" dirty="0"/>
          </a:p>
        </p:txBody>
      </p:sp>
      <p:pic>
        <p:nvPicPr>
          <p:cNvPr id="4" name="Audio 3">
            <a:hlinkClick r:id="" action="ppaction://media"/>
            <a:extLst>
              <a:ext uri="{FF2B5EF4-FFF2-40B4-BE49-F238E27FC236}">
                <a16:creationId xmlns:a16="http://schemas.microsoft.com/office/drawing/2014/main" id="{FEFF80C6-6FCD-F351-6EB7-DC671D6397B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290" t="-203290" r="-203290" b="-203290"/>
          <a:stretch>
            <a:fillRect/>
          </a:stretch>
        </p:blipFill>
        <p:spPr>
          <a:xfrm>
            <a:off x="12062765" y="5661965"/>
            <a:ext cx="2468880" cy="2468880"/>
          </a:xfrm>
          <a:prstGeom prst="ellipse">
            <a:avLst/>
          </a:prstGeom>
        </p:spPr>
      </p:pic>
    </p:spTree>
    <p:extLst>
      <p:ext uri="{BB962C8B-B14F-4D97-AF65-F5344CB8AC3E}">
        <p14:creationId xmlns:p14="http://schemas.microsoft.com/office/powerpoint/2010/main" val="1771655181"/>
      </p:ext>
    </p:extLst>
  </p:cSld>
  <p:clrMapOvr>
    <a:masterClrMapping/>
  </p:clrMapOvr>
  <mc:AlternateContent xmlns:mc="http://schemas.openxmlformats.org/markup-compatibility/2006" xmlns:p14="http://schemas.microsoft.com/office/powerpoint/2010/main">
    <mc:Choice Requires="p14">
      <p:transition spd="slow" p14:dur="2000" advTm="65116"/>
    </mc:Choice>
    <mc:Fallback xmlns="">
      <p:transition spd="slow" advTm="651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2727EB6-4B0B-A627-A543-2C8017FC950D}"/>
              </a:ext>
            </a:extLst>
          </p:cNvPr>
          <p:cNvSpPr txBox="1"/>
          <p:nvPr/>
        </p:nvSpPr>
        <p:spPr>
          <a:xfrm>
            <a:off x="364602" y="1009361"/>
            <a:ext cx="13901195" cy="6699270"/>
          </a:xfrm>
          <a:prstGeom prst="rect">
            <a:avLst/>
          </a:prstGeom>
          <a:noFill/>
        </p:spPr>
        <p:txBody>
          <a:bodyPr wrap="square">
            <a:spAutoFit/>
          </a:bodyPr>
          <a:lstStyle/>
          <a:p>
            <a:pPr algn="just">
              <a:spcAft>
                <a:spcPts val="800"/>
              </a:spcAft>
              <a:buNone/>
            </a:pPr>
            <a:r>
              <a:rPr lang="en-GB" sz="1400" dirty="0">
                <a:effectLst/>
                <a:latin typeface="Kanit Light" panose="020B0604020202020204" charset="-34"/>
                <a:ea typeface="Calibri" panose="020F0502020204030204" pitchFamily="34" charset="0"/>
                <a:cs typeface="Kanit Light" panose="020B0604020202020204" charset="-34"/>
              </a:rPr>
              <a:t>Age UK, 2024. </a:t>
            </a:r>
            <a:r>
              <a:rPr lang="en-GB" sz="1400" i="1" dirty="0">
                <a:effectLst/>
                <a:latin typeface="Kanit Light" panose="020B0604020202020204" charset="-34"/>
                <a:ea typeface="Calibri" panose="020F0502020204030204" pitchFamily="34" charset="0"/>
                <a:cs typeface="Kanit Light" panose="020B0604020202020204" charset="-34"/>
              </a:rPr>
              <a:t>Later life in the United Kingdom 2019: Factsheet.</a:t>
            </a:r>
            <a:r>
              <a:rPr lang="en-GB" sz="1400" dirty="0">
                <a:effectLst/>
                <a:latin typeface="Kanit Light" panose="020B0604020202020204" charset="-34"/>
                <a:ea typeface="Calibri" panose="020F0502020204030204" pitchFamily="34" charset="0"/>
                <a:cs typeface="Kanit Light" panose="020B0604020202020204" charset="-34"/>
              </a:rPr>
              <a:t> [Online]. Available at: </a:t>
            </a:r>
            <a:r>
              <a:rPr lang="en-GB" sz="1400" u="none" strike="noStrike" dirty="0">
                <a:solidFill>
                  <a:srgbClr val="0563C1"/>
                </a:solidFill>
                <a:effectLst/>
                <a:latin typeface="Kanit Light" panose="020B0604020202020204" charset="-34"/>
                <a:ea typeface="Calibri" panose="020F0502020204030204" pitchFamily="34" charset="0"/>
                <a:cs typeface="Kanit Light" panose="020B0604020202020204" charset="-34"/>
                <a:hlinkClick r:id="rId2"/>
              </a:rPr>
              <a:t>https://www.ageuk.org.uk/globalassets/age-uk/documents/reports-and-publications/later_life_uk_factsheet.pdf</a:t>
            </a:r>
            <a:r>
              <a:rPr lang="en-GB" sz="1400" dirty="0">
                <a:effectLst/>
                <a:latin typeface="Kanit Light" panose="020B0604020202020204" charset="-34"/>
                <a:ea typeface="Calibri" panose="020F0502020204030204" pitchFamily="34" charset="0"/>
                <a:cs typeface="Kanit Light" panose="020B0604020202020204" charset="-34"/>
              </a:rPr>
              <a:t> (Accessed: 14 October 2025)</a:t>
            </a:r>
          </a:p>
          <a:p>
            <a:pPr algn="just">
              <a:spcAft>
                <a:spcPts val="800"/>
              </a:spcAft>
              <a:buNone/>
            </a:pPr>
            <a:r>
              <a:rPr lang="en-GB" sz="1400" dirty="0">
                <a:effectLst/>
                <a:latin typeface="Kanit Light" panose="020B0604020202020204" charset="-34"/>
                <a:ea typeface="Calibri" panose="020F0502020204030204" pitchFamily="34" charset="0"/>
                <a:cs typeface="Kanit Light" panose="020B0604020202020204" charset="-34"/>
              </a:rPr>
              <a:t>Baxter, S., Johnson, M., Chambers, D., Sutton, A., Goyder, E. and Booth, A., 2018. ‘The effects of integrated care: A systematic review of UK and international evidence’, </a:t>
            </a:r>
            <a:r>
              <a:rPr lang="en-GB" sz="1400" i="1" dirty="0">
                <a:effectLst/>
                <a:latin typeface="Kanit Light" panose="020B0604020202020204" charset="-34"/>
                <a:ea typeface="Calibri" panose="020F0502020204030204" pitchFamily="34" charset="0"/>
                <a:cs typeface="Kanit Light" panose="020B0604020202020204" charset="-34"/>
              </a:rPr>
              <a:t>BMC Health Services Research</a:t>
            </a:r>
            <a:r>
              <a:rPr lang="en-GB" sz="1400" dirty="0">
                <a:effectLst/>
                <a:latin typeface="Kanit Light" panose="020B0604020202020204" charset="-34"/>
                <a:ea typeface="Calibri" panose="020F0502020204030204" pitchFamily="34" charset="0"/>
                <a:cs typeface="Kanit Light" panose="020B0604020202020204" charset="-34"/>
              </a:rPr>
              <a:t>, 18(1), p.350.</a:t>
            </a:r>
          </a:p>
          <a:p>
            <a:pPr algn="just">
              <a:spcAft>
                <a:spcPts val="800"/>
              </a:spcAft>
              <a:buNone/>
            </a:pPr>
            <a:r>
              <a:rPr lang="en-GB" sz="1400" dirty="0">
                <a:effectLst/>
                <a:latin typeface="Kanit Light" panose="020B0604020202020204" charset="-34"/>
                <a:ea typeface="Calibri" panose="020F0502020204030204" pitchFamily="34" charset="0"/>
                <a:cs typeface="Kanit Light" panose="020B0604020202020204" charset="-34"/>
              </a:rPr>
              <a:t>Carr, S.M., </a:t>
            </a:r>
            <a:r>
              <a:rPr lang="en-GB" sz="1400" dirty="0" err="1">
                <a:effectLst/>
                <a:latin typeface="Kanit Light" panose="020B0604020202020204" charset="-34"/>
                <a:ea typeface="Calibri" panose="020F0502020204030204" pitchFamily="34" charset="0"/>
                <a:cs typeface="Kanit Light" panose="020B0604020202020204" charset="-34"/>
              </a:rPr>
              <a:t>Lhussier</a:t>
            </a:r>
            <a:r>
              <a:rPr lang="en-GB" sz="1400" dirty="0">
                <a:effectLst/>
                <a:latin typeface="Kanit Light" panose="020B0604020202020204" charset="-34"/>
                <a:ea typeface="Calibri" panose="020F0502020204030204" pitchFamily="34" charset="0"/>
                <a:cs typeface="Kanit Light" panose="020B0604020202020204" charset="-34"/>
              </a:rPr>
              <a:t>, M., Wilkinson, J. and Gleadhill, S., 2008. ‘Empowerment evaluation applied to public health practice’, </a:t>
            </a:r>
            <a:r>
              <a:rPr lang="en-GB" sz="1400" i="1" dirty="0">
                <a:effectLst/>
                <a:latin typeface="Kanit Light" panose="020B0604020202020204" charset="-34"/>
                <a:ea typeface="Calibri" panose="020F0502020204030204" pitchFamily="34" charset="0"/>
                <a:cs typeface="Kanit Light" panose="020B0604020202020204" charset="-34"/>
              </a:rPr>
              <a:t>Critical Public Health</a:t>
            </a:r>
            <a:r>
              <a:rPr lang="en-GB" sz="1400" dirty="0">
                <a:effectLst/>
                <a:latin typeface="Kanit Light" panose="020B0604020202020204" charset="-34"/>
                <a:ea typeface="Calibri" panose="020F0502020204030204" pitchFamily="34" charset="0"/>
                <a:cs typeface="Kanit Light" panose="020B0604020202020204" charset="-34"/>
              </a:rPr>
              <a:t>, 18(2), pp.161–174.</a:t>
            </a:r>
          </a:p>
          <a:p>
            <a:pPr algn="just">
              <a:spcAft>
                <a:spcPts val="800"/>
              </a:spcAft>
              <a:buNone/>
            </a:pPr>
            <a:r>
              <a:rPr lang="en-GB" sz="1400" dirty="0">
                <a:effectLst/>
                <a:latin typeface="Kanit Light" panose="020B0604020202020204" charset="-34"/>
                <a:ea typeface="Calibri" panose="020F0502020204030204" pitchFamily="34" charset="0"/>
                <a:cs typeface="Kanit Light" panose="020B0604020202020204" charset="-34"/>
              </a:rPr>
              <a:t>Care Quality Commission, 2023. </a:t>
            </a:r>
            <a:r>
              <a:rPr lang="en-GB" sz="1400" i="1" dirty="0">
                <a:effectLst/>
                <a:latin typeface="Kanit Light" panose="020B0604020202020204" charset="-34"/>
                <a:ea typeface="Calibri" panose="020F0502020204030204" pitchFamily="34" charset="0"/>
                <a:cs typeface="Kanit Light" panose="020B0604020202020204" charset="-34"/>
              </a:rPr>
              <a:t>The state of health and adult social care in England 2022/23.</a:t>
            </a:r>
            <a:r>
              <a:rPr lang="en-GB" sz="1400" dirty="0">
                <a:effectLst/>
                <a:latin typeface="Kanit Light" panose="020B0604020202020204" charset="-34"/>
                <a:ea typeface="Calibri" panose="020F0502020204030204" pitchFamily="34" charset="0"/>
                <a:cs typeface="Kanit Light" panose="020B0604020202020204" charset="-34"/>
              </a:rPr>
              <a:t> [Online]. Available at: </a:t>
            </a:r>
            <a:r>
              <a:rPr lang="en-GB" sz="1400" u="none" strike="noStrike" dirty="0">
                <a:solidFill>
                  <a:srgbClr val="0563C1"/>
                </a:solidFill>
                <a:effectLst/>
                <a:latin typeface="Kanit Light" panose="020B0604020202020204" charset="-34"/>
                <a:ea typeface="Calibri" panose="020F0502020204030204" pitchFamily="34" charset="0"/>
                <a:cs typeface="Kanit Light" panose="020B0604020202020204" charset="-34"/>
                <a:hlinkClick r:id="rId3"/>
              </a:rPr>
              <a:t>https://www.cqc.org.uk/sites/default/files/2023-10/20231020_stateofcare2223_print.pdf</a:t>
            </a:r>
            <a:r>
              <a:rPr lang="en-GB" sz="1400" dirty="0">
                <a:effectLst/>
                <a:latin typeface="Kanit Light" panose="020B0604020202020204" charset="-34"/>
                <a:ea typeface="Calibri" panose="020F0502020204030204" pitchFamily="34" charset="0"/>
                <a:cs typeface="Kanit Light" panose="020B0604020202020204" charset="-34"/>
              </a:rPr>
              <a:t> (Accessed: 11 October 2025)</a:t>
            </a:r>
          </a:p>
          <a:p>
            <a:pPr algn="just">
              <a:spcAft>
                <a:spcPts val="800"/>
              </a:spcAft>
              <a:buNone/>
            </a:pPr>
            <a:r>
              <a:rPr lang="en-GB" sz="1400" dirty="0">
                <a:effectLst/>
                <a:latin typeface="Kanit Light" panose="020B0604020202020204" charset="-34"/>
                <a:ea typeface="Calibri" panose="020F0502020204030204" pitchFamily="34" charset="0"/>
                <a:cs typeface="Kanit Light" panose="020B0604020202020204" charset="-34"/>
              </a:rPr>
              <a:t>Courtney, M.D., Edwards, H.E., Chang, A.M., Parker, A.W., Finlayson, K., Bradbury, C. and Nielsen, Z., 2012. ‘Improved functional ability and independence in activities of daily living for older adults at high risk of hospital readmission: A randomized controlled trial’, </a:t>
            </a:r>
            <a:r>
              <a:rPr lang="en-GB" sz="1400" i="1" dirty="0">
                <a:effectLst/>
                <a:latin typeface="Kanit Light" panose="020B0604020202020204" charset="-34"/>
                <a:ea typeface="Calibri" panose="020F0502020204030204" pitchFamily="34" charset="0"/>
                <a:cs typeface="Kanit Light" panose="020B0604020202020204" charset="-34"/>
              </a:rPr>
              <a:t>Journal of Evaluation in Clinical Practice</a:t>
            </a:r>
            <a:r>
              <a:rPr lang="en-GB" sz="1400" dirty="0">
                <a:effectLst/>
                <a:latin typeface="Kanit Light" panose="020B0604020202020204" charset="-34"/>
                <a:ea typeface="Calibri" panose="020F0502020204030204" pitchFamily="34" charset="0"/>
                <a:cs typeface="Kanit Light" panose="020B0604020202020204" charset="-34"/>
              </a:rPr>
              <a:t>, 18(1), pp.128–134.</a:t>
            </a:r>
          </a:p>
          <a:p>
            <a:pPr algn="just">
              <a:spcAft>
                <a:spcPts val="800"/>
              </a:spcAft>
              <a:buNone/>
            </a:pPr>
            <a:r>
              <a:rPr lang="en-GB" sz="1400" dirty="0">
                <a:effectLst/>
                <a:latin typeface="Kanit Light" panose="020B0604020202020204" charset="-34"/>
                <a:ea typeface="Calibri" panose="020F0502020204030204" pitchFamily="34" charset="0"/>
                <a:cs typeface="Kanit Light" panose="020B0604020202020204" charset="-34"/>
              </a:rPr>
              <a:t>Department of Health and Social Care, 2019. </a:t>
            </a:r>
            <a:r>
              <a:rPr lang="en-GB" sz="1400" i="1" dirty="0">
                <a:effectLst/>
                <a:latin typeface="Kanit Light" panose="020B0604020202020204" charset="-34"/>
                <a:ea typeface="Calibri" panose="020F0502020204030204" pitchFamily="34" charset="0"/>
                <a:cs typeface="Kanit Light" panose="020B0604020202020204" charset="-34"/>
              </a:rPr>
              <a:t>Fit for the future: 10-year health plan for England.</a:t>
            </a:r>
            <a:r>
              <a:rPr lang="en-GB" sz="1400" dirty="0">
                <a:effectLst/>
                <a:latin typeface="Kanit Light" panose="020B0604020202020204" charset="-34"/>
                <a:ea typeface="Calibri" panose="020F0502020204030204" pitchFamily="34" charset="0"/>
                <a:cs typeface="Kanit Light" panose="020B0604020202020204" charset="-34"/>
              </a:rPr>
              <a:t> London: Department of Health and Social Care.</a:t>
            </a:r>
          </a:p>
          <a:p>
            <a:pPr algn="just">
              <a:spcAft>
                <a:spcPts val="800"/>
              </a:spcAft>
              <a:buNone/>
            </a:pPr>
            <a:r>
              <a:rPr lang="en-GB" sz="1400" dirty="0" err="1">
                <a:effectLst/>
                <a:latin typeface="Kanit Light" panose="020B0604020202020204" charset="-34"/>
                <a:ea typeface="Calibri" panose="020F0502020204030204" pitchFamily="34" charset="0"/>
                <a:cs typeface="Kanit Light" panose="020B0604020202020204" charset="-34"/>
              </a:rPr>
              <a:t>Kitwood</a:t>
            </a:r>
            <a:r>
              <a:rPr lang="en-GB" sz="1400" dirty="0">
                <a:effectLst/>
                <a:latin typeface="Kanit Light" panose="020B0604020202020204" charset="-34"/>
                <a:ea typeface="Calibri" panose="020F0502020204030204" pitchFamily="34" charset="0"/>
                <a:cs typeface="Kanit Light" panose="020B0604020202020204" charset="-34"/>
              </a:rPr>
              <a:t>, T., 1997. </a:t>
            </a:r>
            <a:r>
              <a:rPr lang="en-GB" sz="1400" i="1" dirty="0">
                <a:effectLst/>
                <a:latin typeface="Kanit Light" panose="020B0604020202020204" charset="-34"/>
                <a:ea typeface="Calibri" panose="020F0502020204030204" pitchFamily="34" charset="0"/>
                <a:cs typeface="Kanit Light" panose="020B0604020202020204" charset="-34"/>
              </a:rPr>
              <a:t>Dementia reconsidered: The person comes first.</a:t>
            </a:r>
            <a:r>
              <a:rPr lang="en-GB" sz="1400" dirty="0">
                <a:effectLst/>
                <a:latin typeface="Kanit Light" panose="020B0604020202020204" charset="-34"/>
                <a:ea typeface="Calibri" panose="020F0502020204030204" pitchFamily="34" charset="0"/>
                <a:cs typeface="Kanit Light" panose="020B0604020202020204" charset="-34"/>
              </a:rPr>
              <a:t> Buckingham: Open University Press.</a:t>
            </a:r>
          </a:p>
          <a:p>
            <a:pPr algn="just">
              <a:spcAft>
                <a:spcPts val="800"/>
              </a:spcAft>
              <a:buNone/>
            </a:pPr>
            <a:r>
              <a:rPr lang="en-GB" sz="1400" dirty="0">
                <a:effectLst/>
                <a:latin typeface="Kanit Light" panose="020B0604020202020204" charset="-34"/>
                <a:ea typeface="Calibri" panose="020F0502020204030204" pitchFamily="34" charset="0"/>
                <a:cs typeface="Kanit Light" panose="020B0604020202020204" charset="-34"/>
              </a:rPr>
              <a:t>Local Government Association, 2022. </a:t>
            </a:r>
            <a:r>
              <a:rPr lang="en-GB" sz="1400" i="1" dirty="0">
                <a:effectLst/>
                <a:latin typeface="Kanit Light" panose="020B0604020202020204" charset="-34"/>
                <a:ea typeface="Calibri" panose="020F0502020204030204" pitchFamily="34" charset="0"/>
                <a:cs typeface="Kanit Light" panose="020B0604020202020204" charset="-34"/>
              </a:rPr>
              <a:t>Evaluation of the Wigan deal: Building a citizen-led approach to public services.</a:t>
            </a:r>
            <a:r>
              <a:rPr lang="en-GB" sz="1400" dirty="0">
                <a:effectLst/>
                <a:latin typeface="Kanit Light" panose="020B0604020202020204" charset="-34"/>
                <a:ea typeface="Calibri" panose="020F0502020204030204" pitchFamily="34" charset="0"/>
                <a:cs typeface="Kanit Light" panose="020B0604020202020204" charset="-34"/>
              </a:rPr>
              <a:t> London: Local Government Association.</a:t>
            </a:r>
          </a:p>
          <a:p>
            <a:pPr algn="just">
              <a:spcAft>
                <a:spcPts val="800"/>
              </a:spcAft>
              <a:buNone/>
            </a:pPr>
            <a:r>
              <a:rPr lang="en-GB" sz="1400" dirty="0">
                <a:effectLst/>
                <a:latin typeface="Kanit Light" panose="020B0604020202020204" charset="-34"/>
                <a:ea typeface="Calibri" panose="020F0502020204030204" pitchFamily="34" charset="0"/>
                <a:cs typeface="Kanit Light" panose="020B0604020202020204" charset="-34"/>
              </a:rPr>
              <a:t>Morris, L. and Robertson, R., 2024. </a:t>
            </a:r>
            <a:r>
              <a:rPr lang="en-GB" sz="1400" i="1" dirty="0">
                <a:effectLst/>
                <a:latin typeface="Kanit Light" panose="020B0604020202020204" charset="-34"/>
                <a:ea typeface="Calibri" panose="020F0502020204030204" pitchFamily="34" charset="0"/>
                <a:cs typeface="Kanit Light" panose="020B0604020202020204" charset="-34"/>
              </a:rPr>
              <a:t>Tackling health inequalities: Seven priorities for the NHS.</a:t>
            </a:r>
            <a:r>
              <a:rPr lang="en-GB" sz="1400" dirty="0">
                <a:effectLst/>
                <a:latin typeface="Kanit Light" panose="020B0604020202020204" charset="-34"/>
                <a:ea typeface="Calibri" panose="020F0502020204030204" pitchFamily="34" charset="0"/>
                <a:cs typeface="Kanit Light" panose="020B0604020202020204" charset="-34"/>
              </a:rPr>
              <a:t> London: The King’s Fund.</a:t>
            </a:r>
          </a:p>
          <a:p>
            <a:pPr algn="just">
              <a:spcAft>
                <a:spcPts val="800"/>
              </a:spcAft>
              <a:buNone/>
            </a:pPr>
            <a:r>
              <a:rPr lang="en-GB" sz="1400" dirty="0">
                <a:effectLst/>
                <a:latin typeface="Kanit Light" panose="020B0604020202020204" charset="-34"/>
                <a:ea typeface="Calibri" panose="020F0502020204030204" pitchFamily="34" charset="0"/>
                <a:cs typeface="Kanit Light" panose="020B0604020202020204" charset="-34"/>
              </a:rPr>
              <a:t>National Institute for Health and Care Excellence (NICE), 2022. </a:t>
            </a:r>
            <a:r>
              <a:rPr lang="en-GB" sz="1400" i="1" dirty="0">
                <a:effectLst/>
                <a:latin typeface="Kanit Light" panose="020B0604020202020204" charset="-34"/>
                <a:ea typeface="Calibri" panose="020F0502020204030204" pitchFamily="34" charset="0"/>
                <a:cs typeface="Kanit Light" panose="020B0604020202020204" charset="-34"/>
              </a:rPr>
              <a:t>Older people: Independence and wellbeing (NG32).</a:t>
            </a:r>
            <a:r>
              <a:rPr lang="en-GB" sz="1400" dirty="0">
                <a:effectLst/>
                <a:latin typeface="Kanit Light" panose="020B0604020202020204" charset="-34"/>
                <a:ea typeface="Calibri" panose="020F0502020204030204" pitchFamily="34" charset="0"/>
                <a:cs typeface="Kanit Light" panose="020B0604020202020204" charset="-34"/>
              </a:rPr>
              <a:t> London: National Institute for Health and Care Excellence.</a:t>
            </a:r>
          </a:p>
          <a:p>
            <a:pPr algn="just">
              <a:spcAft>
                <a:spcPts val="800"/>
              </a:spcAft>
              <a:buNone/>
            </a:pPr>
            <a:r>
              <a:rPr lang="en-GB" sz="1400" dirty="0">
                <a:effectLst/>
                <a:latin typeface="Kanit Light" panose="020B0604020202020204" charset="-34"/>
                <a:ea typeface="Calibri" panose="020F0502020204030204" pitchFamily="34" charset="0"/>
                <a:cs typeface="Kanit Light" panose="020B0604020202020204" charset="-34"/>
              </a:rPr>
              <a:t>Naylor, C. and Wellings, D., 2019. </a:t>
            </a:r>
            <a:r>
              <a:rPr lang="en-GB" sz="1400" i="1" dirty="0">
                <a:effectLst/>
                <a:latin typeface="Kanit Light" panose="020B0604020202020204" charset="-34"/>
                <a:ea typeface="Calibri" panose="020F0502020204030204" pitchFamily="34" charset="0"/>
                <a:cs typeface="Kanit Light" panose="020B0604020202020204" charset="-34"/>
              </a:rPr>
              <a:t>A citizen-led approach to health and care: Lessons from the Wigan deal.</a:t>
            </a:r>
            <a:r>
              <a:rPr lang="en-GB" sz="1400" dirty="0">
                <a:effectLst/>
                <a:latin typeface="Kanit Light" panose="020B0604020202020204" charset="-34"/>
                <a:ea typeface="Calibri" panose="020F0502020204030204" pitchFamily="34" charset="0"/>
                <a:cs typeface="Kanit Light" panose="020B0604020202020204" charset="-34"/>
              </a:rPr>
              <a:t> London: The King’s Fund.</a:t>
            </a:r>
          </a:p>
          <a:p>
            <a:pPr algn="just">
              <a:spcAft>
                <a:spcPts val="800"/>
              </a:spcAft>
              <a:buNone/>
            </a:pPr>
            <a:r>
              <a:rPr lang="en-GB" sz="1400" dirty="0">
                <a:effectLst/>
                <a:latin typeface="Kanit Light" panose="020B0604020202020204" charset="-34"/>
                <a:ea typeface="Calibri" panose="020F0502020204030204" pitchFamily="34" charset="0"/>
                <a:cs typeface="Kanit Light" panose="020B0604020202020204" charset="-34"/>
              </a:rPr>
              <a:t>Office for National Statistics, 2020. </a:t>
            </a:r>
            <a:r>
              <a:rPr lang="en-GB" sz="1400" i="1" dirty="0">
                <a:effectLst/>
                <a:latin typeface="Kanit Light" panose="020B0604020202020204" charset="-34"/>
                <a:ea typeface="Calibri" panose="020F0502020204030204" pitchFamily="34" charset="0"/>
                <a:cs typeface="Kanit Light" panose="020B0604020202020204" charset="-34"/>
              </a:rPr>
              <a:t>Internet access – households and individuals, Great Britain: Statistical bulletin.</a:t>
            </a:r>
            <a:r>
              <a:rPr lang="en-GB" sz="1400" dirty="0">
                <a:effectLst/>
                <a:latin typeface="Kanit Light" panose="020B0604020202020204" charset="-34"/>
                <a:ea typeface="Calibri" panose="020F0502020204030204" pitchFamily="34" charset="0"/>
                <a:cs typeface="Kanit Light" panose="020B0604020202020204" charset="-34"/>
              </a:rPr>
              <a:t> [Online]. Available at: </a:t>
            </a:r>
            <a:r>
              <a:rPr lang="en-GB" sz="1400" u="none" strike="noStrike" dirty="0">
                <a:solidFill>
                  <a:srgbClr val="0563C1"/>
                </a:solidFill>
                <a:effectLst/>
                <a:latin typeface="Kanit Light" panose="020B0604020202020204" charset="-34"/>
                <a:ea typeface="Calibri" panose="020F0502020204030204" pitchFamily="34" charset="0"/>
                <a:cs typeface="Kanit Light" panose="020B0604020202020204" charset="-34"/>
                <a:hlinkClick r:id="rId4"/>
              </a:rPr>
              <a:t>https://www.ons.gov.uk/peoplepopulationandcommunity/householdcharacteristics/homeinternetandsocialmediausage/bulletins/internetaccesshouseholdsandindividuals/previousreleases</a:t>
            </a:r>
            <a:r>
              <a:rPr lang="en-GB" sz="1400" dirty="0">
                <a:effectLst/>
                <a:latin typeface="Kanit Light" panose="020B0604020202020204" charset="-34"/>
                <a:ea typeface="Calibri" panose="020F0502020204030204" pitchFamily="34" charset="0"/>
                <a:cs typeface="Kanit Light" panose="020B0604020202020204" charset="-34"/>
              </a:rPr>
              <a:t> (Accessed: 5 October 2025)</a:t>
            </a:r>
          </a:p>
          <a:p>
            <a:pPr algn="just">
              <a:spcAft>
                <a:spcPts val="800"/>
              </a:spcAft>
              <a:buNone/>
            </a:pPr>
            <a:r>
              <a:rPr lang="en-GB" sz="1400" dirty="0">
                <a:effectLst/>
                <a:latin typeface="Kanit Light" panose="020B0604020202020204" charset="-34"/>
                <a:ea typeface="Calibri" panose="020F0502020204030204" pitchFamily="34" charset="0"/>
                <a:cs typeface="Kanit Light" panose="020B0604020202020204" charset="-34"/>
              </a:rPr>
              <a:t>Office for National Statistics, 2024. </a:t>
            </a:r>
            <a:r>
              <a:rPr lang="en-GB" sz="1400" i="1" dirty="0">
                <a:effectLst/>
                <a:latin typeface="Kanit Light" panose="020B0604020202020204" charset="-34"/>
                <a:ea typeface="Calibri" panose="020F0502020204030204" pitchFamily="34" charset="0"/>
                <a:cs typeface="Kanit Light" panose="020B0604020202020204" charset="-34"/>
              </a:rPr>
              <a:t>Population estimates for England and Wales: Mid-2024.</a:t>
            </a:r>
            <a:r>
              <a:rPr lang="en-GB" sz="1400" dirty="0">
                <a:effectLst/>
                <a:latin typeface="Kanit Light" panose="020B0604020202020204" charset="-34"/>
                <a:ea typeface="Calibri" panose="020F0502020204030204" pitchFamily="34" charset="0"/>
                <a:cs typeface="Kanit Light" panose="020B0604020202020204" charset="-34"/>
              </a:rPr>
              <a:t> [Online]. Available at: </a:t>
            </a:r>
            <a:r>
              <a:rPr lang="en-GB" sz="1400" u="none" strike="noStrike" dirty="0">
                <a:solidFill>
                  <a:srgbClr val="0563C1"/>
                </a:solidFill>
                <a:effectLst/>
                <a:latin typeface="Kanit Light" panose="020B0604020202020204" charset="-34"/>
                <a:ea typeface="Calibri" panose="020F0502020204030204" pitchFamily="34" charset="0"/>
                <a:cs typeface="Kanit Light" panose="020B0604020202020204" charset="-34"/>
                <a:hlinkClick r:id="rId5"/>
              </a:rPr>
              <a:t>https://www.ons.gov.uk/peoplepopulationandcommunity/populationandmigration/populationestimates/bulletins/populationestimatesforenglandandwales/mid2024</a:t>
            </a:r>
            <a:r>
              <a:rPr lang="en-GB" sz="1400" dirty="0">
                <a:effectLst/>
                <a:latin typeface="Kanit Light" panose="020B0604020202020204" charset="-34"/>
                <a:ea typeface="Calibri" panose="020F0502020204030204" pitchFamily="34" charset="0"/>
                <a:cs typeface="Kanit Light" panose="020B0604020202020204" charset="-34"/>
              </a:rPr>
              <a:t> (Accessed: 19 October 2025)</a:t>
            </a:r>
          </a:p>
          <a:p>
            <a:pPr algn="just">
              <a:spcAft>
                <a:spcPts val="800"/>
              </a:spcAft>
              <a:buNone/>
            </a:pPr>
            <a:r>
              <a:rPr lang="en-GB" sz="1400" dirty="0">
                <a:effectLst/>
                <a:latin typeface="Kanit Light" panose="020B0604020202020204" charset="-34"/>
                <a:ea typeface="Calibri" panose="020F0502020204030204" pitchFamily="34" charset="0"/>
                <a:cs typeface="Kanit Light" panose="020B0604020202020204" charset="-34"/>
              </a:rPr>
              <a:t>Shearer, N.B.C., 2009. ‘Health empowerment theory as a guide for practice’, </a:t>
            </a:r>
            <a:r>
              <a:rPr lang="en-GB" sz="1400" i="1" dirty="0">
                <a:effectLst/>
                <a:latin typeface="Kanit Light" panose="020B0604020202020204" charset="-34"/>
                <a:ea typeface="Calibri" panose="020F0502020204030204" pitchFamily="34" charset="0"/>
                <a:cs typeface="Kanit Light" panose="020B0604020202020204" charset="-34"/>
              </a:rPr>
              <a:t>Geriatric Nursing (New York, NY)</a:t>
            </a:r>
            <a:r>
              <a:rPr lang="en-GB" sz="1400" dirty="0">
                <a:effectLst/>
                <a:latin typeface="Kanit Light" panose="020B0604020202020204" charset="-34"/>
                <a:ea typeface="Calibri" panose="020F0502020204030204" pitchFamily="34" charset="0"/>
                <a:cs typeface="Kanit Light" panose="020B0604020202020204" charset="-34"/>
              </a:rPr>
              <a:t>, 30(2 </a:t>
            </a:r>
            <a:r>
              <a:rPr lang="en-GB" sz="1400" dirty="0" err="1">
                <a:effectLst/>
                <a:latin typeface="Kanit Light" panose="020B0604020202020204" charset="-34"/>
                <a:ea typeface="Calibri" panose="020F0502020204030204" pitchFamily="34" charset="0"/>
                <a:cs typeface="Kanit Light" panose="020B0604020202020204" charset="-34"/>
              </a:rPr>
              <a:t>Suppl</a:t>
            </a:r>
            <a:r>
              <a:rPr lang="en-GB" sz="1400" dirty="0">
                <a:effectLst/>
                <a:latin typeface="Kanit Light" panose="020B0604020202020204" charset="-34"/>
                <a:ea typeface="Calibri" panose="020F0502020204030204" pitchFamily="34" charset="0"/>
                <a:cs typeface="Kanit Light" panose="020B0604020202020204" charset="-34"/>
              </a:rPr>
              <a:t>), p.4.</a:t>
            </a:r>
          </a:p>
          <a:p>
            <a:pPr algn="just">
              <a:spcAft>
                <a:spcPts val="800"/>
              </a:spcAft>
              <a:buNone/>
            </a:pPr>
            <a:r>
              <a:rPr lang="en-GB" sz="1400" dirty="0">
                <a:effectLst/>
                <a:latin typeface="Kanit Light" panose="020B0604020202020204" charset="-34"/>
                <a:ea typeface="Calibri" panose="020F0502020204030204" pitchFamily="34" charset="0"/>
                <a:cs typeface="Kanit Light" panose="020B0604020202020204" charset="-34"/>
              </a:rPr>
              <a:t>Zimmerman, M.A., 2000. ‘Empowerment theory: Psychological, organizational, and community levels of analysis’, in Rappaport, J. and Seidman, E. (eds.) </a:t>
            </a:r>
            <a:r>
              <a:rPr lang="en-GB" sz="1400" i="1" dirty="0">
                <a:effectLst/>
                <a:latin typeface="Kanit Light" panose="020B0604020202020204" charset="-34"/>
                <a:ea typeface="Calibri" panose="020F0502020204030204" pitchFamily="34" charset="0"/>
                <a:cs typeface="Kanit Light" panose="020B0604020202020204" charset="-34"/>
              </a:rPr>
              <a:t>Handbook of Community Psychology.</a:t>
            </a:r>
            <a:r>
              <a:rPr lang="en-GB" sz="1400" dirty="0">
                <a:effectLst/>
                <a:latin typeface="Kanit Light" panose="020B0604020202020204" charset="-34"/>
                <a:ea typeface="Calibri" panose="020F0502020204030204" pitchFamily="34" charset="0"/>
                <a:cs typeface="Kanit Light" panose="020B0604020202020204" charset="-34"/>
              </a:rPr>
              <a:t> New York: Springer, pp.43–63.</a:t>
            </a:r>
          </a:p>
        </p:txBody>
      </p:sp>
      <p:sp>
        <p:nvSpPr>
          <p:cNvPr id="5" name="TextBox 4">
            <a:extLst>
              <a:ext uri="{FF2B5EF4-FFF2-40B4-BE49-F238E27FC236}">
                <a16:creationId xmlns:a16="http://schemas.microsoft.com/office/drawing/2014/main" id="{2B970731-2B34-E8D9-C165-7D73041261BC}"/>
              </a:ext>
            </a:extLst>
          </p:cNvPr>
          <p:cNvSpPr txBox="1"/>
          <p:nvPr/>
        </p:nvSpPr>
        <p:spPr>
          <a:xfrm>
            <a:off x="364602" y="93929"/>
            <a:ext cx="7315200" cy="854080"/>
          </a:xfrm>
          <a:prstGeom prst="rect">
            <a:avLst/>
          </a:prstGeom>
          <a:noFill/>
        </p:spPr>
        <p:txBody>
          <a:bodyPr wrap="square">
            <a:spAutoFit/>
          </a:bodyPr>
          <a:lstStyle/>
          <a:p>
            <a:pPr algn="just">
              <a:lnSpc>
                <a:spcPct val="150000"/>
              </a:lnSpc>
              <a:spcBef>
                <a:spcPts val="1200"/>
              </a:spcBef>
              <a:buNone/>
            </a:pPr>
            <a:r>
              <a:rPr lang="en-GB" sz="3600" b="1" kern="0" dirty="0">
                <a:effectLst/>
                <a:latin typeface="Kanit Light" panose="020B0604020202020204" charset="-34"/>
                <a:ea typeface="Times New Roman" panose="02020603050405020304" pitchFamily="18" charset="0"/>
                <a:cs typeface="Kanit Light" panose="020B0604020202020204" charset="-34"/>
              </a:rPr>
              <a:t>References</a:t>
            </a:r>
            <a:endParaRPr lang="en-GB" sz="1800" b="1" kern="0" dirty="0">
              <a:effectLst/>
              <a:latin typeface="Kanit Light" panose="020B0604020202020204" charset="-34"/>
              <a:ea typeface="Times New Roman" panose="02020603050405020304" pitchFamily="18" charset="0"/>
              <a:cs typeface="Kanit Light" panose="020B0604020202020204" charset="-34"/>
            </a:endParaRPr>
          </a:p>
        </p:txBody>
      </p:sp>
      <p:sp>
        <p:nvSpPr>
          <p:cNvPr id="7" name="Rectangle 6">
            <a:extLst>
              <a:ext uri="{FF2B5EF4-FFF2-40B4-BE49-F238E27FC236}">
                <a16:creationId xmlns:a16="http://schemas.microsoft.com/office/drawing/2014/main" id="{2811D7C6-832C-7CD3-23A6-709C6B0569E7}"/>
              </a:ext>
            </a:extLst>
          </p:cNvPr>
          <p:cNvSpPr/>
          <p:nvPr/>
        </p:nvSpPr>
        <p:spPr>
          <a:xfrm>
            <a:off x="12813175" y="7708631"/>
            <a:ext cx="1724628" cy="43994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5CEDB555-94E3-AD1F-B70B-11B186C76DFA}"/>
              </a:ext>
            </a:extLst>
          </p:cNvPr>
          <p:cNvSpPr/>
          <p:nvPr/>
        </p:nvSpPr>
        <p:spPr>
          <a:xfrm>
            <a:off x="0" y="7860948"/>
            <a:ext cx="14630400" cy="69449"/>
          </a:xfrm>
          <a:prstGeom prst="rect">
            <a:avLst/>
          </a:prstGeom>
          <a:solidFill>
            <a:srgbClr val="D2DFC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AB92454F-D63B-175E-FE7A-8625071712CA}"/>
              </a:ext>
            </a:extLst>
          </p:cNvPr>
          <p:cNvSpPr/>
          <p:nvPr/>
        </p:nvSpPr>
        <p:spPr>
          <a:xfrm>
            <a:off x="0" y="7916090"/>
            <a:ext cx="14630400" cy="69449"/>
          </a:xfrm>
          <a:prstGeom prst="rect">
            <a:avLst/>
          </a:prstGeom>
          <a:solidFill>
            <a:srgbClr val="E7E5B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276151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74</TotalTime>
  <Words>2948</Words>
  <Application>Microsoft Office PowerPoint</Application>
  <PresentationFormat>Custom</PresentationFormat>
  <Paragraphs>139</Paragraphs>
  <Slides>12</Slides>
  <Notes>11</Notes>
  <HiddenSlides>0</HiddenSlides>
  <MMClips>11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Kanit Light</vt:lpstr>
      <vt:lpstr>Martel Sans</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Mihaela Narcisa Sava</cp:lastModifiedBy>
  <cp:revision>6</cp:revision>
  <dcterms:created xsi:type="dcterms:W3CDTF">2025-10-11T06:56:17Z</dcterms:created>
  <dcterms:modified xsi:type="dcterms:W3CDTF">2025-10-25T18:23:52Z</dcterms:modified>
</cp:coreProperties>
</file>