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19" autoAdjust="0"/>
    <p:restoredTop sz="95995" autoAdjust="0"/>
  </p:normalViewPr>
  <p:slideViewPr>
    <p:cSldViewPr snapToGrid="0">
      <p:cViewPr>
        <p:scale>
          <a:sx n="64" d="100"/>
          <a:sy n="64" d="100"/>
        </p:scale>
        <p:origin x="1184" y="1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99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28/06/2026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79" y="966355"/>
            <a:ext cx="9355975" cy="374280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Laga M Pendi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2533873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Thomas Adeyemi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8773" y="135083"/>
            <a:ext cx="5633750" cy="72851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3565" y="0"/>
            <a:ext cx="9353692" cy="665019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1765" y="1042416"/>
            <a:ext cx="10203871" cy="6563729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presentation is about: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 Basil’s Bakery is a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small,Independent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business and local bakery that produce and sells high quality organic ingredients for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pastries,style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cake and fresh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bread.The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bakery location it’s a convenient to the office workers and warehouse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retail.They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focus on provide high quality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products,excellent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costumer service and affordable prices to meet the needs of the local community.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business has experienced declining sales since the Covid-19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pandemic,inceasing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operating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cost,fewer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costumer visiting the retail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park.He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has also noticed that every couple of months ,one of the shops in the retail park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closes,leaving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the unit empty as no new retail outlet moves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in.Sadly,some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of Basil’s most loyal costumers who worked in the local shops ,have been made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redundant.In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addition,Basil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has noticed that many of the office workers now ’work from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home’a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coup[le a week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and,therefore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,do not need to come in to buy their lunch everyday.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Costumer request delivery and pre-order services cannot reliably met with current set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up.Rising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overheads and unpredictable cost for organic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ingredients.rent,business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rate ,insurance ,electricity/gas bills are considerably higher than they were in 2019 add further pressure.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Basil is increasingly concerned that the prospects for continuing his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business,in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its present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format,is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not viable .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However,before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making any changes he wants to gain a more thorough understanding of the issues having an effect his sales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figures.As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 business consultant ,you have been highly recommended to Basil –he has asked you to undertake the necessary research and to present your findings back to him.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going to use: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Overheads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=Number of the costumer are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decreasing,Basil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has also had to contend his increasing like utility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bills,rent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,business rate and insurance and considerably higher than they were in 2019.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He only wants to source organically grown produce(which are more vulnerable to crop failure)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cost of his stock is unpredictable and difficult to budget for.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Footfall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=The number of the people who visit the shop or warehouse retail-fewer visitor means fewer possible sales.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8636" y="1184563"/>
            <a:ext cx="9945976" cy="5870863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/>
              <a:t>Basil’s Bakery</a:t>
            </a:r>
            <a:endParaRPr lang="en-GB" sz="240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/>
              <a:t>Founded in....</a:t>
            </a:r>
          </a:p>
          <a:p>
            <a:r>
              <a:rPr lang="en-GB" b="1"/>
              <a:t>= Basil’s Bakery was founded /opened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Owners: </a:t>
            </a:r>
          </a:p>
          <a:p>
            <a:r>
              <a:rPr lang="en-GB" b="1"/>
              <a:t>= The owner and baker is 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Sells </a:t>
            </a:r>
          </a:p>
          <a:p>
            <a:r>
              <a:rPr lang="en-GB" b="1"/>
              <a:t>=Basil’s Bakery sells contemporary –style cakes ,pastries and breads.</a:t>
            </a:r>
          </a:p>
          <a:p>
            <a:r>
              <a:rPr lang="en-GB" b="1"/>
              <a:t>.Location</a:t>
            </a:r>
          </a:p>
          <a:p>
            <a:r>
              <a:rPr lang="en-GB" b="1"/>
              <a:t>=The Basil’s Bakery situated in a shopping retail park in Coventry ,UK</a:t>
            </a:r>
          </a:p>
          <a:p>
            <a:r>
              <a:rPr lang="en-GB" b="1"/>
              <a:t>.Business History and Sales Trend</a:t>
            </a:r>
          </a:p>
          <a:p>
            <a:r>
              <a:rPr lang="en-GB" b="1"/>
              <a:t>=2020;Footfall and sales fell </a:t>
            </a:r>
            <a:r>
              <a:rPr lang="en-GB" b="1" err="1"/>
              <a:t>sharplydue</a:t>
            </a:r>
            <a:r>
              <a:rPr lang="en-GB" b="1"/>
              <a:t> to COVID-19 lockdown restrictions</a:t>
            </a:r>
          </a:p>
          <a:p>
            <a:r>
              <a:rPr lang="en-GB" b="1"/>
              <a:t>.Cost and Profit Pressures </a:t>
            </a:r>
          </a:p>
          <a:p>
            <a:r>
              <a:rPr lang="en-GB" b="1"/>
              <a:t>=Overheads risen sharply like </a:t>
            </a:r>
            <a:r>
              <a:rPr lang="en-GB" b="1" err="1"/>
              <a:t>rent,utility</a:t>
            </a:r>
            <a:r>
              <a:rPr lang="en-GB" b="1"/>
              <a:t> </a:t>
            </a:r>
            <a:r>
              <a:rPr lang="en-GB" b="1" err="1"/>
              <a:t>bills,business</a:t>
            </a:r>
            <a:r>
              <a:rPr lang="en-GB" b="1"/>
              <a:t> rate and insurance cost much more than in 2019.</a:t>
            </a:r>
          </a:p>
          <a:p>
            <a:r>
              <a:rPr lang="en-GB" b="1"/>
              <a:t>=Ingredients </a:t>
            </a:r>
            <a:r>
              <a:rPr lang="en-GB" b="1" err="1"/>
              <a:t>risk:only</a:t>
            </a:r>
            <a:r>
              <a:rPr lang="en-GB" b="1"/>
              <a:t> uses organic produce more expensive ,supply </a:t>
            </a:r>
            <a:r>
              <a:rPr lang="en-GB" b="1" err="1"/>
              <a:t>vulnerableto</a:t>
            </a:r>
            <a:r>
              <a:rPr lang="en-GB" b="1"/>
              <a:t> crop </a:t>
            </a:r>
            <a:r>
              <a:rPr lang="en-GB" b="1" err="1"/>
              <a:t>failure,unpredictable</a:t>
            </a:r>
            <a:r>
              <a:rPr lang="en-GB" b="1"/>
              <a:t> ,hard to budget stocks cost.</a:t>
            </a:r>
          </a:p>
          <a:p>
            <a:endParaRPr lang="en-GB" b="1"/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0200" y="1330036"/>
            <a:ext cx="10159633" cy="4904509"/>
          </a:xfrm>
        </p:spPr>
        <p:txBody>
          <a:bodyPr>
            <a:normAutofit fontScale="55000" lnSpcReduction="20000"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r>
              <a:rPr lang="en-GB" sz="2800" err="1">
                <a:solidFill>
                  <a:schemeClr val="tx1"/>
                </a:solidFill>
              </a:rPr>
              <a:t>What:The</a:t>
            </a:r>
            <a:r>
              <a:rPr lang="en-GB" sz="2800">
                <a:solidFill>
                  <a:schemeClr val="tx1"/>
                </a:solidFill>
              </a:rPr>
              <a:t> Basil’s Bakery is experiencing declining sales and fewer customers.</a:t>
            </a:r>
          </a:p>
          <a:p>
            <a:r>
              <a:rPr lang="en-GB" sz="2800" err="1">
                <a:solidFill>
                  <a:schemeClr val="tx1"/>
                </a:solidFill>
              </a:rPr>
              <a:t>Who:owner</a:t>
            </a:r>
            <a:r>
              <a:rPr lang="en-GB" sz="2800">
                <a:solidFill>
                  <a:schemeClr val="tx1"/>
                </a:solidFill>
              </a:rPr>
              <a:t> Basil run the business </a:t>
            </a:r>
            <a:r>
              <a:rPr lang="en-GB" sz="2800" err="1">
                <a:solidFill>
                  <a:schemeClr val="tx1"/>
                </a:solidFill>
              </a:rPr>
              <a:t>alone,customer</a:t>
            </a:r>
            <a:r>
              <a:rPr lang="en-GB" sz="2800">
                <a:solidFill>
                  <a:schemeClr val="tx1"/>
                </a:solidFill>
              </a:rPr>
              <a:t> local </a:t>
            </a:r>
            <a:r>
              <a:rPr lang="en-GB" sz="2800" err="1">
                <a:solidFill>
                  <a:schemeClr val="tx1"/>
                </a:solidFill>
              </a:rPr>
              <a:t>shoppers,retail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800" err="1">
                <a:solidFill>
                  <a:schemeClr val="tx1"/>
                </a:solidFill>
              </a:rPr>
              <a:t>warehouse,office</a:t>
            </a:r>
            <a:r>
              <a:rPr lang="en-GB" sz="2800">
                <a:solidFill>
                  <a:schemeClr val="tx1"/>
                </a:solidFill>
              </a:rPr>
              <a:t> staff many now less visit or have stopped other retail park tenants many closed/empty.</a:t>
            </a:r>
          </a:p>
          <a:p>
            <a:r>
              <a:rPr lang="en-GB" sz="2800" err="1">
                <a:solidFill>
                  <a:schemeClr val="tx1"/>
                </a:solidFill>
              </a:rPr>
              <a:t>Where:At</a:t>
            </a:r>
            <a:r>
              <a:rPr lang="en-GB" sz="2800">
                <a:solidFill>
                  <a:schemeClr val="tx1"/>
                </a:solidFill>
              </a:rPr>
              <a:t> Basil’s bakery and its local market</a:t>
            </a:r>
          </a:p>
          <a:p>
            <a:r>
              <a:rPr lang="en-GB" sz="2800" err="1">
                <a:solidFill>
                  <a:schemeClr val="tx1"/>
                </a:solidFill>
              </a:rPr>
              <a:t>When:Started</a:t>
            </a:r>
            <a:r>
              <a:rPr lang="en-GB" sz="2800">
                <a:solidFill>
                  <a:schemeClr val="tx1"/>
                </a:solidFill>
              </a:rPr>
              <a:t> sharp drop ;2020(lockdowns)</a:t>
            </a:r>
          </a:p>
          <a:p>
            <a:r>
              <a:rPr lang="en-GB" sz="2800">
                <a:solidFill>
                  <a:schemeClr val="tx1"/>
                </a:solidFill>
              </a:rPr>
              <a:t>             Current state :2023-2025 onwards-low sales stable but</a:t>
            </a:r>
          </a:p>
          <a:p>
            <a:r>
              <a:rPr lang="en-GB" sz="2800">
                <a:solidFill>
                  <a:schemeClr val="tx1"/>
                </a:solidFill>
              </a:rPr>
              <a:t>               far below pre-pandemic.</a:t>
            </a:r>
          </a:p>
          <a:p>
            <a:r>
              <a:rPr lang="en-GB" sz="2800" err="1">
                <a:solidFill>
                  <a:schemeClr val="tx1"/>
                </a:solidFill>
              </a:rPr>
              <a:t>Why:The</a:t>
            </a:r>
            <a:r>
              <a:rPr lang="en-GB" sz="2800">
                <a:solidFill>
                  <a:schemeClr val="tx1"/>
                </a:solidFill>
              </a:rPr>
              <a:t> footfall and sales significantly decreased –this was understandable given the restriction imposed during ‘lockdown”.</a:t>
            </a:r>
          </a:p>
          <a:p>
            <a:r>
              <a:rPr lang="en-GB" sz="2800">
                <a:solidFill>
                  <a:schemeClr val="tx1"/>
                </a:solidFill>
              </a:rPr>
              <a:t>Financial </a:t>
            </a:r>
            <a:r>
              <a:rPr lang="en-GB" sz="2800" err="1">
                <a:solidFill>
                  <a:schemeClr val="tx1"/>
                </a:solidFill>
              </a:rPr>
              <a:t>squeeze:overheads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800" err="1">
                <a:solidFill>
                  <a:schemeClr val="tx1"/>
                </a:solidFill>
              </a:rPr>
              <a:t>risenb</a:t>
            </a:r>
            <a:r>
              <a:rPr lang="en-GB" sz="2800">
                <a:solidFill>
                  <a:schemeClr val="tx1"/>
                </a:solidFill>
              </a:rPr>
              <a:t> sharply plus the organic ingredients prices unpredictable.</a:t>
            </a:r>
          </a:p>
          <a:p>
            <a:r>
              <a:rPr lang="en-GB" sz="2800" err="1">
                <a:solidFill>
                  <a:schemeClr val="tx1"/>
                </a:solidFill>
              </a:rPr>
              <a:t>How:Problems</a:t>
            </a:r>
            <a:r>
              <a:rPr lang="en-GB" sz="2800">
                <a:solidFill>
                  <a:schemeClr val="tx1"/>
                </a:solidFill>
              </a:rPr>
              <a:t> developed gradually ,first from external changes (</a:t>
            </a:r>
            <a:r>
              <a:rPr lang="en-GB" sz="2800" err="1">
                <a:solidFill>
                  <a:schemeClr val="tx1"/>
                </a:solidFill>
              </a:rPr>
              <a:t>lockdown,working</a:t>
            </a:r>
            <a:r>
              <a:rPr lang="en-GB" sz="2800">
                <a:solidFill>
                  <a:schemeClr val="tx1"/>
                </a:solidFill>
              </a:rPr>
              <a:t> patterns.)then worsened by rising cost plus internal limitation(no system for orders or delivery.</a:t>
            </a:r>
          </a:p>
          <a:p>
            <a:r>
              <a:rPr lang="en-GB" sz="2800">
                <a:solidFill>
                  <a:schemeClr val="tx1"/>
                </a:solidFill>
              </a:rPr>
              <a:t>How </a:t>
            </a:r>
            <a:r>
              <a:rPr lang="en-GB" sz="2800" err="1">
                <a:solidFill>
                  <a:schemeClr val="tx1"/>
                </a:solidFill>
              </a:rPr>
              <a:t>much:Sales</a:t>
            </a:r>
            <a:r>
              <a:rPr lang="en-GB" sz="2800">
                <a:solidFill>
                  <a:schemeClr val="tx1"/>
                </a:solidFill>
              </a:rPr>
              <a:t> gap-25%vs2019</a:t>
            </a:r>
          </a:p>
          <a:p>
            <a:r>
              <a:rPr lang="en-GB" sz="2800">
                <a:solidFill>
                  <a:schemeClr val="tx1"/>
                </a:solidFill>
              </a:rPr>
              <a:t>  </a:t>
            </a:r>
            <a:r>
              <a:rPr lang="en-GB" sz="2800" err="1">
                <a:solidFill>
                  <a:schemeClr val="tx1"/>
                </a:solidFill>
              </a:rPr>
              <a:t>scope;affect</a:t>
            </a:r>
            <a:r>
              <a:rPr lang="en-GB" sz="2800">
                <a:solidFill>
                  <a:schemeClr val="tx1"/>
                </a:solidFill>
              </a:rPr>
              <a:t> daily </a:t>
            </a:r>
            <a:r>
              <a:rPr lang="en-GB" sz="2800" err="1">
                <a:solidFill>
                  <a:schemeClr val="tx1"/>
                </a:solidFill>
              </a:rPr>
              <a:t>trade;profit</a:t>
            </a:r>
            <a:r>
              <a:rPr lang="en-GB" sz="2800">
                <a:solidFill>
                  <a:schemeClr val="tx1"/>
                </a:solidFill>
              </a:rPr>
              <a:t> </a:t>
            </a:r>
            <a:r>
              <a:rPr lang="en-GB" sz="2800" err="1">
                <a:solidFill>
                  <a:schemeClr val="tx1"/>
                </a:solidFill>
              </a:rPr>
              <a:t>margins,cash</a:t>
            </a:r>
            <a:r>
              <a:rPr lang="en-GB" sz="2800">
                <a:solidFill>
                  <a:schemeClr val="tx1"/>
                </a:solidFill>
              </a:rPr>
              <a:t> flow and long term survival ,impacts all trading days and relies entirely on footfall that no longer exist at previous level.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rgbClr val="FF0000"/>
                </a:solidFill>
              </a:rPr>
              <a:t>2 ideas for each factor</a:t>
            </a:r>
          </a:p>
          <a:p>
            <a:r>
              <a:rPr lang="en-GB" b="1" dirty="0"/>
              <a:t>1.UK government policies on importing key baking commodities(like flour and grains)can heavily impact margins, changes in post Brexit agricultural tariffs directly dictate ingredients cost.</a:t>
            </a:r>
          </a:p>
          <a:p>
            <a:r>
              <a:rPr lang="en-GB" b="1" dirty="0"/>
              <a:t>2.Local authority zoning ,planning permission and pavement licensing policies dictate weathers  the bakery can set up outdoor seatings , secure delivery zone.</a:t>
            </a:r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1.Fluctuations in utility bills and commercial property costs deeply affect the overhead required to run hot ovens and maintain the shops front of house. </a:t>
            </a:r>
          </a:p>
          <a:p>
            <a:r>
              <a:rPr lang="en-GB" b="1" dirty="0"/>
              <a:t>2.Genaral inflation rates and local economic health dictate how much extra money of the community has to spent on premium artisan goods like craft sourdough and handcrafted cakes.</a:t>
            </a:r>
          </a:p>
          <a:p>
            <a:r>
              <a:rPr lang="en-GB" b="1" dirty="0"/>
              <a:t>SOCIAL</a:t>
            </a:r>
          </a:p>
          <a:p>
            <a:r>
              <a:rPr lang="en-GB" b="1" dirty="0"/>
              <a:t>1.The growing consumer demand for dietary alternatives like vegan croissant and gluten free items push  the bakery to continually innovates its menu while staying true to its traditional roots.</a:t>
            </a:r>
          </a:p>
          <a:p>
            <a:r>
              <a:rPr lang="en-GB" b="1" dirty="0"/>
              <a:t>2.Artisan bakeries thrive on community support active local demographic that highly values small ,Independents family run shop ensure repeat business and costumer loyalty.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TECHNOLOGICAL</a:t>
            </a:r>
          </a:p>
          <a:p>
            <a:pPr marL="0" indent="0">
              <a:buNone/>
            </a:pPr>
            <a:r>
              <a:rPr lang="en-GB" b="1" dirty="0"/>
              <a:t>1.Online and delivery services can increase sales.</a:t>
            </a:r>
          </a:p>
          <a:p>
            <a:pPr marL="0" indent="0">
              <a:buNone/>
            </a:pPr>
            <a:r>
              <a:rPr lang="en-GB" b="1" dirty="0"/>
              <a:t>2.Social media like Instagram and Facebook are vital for visual marketing process attracts foodies and drives physical visits.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pPr marL="0" indent="0">
              <a:buNone/>
            </a:pPr>
            <a:r>
              <a:rPr lang="en-GB" b="1" dirty="0"/>
              <a:t>1.Health and safety compliance Food Standard Agency(FSA)hygiene ratings allergen labelling regulation and food preparation safety is mandatory.</a:t>
            </a:r>
          </a:p>
          <a:p>
            <a:pPr marL="0" indent="0">
              <a:buNone/>
            </a:pPr>
            <a:r>
              <a:rPr lang="en-GB" b="1" dirty="0"/>
              <a:t>2.Employment and Labour Laws Compliance with National living wage requirement and working hour regulation shapes how the bakery recruit retains and manages its staff.</a:t>
            </a:r>
          </a:p>
          <a:p>
            <a:endParaRPr lang="en-GB" b="1" dirty="0"/>
          </a:p>
          <a:p>
            <a:r>
              <a:rPr lang="en-GB" b="1" dirty="0"/>
              <a:t>ENVIRONMENTAL </a:t>
            </a:r>
          </a:p>
          <a:p>
            <a:pPr marL="0" indent="0">
              <a:buNone/>
            </a:pPr>
            <a:r>
              <a:rPr lang="en-GB" b="1" dirty="0"/>
              <a:t>1.Eco-friendly UK crackdown on single use plastic mean the bakery must source biodegradable or compostable for takeaway items.</a:t>
            </a:r>
          </a:p>
          <a:p>
            <a:pPr marL="0" indent="0">
              <a:buNone/>
            </a:pPr>
            <a:r>
              <a:rPr lang="en-GB" b="1" dirty="0"/>
              <a:t>2.Sourcing flours and ingredients  from local millers reduces the bakery’s carbon footprint and appeals to environmentally conscious consumers.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/>
              <a:t> </a:t>
            </a:r>
            <a:endParaRPr lang="en-US" dirty="0"/>
          </a:p>
        </p:txBody>
      </p:sp>
      <p:sp>
        <p:nvSpPr>
          <p:cNvPr id="190" name="Title 189">
            <a:extLst>
              <a:ext uri="{FF2B5EF4-FFF2-40B4-BE49-F238E27FC236}">
                <a16:creationId xmlns:a16="http://schemas.microsoft.com/office/drawing/2014/main" id="{885CCB0B-D1C6-5D9D-E9AE-EC249A7CD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612" y="491526"/>
            <a:ext cx="18186400" cy="5891078"/>
          </a:xfrm>
        </p:spPr>
        <p:txBody>
          <a:bodyPr/>
          <a:lstStyle/>
          <a:p>
            <a:r>
              <a:rPr lang="en-US" dirty="0"/>
              <a:t>CAUSE AND EFFECT</a:t>
            </a:r>
          </a:p>
        </p:txBody>
      </p:sp>
      <p:sp>
        <p:nvSpPr>
          <p:cNvPr id="225" name="Line 41">
            <a:extLst>
              <a:ext uri="{FF2B5EF4-FFF2-40B4-BE49-F238E27FC236}">
                <a16:creationId xmlns:a16="http://schemas.microsoft.com/office/drawing/2014/main" id="{F1D1F74A-01B1-60E4-8E86-DB6673D55530}"/>
              </a:ext>
            </a:extLst>
          </p:cNvPr>
          <p:cNvSpPr>
            <a:spLocks noChangeShapeType="1"/>
          </p:cNvSpPr>
          <p:nvPr/>
        </p:nvSpPr>
        <p:spPr bwMode="auto">
          <a:xfrm>
            <a:off x="1298777" y="139516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7" name="Text Box 40">
            <a:extLst>
              <a:ext uri="{FF2B5EF4-FFF2-40B4-BE49-F238E27FC236}">
                <a16:creationId xmlns:a16="http://schemas.microsoft.com/office/drawing/2014/main" id="{F369F526-4A13-890B-2E1B-D334BD721F8D}"/>
              </a:ext>
            </a:extLst>
          </p:cNvPr>
          <p:cNvSpPr txBox="1">
            <a:spLocks noChangeArrowheads="1"/>
          </p:cNvSpPr>
          <p:nvPr/>
        </p:nvSpPr>
        <p:spPr bwMode="auto">
          <a:xfrm flipV="1">
            <a:off x="452376" y="1358561"/>
            <a:ext cx="905314" cy="38770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Post pandemic decline retail park service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9" name="Line 39">
            <a:extLst>
              <a:ext uri="{FF2B5EF4-FFF2-40B4-BE49-F238E27FC236}">
                <a16:creationId xmlns:a16="http://schemas.microsoft.com/office/drawing/2014/main" id="{67203070-66ED-3BD2-1045-3219E28A2D19}"/>
              </a:ext>
            </a:extLst>
          </p:cNvPr>
          <p:cNvSpPr>
            <a:spLocks noChangeShapeType="1"/>
          </p:cNvSpPr>
          <p:nvPr/>
        </p:nvSpPr>
        <p:spPr bwMode="auto">
          <a:xfrm>
            <a:off x="2041326" y="20511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1" name="Text Box 38">
            <a:extLst>
              <a:ext uri="{FF2B5EF4-FFF2-40B4-BE49-F238E27FC236}">
                <a16:creationId xmlns:a16="http://schemas.microsoft.com/office/drawing/2014/main" id="{6AA75089-8FBB-7BF5-C8E2-63A8BC20EB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4689" y="1967639"/>
            <a:ext cx="917070" cy="30645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Footfall sales decreased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3" name="Line 37">
            <a:extLst>
              <a:ext uri="{FF2B5EF4-FFF2-40B4-BE49-F238E27FC236}">
                <a16:creationId xmlns:a16="http://schemas.microsoft.com/office/drawing/2014/main" id="{FF3AE8D0-E93A-DBBA-A8D5-A88E52FBA210}"/>
              </a:ext>
            </a:extLst>
          </p:cNvPr>
          <p:cNvSpPr>
            <a:spLocks noChangeShapeType="1"/>
          </p:cNvSpPr>
          <p:nvPr/>
        </p:nvSpPr>
        <p:spPr bwMode="auto">
          <a:xfrm>
            <a:off x="2374188" y="254842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4" name="Text Box 36">
            <a:extLst>
              <a:ext uri="{FF2B5EF4-FFF2-40B4-BE49-F238E27FC236}">
                <a16:creationId xmlns:a16="http://schemas.microsoft.com/office/drawing/2014/main" id="{87ED63DF-5C15-294E-4C57-866B2E2375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073" y="247789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Some retail park closes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5" name="Line 35">
            <a:extLst>
              <a:ext uri="{FF2B5EF4-FFF2-40B4-BE49-F238E27FC236}">
                <a16:creationId xmlns:a16="http://schemas.microsoft.com/office/drawing/2014/main" id="{43BA210A-9B33-7621-5FBB-5332BFA3D4D7}"/>
              </a:ext>
            </a:extLst>
          </p:cNvPr>
          <p:cNvSpPr>
            <a:spLocks noChangeShapeType="1"/>
          </p:cNvSpPr>
          <p:nvPr/>
        </p:nvSpPr>
        <p:spPr bwMode="auto">
          <a:xfrm>
            <a:off x="3719513" y="146954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6" name="Text Box 34">
            <a:extLst>
              <a:ext uri="{FF2B5EF4-FFF2-40B4-BE49-F238E27FC236}">
                <a16:creationId xmlns:a16="http://schemas.microsoft.com/office/drawing/2014/main" id="{C44CC1E9-D0EA-20C8-C0D7-83DCA9E3CF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2710" y="1287777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Fewer shopper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0" name="Line 33">
            <a:extLst>
              <a:ext uri="{FF2B5EF4-FFF2-40B4-BE49-F238E27FC236}">
                <a16:creationId xmlns:a16="http://schemas.microsoft.com/office/drawing/2014/main" id="{862AD4A0-8730-961B-FB44-959FAB5302A3}"/>
              </a:ext>
            </a:extLst>
          </p:cNvPr>
          <p:cNvSpPr>
            <a:spLocks noChangeShapeType="1"/>
          </p:cNvSpPr>
          <p:nvPr/>
        </p:nvSpPr>
        <p:spPr bwMode="auto">
          <a:xfrm>
            <a:off x="4101811" y="195514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4" name="Text Box 32">
            <a:extLst>
              <a:ext uri="{FF2B5EF4-FFF2-40B4-BE49-F238E27FC236}">
                <a16:creationId xmlns:a16="http://schemas.microsoft.com/office/drawing/2014/main" id="{22B48D5F-E2D3-C22D-1B73-767319E071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0747" y="181694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Shop close costumers reduced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6" name="Line 31">
            <a:extLst>
              <a:ext uri="{FF2B5EF4-FFF2-40B4-BE49-F238E27FC236}">
                <a16:creationId xmlns:a16="http://schemas.microsoft.com/office/drawing/2014/main" id="{AC6D30E6-94A5-3C3B-95BF-1BCF43B796BD}"/>
              </a:ext>
            </a:extLst>
          </p:cNvPr>
          <p:cNvSpPr>
            <a:spLocks noChangeShapeType="1"/>
          </p:cNvSpPr>
          <p:nvPr/>
        </p:nvSpPr>
        <p:spPr bwMode="auto">
          <a:xfrm>
            <a:off x="4672378" y="246406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8" name="Text Box 30">
            <a:extLst>
              <a:ext uri="{FF2B5EF4-FFF2-40B4-BE49-F238E27FC236}">
                <a16:creationId xmlns:a16="http://schemas.microsoft.com/office/drawing/2014/main" id="{73914EF7-78E5-BCF8-6755-B04F6C24F1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6759" y="2366769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 work from home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70" name="Line 29">
            <a:extLst>
              <a:ext uri="{FF2B5EF4-FFF2-40B4-BE49-F238E27FC236}">
                <a16:creationId xmlns:a16="http://schemas.microsoft.com/office/drawing/2014/main" id="{5DB85A72-5C04-57E6-243B-410B41ADE4B2}"/>
              </a:ext>
            </a:extLst>
          </p:cNvPr>
          <p:cNvSpPr>
            <a:spLocks noChangeShapeType="1"/>
          </p:cNvSpPr>
          <p:nvPr/>
        </p:nvSpPr>
        <p:spPr bwMode="auto">
          <a:xfrm>
            <a:off x="5762626" y="137233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4" name="Text Box 28">
            <a:extLst>
              <a:ext uri="{FF2B5EF4-FFF2-40B4-BE49-F238E27FC236}">
                <a16:creationId xmlns:a16="http://schemas.microsoft.com/office/drawing/2014/main" id="{E67FBFD9-C69A-D046-6C9C-BA53F35F55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5530" y="1287777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Rising rent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8" name="Line 27">
            <a:extLst>
              <a:ext uri="{FF2B5EF4-FFF2-40B4-BE49-F238E27FC236}">
                <a16:creationId xmlns:a16="http://schemas.microsoft.com/office/drawing/2014/main" id="{AF1FA732-3E16-DBE1-21BE-26E307B49276}"/>
              </a:ext>
            </a:extLst>
          </p:cNvPr>
          <p:cNvSpPr>
            <a:spLocks noChangeShapeType="1"/>
          </p:cNvSpPr>
          <p:nvPr/>
        </p:nvSpPr>
        <p:spPr bwMode="auto">
          <a:xfrm>
            <a:off x="6399359" y="198915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0" name="Text Box 26">
            <a:extLst>
              <a:ext uri="{FF2B5EF4-FFF2-40B4-BE49-F238E27FC236}">
                <a16:creationId xmlns:a16="http://schemas.microsoft.com/office/drawing/2014/main" id="{26EBF779-B9E8-96E1-3240-E651677765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11100" y="1869419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Increasing utility bills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2" name="Line 25">
            <a:extLst>
              <a:ext uri="{FF2B5EF4-FFF2-40B4-BE49-F238E27FC236}">
                <a16:creationId xmlns:a16="http://schemas.microsoft.com/office/drawing/2014/main" id="{04D81CC4-949E-29E8-0690-19810F60A64E}"/>
              </a:ext>
            </a:extLst>
          </p:cNvPr>
          <p:cNvSpPr>
            <a:spLocks noChangeShapeType="1"/>
          </p:cNvSpPr>
          <p:nvPr/>
        </p:nvSpPr>
        <p:spPr bwMode="auto">
          <a:xfrm>
            <a:off x="7021237" y="254842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3" name="Text Box 24">
            <a:extLst>
              <a:ext uri="{FF2B5EF4-FFF2-40B4-BE49-F238E27FC236}">
                <a16:creationId xmlns:a16="http://schemas.microsoft.com/office/drawing/2014/main" id="{D4BEBBEA-719A-2C23-C04D-14CD84A917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41325" y="245893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Unpredictable ingredients cost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4" name="Line 23">
            <a:extLst>
              <a:ext uri="{FF2B5EF4-FFF2-40B4-BE49-F238E27FC236}">
                <a16:creationId xmlns:a16="http://schemas.microsoft.com/office/drawing/2014/main" id="{298520D3-2425-B72B-BFAB-D54A6A0C0312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6887" y="3590187"/>
            <a:ext cx="1088701" cy="96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5" name="Text Box 22">
            <a:extLst>
              <a:ext uri="{FF2B5EF4-FFF2-40B4-BE49-F238E27FC236}">
                <a16:creationId xmlns:a16="http://schemas.microsoft.com/office/drawing/2014/main" id="{441FAA69-9938-5AA9-97FE-3A9F8FCBCC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8628" y="3303819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alone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6" name="Line 21">
            <a:extLst>
              <a:ext uri="{FF2B5EF4-FFF2-40B4-BE49-F238E27FC236}">
                <a16:creationId xmlns:a16="http://schemas.microsoft.com/office/drawing/2014/main" id="{8CB7C28F-6BF5-2934-4CC7-CC6F05E2BC4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145732" y="4295533"/>
            <a:ext cx="899431" cy="17704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7" name="Text Box 20">
            <a:extLst>
              <a:ext uri="{FF2B5EF4-FFF2-40B4-BE49-F238E27FC236}">
                <a16:creationId xmlns:a16="http://schemas.microsoft.com/office/drawing/2014/main" id="{47F90795-2A66-86BC-E61F-213024CD96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1424" y="3922513"/>
            <a:ext cx="1081902" cy="61924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Can’t able to answer phone while baking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8" name="Line 19">
            <a:extLst>
              <a:ext uri="{FF2B5EF4-FFF2-40B4-BE49-F238E27FC236}">
                <a16:creationId xmlns:a16="http://schemas.microsoft.com/office/drawing/2014/main" id="{1C0BA6B3-A5A9-C3A5-8EA2-BFEF38D50A9A}"/>
              </a:ext>
            </a:extLst>
          </p:cNvPr>
          <p:cNvSpPr>
            <a:spLocks noChangeShapeType="1"/>
          </p:cNvSpPr>
          <p:nvPr/>
        </p:nvSpPr>
        <p:spPr bwMode="auto">
          <a:xfrm>
            <a:off x="5704621" y="4846361"/>
            <a:ext cx="947945" cy="3420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9" name="Text Box 18">
            <a:extLst>
              <a:ext uri="{FF2B5EF4-FFF2-40B4-BE49-F238E27FC236}">
                <a16:creationId xmlns:a16="http://schemas.microsoft.com/office/drawing/2014/main" id="{0971CA58-1143-4794-8BCA-4882C9C0DC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6137" y="4663716"/>
            <a:ext cx="1048483" cy="49858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Unsatisfactory Costumers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0" name="Line 17">
            <a:extLst>
              <a:ext uri="{FF2B5EF4-FFF2-40B4-BE49-F238E27FC236}">
                <a16:creationId xmlns:a16="http://schemas.microsoft.com/office/drawing/2014/main" id="{3004B18D-3ABD-D8D4-F4BB-D6AFD655A01C}"/>
              </a:ext>
            </a:extLst>
          </p:cNvPr>
          <p:cNvSpPr>
            <a:spLocks noChangeShapeType="1"/>
          </p:cNvSpPr>
          <p:nvPr/>
        </p:nvSpPr>
        <p:spPr bwMode="auto">
          <a:xfrm>
            <a:off x="3944076" y="3554154"/>
            <a:ext cx="966061" cy="31014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1" name="Text Box 16">
            <a:extLst>
              <a:ext uri="{FF2B5EF4-FFF2-40B4-BE49-F238E27FC236}">
                <a16:creationId xmlns:a16="http://schemas.microsoft.com/office/drawing/2014/main" id="{1D4FEB10-54EF-09C4-1AE4-96FFD32479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2188" y="336110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 delivery service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2" name="Line 15">
            <a:extLst>
              <a:ext uri="{FF2B5EF4-FFF2-40B4-BE49-F238E27FC236}">
                <a16:creationId xmlns:a16="http://schemas.microsoft.com/office/drawing/2014/main" id="{46768F70-6A1C-5B6B-977F-7FC7D9799482}"/>
              </a:ext>
            </a:extLst>
          </p:cNvPr>
          <p:cNvSpPr>
            <a:spLocks noChangeShapeType="1"/>
          </p:cNvSpPr>
          <p:nvPr/>
        </p:nvSpPr>
        <p:spPr bwMode="auto">
          <a:xfrm>
            <a:off x="3692769" y="4088220"/>
            <a:ext cx="787156" cy="62116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3" name="Text Box 14">
            <a:extLst>
              <a:ext uri="{FF2B5EF4-FFF2-40B4-BE49-F238E27FC236}">
                <a16:creationId xmlns:a16="http://schemas.microsoft.com/office/drawing/2014/main" id="{3BB7E717-F14E-C1E7-C8CF-3DDF5415C4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7026" y="3947261"/>
            <a:ext cx="992442" cy="40657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Limited pre order system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4" name="Line 13">
            <a:extLst>
              <a:ext uri="{FF2B5EF4-FFF2-40B4-BE49-F238E27FC236}">
                <a16:creationId xmlns:a16="http://schemas.microsoft.com/office/drawing/2014/main" id="{56A1F306-BFEF-D439-DC1A-EBFD3FA802D5}"/>
              </a:ext>
            </a:extLst>
          </p:cNvPr>
          <p:cNvSpPr>
            <a:spLocks noChangeShapeType="1"/>
          </p:cNvSpPr>
          <p:nvPr/>
        </p:nvSpPr>
        <p:spPr bwMode="auto">
          <a:xfrm>
            <a:off x="3519992" y="466371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5" name="Text Box 12">
            <a:extLst>
              <a:ext uri="{FF2B5EF4-FFF2-40B4-BE49-F238E27FC236}">
                <a16:creationId xmlns:a16="http://schemas.microsoft.com/office/drawing/2014/main" id="{66281752-5B0E-3075-BFFD-AF923C3263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3022" y="4535436"/>
            <a:ext cx="1060450" cy="31751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 online ordering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6" name="Rectangle 43">
            <a:extLst>
              <a:ext uri="{FF2B5EF4-FFF2-40B4-BE49-F238E27FC236}">
                <a16:creationId xmlns:a16="http://schemas.microsoft.com/office/drawing/2014/main" id="{6BA2A11F-9354-FEDD-9120-F16AB4D99C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465" y="398262"/>
            <a:ext cx="1607160" cy="505578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ENVIRONMENT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7" name="Rectangle 1">
            <a:extLst>
              <a:ext uri="{FF2B5EF4-FFF2-40B4-BE49-F238E27FC236}">
                <a16:creationId xmlns:a16="http://schemas.microsoft.com/office/drawing/2014/main" id="{B1DCF284-2218-7C87-6627-B3AC1EA6B9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30815" y="256930"/>
            <a:ext cx="1865313" cy="717861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COSTUMER/MARKET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8" name="Rectangle 42">
            <a:extLst>
              <a:ext uri="{FF2B5EF4-FFF2-40B4-BE49-F238E27FC236}">
                <a16:creationId xmlns:a16="http://schemas.microsoft.com/office/drawing/2014/main" id="{433D9D7B-7B9A-A7A1-7E46-749B27122A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1668" y="313419"/>
            <a:ext cx="1682750" cy="65760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FINANCIAL/COST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9" name="Line 11">
            <a:extLst>
              <a:ext uri="{FF2B5EF4-FFF2-40B4-BE49-F238E27FC236}">
                <a16:creationId xmlns:a16="http://schemas.microsoft.com/office/drawing/2014/main" id="{60A2E5F7-7044-083D-1C72-05AA7EE10720}"/>
              </a:ext>
            </a:extLst>
          </p:cNvPr>
          <p:cNvSpPr>
            <a:spLocks noChangeShapeType="1"/>
          </p:cNvSpPr>
          <p:nvPr/>
        </p:nvSpPr>
        <p:spPr bwMode="auto">
          <a:xfrm>
            <a:off x="2048255" y="3195048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0" name="Line 10">
            <a:extLst>
              <a:ext uri="{FF2B5EF4-FFF2-40B4-BE49-F238E27FC236}">
                <a16:creationId xmlns:a16="http://schemas.microsoft.com/office/drawing/2014/main" id="{C455F580-125A-58DF-BF86-891327AA6615}"/>
              </a:ext>
            </a:extLst>
          </p:cNvPr>
          <p:cNvSpPr>
            <a:spLocks noChangeShapeType="1"/>
          </p:cNvSpPr>
          <p:nvPr/>
        </p:nvSpPr>
        <p:spPr bwMode="auto">
          <a:xfrm>
            <a:off x="1651033" y="1218385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1" name="Line 9">
            <a:extLst>
              <a:ext uri="{FF2B5EF4-FFF2-40B4-BE49-F238E27FC236}">
                <a16:creationId xmlns:a16="http://schemas.microsoft.com/office/drawing/2014/main" id="{D1144B35-BC4A-98B2-1A8F-19E116942398}"/>
              </a:ext>
            </a:extLst>
          </p:cNvPr>
          <p:cNvSpPr>
            <a:spLocks noChangeShapeType="1"/>
          </p:cNvSpPr>
          <p:nvPr/>
        </p:nvSpPr>
        <p:spPr bwMode="auto">
          <a:xfrm>
            <a:off x="4044275" y="1189061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22" name="Line 8">
            <a:extLst>
              <a:ext uri="{FF2B5EF4-FFF2-40B4-BE49-F238E27FC236}">
                <a16:creationId xmlns:a16="http://schemas.microsoft.com/office/drawing/2014/main" id="{AD6CD271-6735-ADFC-8FAE-0AAD0100FCD8}"/>
              </a:ext>
            </a:extLst>
          </p:cNvPr>
          <p:cNvSpPr>
            <a:spLocks noChangeShapeType="1"/>
          </p:cNvSpPr>
          <p:nvPr/>
        </p:nvSpPr>
        <p:spPr bwMode="auto">
          <a:xfrm>
            <a:off x="6231090" y="1123655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3" name="Rectangle 7">
            <a:extLst>
              <a:ext uri="{FF2B5EF4-FFF2-40B4-BE49-F238E27FC236}">
                <a16:creationId xmlns:a16="http://schemas.microsoft.com/office/drawing/2014/main" id="{6139AE82-EF45-09A9-B960-FAC0980BE2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3423" y="5214528"/>
            <a:ext cx="2136775" cy="5000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PRODUCT/SERVIVCE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4" name="Line 6">
            <a:extLst>
              <a:ext uri="{FF2B5EF4-FFF2-40B4-BE49-F238E27FC236}">
                <a16:creationId xmlns:a16="http://schemas.microsoft.com/office/drawing/2014/main" id="{1FB83CD6-19B9-FDCD-AA05-FAD17FE037E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519992" y="3321785"/>
            <a:ext cx="1671638" cy="2123341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5" name="Rectangle 5">
            <a:extLst>
              <a:ext uri="{FF2B5EF4-FFF2-40B4-BE49-F238E27FC236}">
                <a16:creationId xmlns:a16="http://schemas.microsoft.com/office/drawing/2014/main" id="{F7ECE657-570F-0622-3925-5853B17D54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41926" y="5266916"/>
            <a:ext cx="996950" cy="395287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6" name="Line 4">
            <a:extLst>
              <a:ext uri="{FF2B5EF4-FFF2-40B4-BE49-F238E27FC236}">
                <a16:creationId xmlns:a16="http://schemas.microsoft.com/office/drawing/2014/main" id="{4E7333F5-B15C-BDB3-9B57-2EC6A138F76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357581" y="3214733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7" name="Rectangle 3">
            <a:extLst>
              <a:ext uri="{FF2B5EF4-FFF2-40B4-BE49-F238E27FC236}">
                <a16:creationId xmlns:a16="http://schemas.microsoft.com/office/drawing/2014/main" id="{4911F5D6-5550-45D9-278B-DFCFEBE2CF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0" y="254000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8" name="Text Box 2">
            <a:extLst>
              <a:ext uri="{FF2B5EF4-FFF2-40B4-BE49-F238E27FC236}">
                <a16:creationId xmlns:a16="http://schemas.microsoft.com/office/drawing/2014/main" id="{3151BC26-A1CA-A9D9-0CE6-51826F81D5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01175" y="2837529"/>
            <a:ext cx="1889256" cy="780383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STAGNATED AVERAGE OF 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25%BELOW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9" name="Rectangle 44">
            <a:extLst>
              <a:ext uri="{FF2B5EF4-FFF2-40B4-BE49-F238E27FC236}">
                <a16:creationId xmlns:a16="http://schemas.microsoft.com/office/drawing/2014/main" id="{8FA5B6AD-47E9-C972-E6D8-5AF5331D55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330" name="Rectangle 64">
            <a:extLst>
              <a:ext uri="{FF2B5EF4-FFF2-40B4-BE49-F238E27FC236}">
                <a16:creationId xmlns:a16="http://schemas.microsoft.com/office/drawing/2014/main" id="{CB377937-16CF-F10F-827A-CF0D05202D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6397" y="100982"/>
            <a:ext cx="6455397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53717" y="1610139"/>
            <a:ext cx="8915399" cy="4691269"/>
          </a:xfrm>
        </p:spPr>
        <p:txBody>
          <a:bodyPr/>
          <a:lstStyle/>
          <a:p>
            <a:r>
              <a:rPr lang="en-GB" dirty="0"/>
              <a:t>    Basil’s Bakery shows that a small business can achieved success through strong commitment to quality product like organic ingredients, customers satisfaction ,and effective business management.</a:t>
            </a:r>
          </a:p>
          <a:p>
            <a:r>
              <a:rPr lang="en-GB" dirty="0"/>
              <a:t>By offering fresh product , maintain consistent standards, and understanding customers needs , value tasty option and convenience bakery location.</a:t>
            </a:r>
          </a:p>
          <a:p>
            <a:r>
              <a:rPr lang="en-GB" dirty="0"/>
              <a:t>Basil is increasingly concerned that the prospect for continuing his  business , in its present formal, is not viable . However, before making changes wants to gain a more through understanding of the issues that are impacting his sale figures . As a business consultant its been highly recommend </a:t>
            </a:r>
            <a:r>
              <a:rPr lang="en-GB" dirty="0" err="1"/>
              <a:t>tto</a:t>
            </a:r>
            <a:r>
              <a:rPr lang="en-GB" dirty="0"/>
              <a:t> Basil.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b="1" dirty="0">
                <a:latin typeface="Arial"/>
                <a:ea typeface="Roboto"/>
                <a:cs typeface="Roboto"/>
              </a:rPr>
              <a:t>1.Basil’s bakery is a small independent business located (in Coventry , Uk)</a:t>
            </a:r>
          </a:p>
          <a:p>
            <a:r>
              <a:rPr lang="en-GB" sz="1800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2.Basil artisan baker and price (sourcing high quality organic ingredients (styled cake , pastries and fresh bread).</a:t>
            </a:r>
          </a:p>
          <a:p>
            <a:r>
              <a:rPr lang="en-GB" sz="1800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3.The Business was opened in (2025)</a:t>
            </a:r>
          </a:p>
          <a:p>
            <a:r>
              <a:rPr lang="en-GB" sz="1800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4.(2020)The Footfall and Sales Significantly decreased.</a:t>
            </a:r>
          </a:p>
          <a:p>
            <a:r>
              <a:rPr lang="en-GB" sz="1800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5.Indeed , since (2023-2025),The sales Stagnated average of 25%.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18660</TotalTime>
  <Words>1360</Words>
  <Application>Microsoft Macintosh PowerPoint</Application>
  <PresentationFormat>Widescreen</PresentationFormat>
  <Paragraphs>113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Problem Solving and Decision Making  MODULE CODE LCLM4004 STUDENT NAME Laga M Pendi STUDENT ID 2533873 LECTURER Thomas Adeyemi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Laga Mustafa Pendi (2533873)</cp:lastModifiedBy>
  <cp:revision>96</cp:revision>
  <dcterms:created xsi:type="dcterms:W3CDTF">2024-10-08T15:58:04Z</dcterms:created>
  <dcterms:modified xsi:type="dcterms:W3CDTF">2026-07-11T10:52:15Z</dcterms:modified>
</cp:coreProperties>
</file>