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5" r:id="rId1"/>
  </p:sldMasterIdLst>
  <p:notesMasterIdLst>
    <p:notesMasterId r:id="rId4"/>
  </p:notesMasterIdLst>
  <p:sldIdLst>
    <p:sldId id="270" r:id="rId2"/>
    <p:sldId id="271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D5FEAC-C0AD-4074-A685-6423BAB5AD3A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DDBA56-8436-474E-98D8-DC52535D3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357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553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242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264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922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315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499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676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186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024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911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9167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45492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5404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1128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4460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951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073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207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6767" y="1152529"/>
            <a:ext cx="5632451" cy="5199063"/>
          </a:xfrm>
        </p:spPr>
        <p:txBody>
          <a:bodyPr/>
          <a:lstStyle>
            <a:lvl1pPr marL="342900" indent="-342900">
              <a:buFont typeface="Arial" charset="0"/>
              <a:buChar char="•"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12425" y="1152529"/>
            <a:ext cx="5632449" cy="5199063"/>
          </a:xfrm>
        </p:spPr>
        <p:txBody>
          <a:bodyPr/>
          <a:lstStyle>
            <a:lvl1pPr marL="342900" indent="-342900">
              <a:buFont typeface="Arial" charset="0"/>
              <a:buChar char="•"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50D92-2463-2448-9573-6870F3D25C3E}"/>
              </a:ext>
            </a:extLst>
          </p:cNvPr>
          <p:cNvSpPr txBox="1">
            <a:spLocks/>
          </p:cNvSpPr>
          <p:nvPr userDrawn="1"/>
        </p:nvSpPr>
        <p:spPr>
          <a:xfrm>
            <a:off x="11233212" y="55445"/>
            <a:ext cx="490605" cy="123111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375AD64-750F-4F68-B1B7-75972F27F639}" type="slidenum">
              <a:rPr lang="en-AU" sz="800" smtClean="0"/>
              <a:pPr/>
              <a:t>‹#›</a:t>
            </a:fld>
            <a:endParaRPr lang="en-AU" sz="800" dirty="0"/>
          </a:p>
        </p:txBody>
      </p:sp>
    </p:spTree>
    <p:extLst>
      <p:ext uri="{BB962C8B-B14F-4D97-AF65-F5344CB8AC3E}">
        <p14:creationId xmlns:p14="http://schemas.microsoft.com/office/powerpoint/2010/main" val="282050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boxed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grpSp>
        <p:nvGrpSpPr>
          <p:cNvPr id="16" name="Group 15"/>
          <p:cNvGrpSpPr/>
          <p:nvPr userDrawn="1"/>
        </p:nvGrpSpPr>
        <p:grpSpPr bwMode="auto">
          <a:xfrm>
            <a:off x="0" y="544544"/>
            <a:ext cx="6936000" cy="2502000"/>
            <a:chOff x="0" y="544544"/>
            <a:chExt cx="5202000" cy="2502000"/>
          </a:xfrm>
        </p:grpSpPr>
        <p:sp>
          <p:nvSpPr>
            <p:cNvPr id="9" name="Rectangle 8"/>
            <p:cNvSpPr/>
            <p:nvPr userDrawn="1"/>
          </p:nvSpPr>
          <p:spPr bwMode="auto">
            <a:xfrm>
              <a:off x="0" y="544544"/>
              <a:ext cx="5202000" cy="2502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>
                <a:noFill/>
              </a:endParaRPr>
            </a:p>
          </p:txBody>
        </p:sp>
        <p:sp>
          <p:nvSpPr>
            <p:cNvPr id="10" name="Rectangle 9"/>
            <p:cNvSpPr/>
            <p:nvPr userDrawn="1"/>
          </p:nvSpPr>
          <p:spPr bwMode="auto">
            <a:xfrm>
              <a:off x="1" y="831600"/>
              <a:ext cx="216000" cy="8784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/>
            </a:p>
          </p:txBody>
        </p:sp>
      </p:grp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 bwMode="auto">
          <a:xfrm>
            <a:off x="576000" y="2050742"/>
            <a:ext cx="578400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576000" y="796875"/>
            <a:ext cx="5784000" cy="925846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lnSpc>
                <a:spcPct val="90000"/>
              </a:lnSpc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1964247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boxed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936000" cy="2502000"/>
            <a:chOff x="0" y="544544"/>
            <a:chExt cx="520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5202000" cy="2502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>
                <a:noFill/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1" y="831600"/>
              <a:ext cx="216000" cy="5508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/>
            </a:p>
          </p:txBody>
        </p:sp>
      </p:grp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7544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7611164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boxed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936000" cy="2502000"/>
            <a:chOff x="0" y="544544"/>
            <a:chExt cx="520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5202000" cy="2502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>
                <a:noFill/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1" y="831600"/>
              <a:ext cx="216000" cy="2196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/>
            </a:p>
          </p:txBody>
        </p:sp>
      </p:grp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7544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8564240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for Copied I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936000" cy="2502000"/>
            <a:chOff x="0" y="544544"/>
            <a:chExt cx="520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5202000" cy="2502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>
                <a:noFill/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1" y="831600"/>
              <a:ext cx="216000" cy="2196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7544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2384712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1" y="8316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7545"/>
            <a:ext cx="5784000" cy="1004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3800227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1" y="8316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7545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4592976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1" y="8316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7545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90763018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boxed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5256000" y="540000"/>
            <a:ext cx="6936000" cy="250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1004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3406230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boxed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5256000" y="540000"/>
            <a:ext cx="6936000" cy="250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7047489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boxed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5256000" y="540000"/>
            <a:ext cx="6936000" cy="250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9440456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1004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12777174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2471675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40865482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image,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2790000"/>
            <a:ext cx="12192000" cy="3294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1332000"/>
            <a:ext cx="4445244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13752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200000" y="1279112"/>
            <a:ext cx="4419171" cy="1260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177800" indent="-17780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  <a:lvl2pPr marL="822292" indent="-285750">
              <a:buFont typeface="Arial" panose="020B0604020202020204" pitchFamily="34" charset="0"/>
              <a:buChar char="•"/>
              <a:defRPr sz="16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568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5191217" cy="246221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6393600" y="1727998"/>
            <a:ext cx="5193600" cy="2448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600" baseline="0"/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6393600" y="2261866"/>
            <a:ext cx="5193000" cy="37908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2261866"/>
            <a:ext cx="5193000" cy="37908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72195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11010600" cy="37908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30011268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 pull out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29808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2934379"/>
            <a:ext cx="11089749" cy="9252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0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Headline</a:t>
            </a:r>
            <a:endParaRPr lang="en-AU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604800"/>
            <a:ext cx="11011200" cy="664797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49402069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portra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60000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7908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603683"/>
            <a:ext cx="60000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52000" y="349200"/>
            <a:ext cx="5020800" cy="57024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</p:spTree>
    <p:extLst>
      <p:ext uri="{BB962C8B-B14F-4D97-AF65-F5344CB8AC3E}">
        <p14:creationId xmlns:p14="http://schemas.microsoft.com/office/powerpoint/2010/main" val="34369613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landsca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3548027"/>
            <a:ext cx="12192000" cy="252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11010600" cy="1080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  <a:lvl5pPr marL="2431917" indent="-2857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79572578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w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9300" y="1728000"/>
            <a:ext cx="7728000" cy="432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8080592" y="1727998"/>
            <a:ext cx="3535409" cy="2520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8080591" y="46512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5" hasCustomPrompt="1"/>
          </p:nvPr>
        </p:nvSpPr>
        <p:spPr>
          <a:xfrm>
            <a:off x="8659200" y="4586399"/>
            <a:ext cx="2961600" cy="432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</a:lstStyle>
          <a:p>
            <a:r>
              <a:rPr lang="en-US" sz="3500" dirty="0"/>
              <a:t>Title line 1</a:t>
            </a:r>
            <a:endParaRPr lang="en-AU" sz="16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6" hasCustomPrompt="1"/>
          </p:nvPr>
        </p:nvSpPr>
        <p:spPr>
          <a:xfrm>
            <a:off x="8659200" y="5076001"/>
            <a:ext cx="2961600" cy="246221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aseline="0"/>
            </a:lvl1pPr>
          </a:lstStyle>
          <a:p>
            <a:pPr lvl="0"/>
            <a:r>
              <a:rPr lang="en-AU" dirty="0"/>
              <a:t>Title Line 2</a:t>
            </a:r>
          </a:p>
        </p:txBody>
      </p:sp>
    </p:spTree>
    <p:extLst>
      <p:ext uri="{BB962C8B-B14F-4D97-AF65-F5344CB8AC3E}">
        <p14:creationId xmlns:p14="http://schemas.microsoft.com/office/powerpoint/2010/main" val="296308753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60000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8232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603683"/>
            <a:ext cx="60000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28000" y="323850"/>
            <a:ext cx="5064000" cy="288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7128000" y="3312000"/>
            <a:ext cx="5064000" cy="288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</p:spTree>
    <p:extLst>
      <p:ext uri="{BB962C8B-B14F-4D97-AF65-F5344CB8AC3E}">
        <p14:creationId xmlns:p14="http://schemas.microsoft.com/office/powerpoint/2010/main" val="1356224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hre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69600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6960000" cy="37872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603683"/>
            <a:ext cx="69600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8064000" y="323850"/>
            <a:ext cx="4128000" cy="190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8064000" y="2340000"/>
            <a:ext cx="4128000" cy="190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7" name="Picture Placeholder 15"/>
          <p:cNvSpPr>
            <a:spLocks noGrp="1"/>
          </p:cNvSpPr>
          <p:nvPr>
            <p:ph type="pic" sz="quarter" idx="19" hasCustomPrompt="1"/>
          </p:nvPr>
        </p:nvSpPr>
        <p:spPr>
          <a:xfrm>
            <a:off x="8064000" y="4356000"/>
            <a:ext cx="4128000" cy="190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</p:spTree>
    <p:extLst>
      <p:ext uri="{BB962C8B-B14F-4D97-AF65-F5344CB8AC3E}">
        <p14:creationId xmlns:p14="http://schemas.microsoft.com/office/powerpoint/2010/main" val="51256489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landsca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169277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1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6" name="Chart Placeholder 5"/>
          <p:cNvSpPr>
            <a:spLocks noGrp="1"/>
          </p:cNvSpPr>
          <p:nvPr>
            <p:ph type="chart" sz="quarter" idx="14" hasCustomPrompt="1"/>
          </p:nvPr>
        </p:nvSpPr>
        <p:spPr>
          <a:xfrm>
            <a:off x="0" y="2513014"/>
            <a:ext cx="12192000" cy="35702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AU" dirty="0"/>
              <a:t>Insert Chart here</a:t>
            </a:r>
          </a:p>
        </p:txBody>
      </p:sp>
    </p:spTree>
    <p:extLst>
      <p:ext uri="{BB962C8B-B14F-4D97-AF65-F5344CB8AC3E}">
        <p14:creationId xmlns:p14="http://schemas.microsoft.com/office/powerpoint/2010/main" val="194509272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able Landsca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169277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1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4" name="Table Placeholder 3"/>
          <p:cNvSpPr>
            <a:spLocks noGrp="1"/>
          </p:cNvSpPr>
          <p:nvPr>
            <p:ph type="tbl" sz="quarter" idx="14" hasCustomPrompt="1"/>
          </p:nvPr>
        </p:nvSpPr>
        <p:spPr>
          <a:xfrm>
            <a:off x="0" y="2512799"/>
            <a:ext cx="12192000" cy="357120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AU" dirty="0"/>
              <a:t>Insert Table here</a:t>
            </a:r>
          </a:p>
        </p:txBody>
      </p:sp>
    </p:spTree>
    <p:extLst>
      <p:ext uri="{BB962C8B-B14F-4D97-AF65-F5344CB8AC3E}">
        <p14:creationId xmlns:p14="http://schemas.microsoft.com/office/powerpoint/2010/main" val="90305777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9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1746000"/>
            <a:ext cx="12192000" cy="433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</p:spTree>
    <p:extLst>
      <p:ext uri="{BB962C8B-B14F-4D97-AF65-F5344CB8AC3E}">
        <p14:creationId xmlns:p14="http://schemas.microsoft.com/office/powerpoint/2010/main" val="8183493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 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2" y="324000"/>
            <a:ext cx="12191999" cy="5760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1727998"/>
            <a:ext cx="6077679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="1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1" y="17748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160001" y="3024001"/>
            <a:ext cx="3445199" cy="22305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160000" y="3455999"/>
            <a:ext cx="3456000" cy="15912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34728498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1728000"/>
            <a:ext cx="6077679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="1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1" y="17748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160001" y="3024001"/>
            <a:ext cx="3445199" cy="22305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160000" y="3455999"/>
            <a:ext cx="3456000" cy="15912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75559263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ur &amp; Ta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838200" y="365126"/>
            <a:ext cx="10515600" cy="424988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5AD64-750F-4F68-B1B7-75972F27F639}" type="slidenum">
              <a:rPr lang="en-AU" smtClean="0"/>
              <a:pPr/>
              <a:t>‹#›</a:t>
            </a:fld>
            <a:endParaRPr lang="en-AU" dirty="0"/>
          </a:p>
        </p:txBody>
      </p:sp>
      <p:pic>
        <p:nvPicPr>
          <p:cNvPr id="1026" name="Picture 1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38200" y="1839600"/>
            <a:ext cx="9613777" cy="409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 Placeholder 9"/>
          <p:cNvSpPr>
            <a:spLocks noGrp="1"/>
          </p:cNvSpPr>
          <p:nvPr>
            <p:ph type="body" sz="quarter" idx="18"/>
          </p:nvPr>
        </p:nvSpPr>
        <p:spPr>
          <a:xfrm>
            <a:off x="838200" y="1020007"/>
            <a:ext cx="10515600" cy="734400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07302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 Devi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75AD64-750F-4F68-B1B7-75972F27F639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8" name="Text Placeholder 15"/>
          <p:cNvSpPr>
            <a:spLocks noGrp="1"/>
          </p:cNvSpPr>
          <p:nvPr>
            <p:ph type="body" sz="quarter" idx="17" hasCustomPrompt="1"/>
          </p:nvPr>
        </p:nvSpPr>
        <p:spPr>
          <a:xfrm>
            <a:off x="576000" y="2001600"/>
            <a:ext cx="288000" cy="165600"/>
          </a:xfrm>
          <a:prstGeom prst="rect">
            <a:avLst/>
          </a:prstGeo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19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576000" y="2642400"/>
            <a:ext cx="288000" cy="414000"/>
          </a:xfrm>
          <a:prstGeom prst="rect">
            <a:avLst/>
          </a:prstGeo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20" name="Text Placeholder 15"/>
          <p:cNvSpPr>
            <a:spLocks noGrp="1"/>
          </p:cNvSpPr>
          <p:nvPr>
            <p:ph type="body" sz="quarter" idx="15" hasCustomPrompt="1"/>
          </p:nvPr>
        </p:nvSpPr>
        <p:spPr>
          <a:xfrm>
            <a:off x="576000" y="3621600"/>
            <a:ext cx="288000" cy="662400"/>
          </a:xfrm>
          <a:prstGeom prst="rect">
            <a:avLst/>
          </a:prstGeo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23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4800"/>
            <a:ext cx="11011200" cy="66600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20" hasCustomPrompt="1"/>
          </p:nvPr>
        </p:nvSpPr>
        <p:spPr>
          <a:xfrm>
            <a:off x="1152000" y="1965601"/>
            <a:ext cx="9964800" cy="2016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FontTx/>
              <a:buNone/>
              <a:defRPr sz="1800" baseline="0"/>
            </a:lvl1pPr>
            <a:lvl2pPr marL="536542" indent="0">
              <a:buFontTx/>
              <a:buNone/>
              <a:defRPr/>
            </a:lvl2pPr>
            <a:lvl3pPr marL="1073084" indent="0">
              <a:buFontTx/>
              <a:buNone/>
              <a:defRPr/>
            </a:lvl3pPr>
            <a:lvl4pPr marL="1609626" indent="0">
              <a:buFontTx/>
              <a:buNone/>
              <a:defRPr/>
            </a:lvl4pPr>
            <a:lvl5pPr marL="2146167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  <a:endParaRPr lang="en-GB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21" hasCustomPrompt="1"/>
          </p:nvPr>
        </p:nvSpPr>
        <p:spPr>
          <a:xfrm>
            <a:off x="1152000" y="2609999"/>
            <a:ext cx="9964800" cy="446401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Font typeface="Arial" panose="020B0604020202020204" pitchFamily="34" charset="0"/>
              <a:buNone/>
              <a:defRPr sz="1800" baseline="0"/>
            </a:lvl1pPr>
            <a:lvl2pPr marL="536542" indent="0">
              <a:buFontTx/>
              <a:buNone/>
              <a:defRPr/>
            </a:lvl2pPr>
            <a:lvl3pPr marL="1073084" indent="0">
              <a:buFontTx/>
              <a:buNone/>
              <a:defRPr/>
            </a:lvl3pPr>
            <a:lvl4pPr marL="1609626" indent="0">
              <a:buFontTx/>
              <a:buNone/>
              <a:defRPr/>
            </a:lvl4pPr>
            <a:lvl5pPr marL="2146167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3" name="Text Placeholder 2"/>
          <p:cNvSpPr>
            <a:spLocks noGrp="1"/>
          </p:cNvSpPr>
          <p:nvPr>
            <p:ph type="body" sz="quarter" idx="22" hasCustomPrompt="1"/>
          </p:nvPr>
        </p:nvSpPr>
        <p:spPr>
          <a:xfrm>
            <a:off x="1152000" y="3589199"/>
            <a:ext cx="9964800" cy="694801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FontTx/>
              <a:buNone/>
              <a:defRPr sz="1800" baseline="0"/>
            </a:lvl1pPr>
            <a:lvl2pPr marL="536542" indent="0">
              <a:buFontTx/>
              <a:buNone/>
              <a:defRPr/>
            </a:lvl2pPr>
            <a:lvl3pPr marL="1073084" indent="0">
              <a:buFontTx/>
              <a:buNone/>
              <a:defRPr/>
            </a:lvl3pPr>
            <a:lvl4pPr marL="1609626" indent="0">
              <a:buFontTx/>
              <a:buNone/>
              <a:defRPr/>
            </a:lvl4pPr>
            <a:lvl5pPr marL="2146167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395478544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68" y="2665164"/>
            <a:ext cx="10972800" cy="546945"/>
          </a:xfrm>
          <a:prstGeom prst="rect">
            <a:avLst/>
          </a:prstGeom>
        </p:spPr>
        <p:txBody>
          <a:bodyPr anchor="ctr" anchorCtr="0"/>
          <a:lstStyle>
            <a:lvl1pPr algn="l">
              <a:defRPr sz="2954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110F617-4F3B-504C-8E8C-A3ECC2BEF4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212" y="55445"/>
            <a:ext cx="490605" cy="123111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800" b="1">
                <a:solidFill>
                  <a:schemeClr val="tx2"/>
                </a:solidFill>
              </a:defRPr>
            </a:lvl1pPr>
          </a:lstStyle>
          <a:p>
            <a:fld id="{1375AD64-750F-4F68-B1B7-75972F27F639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359387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B73BBE1-9727-4CF2-B2DD-DAE5B1FAB802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F024A-2BD6-4202-B303-EA3E01AC4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893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801" r:id="rId6"/>
    <p:sldLayoutId id="2147483802" r:id="rId7"/>
    <p:sldLayoutId id="2147483803" r:id="rId8"/>
    <p:sldLayoutId id="2147483804" r:id="rId9"/>
    <p:sldLayoutId id="2147483805" r:id="rId10"/>
    <p:sldLayoutId id="2147483806" r:id="rId11"/>
    <p:sldLayoutId id="2147483807" r:id="rId12"/>
    <p:sldLayoutId id="2147483808" r:id="rId13"/>
    <p:sldLayoutId id="2147483809" r:id="rId14"/>
    <p:sldLayoutId id="2147483810" r:id="rId15"/>
    <p:sldLayoutId id="2147483811" r:id="rId16"/>
    <p:sldLayoutId id="2147483812" r:id="rId17"/>
    <p:sldLayoutId id="2147483814" r:id="rId18"/>
    <p:sldLayoutId id="2147483672" r:id="rId19"/>
    <p:sldLayoutId id="2147483710" r:id="rId20"/>
    <p:sldLayoutId id="2147483711" r:id="rId21"/>
    <p:sldLayoutId id="2147483714" r:id="rId22"/>
    <p:sldLayoutId id="2147483703" r:id="rId23"/>
    <p:sldLayoutId id="2147483715" r:id="rId24"/>
    <p:sldLayoutId id="2147483716" r:id="rId25"/>
    <p:sldLayoutId id="2147483674" r:id="rId26"/>
    <p:sldLayoutId id="2147483717" r:id="rId27"/>
    <p:sldLayoutId id="2147483718" r:id="rId28"/>
    <p:sldLayoutId id="2147483704" r:id="rId29"/>
    <p:sldLayoutId id="2147483719" r:id="rId30"/>
    <p:sldLayoutId id="2147483720" r:id="rId31"/>
    <p:sldLayoutId id="2147483675" r:id="rId32"/>
    <p:sldLayoutId id="2147483681" r:id="rId33"/>
    <p:sldLayoutId id="2147483687" r:id="rId34"/>
    <p:sldLayoutId id="2147483702" r:id="rId35"/>
    <p:sldLayoutId id="2147483688" r:id="rId36"/>
    <p:sldLayoutId id="2147483689" r:id="rId37"/>
    <p:sldLayoutId id="2147483690" r:id="rId38"/>
    <p:sldLayoutId id="2147483692" r:id="rId39"/>
    <p:sldLayoutId id="2147483691" r:id="rId40"/>
    <p:sldLayoutId id="2147483693" r:id="rId41"/>
    <p:sldLayoutId id="2147483709" r:id="rId42"/>
    <p:sldLayoutId id="2147483698" r:id="rId43"/>
    <p:sldLayoutId id="2147483700" r:id="rId44"/>
    <p:sldLayoutId id="2147483701" r:id="rId45"/>
    <p:sldLayoutId id="2147483706" r:id="rId46"/>
    <p:sldLayoutId id="2147483712" r:id="rId47"/>
    <p:sldLayoutId id="2147483727" r:id="rId48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C03A1-56D8-4766-8CB7-62D61E4CB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Logic (Module Integration, Where this fits)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86E68AE-BD7B-4C6D-B546-B1CADA50590B}"/>
              </a:ext>
            </a:extLst>
          </p:cNvPr>
          <p:cNvSpPr/>
          <p:nvPr/>
        </p:nvSpPr>
        <p:spPr>
          <a:xfrm>
            <a:off x="142875" y="920750"/>
            <a:ext cx="302895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Level 4</a:t>
            </a:r>
          </a:p>
          <a:p>
            <a:pPr algn="ctr"/>
            <a:r>
              <a:rPr lang="en-GB" dirty="0"/>
              <a:t>Principles of Systems Engineering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5728D64-32FD-491E-84B0-2193A1FF1922}"/>
              </a:ext>
            </a:extLst>
          </p:cNvPr>
          <p:cNvSpPr/>
          <p:nvPr/>
        </p:nvSpPr>
        <p:spPr>
          <a:xfrm>
            <a:off x="3479673" y="2438882"/>
            <a:ext cx="302895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Level 6</a:t>
            </a:r>
          </a:p>
          <a:p>
            <a:pPr algn="ctr"/>
            <a:r>
              <a:rPr lang="en-GB" dirty="0"/>
              <a:t>Systems Engineering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DD482A-6B80-43F7-B657-FD4068E243A7}"/>
              </a:ext>
            </a:extLst>
          </p:cNvPr>
          <p:cNvSpPr/>
          <p:nvPr/>
        </p:nvSpPr>
        <p:spPr>
          <a:xfrm>
            <a:off x="6734175" y="3763742"/>
            <a:ext cx="302895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Level 6</a:t>
            </a:r>
          </a:p>
          <a:p>
            <a:pPr algn="ctr"/>
            <a:r>
              <a:rPr lang="en-GB" dirty="0"/>
              <a:t>Pathways Project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16512074-7606-4D23-8136-1CAB27088C83}"/>
              </a:ext>
            </a:extLst>
          </p:cNvPr>
          <p:cNvSpPr/>
          <p:nvPr/>
        </p:nvSpPr>
        <p:spPr>
          <a:xfrm>
            <a:off x="2193417" y="270281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5F402A23-C8D2-4EA2-B7EF-1EADE38D337F}"/>
              </a:ext>
            </a:extLst>
          </p:cNvPr>
          <p:cNvSpPr/>
          <p:nvPr/>
        </p:nvSpPr>
        <p:spPr>
          <a:xfrm>
            <a:off x="5555361" y="397862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D549F6-08AE-470F-8034-D5494CC33762}"/>
              </a:ext>
            </a:extLst>
          </p:cNvPr>
          <p:cNvSpPr txBox="1"/>
          <p:nvPr/>
        </p:nvSpPr>
        <p:spPr>
          <a:xfrm>
            <a:off x="201549" y="2818110"/>
            <a:ext cx="1770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SYSTEM DESIGN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342C773-C0AC-499B-BACE-7510D06FBEAB}"/>
              </a:ext>
            </a:extLst>
          </p:cNvPr>
          <p:cNvSpPr txBox="1"/>
          <p:nvPr/>
        </p:nvSpPr>
        <p:spPr>
          <a:xfrm>
            <a:off x="2867025" y="4036276"/>
            <a:ext cx="2281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OME SYSTEM DESIGN</a:t>
            </a:r>
          </a:p>
        </p:txBody>
      </p:sp>
      <p:sp>
        <p:nvSpPr>
          <p:cNvPr id="12" name="Arrow: Bent 11">
            <a:extLst>
              <a:ext uri="{FF2B5EF4-FFF2-40B4-BE49-F238E27FC236}">
                <a16:creationId xmlns:a16="http://schemas.microsoft.com/office/drawing/2014/main" id="{D2B808E6-C2B6-4BEC-975C-6C3606D82554}"/>
              </a:ext>
            </a:extLst>
          </p:cNvPr>
          <p:cNvSpPr/>
          <p:nvPr/>
        </p:nvSpPr>
        <p:spPr>
          <a:xfrm rot="5400000">
            <a:off x="3471274" y="1279582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Arrow: Bent 12">
            <a:extLst>
              <a:ext uri="{FF2B5EF4-FFF2-40B4-BE49-F238E27FC236}">
                <a16:creationId xmlns:a16="http://schemas.microsoft.com/office/drawing/2014/main" id="{9E116BFE-150A-440C-8398-F1B97BD8799B}"/>
              </a:ext>
            </a:extLst>
          </p:cNvPr>
          <p:cNvSpPr/>
          <p:nvPr/>
        </p:nvSpPr>
        <p:spPr>
          <a:xfrm rot="5400000">
            <a:off x="6761607" y="2753102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372C4A-12F3-4EAE-83F4-1D4EB1E0BCB9}"/>
              </a:ext>
            </a:extLst>
          </p:cNvPr>
          <p:cNvSpPr txBox="1"/>
          <p:nvPr/>
        </p:nvSpPr>
        <p:spPr>
          <a:xfrm>
            <a:off x="4472947" y="1358361"/>
            <a:ext cx="1772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Basic Principles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95E498-032C-45CF-829D-9415D2749A45}"/>
              </a:ext>
            </a:extLst>
          </p:cNvPr>
          <p:cNvSpPr txBox="1"/>
          <p:nvPr/>
        </p:nvSpPr>
        <p:spPr>
          <a:xfrm>
            <a:off x="7718298" y="2438882"/>
            <a:ext cx="28258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Extending the basic principles into a design toolkit </a:t>
            </a:r>
          </a:p>
        </p:txBody>
      </p:sp>
      <p:sp>
        <p:nvSpPr>
          <p:cNvPr id="16" name="Arrow: Bent 15">
            <a:extLst>
              <a:ext uri="{FF2B5EF4-FFF2-40B4-BE49-F238E27FC236}">
                <a16:creationId xmlns:a16="http://schemas.microsoft.com/office/drawing/2014/main" id="{8BBCFB90-1AFE-42DA-A27A-5EEAE843DF9A}"/>
              </a:ext>
            </a:extLst>
          </p:cNvPr>
          <p:cNvSpPr/>
          <p:nvPr/>
        </p:nvSpPr>
        <p:spPr>
          <a:xfrm rot="5400000">
            <a:off x="10051542" y="4106418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CE2CEF0-D6EA-4EE4-A696-E0500F92B255}"/>
              </a:ext>
            </a:extLst>
          </p:cNvPr>
          <p:cNvSpPr/>
          <p:nvPr/>
        </p:nvSpPr>
        <p:spPr>
          <a:xfrm>
            <a:off x="9029700" y="5153620"/>
            <a:ext cx="302895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OME SYSTEM</a:t>
            </a: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0549CA3B-4EA9-44CD-94DC-270B49895C07}"/>
              </a:ext>
            </a:extLst>
          </p:cNvPr>
          <p:cNvSpPr/>
          <p:nvPr/>
        </p:nvSpPr>
        <p:spPr>
          <a:xfrm>
            <a:off x="7718298" y="53685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C7925A-B319-418E-8F85-7EA6EBF4DF60}"/>
              </a:ext>
            </a:extLst>
          </p:cNvPr>
          <p:cNvSpPr txBox="1"/>
          <p:nvPr/>
        </p:nvSpPr>
        <p:spPr>
          <a:xfrm>
            <a:off x="4838700" y="5132916"/>
            <a:ext cx="300274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OME SYSTEM. </a:t>
            </a:r>
          </a:p>
          <a:p>
            <a:r>
              <a:rPr lang="en-GB" dirty="0"/>
              <a:t>What does it do?</a:t>
            </a:r>
          </a:p>
          <a:p>
            <a:r>
              <a:rPr lang="en-GB" dirty="0"/>
              <a:t>How does it do it?</a:t>
            </a:r>
          </a:p>
          <a:p>
            <a:r>
              <a:rPr lang="en-GB" dirty="0"/>
              <a:t>Where are the critical bits?</a:t>
            </a:r>
          </a:p>
          <a:p>
            <a:r>
              <a:rPr lang="en-GB" dirty="0"/>
              <a:t>How are they controlled?</a:t>
            </a:r>
          </a:p>
        </p:txBody>
      </p:sp>
    </p:spTree>
    <p:extLst>
      <p:ext uri="{BB962C8B-B14F-4D97-AF65-F5344CB8AC3E}">
        <p14:creationId xmlns:p14="http://schemas.microsoft.com/office/powerpoint/2010/main" val="2620032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4FA77-471C-4C47-A24E-12FA63B65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B8576-4A14-4393-9C5D-1867B59A87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223" y="1296828"/>
            <a:ext cx="11327553" cy="5199063"/>
          </a:xfrm>
        </p:spPr>
        <p:txBody>
          <a:bodyPr>
            <a:normAutofit/>
          </a:bodyPr>
          <a:lstStyle/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Soft Systems Thinking Methodology and the Management of Change (Brian Wilson, 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Kees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van 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Haperen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)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The Fifth Discipline (Peter M Senge)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Engineering a Safer World (Nancy 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Leverson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)**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Soft Systems Methodology in Action (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Checkland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)**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Systems Thinkers (Magnus Ramage, Karen Shipp)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Systems Thinking, Systems Practice. (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Checkland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)**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Systems Engineering a 21st century systems methodology</a:t>
            </a:r>
          </a:p>
          <a:p>
            <a:pPr algn="l" fontAlgn="base"/>
            <a:endParaRPr lang="en-GB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 fontAlgn="base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  <a:t>Papers:- </a:t>
            </a:r>
          </a:p>
          <a:p>
            <a:pPr lvl="1" fontAlgn="base"/>
            <a:r>
              <a:rPr lang="en-GB" dirty="0"/>
              <a:t>Potential Failure Mode and Effects Analysis in Design (Design FMEA),</a:t>
            </a:r>
            <a:endParaRPr lang="en-GB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lvl="1" fontAlgn="base"/>
            <a:r>
              <a:rPr lang="en-GB" dirty="0"/>
              <a:t>A Functional Approach to Quality Function Deployment</a:t>
            </a:r>
          </a:p>
          <a:p>
            <a:pPr lvl="1" fontAlgn="base"/>
            <a:r>
              <a:rPr lang="en-GB" dirty="0"/>
              <a:t>A Systems Approach to Failure Modes, Mechanisms, Effects and Causes</a:t>
            </a:r>
          </a:p>
          <a:p>
            <a:pPr lvl="1" fontAlgn="base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6697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177</TotalTime>
  <Words>168</Words>
  <Application>Microsoft Office PowerPoint</Application>
  <PresentationFormat>Widescreen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Century Gothic</vt:lpstr>
      <vt:lpstr>Wingdings 3</vt:lpstr>
      <vt:lpstr>Ion</vt:lpstr>
      <vt:lpstr>The Logic (Module Integration, Where this fits)</vt:lpstr>
      <vt:lpstr>Reading List!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SE. An Introduction.</dc:title>
  <dc:creator>David Holley</dc:creator>
  <cp:lastModifiedBy>David Holley</cp:lastModifiedBy>
  <cp:revision>6</cp:revision>
  <dcterms:created xsi:type="dcterms:W3CDTF">2021-09-15T15:09:37Z</dcterms:created>
  <dcterms:modified xsi:type="dcterms:W3CDTF">2022-01-10T15:51:00Z</dcterms:modified>
</cp:coreProperties>
</file>