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3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71" r:id="rId9"/>
    <p:sldId id="292" r:id="rId10"/>
    <p:sldId id="272" r:id="rId11"/>
    <p:sldId id="29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1D1C02-8FC6-4403-95EB-FF66B83797FF}" type="datetimeFigureOut">
              <a:rPr lang="en-GB" smtClean="0"/>
              <a:t>18/07/2017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5DEA8-7A16-478A-95A4-D6BF992791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916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5A595-8ADB-4A72-9296-1DE751B396F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419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9DAD9-1B6D-45D9-A8EB-F2E8E777D5C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783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05D7F-193C-4883-B0E9-B8B82790E95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82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2E52-5030-4973-89C5-EFA6A8A0C11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410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FF4F5-F15F-493F-861C-C47C85E8ED8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700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9AD79-F9B0-4475-B52A-0668FA6ED2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455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0DEAF-D83A-43C5-9B4B-60088C626A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529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46B2-41A3-4B75-80C7-0422D70817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59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A3BB5-19C8-484A-8971-BF6E489C1CE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98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68397-0879-49A1-A988-562D2DEEE3D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226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FE7E4-986E-403C-8DC9-C89604E5C0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01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21C1E7-8DAA-437C-B883-8236230E08F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18/07/2017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>
                <a:solidFill>
                  <a:prstClr val="black">
                    <a:tint val="75000"/>
                  </a:prstClr>
                </a:solidFill>
              </a:rPr>
              <a:t>HS4103 - Introduction to research methods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59FE1-3089-4F36-89A2-4941C48BD9E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93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study designs for quantitative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4725144"/>
            <a:ext cx="6400800" cy="1752600"/>
          </a:xfrm>
        </p:spPr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45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understand the purpose of quantitative research</a:t>
            </a:r>
          </a:p>
          <a:p>
            <a:r>
              <a:rPr lang="en-GB" dirty="0"/>
              <a:t>To understand the principles of quantitative research</a:t>
            </a:r>
          </a:p>
          <a:p>
            <a:r>
              <a:rPr lang="en-GB" dirty="0"/>
              <a:t>To recognise quantitative study designs</a:t>
            </a:r>
          </a:p>
          <a:p>
            <a:r>
              <a:rPr lang="en-GB" dirty="0"/>
              <a:t>To evaluate the strengths and weaknesses of quantitative research designs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628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Quantitative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Burns &amp; Grove (1987)</a:t>
            </a:r>
          </a:p>
          <a:p>
            <a:r>
              <a:rPr lang="en-GB" dirty="0"/>
              <a:t>“... a formal, objective, systematic process in which numerical data are utilized to obtain information about the world" and "a research method which is used to describe and test relationships and to examine cause-and-effect relationships".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93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Quantitative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Tests and experiments under controlled conditions</a:t>
            </a:r>
          </a:p>
          <a:p>
            <a:r>
              <a:rPr lang="en-GB" dirty="0"/>
              <a:t>Cause and effect relationships</a:t>
            </a:r>
          </a:p>
          <a:p>
            <a:r>
              <a:rPr lang="en-GB" dirty="0"/>
              <a:t>Gathering numerical data objectively</a:t>
            </a:r>
          </a:p>
          <a:p>
            <a:r>
              <a:rPr lang="en-GB" dirty="0"/>
              <a:t>Results lend themselves to statistical analyses</a:t>
            </a:r>
          </a:p>
          <a:p>
            <a:r>
              <a:rPr lang="en-GB" dirty="0"/>
              <a:t>Evaluation of results confirm or refute the original hypothesis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720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do we need quantitative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11001"/>
            <a:ext cx="8229600" cy="4525963"/>
          </a:xfrm>
        </p:spPr>
        <p:txBody>
          <a:bodyPr/>
          <a:lstStyle/>
          <a:p>
            <a:r>
              <a:rPr lang="en-GB" dirty="0"/>
              <a:t>Perception vs reality: income inequality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780" y="6515617"/>
            <a:ext cx="4838700" cy="24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80728"/>
            <a:ext cx="1728192" cy="1785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54" y="3834517"/>
            <a:ext cx="8278102" cy="114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09" y="6136003"/>
            <a:ext cx="8292055" cy="435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95" y="5046416"/>
            <a:ext cx="8162553" cy="1090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09" y="2636912"/>
            <a:ext cx="8162553" cy="1139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244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do we need quantitative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need to know what is needed:</a:t>
            </a:r>
          </a:p>
          <a:p>
            <a:r>
              <a:rPr lang="en-GB" dirty="0"/>
              <a:t>Prevalence of an issue, count things, understand the extent of the problem</a:t>
            </a:r>
          </a:p>
          <a:p>
            <a:pPr marL="0" indent="0">
              <a:buNone/>
            </a:pPr>
            <a:r>
              <a:rPr lang="en-GB" dirty="0"/>
              <a:t>We need to know what causes things:</a:t>
            </a:r>
          </a:p>
          <a:p>
            <a:r>
              <a:rPr lang="en-GB" dirty="0"/>
              <a:t>Observational studies, identify risk factors</a:t>
            </a:r>
          </a:p>
          <a:p>
            <a:pPr marL="0" indent="0">
              <a:buNone/>
            </a:pPr>
            <a:r>
              <a:rPr lang="en-GB" dirty="0"/>
              <a:t>We need to know what works:</a:t>
            </a:r>
          </a:p>
          <a:p>
            <a:r>
              <a:rPr lang="en-GB" dirty="0"/>
              <a:t>Experimental studies – which interventions are effective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498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quantitative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Concepts can be “measured” and directly compared to previous/subsequent work</a:t>
            </a:r>
          </a:p>
          <a:p>
            <a:r>
              <a:rPr lang="en-GB" dirty="0"/>
              <a:t>Identify cause and effect </a:t>
            </a:r>
          </a:p>
          <a:p>
            <a:r>
              <a:rPr lang="en-GB" dirty="0"/>
              <a:t>It may be possible to generalise towards external validity i.e. predict</a:t>
            </a:r>
          </a:p>
          <a:p>
            <a:r>
              <a:rPr lang="en-GB" dirty="0"/>
              <a:t>Breadth of coverage of big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221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types of measures can we use in quantitative research? i.e. how can we collect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204865"/>
            <a:ext cx="8229600" cy="3888432"/>
          </a:xfrm>
        </p:spPr>
        <p:txBody>
          <a:bodyPr>
            <a:normAutofit/>
          </a:bodyPr>
          <a:lstStyle/>
          <a:p>
            <a:r>
              <a:rPr lang="en-GB" sz="4400" dirty="0"/>
              <a:t>Surveys</a:t>
            </a:r>
          </a:p>
          <a:p>
            <a:r>
              <a:rPr lang="en-GB" sz="4400" dirty="0"/>
              <a:t>Government records</a:t>
            </a:r>
          </a:p>
          <a:p>
            <a:r>
              <a:rPr lang="en-GB" sz="4400" dirty="0"/>
              <a:t>Routine data</a:t>
            </a:r>
          </a:p>
        </p:txBody>
      </p:sp>
    </p:spTree>
    <p:extLst>
      <p:ext uri="{BB962C8B-B14F-4D97-AF65-F5344CB8AC3E}">
        <p14:creationId xmlns:p14="http://schemas.microsoft.com/office/powerpoint/2010/main" val="81361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188641"/>
            <a:ext cx="8229600" cy="110199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What do we mean by ‘good research evidence’?</a:t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250" y="1484313"/>
            <a:ext cx="8229600" cy="4659312"/>
          </a:xfrm>
        </p:spPr>
        <p:txBody>
          <a:bodyPr>
            <a:noAutofit/>
          </a:bodyPr>
          <a:lstStyle/>
          <a:p>
            <a:pPr algn="ctr" eaLnBrk="1" hangingPunct="1">
              <a:buFont typeface="Arial" pitchFamily="34" charset="0"/>
              <a:buNone/>
            </a:pPr>
            <a:endParaRPr lang="en-GB" altLang="en-US" sz="3600" dirty="0"/>
          </a:p>
          <a:p>
            <a:pPr algn="ctr" eaLnBrk="1" hangingPunct="1">
              <a:buFont typeface="Arial" pitchFamily="34" charset="0"/>
              <a:buNone/>
            </a:pPr>
            <a:r>
              <a:rPr lang="en-GB" altLang="en-US" sz="3600" dirty="0">
                <a:solidFill>
                  <a:srgbClr val="376092"/>
                </a:solidFill>
              </a:rPr>
              <a:t>Systematic reviews and meta-analyses 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en-GB" altLang="en-US" sz="3600" dirty="0">
                <a:solidFill>
                  <a:srgbClr val="376092"/>
                </a:solidFill>
              </a:rPr>
              <a:t>Randomised controlled trials 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en-GB" altLang="en-US" sz="3600" dirty="0">
                <a:solidFill>
                  <a:srgbClr val="376092"/>
                </a:solidFill>
              </a:rPr>
              <a:t>Cohort studies 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en-GB" altLang="en-US" sz="3600" dirty="0">
                <a:solidFill>
                  <a:srgbClr val="376092"/>
                </a:solidFill>
              </a:rPr>
              <a:t>Case-control studies 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en-GB" altLang="en-US" sz="3600" dirty="0">
                <a:solidFill>
                  <a:srgbClr val="376092"/>
                </a:solidFill>
              </a:rPr>
              <a:t>Cross sectional surveys 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en-GB" altLang="en-US" sz="3600" dirty="0">
                <a:solidFill>
                  <a:srgbClr val="376092"/>
                </a:solidFill>
              </a:rPr>
              <a:t>Case reports 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en-GB" altLang="en-US" sz="3600" dirty="0">
                <a:solidFill>
                  <a:srgbClr val="376092"/>
                </a:solidFill>
              </a:rPr>
              <a:t>Expert opinion</a:t>
            </a:r>
          </a:p>
          <a:p>
            <a:pPr eaLnBrk="1" hangingPunct="1"/>
            <a:r>
              <a:rPr lang="en-GB" altLang="en-US" sz="1400" dirty="0"/>
              <a:t>Sackett DL, Rosenberg WM, </a:t>
            </a:r>
            <a:r>
              <a:rPr lang="en-GB" altLang="en-US" sz="1400" dirty="0" err="1"/>
              <a:t>Gray</a:t>
            </a:r>
            <a:r>
              <a:rPr lang="en-GB" altLang="en-US" sz="1400" dirty="0"/>
              <a:t> JA, Haynes RB, Richardson (1996)</a:t>
            </a:r>
          </a:p>
        </p:txBody>
      </p:sp>
      <p:sp>
        <p:nvSpPr>
          <p:cNvPr id="4" name="Isosceles Triangle 3"/>
          <p:cNvSpPr/>
          <p:nvPr/>
        </p:nvSpPr>
        <p:spPr>
          <a:xfrm>
            <a:off x="179388" y="1484313"/>
            <a:ext cx="8964612" cy="4032919"/>
          </a:xfrm>
          <a:prstGeom prst="triangle">
            <a:avLst>
              <a:gd name="adj" fmla="val 49372"/>
            </a:avLst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15365" name="TextBox 4"/>
          <p:cNvSpPr txBox="1">
            <a:spLocks noChangeArrowheads="1"/>
          </p:cNvSpPr>
          <p:nvPr/>
        </p:nvSpPr>
        <p:spPr bwMode="auto">
          <a:xfrm rot="-5400000">
            <a:off x="-1852612" y="3090863"/>
            <a:ext cx="50720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6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Weak                  Strong  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rot="5400000" flipH="1" flipV="1">
            <a:off x="-161131" y="3737769"/>
            <a:ext cx="1801812" cy="31750"/>
          </a:xfrm>
          <a:prstGeom prst="straightConnector1">
            <a:avLst/>
          </a:prstGeom>
          <a:ln w="539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37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 in quantitative research?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10068"/>
              </p:ext>
            </p:extLst>
          </p:nvPr>
        </p:nvGraphicFramePr>
        <p:xfrm>
          <a:off x="467544" y="1484784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Exposure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Outcome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Independent</a:t>
                      </a:r>
                      <a:r>
                        <a:rPr lang="en-GB" sz="2800" baseline="0" dirty="0"/>
                        <a:t> variable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Dependant variable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Predictor variable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Response variable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Explanatory</a:t>
                      </a:r>
                      <a:r>
                        <a:rPr lang="en-GB" sz="2800" baseline="0" dirty="0"/>
                        <a:t> variable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Output variable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aseline="0" dirty="0"/>
                        <a:t>‘Risk factor’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8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aseline="0" dirty="0"/>
                        <a:t>e.g.  Demographic factor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/>
                        <a:t>e.g. Social Factor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/>
                        <a:t>e.g. Environmental factor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aseline="0" dirty="0"/>
                        <a:t>e.g.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/>
                        <a:t>e.g. Mortality (death)</a:t>
                      </a:r>
                    </a:p>
                    <a:p>
                      <a:pPr algn="ctr"/>
                      <a:r>
                        <a:rPr lang="en-GB" sz="2800" dirty="0"/>
                        <a:t>e.g. Disease</a:t>
                      </a:r>
                    </a:p>
                    <a:p>
                      <a:pPr algn="ctr"/>
                      <a:endParaRPr lang="en-GB" sz="2800" baseline="0" dirty="0"/>
                    </a:p>
                    <a:p>
                      <a:pPr algn="ctr"/>
                      <a:r>
                        <a:rPr lang="en-GB" sz="2800" baseline="0" dirty="0"/>
                        <a:t>e.g. Crime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1915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1298525"/>
          </a:xfrm>
        </p:spPr>
        <p:txBody>
          <a:bodyPr/>
          <a:lstStyle/>
          <a:p>
            <a:r>
              <a:rPr lang="en-GB" dirty="0"/>
              <a:t>Q</a:t>
            </a:r>
            <a:r>
              <a:rPr lang="en-GB"/>
              <a:t>ualitative </a:t>
            </a:r>
            <a:r>
              <a:rPr lang="en-GB" dirty="0"/>
              <a:t>study designs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73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3461</TotalTime>
  <Words>376</Words>
  <Application>Microsoft Office PowerPoint</Application>
  <PresentationFormat>On-screen Show (4:3)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Introduction to study designs for quantitative research</vt:lpstr>
      <vt:lpstr>Aims of this session</vt:lpstr>
      <vt:lpstr>What is Quantitative research?</vt:lpstr>
      <vt:lpstr>What is Quantitative research?</vt:lpstr>
      <vt:lpstr>Why do we need quantitative research?</vt:lpstr>
      <vt:lpstr>Why do we need quantitative research?</vt:lpstr>
      <vt:lpstr>Why quantitative research?</vt:lpstr>
      <vt:lpstr>What types of measures can we use in quantitative research? i.e. how can we collect data?</vt:lpstr>
      <vt:lpstr>What do we mean by ‘good research evidence’? </vt:lpstr>
      <vt:lpstr>Variables in quantitative research?</vt:lpstr>
      <vt:lpstr>Qualitative study designs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– Research paradigms and research processes</dc:title>
  <dc:creator>Paul</dc:creator>
  <cp:lastModifiedBy>OKEKE's</cp:lastModifiedBy>
  <cp:revision>57</cp:revision>
  <dcterms:created xsi:type="dcterms:W3CDTF">2014-10-07T08:45:08Z</dcterms:created>
  <dcterms:modified xsi:type="dcterms:W3CDTF">2017-07-18T06:33:23Z</dcterms:modified>
</cp:coreProperties>
</file>