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974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5DAB4-6916-D951-DA2B-212AFF479A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EFDCB5-C1A7-CA62-8157-F59E4EB68A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868165-952A-3ED7-75BB-2ACAFDF865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985CE-ACBB-45F6-9F1A-25C13288520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676324-3CBF-532C-07BE-FC74EE9B63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629C50-7A7E-BFDB-E23E-3E450FE53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098B0-EDBC-4542-B675-B74CCEF7B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344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D5862-0ED4-838A-A539-2BB4F32E3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D88E06-6E27-D743-5258-CAFD9C61CD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FE7659-73B9-D1F2-0ABB-38FF9DEB4A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985CE-ACBB-45F6-9F1A-25C13288520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5ABECD-A9DA-AB02-22A7-20CB28277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A98479-70FB-95C4-7ECA-591B73F16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098B0-EDBC-4542-B675-B74CCEF7B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732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5A431-67CB-137A-7EB3-405F05BACA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AC0745-65CE-5B0F-E4D9-7FA3343007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D87E4D-F532-7E83-FECF-2522FD19DF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985CE-ACBB-45F6-9F1A-25C13288520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23700F-9483-E3C0-230F-20E2F83C73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28453D-3C11-C131-9B7B-1114AAD8B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098B0-EDBC-4542-B675-B74CCEF7B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960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81AD4-B1E8-27F0-1265-DB39766E79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439D52-2849-32D1-97C8-18D2E2F8C6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493EB0-8F92-47B6-7B55-1686DBE28C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F7D25E-81D7-585E-EC41-27AF2F1F8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985CE-ACBB-45F6-9F1A-25C13288520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2E77D5-BE3D-1890-B36C-088A886C2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5A9FDC-A2D7-EF33-F784-3F3C3AB3E3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098B0-EDBC-4542-B675-B74CCEF7B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5145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3310D-9B5D-D825-F109-5E9C272B9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F53176-D313-3C5E-E12B-880043BAE1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39A072-AC83-712E-DC5C-A8F7B0E3EE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BA7DC1-3D44-ED5D-9B40-2399DA60AF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F4D22C1-2732-D1D7-D7B1-645E80235D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7024E9E-E426-F79B-4BC6-AA7ED625E4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985CE-ACBB-45F6-9F1A-25C13288520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C9D4E5-F100-419C-8263-2A9437D6A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954964-836E-B426-3957-BF7434D1DC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098B0-EDBC-4542-B675-B74CCEF7B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6431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92EA6-7A27-4FC4-90EB-792E7F1D1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A87EBE-032C-A024-A5AA-13371DDD5D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985CE-ACBB-45F6-9F1A-25C13288520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F52B21-6FF9-80CC-5538-20116B5F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4D1616-8586-75D9-03AA-EF31D0AE9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098B0-EDBC-4542-B675-B74CCEF7B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524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D8B29C-FA8C-8FD0-B36E-E74BC29BE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985CE-ACBB-45F6-9F1A-25C13288520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1F18BA-2343-853F-BFDD-919BB7AF4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7A235B-75D5-AA4B-6915-B72A975FE5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098B0-EDBC-4542-B675-B74CCEF7B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899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970AE-C7F9-0AF0-9937-28CF9FFEF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2C124-C990-022C-FE23-56D06FA00D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64F0C2-E8D0-02FF-D358-130CF70D8A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F086B8-81C3-98FC-8193-AD222A5FB3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985CE-ACBB-45F6-9F1A-25C13288520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082DD2-D84C-666F-CAED-D5C4D15A6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DBB872-0E60-3DD2-5D8E-2407E37F98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098B0-EDBC-4542-B675-B74CCEF7B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417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E7DF56-1A08-C5E4-1C6F-B5315FB59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924ED8-320B-A8D4-988B-8BAE5F5AFE6A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4D3B0F-F32D-1B8F-907B-8902041D7C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821285-B457-5682-50B9-F268E530D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985CE-ACBB-45F6-9F1A-25C13288520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D69726-8DF0-2371-3D14-E5EE4C6AF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83E548-06D8-FF7D-D77E-7E7C09A746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098B0-EDBC-4542-B675-B74CCEF7B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218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A589F-24A5-ED48-279B-A68297EDBC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D22C01-03A4-33C2-C6A7-ECF3A92EDA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FE6B00-1BBD-A6AA-7B23-484599392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985CE-ACBB-45F6-9F1A-25C13288520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58CCDE-1DBB-C552-B9F8-F1FED99E7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74D25A-83ED-516A-AE51-8450A87A1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098B0-EDBC-4542-B675-B74CCEF7B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3553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944854-5D13-B61F-A1D5-F1D86D168FA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C4EE60-39DD-C35C-414B-32456515E4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937FBC-1C39-A2C4-5747-877461658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5985CE-ACBB-45F6-9F1A-25C13288520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24E427-D43C-3455-C8F4-931A213186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09EB86-264C-4BD0-A208-990F84B42D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0098B0-EDBC-4542-B675-B74CCEF7B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461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BD0A1D-E8B6-2B15-B9CD-CBCBE69F4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6AFFDA-CDB4-64A0-FB55-5455CDA56A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CD4792-3010-704B-42F4-409D76C218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5985CE-ACBB-45F6-9F1A-25C13288520C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8893D4-2A7F-770D-40BF-D1F6829CA7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BC919-ECA4-FA75-641B-34CAA0B65D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C0098B0-EDBC-4542-B675-B74CCEF7B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727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implypsychology.org/preoperational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F8BEA5-C4BA-4303-2C65-FFC7FE33D8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6834" y="1153572"/>
            <a:ext cx="3200400" cy="44611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Assessment Component 1-</a:t>
            </a:r>
            <a:b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Presentation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769AFE-BA52-F61C-D03E-30194362BE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Shazia Hussain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Student Number: 2530125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Module code: LCHS4010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Lecture Name: Helen Parsons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Assignment Name: Psychology In Health And Social Care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Individual presentation</a:t>
            </a:r>
          </a:p>
        </p:txBody>
      </p:sp>
    </p:spTree>
    <p:extLst>
      <p:ext uri="{BB962C8B-B14F-4D97-AF65-F5344CB8AC3E}">
        <p14:creationId xmlns:p14="http://schemas.microsoft.com/office/powerpoint/2010/main" val="18389529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Right Triangle 20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ECD09F-9BD6-3E4A-63F7-B13C91D18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GB" sz="5100" b="1" u="sng">
                <a:latin typeface="Agency FB" panose="020B0503020202020204" pitchFamily="34" charset="0"/>
              </a:rPr>
              <a:t>Piaget's Theory of Cognitive Development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361DD9-CC4D-19DB-7EB6-21B59149E7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500"/>
              <a:t>In early years from the age of 3 the preoperational stage of development is what this theory helps with. Piaget's theory explains how children actively build and refine and organise their understanding of the world around them. </a:t>
            </a:r>
          </a:p>
          <a:p>
            <a:pPr marL="0" indent="0">
              <a:buNone/>
            </a:pPr>
            <a:r>
              <a:rPr lang="en-GB" sz="1500" b="1" u="sng">
                <a:latin typeface="Agency FB" panose="020B0503020202020204" pitchFamily="34" charset="0"/>
              </a:rPr>
              <a:t>Core concepts to understand: </a:t>
            </a:r>
          </a:p>
          <a:p>
            <a:r>
              <a:rPr lang="en-GB" sz="1500"/>
              <a:t>Schemas: This is the framework of which children form to understand the world around them </a:t>
            </a:r>
          </a:p>
          <a:p>
            <a:r>
              <a:rPr lang="en-GB" sz="1500"/>
              <a:t>Assimilations: This is adjusting a new information in their brains</a:t>
            </a:r>
          </a:p>
          <a:p>
            <a:r>
              <a:rPr lang="en-GB" sz="1500"/>
              <a:t>Accommodation: This is adjusting new information that doesn’t fit the normal framework</a:t>
            </a:r>
          </a:p>
          <a:p>
            <a:r>
              <a:rPr lang="en-GB" sz="1500"/>
              <a:t>Equilibration: This is adjusting what is known and what is new around the child's surroundings</a:t>
            </a:r>
          </a:p>
          <a:p>
            <a:r>
              <a:rPr lang="en-GB" sz="1500"/>
              <a:t>Readiness: This is when children master concepts when their brain has developed enough.</a:t>
            </a:r>
          </a:p>
        </p:txBody>
      </p:sp>
    </p:spTree>
    <p:extLst>
      <p:ext uri="{BB962C8B-B14F-4D97-AF65-F5344CB8AC3E}">
        <p14:creationId xmlns:p14="http://schemas.microsoft.com/office/powerpoint/2010/main" val="41595834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888CF-9AF1-C919-90C1-DBF7EA72BE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573"/>
            <a:ext cx="11049000" cy="8849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latin typeface="Agency FB" panose="020B0503020202020204" pitchFamily="34" charset="0"/>
              </a:rPr>
              <a:t>Applying the theory to Shona's situation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6398DB3-7349-6AC8-5DFA-FA3E01B324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0599493"/>
              </p:ext>
            </p:extLst>
          </p:nvPr>
        </p:nvGraphicFramePr>
        <p:xfrm>
          <a:off x="0" y="906476"/>
          <a:ext cx="12192000" cy="595152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515044292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414586479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695713444"/>
                    </a:ext>
                  </a:extLst>
                </a:gridCol>
              </a:tblGrid>
              <a:tr h="1487881">
                <a:tc>
                  <a:txBody>
                    <a:bodyPr/>
                    <a:lstStyle/>
                    <a:p>
                      <a:r>
                        <a:rPr lang="en-GB" dirty="0"/>
                        <a:t>Observed Behaviour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Piagets</a:t>
                      </a:r>
                      <a:r>
                        <a:rPr lang="en-GB" dirty="0"/>
                        <a:t> Explanation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Developmental Needs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540397"/>
                  </a:ext>
                </a:extLst>
              </a:tr>
              <a:tr h="1487881">
                <a:tc>
                  <a:txBody>
                    <a:bodyPr/>
                    <a:lstStyle/>
                    <a:p>
                      <a:r>
                        <a:rPr lang="en-GB" dirty="0"/>
                        <a:t>Anxiety on separation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Shona cannot yet fully trust or feel safe in this new environment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Needs to build trust gradually become more emotionally secure also trust the new caregiver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6719715"/>
                  </a:ext>
                </a:extLst>
              </a:tr>
              <a:tr h="1487881">
                <a:tc>
                  <a:txBody>
                    <a:bodyPr/>
                    <a:lstStyle/>
                    <a:p>
                      <a:r>
                        <a:rPr lang="en-GB" dirty="0"/>
                        <a:t>Limited Verbal 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She may lack confidence to speak to unfamiliar adults she doesn’t know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Try to get her to express herself non- verbally (without speaking)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8350663"/>
                  </a:ext>
                </a:extLst>
              </a:tr>
              <a:tr h="1487881">
                <a:tc>
                  <a:txBody>
                    <a:bodyPr/>
                    <a:lstStyle/>
                    <a:p>
                      <a:r>
                        <a:rPr lang="en-GB" dirty="0"/>
                        <a:t>Difficulty Engaging in Group Play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At the age of 3 playing beside others not with them is normal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to pressurise her to play in a group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93497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38336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F05D4B-2626-E3C4-3AEC-63A7AAA3E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u="sng">
                <a:latin typeface="Agency FB" panose="020B0503020202020204" pitchFamily="34" charset="0"/>
              </a:rPr>
              <a:t>Evidence-Based Support Plan For Shona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10168-2ADF-301E-2EBE-65968BCB8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000" u="sng"/>
              <a:t>Emotional And Cognitive</a:t>
            </a:r>
          </a:p>
          <a:p>
            <a:r>
              <a:rPr lang="en-GB" sz="1000"/>
              <a:t>Separation Routine: Consistency, Short stays, routine of saying goodbye, showing Shona a return time on the clock</a:t>
            </a:r>
          </a:p>
          <a:p>
            <a:r>
              <a:rPr lang="en-GB" sz="1000"/>
              <a:t>Build a one-to-one security with the care giver </a:t>
            </a:r>
          </a:p>
          <a:p>
            <a:r>
              <a:rPr lang="en-GB" sz="1000"/>
              <a:t>Pretend Play/ Symbolic: Rehearse separation and reunion</a:t>
            </a:r>
          </a:p>
          <a:p>
            <a:pPr marL="0" indent="0">
              <a:buNone/>
            </a:pPr>
            <a:r>
              <a:rPr lang="en-GB" sz="1000" u="sng"/>
              <a:t>Social And Communication</a:t>
            </a:r>
          </a:p>
          <a:p>
            <a:r>
              <a:rPr lang="en-GB" sz="1000"/>
              <a:t>Parallel Play: Place Shona next to friends with similar interests- </a:t>
            </a:r>
          </a:p>
          <a:p>
            <a:pPr marL="0" indent="0">
              <a:buNone/>
            </a:pPr>
            <a:r>
              <a:rPr lang="en-GB" sz="1000"/>
              <a:t>   (Books, blocks)</a:t>
            </a:r>
          </a:p>
          <a:p>
            <a:r>
              <a:rPr lang="en-GB" sz="1000"/>
              <a:t>Language: Use simple phrases except gestures alongside speech to reduce pressure</a:t>
            </a:r>
          </a:p>
          <a:p>
            <a:r>
              <a:rPr lang="en-GB" sz="1000"/>
              <a:t>Visual: Use picture cards for needs ( Using the toilet, wanting a drink)</a:t>
            </a:r>
          </a:p>
          <a:p>
            <a:pPr marL="0" indent="0">
              <a:buNone/>
            </a:pPr>
            <a:r>
              <a:rPr lang="en-GB" sz="1000" u="sng"/>
              <a:t>Physical Wellbeing</a:t>
            </a:r>
          </a:p>
          <a:p>
            <a:r>
              <a:rPr lang="en-GB" sz="1000"/>
              <a:t>Sensory play: Use water, sand and climbing frame to support with play</a:t>
            </a:r>
          </a:p>
          <a:p>
            <a:r>
              <a:rPr lang="en-GB" sz="1000"/>
              <a:t>Familiar Comfort Objects: Encourage Shona to bring a toy or blanket from home to help her settle in</a:t>
            </a:r>
          </a:p>
        </p:txBody>
      </p:sp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A0DB2239-9CDE-3F17-5CA7-63F380C1A8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44" r="29715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924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968D28-2D49-B5A2-40F1-E4EE10F9E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Nature And Nurture Influences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28C4BD0-2932-E4F6-927B-497C5022EE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4230531"/>
              </p:ext>
            </p:extLst>
          </p:nvPr>
        </p:nvGraphicFramePr>
        <p:xfrm>
          <a:off x="643467" y="1740465"/>
          <a:ext cx="10905066" cy="42637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04349">
                  <a:extLst>
                    <a:ext uri="{9D8B030D-6E8A-4147-A177-3AD203B41FA5}">
                      <a16:colId xmlns:a16="http://schemas.microsoft.com/office/drawing/2014/main" val="452706258"/>
                    </a:ext>
                  </a:extLst>
                </a:gridCol>
                <a:gridCol w="5400717">
                  <a:extLst>
                    <a:ext uri="{9D8B030D-6E8A-4147-A177-3AD203B41FA5}">
                      <a16:colId xmlns:a16="http://schemas.microsoft.com/office/drawing/2014/main" val="969285639"/>
                    </a:ext>
                  </a:extLst>
                </a:gridCol>
              </a:tblGrid>
              <a:tr h="469010">
                <a:tc>
                  <a:txBody>
                    <a:bodyPr/>
                    <a:lstStyle/>
                    <a:p>
                      <a:r>
                        <a:rPr lang="en-GB" sz="2100"/>
                        <a:t>Nature (Biological)</a:t>
                      </a:r>
                    </a:p>
                  </a:txBody>
                  <a:tcPr marL="106593" marR="106593" marT="53297" marB="53297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Nurture (Environment)</a:t>
                      </a:r>
                    </a:p>
                  </a:txBody>
                  <a:tcPr marL="106593" marR="106593" marT="53297" marB="53297"/>
                </a:tc>
                <a:extLst>
                  <a:ext uri="{0D108BD9-81ED-4DB2-BD59-A6C34878D82A}">
                    <a16:rowId xmlns:a16="http://schemas.microsoft.com/office/drawing/2014/main" val="2030851195"/>
                  </a:ext>
                </a:extLst>
              </a:tr>
              <a:tr h="788789">
                <a:tc>
                  <a:txBody>
                    <a:bodyPr/>
                    <a:lstStyle/>
                    <a:p>
                      <a:r>
                        <a:rPr lang="en-GB" sz="2100"/>
                        <a:t>Universal sequence driven by brain/nervous system </a:t>
                      </a:r>
                    </a:p>
                  </a:txBody>
                  <a:tcPr marL="106593" marR="106593" marT="53297" marB="53297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Nursery environment routines </a:t>
                      </a:r>
                    </a:p>
                  </a:txBody>
                  <a:tcPr marL="106593" marR="106593" marT="53297" marB="53297"/>
                </a:tc>
                <a:extLst>
                  <a:ext uri="{0D108BD9-81ED-4DB2-BD59-A6C34878D82A}">
                    <a16:rowId xmlns:a16="http://schemas.microsoft.com/office/drawing/2014/main" val="706203679"/>
                  </a:ext>
                </a:extLst>
              </a:tr>
              <a:tr h="1108569">
                <a:tc>
                  <a:txBody>
                    <a:bodyPr/>
                    <a:lstStyle/>
                    <a:p>
                      <a:r>
                        <a:rPr lang="en-GB" sz="2100"/>
                        <a:t>Emotional sensitivity may incline toward anxiety in a new situation such as Shona’s</a:t>
                      </a:r>
                    </a:p>
                  </a:txBody>
                  <a:tcPr marL="106593" marR="106593" marT="53297" marB="53297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Early attachment relationships at home influence how Shona adapts to being separated</a:t>
                      </a:r>
                    </a:p>
                  </a:txBody>
                  <a:tcPr marL="106593" marR="106593" marT="53297" marB="53297"/>
                </a:tc>
                <a:extLst>
                  <a:ext uri="{0D108BD9-81ED-4DB2-BD59-A6C34878D82A}">
                    <a16:rowId xmlns:a16="http://schemas.microsoft.com/office/drawing/2014/main" val="3255200152"/>
                  </a:ext>
                </a:extLst>
              </a:tr>
              <a:tr h="1108569">
                <a:tc>
                  <a:txBody>
                    <a:bodyPr/>
                    <a:lstStyle/>
                    <a:p>
                      <a:r>
                        <a:rPr lang="en-GB" sz="2100"/>
                        <a:t>Language development has biological boundaries, varies individually but has similar patterns </a:t>
                      </a:r>
                    </a:p>
                  </a:txBody>
                  <a:tcPr marL="106593" marR="106593" marT="53297" marB="53297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Verbal encouragement peer interaction communication and confidence will all help</a:t>
                      </a:r>
                    </a:p>
                  </a:txBody>
                  <a:tcPr marL="106593" marR="106593" marT="53297" marB="53297"/>
                </a:tc>
                <a:extLst>
                  <a:ext uri="{0D108BD9-81ED-4DB2-BD59-A6C34878D82A}">
                    <a16:rowId xmlns:a16="http://schemas.microsoft.com/office/drawing/2014/main" val="3614359229"/>
                  </a:ext>
                </a:extLst>
              </a:tr>
              <a:tr h="788789">
                <a:tc>
                  <a:txBody>
                    <a:bodyPr/>
                    <a:lstStyle/>
                    <a:p>
                      <a:r>
                        <a:rPr lang="en-GB" sz="2100"/>
                        <a:t>Maturation sets order of stages in the brain </a:t>
                      </a:r>
                    </a:p>
                  </a:txBody>
                  <a:tcPr marL="106593" marR="106593" marT="53297" marB="53297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Consistency influences progress which can support a smoother transition in nurseries </a:t>
                      </a:r>
                    </a:p>
                  </a:txBody>
                  <a:tcPr marL="106593" marR="106593" marT="53297" marB="53297"/>
                </a:tc>
                <a:extLst>
                  <a:ext uri="{0D108BD9-81ED-4DB2-BD59-A6C34878D82A}">
                    <a16:rowId xmlns:a16="http://schemas.microsoft.com/office/drawing/2014/main" val="769550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09195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F2674-6625-3F94-93D8-898243DD7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772795"/>
          </a:xfrm>
        </p:spPr>
        <p:txBody>
          <a:bodyPr>
            <a:normAutofit/>
          </a:bodyPr>
          <a:lstStyle/>
          <a:p>
            <a:r>
              <a:rPr lang="en-GB" dirty="0">
                <a:latin typeface="Agency FB" panose="020B0503020202020204" pitchFamily="34" charset="0"/>
              </a:rPr>
              <a:t>Usefulness &amp; Limitations in Early Years Practice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7F1E481-8797-4839-1640-3359B16898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1537573"/>
              </p:ext>
            </p:extLst>
          </p:nvPr>
        </p:nvGraphicFramePr>
        <p:xfrm>
          <a:off x="0" y="719666"/>
          <a:ext cx="12192000" cy="613833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6096000">
                  <a:extLst>
                    <a:ext uri="{9D8B030D-6E8A-4147-A177-3AD203B41FA5}">
                      <a16:colId xmlns:a16="http://schemas.microsoft.com/office/drawing/2014/main" val="2360800262"/>
                    </a:ext>
                  </a:extLst>
                </a:gridCol>
                <a:gridCol w="6096000">
                  <a:extLst>
                    <a:ext uri="{9D8B030D-6E8A-4147-A177-3AD203B41FA5}">
                      <a16:colId xmlns:a16="http://schemas.microsoft.com/office/drawing/2014/main" val="4133198831"/>
                    </a:ext>
                  </a:extLst>
                </a:gridCol>
              </a:tblGrid>
              <a:tr h="1227667">
                <a:tc>
                  <a:txBody>
                    <a:bodyPr/>
                    <a:lstStyle/>
                    <a:p>
                      <a:r>
                        <a:rPr lang="en-GB" dirty="0"/>
                        <a:t>Strengths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Limitations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3031671"/>
                  </a:ext>
                </a:extLst>
              </a:tr>
              <a:tr h="12276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6"/>
                          </a:solidFill>
                        </a:rPr>
                        <a:t>Child centred:  Being aware that children think differently to adults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  Underestimate Ability : Research shows children grasp concepts earlier with adult support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0904951"/>
                  </a:ext>
                </a:extLst>
              </a:tr>
              <a:tr h="12276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6"/>
                          </a:solidFill>
                        </a:rPr>
                        <a:t>Stage Framework: This helps caregivers to set expectations that are realistic, such as parallel play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   Language: Piaget focused on logic over speech. Shona’s communication needs show language is central to cognitive and social growth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9470211"/>
                  </a:ext>
                </a:extLst>
              </a:tr>
              <a:tr h="12276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6"/>
                          </a:solidFill>
                        </a:rPr>
                        <a:t>Active Learning Focus: Play based on age, aligned with EYFS Principles in teaching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  Social Context Underplayed: Guidance on how attachment/peer interaction directly shapes cognitive growth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7775031"/>
                  </a:ext>
                </a:extLst>
              </a:tr>
              <a:tr h="122766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6"/>
                          </a:solidFill>
                        </a:rPr>
                        <a:t>Readiness Principle: This prevents pushing skills to early on Shona reducing anxiety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4269706"/>
                  </a:ext>
                </a:extLst>
              </a:tr>
            </a:tbl>
          </a:graphicData>
        </a:graphic>
      </p:graphicFrame>
      <p:sp>
        <p:nvSpPr>
          <p:cNvPr id="6" name="Multiplication Sign 5">
            <a:extLst>
              <a:ext uri="{FF2B5EF4-FFF2-40B4-BE49-F238E27FC236}">
                <a16:creationId xmlns:a16="http://schemas.microsoft.com/office/drawing/2014/main" id="{E13139E4-1197-8436-EDC0-C219E465733D}"/>
              </a:ext>
            </a:extLst>
          </p:cNvPr>
          <p:cNvSpPr/>
          <p:nvPr/>
        </p:nvSpPr>
        <p:spPr>
          <a:xfrm>
            <a:off x="6096000" y="1930400"/>
            <a:ext cx="345440" cy="396240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Multiplication Sign 9">
            <a:extLst>
              <a:ext uri="{FF2B5EF4-FFF2-40B4-BE49-F238E27FC236}">
                <a16:creationId xmlns:a16="http://schemas.microsoft.com/office/drawing/2014/main" id="{318910CF-247F-5C56-2CEA-CF4FC9187886}"/>
              </a:ext>
            </a:extLst>
          </p:cNvPr>
          <p:cNvSpPr/>
          <p:nvPr/>
        </p:nvSpPr>
        <p:spPr>
          <a:xfrm>
            <a:off x="6096000" y="4365412"/>
            <a:ext cx="345440" cy="396240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Multiplication Sign 13">
            <a:extLst>
              <a:ext uri="{FF2B5EF4-FFF2-40B4-BE49-F238E27FC236}">
                <a16:creationId xmlns:a16="http://schemas.microsoft.com/office/drawing/2014/main" id="{B470164E-3EEC-648A-0DE7-05392007E941}"/>
              </a:ext>
            </a:extLst>
          </p:cNvPr>
          <p:cNvSpPr/>
          <p:nvPr/>
        </p:nvSpPr>
        <p:spPr>
          <a:xfrm>
            <a:off x="6096000" y="3147906"/>
            <a:ext cx="345440" cy="396240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64620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F482C8-200B-5623-80C9-E76A4183F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gency FB" panose="020B0503020202020204" pitchFamily="34" charset="0"/>
              </a:rPr>
              <a:t>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613C3-4527-E272-5626-F55ACB8662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/>
              <a:t>Shona’s behaviour aligns with preoperational stage characteristics: separation anxiety, parallel play are age-appropriate responses to a new environment</a:t>
            </a:r>
          </a:p>
          <a:p>
            <a:r>
              <a:rPr lang="en-GB" sz="2600"/>
              <a:t>Strategies are developmentally matched gradual transitions parallel play visual support build confidence without pressure</a:t>
            </a:r>
          </a:p>
          <a:p>
            <a:r>
              <a:rPr lang="en-GB" sz="2600"/>
              <a:t>Nature and Nurture Interact: Our responsive practice shapes comfort of progress</a:t>
            </a:r>
          </a:p>
          <a:p>
            <a:r>
              <a:rPr lang="en-GB" sz="2600"/>
              <a:t>Piaget Offers a strong foundation but works best alongside social development theories and attachment to address emotional and language as fully as can be.</a:t>
            </a:r>
          </a:p>
        </p:txBody>
      </p:sp>
    </p:spTree>
    <p:extLst>
      <p:ext uri="{BB962C8B-B14F-4D97-AF65-F5344CB8AC3E}">
        <p14:creationId xmlns:p14="http://schemas.microsoft.com/office/powerpoint/2010/main" val="6944695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F37090-176E-F8BB-1693-2C83F3533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gency FB" panose="020B0503020202020204" pitchFamily="34" charset="0"/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DA8B6-FDED-7522-904A-7A549BAC47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000"/>
              <a:t>Simply Psychology (2026) </a:t>
            </a:r>
            <a:r>
              <a:rPr lang="en-GB" sz="2000" i="1"/>
              <a:t>Piaget’s preoperational stage (ages 2–7)</a:t>
            </a:r>
            <a:r>
              <a:rPr lang="en-GB" sz="2000"/>
              <a:t>. Available at: </a:t>
            </a:r>
            <a:r>
              <a:rPr lang="en-GB" sz="2000">
                <a:hlinkClick r:id="rId2" tooltip="autolink"/>
              </a:rPr>
              <a:t>https://www.simplypsychology.org/preoperational.html</a:t>
            </a:r>
            <a:r>
              <a:rPr lang="en-GB" sz="2000"/>
              <a:t> (Accessed: 11 Oct 2026).</a:t>
            </a:r>
          </a:p>
          <a:p>
            <a:r>
              <a:rPr lang="en-GB" sz="2000"/>
              <a:t>Amidon, K. (2025) 'Exploring young children’s number order and hierarchical inclusion concepts through modified Piagetian tasks', </a:t>
            </a:r>
            <a:r>
              <a:rPr lang="en-GB" sz="2000" i="1"/>
              <a:t>Journal of Genetic Psychology</a:t>
            </a:r>
            <a:r>
              <a:rPr lang="en-GB" sz="2000"/>
              <a:t>, 186(6), pp. 447–462.</a:t>
            </a:r>
          </a:p>
          <a:p>
            <a:r>
              <a:rPr lang="en-GB" sz="2000"/>
              <a:t>Cryovac, M. and Keane, T. (2025) 'Early insights into Piaget’s cognitive development model through the lens of the technologies curriculum', </a:t>
            </a:r>
            <a:r>
              <a:rPr lang="en-GB" sz="2000" i="1"/>
              <a:t>International Journal of Technology and Design Education</a:t>
            </a:r>
            <a:r>
              <a:rPr lang="en-GB" sz="2000"/>
              <a:t>, 35(4), pp. 769–791.</a:t>
            </a:r>
          </a:p>
          <a:p>
            <a:r>
              <a:rPr lang="en-GB" sz="2000"/>
              <a:t>Hodges, J.R. and Mareschal, D. (2024) 'The morphological underpinnings of stage-wise cognitive development: recognising Piagetian transitions in structural brain maturation', </a:t>
            </a:r>
            <a:r>
              <a:rPr lang="en-GB" sz="2000" i="1"/>
              <a:t>Cerebral Cortex</a:t>
            </a:r>
            <a:r>
              <a:rPr lang="en-GB" sz="2000"/>
              <a:t>, 34(12), pp. 1–14.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9430239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799</Words>
  <Application>Microsoft Office PowerPoint</Application>
  <PresentationFormat>Widescreen</PresentationFormat>
  <Paragraphs>72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Agency FB</vt:lpstr>
      <vt:lpstr>Aptos</vt:lpstr>
      <vt:lpstr>Aptos Display</vt:lpstr>
      <vt:lpstr>Arial</vt:lpstr>
      <vt:lpstr>Office Theme</vt:lpstr>
      <vt:lpstr>Assessment Component 1- Presentation</vt:lpstr>
      <vt:lpstr>Piaget's Theory of Cognitive Development</vt:lpstr>
      <vt:lpstr>PowerPoint Presentation</vt:lpstr>
      <vt:lpstr>Evidence-Based Support Plan For Shona  </vt:lpstr>
      <vt:lpstr>Nature And Nurture Influences</vt:lpstr>
      <vt:lpstr>Usefulness &amp; Limitations in Early Years Practice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Shazia Purveen Hussain (2530125)</dc:creator>
  <cp:lastModifiedBy>Shazia Purveen Hussain (2530125)</cp:lastModifiedBy>
  <cp:revision>1</cp:revision>
  <dcterms:created xsi:type="dcterms:W3CDTF">2026-10-11T15:42:55Z</dcterms:created>
  <dcterms:modified xsi:type="dcterms:W3CDTF">2026-10-11T16:35:40Z</dcterms:modified>
</cp:coreProperties>
</file>