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12954C-9454-66D3-D251-944676E84C23}" v="17" dt="2026-07-10T11:22:37.3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3" autoAdjust="0"/>
    <p:restoredTop sz="94107" autoAdjust="0"/>
  </p:normalViewPr>
  <p:slideViewPr>
    <p:cSldViewPr snapToGrid="0" snapToObjects="1">
      <p:cViewPr varScale="1">
        <p:scale>
          <a:sx n="72" d="100"/>
          <a:sy n="72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010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nhs-covid-19-app-launches-across-england-and-wal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0767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-678371" y="3487910"/>
            <a:ext cx="5102352" cy="6693408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1283652" y="681106"/>
            <a:ext cx="2567835" cy="1929384"/>
          </a:xfrm>
          <a:prstGeom prst="roundRect">
            <a:avLst>
              <a:gd name="adj" fmla="val 5161"/>
            </a:avLst>
          </a:prstGeom>
          <a:solidFill>
            <a:srgbClr val="FFFFFF">
              <a:alpha val="94000"/>
            </a:srgbClr>
          </a:solidFill>
          <a:ln w="12700">
            <a:solidFill>
              <a:srgbClr val="FFFFFF">
                <a:alpha val="80000"/>
              </a:srgbClr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1760017" y="918850"/>
            <a:ext cx="1024128" cy="1691640"/>
          </a:xfrm>
          <a:prstGeom prst="rect">
            <a:avLst/>
          </a:prstGeom>
          <a:solidFill>
            <a:srgbClr val="EAF6FF"/>
          </a:solidFill>
          <a:ln w="12700">
            <a:solidFill>
              <a:srgbClr val="EAF6FF">
                <a:alpha val="0"/>
              </a:srgbClr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2305901" y="2976391"/>
            <a:ext cx="274320" cy="2743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89040" y="1028296"/>
            <a:ext cx="2908042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400" b="1" dirty="0">
                <a:solidFill>
                  <a:srgbClr val="005EB8"/>
                </a:solidFill>
              </a:rPr>
              <a:t>NHS</a:t>
            </a:r>
            <a:endParaRPr lang="en-US" sz="5400" dirty="0"/>
          </a:p>
        </p:txBody>
      </p:sp>
      <p:sp>
        <p:nvSpPr>
          <p:cNvPr id="12" name="Text 10"/>
          <p:cNvSpPr/>
          <p:nvPr/>
        </p:nvSpPr>
        <p:spPr>
          <a:xfrm>
            <a:off x="1117181" y="1809701"/>
            <a:ext cx="2651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0B1F3A"/>
                </a:solidFill>
              </a:rPr>
              <a:t>COVID-19</a:t>
            </a:r>
            <a:endParaRPr lang="en-US" sz="3200" dirty="0"/>
          </a:p>
          <a:p>
            <a:pPr marL="0" indent="0" algn="ctr">
              <a:buNone/>
            </a:pPr>
            <a:r>
              <a:rPr lang="en-US" sz="3200" b="1" dirty="0">
                <a:solidFill>
                  <a:srgbClr val="0B1F3A"/>
                </a:solidFill>
              </a:rPr>
              <a:t>APP</a:t>
            </a:r>
            <a:endParaRPr lang="en-US" sz="3200" dirty="0"/>
          </a:p>
        </p:txBody>
      </p:sp>
      <p:sp>
        <p:nvSpPr>
          <p:cNvPr id="13" name="Shape 11"/>
          <p:cNvSpPr/>
          <p:nvPr/>
        </p:nvSpPr>
        <p:spPr>
          <a:xfrm>
            <a:off x="5597182" y="562371"/>
            <a:ext cx="2389051" cy="458795"/>
          </a:xfrm>
          <a:prstGeom prst="roundRect">
            <a:avLst>
              <a:gd name="adj" fmla="val 22222"/>
            </a:avLst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520325" y="732263"/>
            <a:ext cx="2542766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Digital transformation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5608320" y="1451548"/>
            <a:ext cx="6583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34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Critical Evaluation of the NHS COVID-19 App</a:t>
            </a:r>
            <a:endParaRPr lang="en-US" sz="3400" dirty="0"/>
          </a:p>
        </p:txBody>
      </p:sp>
      <p:sp>
        <p:nvSpPr>
          <p:cNvPr id="16" name="Text 14"/>
          <p:cNvSpPr/>
          <p:nvPr/>
        </p:nvSpPr>
        <p:spPr>
          <a:xfrm>
            <a:off x="5730839" y="2193657"/>
            <a:ext cx="6217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B6472"/>
                </a:solidFill>
              </a:rPr>
              <a:t>Understanding workforce, service delivery, patient/service-user and community impact in health and social care</a:t>
            </a:r>
            <a:endParaRPr lang="en-US" dirty="0"/>
          </a:p>
        </p:txBody>
      </p:sp>
      <p:sp>
        <p:nvSpPr>
          <p:cNvPr id="17" name="Shape 15"/>
          <p:cNvSpPr/>
          <p:nvPr/>
        </p:nvSpPr>
        <p:spPr>
          <a:xfrm>
            <a:off x="279654" y="3819440"/>
            <a:ext cx="5120640" cy="0"/>
          </a:xfrm>
          <a:prstGeom prst="line">
            <a:avLst/>
          </a:prstGeom>
          <a:solidFill>
            <a:srgbClr val="FFFFFF">
              <a:alpha val="0"/>
            </a:srgbClr>
          </a:solidFill>
          <a:ln w="38100">
            <a:solidFill>
              <a:srgbClr val="00A6C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297942" y="4166911"/>
            <a:ext cx="4274058" cy="292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BMHP6026 – Digital Transformation in the Health and Care Professions</a:t>
            </a:r>
          </a:p>
        </p:txBody>
      </p:sp>
      <p:sp>
        <p:nvSpPr>
          <p:cNvPr id="19" name="Text 17"/>
          <p:cNvSpPr/>
          <p:nvPr/>
        </p:nvSpPr>
        <p:spPr>
          <a:xfrm>
            <a:off x="265284" y="5123821"/>
            <a:ext cx="6287589" cy="29391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Student Name: </a:t>
            </a:r>
            <a:r>
              <a:rPr lang="en-US" sz="1600">
                <a:solidFill>
                  <a:schemeClr val="bg1"/>
                </a:solidFill>
              </a:rPr>
              <a:t>Bushra</a:t>
            </a:r>
            <a:r>
              <a:rPr lang="en-GB" sz="1600" dirty="0">
                <a:solidFill>
                  <a:schemeClr val="bg1"/>
                </a:solidFill>
              </a:rPr>
              <a:t> Aslam</a:t>
            </a:r>
            <a:endParaRPr lang="en-US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Student ID: </a:t>
            </a:r>
            <a:r>
              <a:rPr lang="en-GB" sz="1600" dirty="0">
                <a:solidFill>
                  <a:schemeClr val="bg1"/>
                </a:solidFill>
              </a:rPr>
              <a:t>2018406</a:t>
            </a:r>
          </a:p>
          <a:p>
            <a:r>
              <a:rPr lang="en-GB" sz="1600">
                <a:solidFill>
                  <a:schemeClr val="bg1"/>
                </a:solidFill>
              </a:rPr>
              <a:t>Martin Svejda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20" name="Picture 19" descr="Sample screenshots of the &quot;NHS COVID-19&quot; app's user interface [17,18]">
            <a:extLst>
              <a:ext uri="{FF2B5EF4-FFF2-40B4-BE49-F238E27FC236}">
                <a16:creationId xmlns:a16="http://schemas.microsoft.com/office/drawing/2014/main" id="{60948C32-4CC4-F145-EE48-ACC59E889C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906" y="3035883"/>
            <a:ext cx="6199152" cy="33426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focus: what was evaluated?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85216" y="984939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64748B"/>
                </a:solidFill>
              </a:rPr>
              <a:t>The report assessed the NHS COVID-19 app as a health and social care digital transformation.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43420" y="1649697"/>
            <a:ext cx="2658147" cy="2011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5EB8"/>
                </a:solidFill>
              </a:rPr>
              <a:t>RESEARCH QUESTION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743420" y="2029969"/>
            <a:ext cx="5669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B1F3A"/>
                </a:solidFill>
              </a:rPr>
              <a:t>How did the NHS COVID-19 app change practice, delivery, user experience and community public health?</a:t>
            </a:r>
            <a:endParaRPr lang="en-US" sz="2400" dirty="0"/>
          </a:p>
        </p:txBody>
      </p:sp>
      <p:sp>
        <p:nvSpPr>
          <p:cNvPr id="9" name="Shape 7"/>
          <p:cNvSpPr/>
          <p:nvPr/>
        </p:nvSpPr>
        <p:spPr>
          <a:xfrm>
            <a:off x="566928" y="3291840"/>
            <a:ext cx="53035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31520" y="3438144"/>
            <a:ext cx="4974336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520" dirty="0">
                <a:solidFill>
                  <a:srgbClr val="1E293B"/>
                </a:solidFill>
              </a:rPr>
              <a:t>Launched in England and Wales on 24 September 2020 as a dedicated COVID-19 contact-tracing app.</a:t>
            </a:r>
            <a:endParaRPr lang="en-US" sz="1520" dirty="0"/>
          </a:p>
        </p:txBody>
      </p:sp>
      <p:sp>
        <p:nvSpPr>
          <p:cNvPr id="11" name="Shape 9"/>
          <p:cNvSpPr/>
          <p:nvPr/>
        </p:nvSpPr>
        <p:spPr>
          <a:xfrm>
            <a:off x="566928" y="4496377"/>
            <a:ext cx="530352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31520" y="4642681"/>
            <a:ext cx="4974336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520" dirty="0">
                <a:solidFill>
                  <a:srgbClr val="1E293B"/>
                </a:solidFill>
              </a:rPr>
              <a:t>Closed on 27 April 2023 after active use and positive test reporting declined.</a:t>
            </a:r>
            <a:endParaRPr lang="en-US" sz="1520" dirty="0"/>
          </a:p>
        </p:txBody>
      </p:sp>
      <p:sp>
        <p:nvSpPr>
          <p:cNvPr id="13" name="Text 11"/>
          <p:cNvSpPr/>
          <p:nvPr/>
        </p:nvSpPr>
        <p:spPr>
          <a:xfrm>
            <a:off x="6830568" y="1709928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8C95"/>
                </a:solidFill>
              </a:rPr>
              <a:t>FOUR EVALUATION AREAS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830568" y="2048256"/>
            <a:ext cx="443484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6976872" y="2249424"/>
            <a:ext cx="384048" cy="384048"/>
          </a:xfrm>
          <a:prstGeom prst="ellipse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976872" y="2395728"/>
            <a:ext cx="384048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1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7488936" y="2231136"/>
            <a:ext cx="36484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A"/>
                </a:solidFill>
              </a:rPr>
              <a:t>Workforce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488936" y="2523744"/>
            <a:ext cx="36484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How staff and organisations supported the app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6830568" y="3035808"/>
            <a:ext cx="443484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976872" y="3236976"/>
            <a:ext cx="384048" cy="384048"/>
          </a:xfrm>
          <a:prstGeom prst="ellipse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976872" y="3370870"/>
            <a:ext cx="384048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2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488936" y="3218688"/>
            <a:ext cx="36484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A"/>
                </a:solidFill>
              </a:rPr>
              <a:t>Service delivery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7488936" y="3552444"/>
            <a:ext cx="36484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How risk alerts, testing and guidance shifted digitally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6830568" y="4023360"/>
            <a:ext cx="443484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6976872" y="4224528"/>
            <a:ext cx="384048" cy="384048"/>
          </a:xfrm>
          <a:prstGeom prst="ellipse">
            <a:avLst/>
          </a:prstGeom>
          <a:solidFill>
            <a:srgbClr val="008C95"/>
          </a:solidFill>
          <a:ln w="12700">
            <a:solidFill>
              <a:srgbClr val="008C95">
                <a:alpha val="0"/>
              </a:srgbClr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6976872" y="4357116"/>
            <a:ext cx="384048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3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7488936" y="4206240"/>
            <a:ext cx="36484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A"/>
                </a:solidFill>
              </a:rPr>
              <a:t>Patient/service user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7488936" y="4498848"/>
            <a:ext cx="36484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How users became active participants</a:t>
            </a:r>
            <a:endParaRPr lang="en-US" sz="1400" dirty="0"/>
          </a:p>
        </p:txBody>
      </p:sp>
      <p:sp>
        <p:nvSpPr>
          <p:cNvPr id="29" name="Shape 27"/>
          <p:cNvSpPr/>
          <p:nvPr/>
        </p:nvSpPr>
        <p:spPr>
          <a:xfrm>
            <a:off x="6830568" y="5010912"/>
            <a:ext cx="443484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6976872" y="5212080"/>
            <a:ext cx="384048" cy="384048"/>
          </a:xfrm>
          <a:prstGeom prst="ellipse">
            <a:avLst/>
          </a:prstGeom>
          <a:solidFill>
            <a:srgbClr val="1E8E3E"/>
          </a:solidFill>
          <a:ln w="12700">
            <a:solidFill>
              <a:srgbClr val="1E8E3E">
                <a:alpha val="0"/>
              </a:srgbClr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6976872" y="5345566"/>
            <a:ext cx="384048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4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7488936" y="5193792"/>
            <a:ext cx="36484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A"/>
                </a:solidFill>
              </a:rPr>
              <a:t>Community</a:t>
            </a:r>
            <a:endParaRPr lang="en-US" sz="2000" dirty="0"/>
          </a:p>
        </p:txBody>
      </p:sp>
      <p:sp>
        <p:nvSpPr>
          <p:cNvPr id="33" name="Text 31"/>
          <p:cNvSpPr/>
          <p:nvPr/>
        </p:nvSpPr>
        <p:spPr>
          <a:xfrm>
            <a:off x="7488936" y="5538216"/>
            <a:ext cx="36484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How collective uptake shaped protection and inequality</a:t>
            </a:r>
            <a:endParaRPr lang="en-US" sz="1400" dirty="0"/>
          </a:p>
        </p:txBody>
      </p:sp>
      <p:sp>
        <p:nvSpPr>
          <p:cNvPr id="34" name="Shape 32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36" name="Text 34"/>
          <p:cNvSpPr/>
          <p:nvPr/>
        </p:nvSpPr>
        <p:spPr>
          <a:xfrm>
            <a:off x="4251960" y="6547104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Source: Department of Health and Social Care, 2020; GOV.UK, 2023</a:t>
            </a:r>
            <a:endParaRPr lang="en-US" sz="1400" dirty="0"/>
          </a:p>
        </p:txBody>
      </p:sp>
      <p:sp>
        <p:nvSpPr>
          <p:cNvPr id="37" name="Text 35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02</a:t>
            </a:r>
            <a:endParaRPr lang="en-US" sz="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Digital transformation model of the app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54316" y="875138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64748B"/>
                </a:solidFill>
              </a:rPr>
              <a:t>The app was not a replacement for public health services. It was a digital layer added to them.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18908" y="1367354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5EB8"/>
                </a:solidFill>
              </a:rPr>
              <a:t>APP FUNCTIONS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2596896" y="2207476"/>
            <a:ext cx="310896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AB4CD"/>
            </a:solidFill>
            <a:prstDash val="solid"/>
            <a:headEnd type="none"/>
            <a:tailEnd type="triangle"/>
          </a:ln>
        </p:spPr>
      </p:sp>
      <p:sp>
        <p:nvSpPr>
          <p:cNvPr id="9" name="Shape 7"/>
          <p:cNvSpPr/>
          <p:nvPr/>
        </p:nvSpPr>
        <p:spPr>
          <a:xfrm>
            <a:off x="4773168" y="2207476"/>
            <a:ext cx="310896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AB4CD"/>
            </a:solidFill>
            <a:prstDash val="solid"/>
            <a:headEnd type="none"/>
            <a:tailEnd type="triangle"/>
          </a:ln>
        </p:spPr>
      </p:sp>
      <p:sp>
        <p:nvSpPr>
          <p:cNvPr id="10" name="Shape 8"/>
          <p:cNvSpPr/>
          <p:nvPr/>
        </p:nvSpPr>
        <p:spPr>
          <a:xfrm>
            <a:off x="6949440" y="2207476"/>
            <a:ext cx="310896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AB4CD"/>
            </a:solidFill>
            <a:prstDash val="solid"/>
            <a:headEnd type="none"/>
            <a:tailEnd type="triangle"/>
          </a:ln>
        </p:spPr>
      </p:sp>
      <p:sp>
        <p:nvSpPr>
          <p:cNvPr id="11" name="Shape 9"/>
          <p:cNvSpPr/>
          <p:nvPr/>
        </p:nvSpPr>
        <p:spPr>
          <a:xfrm>
            <a:off x="9125712" y="2207476"/>
            <a:ext cx="310896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AB4CD"/>
            </a:solidFill>
            <a:prstDash val="solid"/>
            <a:headEnd type="none"/>
            <a:tailEnd type="triangle"/>
          </a:ln>
        </p:spPr>
      </p:sp>
      <p:sp>
        <p:nvSpPr>
          <p:cNvPr id="12" name="Shape 10"/>
          <p:cNvSpPr/>
          <p:nvPr/>
        </p:nvSpPr>
        <p:spPr>
          <a:xfrm>
            <a:off x="658368" y="1704556"/>
            <a:ext cx="201168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658368" y="1704556"/>
            <a:ext cx="2011680" cy="146304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95528" y="1960588"/>
            <a:ext cx="1737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20" b="1" dirty="0">
                <a:solidFill>
                  <a:srgbClr val="0B1F3A"/>
                </a:solidFill>
              </a:rPr>
              <a:t>Bluetooth exposure</a:t>
            </a:r>
            <a:endParaRPr lang="en-US" sz="1320" dirty="0"/>
          </a:p>
        </p:txBody>
      </p:sp>
      <p:sp>
        <p:nvSpPr>
          <p:cNvPr id="15" name="Text 13"/>
          <p:cNvSpPr/>
          <p:nvPr/>
        </p:nvSpPr>
        <p:spPr>
          <a:xfrm>
            <a:off x="822960" y="2271484"/>
            <a:ext cx="16824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Anonymous proximity detection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2834640" y="1704556"/>
            <a:ext cx="201168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2834640" y="1704556"/>
            <a:ext cx="2011680" cy="1463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2971800" y="1960588"/>
            <a:ext cx="1737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20" b="1" dirty="0">
                <a:solidFill>
                  <a:srgbClr val="0B1F3A"/>
                </a:solidFill>
              </a:rPr>
              <a:t>QR venue check-in</a:t>
            </a:r>
            <a:endParaRPr lang="en-US" sz="1320" dirty="0"/>
          </a:p>
        </p:txBody>
      </p:sp>
      <p:sp>
        <p:nvSpPr>
          <p:cNvPr id="19" name="Text 17"/>
          <p:cNvSpPr/>
          <p:nvPr/>
        </p:nvSpPr>
        <p:spPr>
          <a:xfrm>
            <a:off x="2999232" y="2271484"/>
            <a:ext cx="16824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Digital place diary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5010912" y="1704556"/>
            <a:ext cx="201168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5010912" y="1704556"/>
            <a:ext cx="2011680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>
                <a:alpha val="0"/>
              </a:srgb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148072" y="1960588"/>
            <a:ext cx="1737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20" b="1" dirty="0">
                <a:solidFill>
                  <a:srgbClr val="0B1F3A"/>
                </a:solidFill>
              </a:rPr>
              <a:t>Symptom check</a:t>
            </a:r>
            <a:endParaRPr lang="en-US" sz="1320" dirty="0"/>
          </a:p>
        </p:txBody>
      </p:sp>
      <p:sp>
        <p:nvSpPr>
          <p:cNvPr id="23" name="Text 21"/>
          <p:cNvSpPr/>
          <p:nvPr/>
        </p:nvSpPr>
        <p:spPr>
          <a:xfrm>
            <a:off x="5175504" y="2271484"/>
            <a:ext cx="16824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Personal COVID-19 guidance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7187184" y="1704556"/>
            <a:ext cx="201168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7187184" y="1704556"/>
            <a:ext cx="2011680" cy="146304"/>
          </a:xfrm>
          <a:prstGeom prst="rect">
            <a:avLst/>
          </a:prstGeom>
          <a:solidFill>
            <a:srgbClr val="1E8E3E"/>
          </a:solidFill>
          <a:ln w="12700">
            <a:solidFill>
              <a:srgbClr val="1E8E3E">
                <a:alpha val="0"/>
              </a:srgbClr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7324344" y="1960588"/>
            <a:ext cx="1737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20" b="1" dirty="0">
                <a:solidFill>
                  <a:srgbClr val="0B1F3A"/>
                </a:solidFill>
              </a:rPr>
              <a:t>Test booking/linking</a:t>
            </a:r>
            <a:endParaRPr lang="en-US" sz="1320" dirty="0"/>
          </a:p>
        </p:txBody>
      </p:sp>
      <p:sp>
        <p:nvSpPr>
          <p:cNvPr id="27" name="Text 25"/>
          <p:cNvSpPr/>
          <p:nvPr/>
        </p:nvSpPr>
        <p:spPr>
          <a:xfrm>
            <a:off x="7351776" y="2271484"/>
            <a:ext cx="16824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Faster route to testing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9363456" y="1704556"/>
            <a:ext cx="201168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9363456" y="1704556"/>
            <a:ext cx="2011680" cy="146304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>
                <a:alpha val="0"/>
              </a:srgbClr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9500616" y="1960588"/>
            <a:ext cx="1737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20" b="1" dirty="0">
                <a:solidFill>
                  <a:srgbClr val="0B1F3A"/>
                </a:solidFill>
              </a:rPr>
              <a:t>Isolation advice</a:t>
            </a:r>
            <a:endParaRPr lang="en-US" sz="1320" dirty="0"/>
          </a:p>
        </p:txBody>
      </p:sp>
      <p:sp>
        <p:nvSpPr>
          <p:cNvPr id="31" name="Text 29"/>
          <p:cNvSpPr/>
          <p:nvPr/>
        </p:nvSpPr>
        <p:spPr>
          <a:xfrm>
            <a:off x="9528048" y="2271484"/>
            <a:ext cx="16824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Action after risk alert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1070865" y="3001055"/>
            <a:ext cx="1880327" cy="2428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8C95"/>
                </a:solidFill>
              </a:rPr>
              <a:t>VALUE CHAIN</a:t>
            </a:r>
            <a:endParaRPr lang="en-US" sz="2000" dirty="0"/>
          </a:p>
        </p:txBody>
      </p:sp>
      <p:sp>
        <p:nvSpPr>
          <p:cNvPr id="33" name="Shape 31"/>
          <p:cNvSpPr/>
          <p:nvPr/>
        </p:nvSpPr>
        <p:spPr>
          <a:xfrm>
            <a:off x="960120" y="3319273"/>
            <a:ext cx="9555480" cy="1728216"/>
          </a:xfrm>
          <a:prstGeom prst="roundRect">
            <a:avLst>
              <a:gd name="adj" fmla="val 8197"/>
            </a:avLst>
          </a:prstGeom>
          <a:solidFill>
            <a:srgbClr val="EAF6FF"/>
          </a:solidFill>
          <a:ln w="15240">
            <a:solidFill>
              <a:srgbClr val="B5DDF8"/>
            </a:solidFill>
            <a:prstDash val="solid"/>
          </a:ln>
        </p:spPr>
      </p:sp>
      <p:sp>
        <p:nvSpPr>
          <p:cNvPr id="34" name="Shape 32"/>
          <p:cNvSpPr/>
          <p:nvPr/>
        </p:nvSpPr>
        <p:spPr>
          <a:xfrm>
            <a:off x="2697480" y="4114800"/>
            <a:ext cx="1036872" cy="24284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5EB8"/>
            </a:solidFill>
            <a:prstDash val="solid"/>
            <a:headEnd type="none"/>
            <a:tailEnd type="triangle"/>
          </a:ln>
        </p:spPr>
      </p:sp>
      <p:sp>
        <p:nvSpPr>
          <p:cNvPr id="35" name="Shape 33"/>
          <p:cNvSpPr/>
          <p:nvPr/>
        </p:nvSpPr>
        <p:spPr>
          <a:xfrm>
            <a:off x="5120640" y="4114800"/>
            <a:ext cx="975360" cy="24284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5EB8"/>
            </a:solidFill>
            <a:prstDash val="solid"/>
            <a:headEnd type="none"/>
            <a:tailEnd type="triangle"/>
          </a:ln>
        </p:spPr>
      </p:sp>
      <p:sp>
        <p:nvSpPr>
          <p:cNvPr id="36" name="Shape 34"/>
          <p:cNvSpPr/>
          <p:nvPr/>
        </p:nvSpPr>
        <p:spPr>
          <a:xfrm flipV="1">
            <a:off x="7543800" y="4092666"/>
            <a:ext cx="960120" cy="22134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5EB8"/>
            </a:solidFill>
            <a:prstDash val="solid"/>
            <a:headEnd type="none"/>
            <a:tailEnd type="triangle"/>
          </a:ln>
        </p:spPr>
      </p:sp>
      <p:sp>
        <p:nvSpPr>
          <p:cNvPr id="37" name="Shape 35"/>
          <p:cNvSpPr/>
          <p:nvPr/>
        </p:nvSpPr>
        <p:spPr>
          <a:xfrm>
            <a:off x="1234440" y="3794759"/>
            <a:ext cx="1666653" cy="849943"/>
          </a:xfrm>
          <a:prstGeom prst="ellipse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1449456" y="4092667"/>
            <a:ext cx="1324776" cy="194273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Exposure detected</a:t>
            </a:r>
            <a:endParaRPr lang="en-US" sz="1400" dirty="0"/>
          </a:p>
        </p:txBody>
      </p:sp>
      <p:sp>
        <p:nvSpPr>
          <p:cNvPr id="39" name="Shape 37"/>
          <p:cNvSpPr/>
          <p:nvPr/>
        </p:nvSpPr>
        <p:spPr>
          <a:xfrm>
            <a:off x="3657600" y="3794759"/>
            <a:ext cx="1666653" cy="849943"/>
          </a:xfrm>
          <a:prstGeom prst="ellipse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3828538" y="4116916"/>
            <a:ext cx="1324776" cy="194273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Alert sent quickly</a:t>
            </a:r>
            <a:endParaRPr lang="en-US" sz="1400" dirty="0"/>
          </a:p>
        </p:txBody>
      </p:sp>
      <p:sp>
        <p:nvSpPr>
          <p:cNvPr id="41" name="Shape 39"/>
          <p:cNvSpPr/>
          <p:nvPr/>
        </p:nvSpPr>
        <p:spPr>
          <a:xfrm>
            <a:off x="6080760" y="3794759"/>
            <a:ext cx="1666653" cy="849943"/>
          </a:xfrm>
          <a:prstGeom prst="ellipse">
            <a:avLst/>
          </a:prstGeom>
          <a:solidFill>
            <a:srgbClr val="008C95"/>
          </a:solidFill>
          <a:ln w="12700">
            <a:solidFill>
              <a:srgbClr val="008C95">
                <a:alpha val="0"/>
              </a:srgbClr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6251698" y="4092667"/>
            <a:ext cx="1324776" cy="194273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User acts</a:t>
            </a:r>
            <a:endParaRPr lang="en-US" sz="1400" dirty="0"/>
          </a:p>
        </p:txBody>
      </p:sp>
      <p:sp>
        <p:nvSpPr>
          <p:cNvPr id="43" name="Shape 41"/>
          <p:cNvSpPr/>
          <p:nvPr/>
        </p:nvSpPr>
        <p:spPr>
          <a:xfrm>
            <a:off x="8503920" y="3794759"/>
            <a:ext cx="1666653" cy="849943"/>
          </a:xfrm>
          <a:prstGeom prst="ellipse">
            <a:avLst/>
          </a:prstGeom>
          <a:solidFill>
            <a:srgbClr val="1E8E3E"/>
          </a:solidFill>
          <a:ln w="12700">
            <a:solidFill>
              <a:srgbClr val="1E8E3E">
                <a:alpha val="0"/>
              </a:srgbClr>
            </a:solidFill>
            <a:prstDash val="solid"/>
          </a:ln>
        </p:spPr>
      </p:sp>
      <p:sp>
        <p:nvSpPr>
          <p:cNvPr id="44" name="Text 42"/>
          <p:cNvSpPr/>
          <p:nvPr/>
        </p:nvSpPr>
        <p:spPr>
          <a:xfrm>
            <a:off x="8674858" y="4092666"/>
            <a:ext cx="1324776" cy="194273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Transmission risk reduced</a:t>
            </a:r>
            <a:endParaRPr lang="en-US" sz="1400" dirty="0"/>
          </a:p>
        </p:txBody>
      </p:sp>
      <p:sp>
        <p:nvSpPr>
          <p:cNvPr id="45" name="Text 43"/>
          <p:cNvSpPr/>
          <p:nvPr/>
        </p:nvSpPr>
        <p:spPr>
          <a:xfrm>
            <a:off x="874356" y="5375245"/>
            <a:ext cx="10149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B1F3A"/>
                </a:solidFill>
              </a:rPr>
              <a:t>This is the core value of the research: it shows that digital health tools work through both technical functions and human behaviour.</a:t>
            </a:r>
            <a:endParaRPr lang="en-US" sz="1800" dirty="0"/>
          </a:p>
        </p:txBody>
      </p:sp>
      <p:sp>
        <p:nvSpPr>
          <p:cNvPr id="46" name="Shape 44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47" name="Text 45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48" name="Text 46"/>
          <p:cNvSpPr/>
          <p:nvPr/>
        </p:nvSpPr>
        <p:spPr>
          <a:xfrm>
            <a:off x="4251960" y="6547104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Source: GOV.UK, 2020; DHSC DPIA, 2021</a:t>
            </a:r>
            <a:endParaRPr lang="en-US" sz="1400" dirty="0"/>
          </a:p>
        </p:txBody>
      </p:sp>
      <p:sp>
        <p:nvSpPr>
          <p:cNvPr id="49" name="Text 47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03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Workforce impact: faster tracing, wider responsibility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85216" y="822960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64748B"/>
                </a:solidFill>
              </a:rPr>
              <a:t>Implementation changed workforce practice by spreading tracing work across public health teams, venues and local organisations.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823668" y="1377844"/>
            <a:ext cx="2961510" cy="2630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5EB8"/>
                </a:solidFill>
              </a:rPr>
              <a:t>BEFORE DIGITAL OVERLAY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04211" y="1769682"/>
            <a:ext cx="3148747" cy="3410713"/>
          </a:xfrm>
          <a:prstGeom prst="roundRect">
            <a:avLst>
              <a:gd name="adj" fmla="val 2462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23668" y="2294511"/>
            <a:ext cx="2615882" cy="3197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</a:rPr>
              <a:t>Traditional contact tracing</a:t>
            </a:r>
            <a:endParaRPr lang="en-US" sz="2800" dirty="0"/>
          </a:p>
        </p:txBody>
      </p:sp>
      <p:sp>
        <p:nvSpPr>
          <p:cNvPr id="10" name="Text 8"/>
          <p:cNvSpPr/>
          <p:nvPr/>
        </p:nvSpPr>
        <p:spPr>
          <a:xfrm>
            <a:off x="823668" y="3082774"/>
            <a:ext cx="2325228" cy="2398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5B6472"/>
                </a:solidFill>
              </a:rPr>
              <a:t>• Confirmed case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793164" y="3521254"/>
            <a:ext cx="2959794" cy="2398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5B6472"/>
                </a:solidFill>
              </a:rPr>
              <a:t>• Phone-based follow-up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823668" y="4030909"/>
            <a:ext cx="2325228" cy="2398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5B6472"/>
                </a:solidFill>
              </a:rPr>
              <a:t>• Manual advice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823668" y="4446261"/>
            <a:ext cx="2796209" cy="2505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5B6472"/>
                </a:solidFill>
              </a:rPr>
              <a:t>• Known contacts only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5308227" y="1403979"/>
            <a:ext cx="2131459" cy="1998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5EB8"/>
                </a:solidFill>
              </a:rPr>
              <a:t>DIGITAL OVERLAY</a:t>
            </a:r>
            <a:endParaRPr lang="en-US" dirty="0"/>
          </a:p>
        </p:txBody>
      </p:sp>
      <p:sp>
        <p:nvSpPr>
          <p:cNvPr id="15" name="Shape 13"/>
          <p:cNvSpPr/>
          <p:nvPr/>
        </p:nvSpPr>
        <p:spPr>
          <a:xfrm>
            <a:off x="4069079" y="2741072"/>
            <a:ext cx="968845" cy="699449"/>
          </a:xfrm>
          <a:prstGeom prst="chevron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5266944" y="1716944"/>
            <a:ext cx="6345936" cy="3447283"/>
          </a:xfrm>
          <a:prstGeom prst="roundRect">
            <a:avLst>
              <a:gd name="adj" fmla="val 2319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623560" y="2218263"/>
            <a:ext cx="5619302" cy="3197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1F3A"/>
                </a:solidFill>
              </a:rPr>
              <a:t>Workforce supported by app notifications</a:t>
            </a:r>
            <a:endParaRPr lang="en-US" sz="2800" dirty="0"/>
          </a:p>
        </p:txBody>
      </p:sp>
      <p:sp>
        <p:nvSpPr>
          <p:cNvPr id="18" name="Shape 16"/>
          <p:cNvSpPr/>
          <p:nvPr/>
        </p:nvSpPr>
        <p:spPr>
          <a:xfrm>
            <a:off x="5669280" y="2955667"/>
            <a:ext cx="2470555" cy="719433"/>
          </a:xfrm>
          <a:prstGeom prst="roundRect">
            <a:avLst>
              <a:gd name="adj" fmla="val 6944"/>
            </a:avLst>
          </a:prstGeom>
          <a:solidFill>
            <a:srgbClr val="EEF6FF"/>
          </a:solidFill>
          <a:ln w="12700">
            <a:solidFill>
              <a:srgbClr val="C6DFF3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779009" y="3074540"/>
            <a:ext cx="2228344" cy="1798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05EB8"/>
                </a:solidFill>
              </a:rPr>
              <a:t>Public health teams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5779009" y="3393069"/>
            <a:ext cx="2228344" cy="1798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Review risk, communicate advice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8375904" y="2955667"/>
            <a:ext cx="2470555" cy="719433"/>
          </a:xfrm>
          <a:prstGeom prst="roundRect">
            <a:avLst>
              <a:gd name="adj" fmla="val 6944"/>
            </a:avLst>
          </a:prstGeom>
          <a:solidFill>
            <a:srgbClr val="EEF6FF"/>
          </a:solidFill>
          <a:ln w="12700">
            <a:solidFill>
              <a:srgbClr val="C6DFF3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485633" y="3074540"/>
            <a:ext cx="2228344" cy="1798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05EB8"/>
                </a:solidFill>
              </a:rPr>
              <a:t>Contact tracers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8439912" y="3385702"/>
            <a:ext cx="2228344" cy="1798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Focus on complex / non-app cases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5669280" y="4174865"/>
            <a:ext cx="2470555" cy="719433"/>
          </a:xfrm>
          <a:prstGeom prst="roundRect">
            <a:avLst>
              <a:gd name="adj" fmla="val 6944"/>
            </a:avLst>
          </a:prstGeom>
          <a:solidFill>
            <a:srgbClr val="EEF6FF"/>
          </a:solidFill>
          <a:ln w="12700">
            <a:solidFill>
              <a:srgbClr val="C6DFF3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779009" y="4293738"/>
            <a:ext cx="2228344" cy="1798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05EB8"/>
                </a:solidFill>
              </a:rPr>
              <a:t>Venues &amp; schools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5779009" y="4600233"/>
            <a:ext cx="2228344" cy="1798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Display QR posters and support compliance</a:t>
            </a:r>
            <a:endParaRPr lang="en-US" sz="1200" dirty="0"/>
          </a:p>
        </p:txBody>
      </p:sp>
      <p:sp>
        <p:nvSpPr>
          <p:cNvPr id="27" name="Shape 25"/>
          <p:cNvSpPr/>
          <p:nvPr/>
        </p:nvSpPr>
        <p:spPr>
          <a:xfrm>
            <a:off x="8375904" y="4174865"/>
            <a:ext cx="2470555" cy="719433"/>
          </a:xfrm>
          <a:prstGeom prst="roundRect">
            <a:avLst>
              <a:gd name="adj" fmla="val 6944"/>
            </a:avLst>
          </a:prstGeom>
          <a:solidFill>
            <a:srgbClr val="EEF6FF"/>
          </a:solidFill>
          <a:ln w="12700">
            <a:solidFill>
              <a:srgbClr val="C6DFF3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8485633" y="4293738"/>
            <a:ext cx="2228344" cy="1798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05EB8"/>
                </a:solidFill>
              </a:rPr>
              <a:t>Local authorities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8485493" y="4612281"/>
            <a:ext cx="2228344" cy="17985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Support risk alerts and community response</a:t>
            </a:r>
            <a:endParaRPr lang="en-US" sz="1200" dirty="0"/>
          </a:p>
        </p:txBody>
      </p:sp>
      <p:sp>
        <p:nvSpPr>
          <p:cNvPr id="30" name="Shape 28"/>
          <p:cNvSpPr/>
          <p:nvPr/>
        </p:nvSpPr>
        <p:spPr>
          <a:xfrm>
            <a:off x="823668" y="5470431"/>
            <a:ext cx="10551468" cy="699449"/>
          </a:xfrm>
          <a:prstGeom prst="roundRect">
            <a:avLst>
              <a:gd name="adj" fmla="val 10667"/>
            </a:avLst>
          </a:prstGeom>
          <a:solidFill>
            <a:srgbClr val="F1F8F3"/>
          </a:solidFill>
          <a:ln w="12700">
            <a:solidFill>
              <a:srgbClr val="C8E6D0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1033979" y="5699032"/>
            <a:ext cx="10107715" cy="2238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F3A"/>
                </a:solidFill>
              </a:rPr>
              <a:t>Key finding: the app increased tracing capacity, but staff still had to build understanding, explain isolation guidance and answer public concerns.</a:t>
            </a:r>
            <a:endParaRPr lang="en-US" sz="1400" dirty="0"/>
          </a:p>
        </p:txBody>
      </p:sp>
      <p:sp>
        <p:nvSpPr>
          <p:cNvPr id="32" name="Shape 30"/>
          <p:cNvSpPr/>
          <p:nvPr/>
        </p:nvSpPr>
        <p:spPr>
          <a:xfrm>
            <a:off x="566928" y="6473952"/>
            <a:ext cx="11932034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34" name="Text 32"/>
          <p:cNvSpPr/>
          <p:nvPr/>
        </p:nvSpPr>
        <p:spPr>
          <a:xfrm>
            <a:off x="4582819" y="6534912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</a:rPr>
              <a:t>Source: GOV.UK, 2020; Palmer et al., 2024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04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Workforce evaluation: benefit and burden existed together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85216" y="822960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64748B"/>
                </a:solidFill>
              </a:rPr>
              <a:t>The research shows a balanced view: digital tracing supported staff, but also created new demands.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2194560" y="3611880"/>
            <a:ext cx="7772400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B9CFE3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1170432" y="1481328"/>
            <a:ext cx="3703320" cy="3703320"/>
          </a:xfrm>
          <a:prstGeom prst="ellipse">
            <a:avLst/>
          </a:prstGeom>
          <a:solidFill>
            <a:srgbClr val="EAF6FF"/>
          </a:solidFill>
          <a:ln w="19050">
            <a:solidFill>
              <a:srgbClr val="B5DDF8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7360920" y="1481328"/>
            <a:ext cx="3703320" cy="3703320"/>
          </a:xfrm>
          <a:prstGeom prst="ellipse">
            <a:avLst/>
          </a:prstGeom>
          <a:solidFill>
            <a:srgbClr val="FFF7E7"/>
          </a:solidFill>
          <a:ln w="19050">
            <a:solidFill>
              <a:srgbClr val="F1CE9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874520" y="1920240"/>
            <a:ext cx="2286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005EB8"/>
                </a:solidFill>
              </a:rPr>
              <a:t>Benefit</a:t>
            </a:r>
            <a:endParaRPr lang="en-US" sz="2300" dirty="0"/>
          </a:p>
        </p:txBody>
      </p:sp>
      <p:sp>
        <p:nvSpPr>
          <p:cNvPr id="11" name="Text 9"/>
          <p:cNvSpPr/>
          <p:nvPr/>
        </p:nvSpPr>
        <p:spPr>
          <a:xfrm>
            <a:off x="8092440" y="1920240"/>
            <a:ext cx="2286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39C12"/>
                </a:solidFill>
              </a:rPr>
              <a:t>Burden</a:t>
            </a:r>
            <a:endParaRPr lang="en-US" sz="2300" dirty="0"/>
          </a:p>
        </p:txBody>
      </p:sp>
      <p:sp>
        <p:nvSpPr>
          <p:cNvPr id="12" name="Text 10"/>
          <p:cNvSpPr/>
          <p:nvPr/>
        </p:nvSpPr>
        <p:spPr>
          <a:xfrm>
            <a:off x="1668780" y="2852711"/>
            <a:ext cx="2697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700" dirty="0">
                <a:solidFill>
                  <a:srgbClr val="0B1F3A"/>
                </a:solidFill>
              </a:rPr>
              <a:t>Automated risk alerts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0B1F3A"/>
                </a:solidFill>
              </a:rPr>
              <a:t>Faster reach than calls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0B1F3A"/>
                </a:solidFill>
              </a:rPr>
              <a:t>Expanded contact tracing scale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0B1F3A"/>
                </a:solidFill>
              </a:rPr>
              <a:t>Supported Test and Trace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7886700" y="2852711"/>
            <a:ext cx="2697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dirty="0">
                <a:solidFill>
                  <a:srgbClr val="0B1F3A"/>
                </a:solidFill>
              </a:rPr>
              <a:t>Communication work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0B1F3A"/>
                </a:solidFill>
              </a:rPr>
              <a:t>Privacy questions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0B1F3A"/>
                </a:solidFill>
              </a:rPr>
              <a:t>Digital literacy issues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0B1F3A"/>
                </a:solidFill>
              </a:rPr>
              <a:t>Misuse or misunderstanding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1920240" y="5376672"/>
            <a:ext cx="201168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2048256" y="5495544"/>
            <a:ext cx="175564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5EB8"/>
                </a:solidFill>
              </a:rPr>
              <a:t>1.7M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2066544" y="5907024"/>
            <a:ext cx="171907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exposure notifications by December 2020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5074920" y="5376672"/>
            <a:ext cx="201168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202936" y="5495544"/>
            <a:ext cx="175564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E8E3E"/>
                </a:solidFill>
              </a:rPr>
              <a:t>284k–594k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5221224" y="5907024"/>
            <a:ext cx="171907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estimated cases averted in early phase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8229600" y="5376672"/>
            <a:ext cx="201168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8357616" y="5495544"/>
            <a:ext cx="175564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C95"/>
                </a:solidFill>
              </a:rPr>
              <a:t>1M</a:t>
            </a:r>
            <a:endParaRPr lang="en-US" sz="2400" dirty="0"/>
          </a:p>
        </p:txBody>
      </p:sp>
      <p:sp>
        <p:nvSpPr>
          <p:cNvPr id="22" name="Text 20"/>
          <p:cNvSpPr/>
          <p:nvPr/>
        </p:nvSpPr>
        <p:spPr>
          <a:xfrm>
            <a:off x="8375904" y="5907024"/>
            <a:ext cx="171907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estimated cases averted in first year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25" name="Text 23"/>
          <p:cNvSpPr/>
          <p:nvPr/>
        </p:nvSpPr>
        <p:spPr>
          <a:xfrm>
            <a:off x="4609769" y="6638545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Source: Wymant et al., 2021; Kendall et al., 2023; Palmer et al., 2024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05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Service delivery impact: public health moved into real time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85216" y="822960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64748B"/>
                </a:solidFill>
              </a:rPr>
              <a:t>The app made some pandemic advice immediate, decentralised and available directly through smartphones.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978408" y="1442234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05EB8"/>
                </a:solidFill>
              </a:rPr>
              <a:t>SERVICE SHIFT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3348793" y="2368296"/>
            <a:ext cx="841248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A6C8"/>
            </a:solidFill>
            <a:prstDash val="solid"/>
            <a:headEnd type="none"/>
            <a:tailEnd type="triangle"/>
          </a:ln>
        </p:spPr>
      </p:sp>
      <p:sp>
        <p:nvSpPr>
          <p:cNvPr id="9" name="Shape 7"/>
          <p:cNvSpPr/>
          <p:nvPr/>
        </p:nvSpPr>
        <p:spPr>
          <a:xfrm>
            <a:off x="6183433" y="2368296"/>
            <a:ext cx="429768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A6C8"/>
            </a:solidFill>
            <a:prstDash val="solid"/>
            <a:headEnd type="none"/>
            <a:tailEnd type="triangle"/>
          </a:ln>
        </p:spPr>
      </p:sp>
      <p:sp>
        <p:nvSpPr>
          <p:cNvPr id="10" name="Shape 8"/>
          <p:cNvSpPr/>
          <p:nvPr/>
        </p:nvSpPr>
        <p:spPr>
          <a:xfrm>
            <a:off x="943921" y="1865376"/>
            <a:ext cx="2514600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1108513" y="2075688"/>
            <a:ext cx="2194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5B6472"/>
                </a:solidFill>
              </a:rPr>
              <a:t>Reactive calls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108513" y="2395728"/>
            <a:ext cx="2194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Health system contacts user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4190041" y="1865376"/>
            <a:ext cx="2514600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354633" y="2075688"/>
            <a:ext cx="2194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5EB8"/>
                </a:solidFill>
              </a:rPr>
              <a:t>Real-time alerts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4354633" y="2395728"/>
            <a:ext cx="2194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App notifies likely exposure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7747423" y="1865376"/>
            <a:ext cx="2514600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907443" y="2075688"/>
            <a:ext cx="2194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8E3E"/>
                </a:solidFill>
              </a:rPr>
              <a:t>Self-service action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631006" y="2445954"/>
            <a:ext cx="276817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Guidance, tests and isolation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914401" y="3479303"/>
            <a:ext cx="3200399" cy="82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E8E3E"/>
                </a:solidFill>
              </a:rPr>
              <a:t>EVIDENCE OF IMPACT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914400" y="3899920"/>
            <a:ext cx="3200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Early cases averted (lower estimate)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4343400" y="3881632"/>
            <a:ext cx="1713951" cy="219456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0533888" y="3863344"/>
            <a:ext cx="822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5EB8"/>
                </a:solidFill>
              </a:rPr>
              <a:t>284k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914400" y="4402840"/>
            <a:ext cx="3200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Early cases averted (upper estimate)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4343400" y="4384552"/>
            <a:ext cx="3584814" cy="219456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10533888" y="4366264"/>
            <a:ext cx="822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A6C8"/>
                </a:solidFill>
              </a:rPr>
              <a:t>594k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914400" y="4905760"/>
            <a:ext cx="3200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First-year cases averted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4343400" y="4887472"/>
            <a:ext cx="6035040" cy="219456"/>
          </a:xfrm>
          <a:prstGeom prst="rect">
            <a:avLst/>
          </a:prstGeom>
          <a:solidFill>
            <a:srgbClr val="1E8E3E"/>
          </a:solidFill>
          <a:ln w="12700">
            <a:solidFill>
              <a:srgbClr val="1E8E3E">
                <a:alpha val="0"/>
              </a:srgbClr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10533888" y="4869184"/>
            <a:ext cx="822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8E3E"/>
                </a:solidFill>
              </a:rPr>
              <a:t>~1M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914400" y="5408680"/>
            <a:ext cx="3200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First-year deaths averted</a:t>
            </a:r>
            <a:endParaRPr lang="en-US" sz="1400" dirty="0"/>
          </a:p>
        </p:txBody>
      </p:sp>
      <p:sp>
        <p:nvSpPr>
          <p:cNvPr id="30" name="Shape 28"/>
          <p:cNvSpPr/>
          <p:nvPr/>
        </p:nvSpPr>
        <p:spPr>
          <a:xfrm>
            <a:off x="4343400" y="5390392"/>
            <a:ext cx="146304" cy="219456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>
                <a:alpha val="0"/>
              </a:srgbClr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10533888" y="5372104"/>
            <a:ext cx="822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39C12"/>
                </a:solidFill>
              </a:rPr>
              <a:t>~9,600</a:t>
            </a:r>
            <a:endParaRPr lang="en-US" sz="1400" dirty="0"/>
          </a:p>
        </p:txBody>
      </p:sp>
      <p:sp>
        <p:nvSpPr>
          <p:cNvPr id="33" name="Shape 31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35" name="Text 33"/>
          <p:cNvSpPr/>
          <p:nvPr/>
        </p:nvSpPr>
        <p:spPr>
          <a:xfrm>
            <a:off x="4251960" y="6547104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</a:rPr>
              <a:t>Source: GOV.UK, 2020; Wymant et al., 2021; Kendall et al., 2023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06</a:t>
            </a:r>
            <a:endParaRPr lang="en-US" sz="850" dirty="0"/>
          </a:p>
        </p:txBody>
      </p:sp>
      <p:sp>
        <p:nvSpPr>
          <p:cNvPr id="37" name="Shape 6">
            <a:extLst>
              <a:ext uri="{FF2B5EF4-FFF2-40B4-BE49-F238E27FC236}">
                <a16:creationId xmlns:a16="http://schemas.microsoft.com/office/drawing/2014/main" id="{755A26F5-38B9-E83D-970C-8ABE44AA78C2}"/>
              </a:ext>
            </a:extLst>
          </p:cNvPr>
          <p:cNvSpPr/>
          <p:nvPr/>
        </p:nvSpPr>
        <p:spPr>
          <a:xfrm>
            <a:off x="6704640" y="2398511"/>
            <a:ext cx="1042783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A6C8"/>
            </a:solidFill>
            <a:prstDash val="solid"/>
            <a:headEnd type="none"/>
            <a:tailEnd type="triangle"/>
          </a:ln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Service delivery limitation: impact depended on engagement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66928" y="886968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64748B"/>
                </a:solidFill>
              </a:rPr>
              <a:t>Digital services are only effective when the surrounding system continues to work.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658368" y="1548846"/>
            <a:ext cx="2481072" cy="160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5EB8"/>
                </a:solidFill>
              </a:rPr>
              <a:t>DEPENDENCY CHAIN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2441448" y="2414016"/>
            <a:ext cx="338328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9B3CA"/>
            </a:solidFill>
            <a:prstDash val="solid"/>
            <a:headEnd type="none"/>
            <a:tailEnd type="triangle"/>
          </a:ln>
        </p:spPr>
      </p:sp>
      <p:sp>
        <p:nvSpPr>
          <p:cNvPr id="9" name="Shape 7"/>
          <p:cNvSpPr/>
          <p:nvPr/>
        </p:nvSpPr>
        <p:spPr>
          <a:xfrm>
            <a:off x="4562856" y="2414016"/>
            <a:ext cx="338328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9B3CA"/>
            </a:solidFill>
            <a:prstDash val="solid"/>
            <a:headEnd type="none"/>
            <a:tailEnd type="triangle"/>
          </a:ln>
        </p:spPr>
      </p:sp>
      <p:sp>
        <p:nvSpPr>
          <p:cNvPr id="10" name="Shape 8"/>
          <p:cNvSpPr/>
          <p:nvPr/>
        </p:nvSpPr>
        <p:spPr>
          <a:xfrm>
            <a:off x="6684264" y="2414016"/>
            <a:ext cx="338328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9B3CA"/>
            </a:solidFill>
            <a:prstDash val="solid"/>
            <a:headEnd type="none"/>
            <a:tailEnd type="triangle"/>
          </a:ln>
        </p:spPr>
      </p:sp>
      <p:sp>
        <p:nvSpPr>
          <p:cNvPr id="11" name="Shape 9"/>
          <p:cNvSpPr/>
          <p:nvPr/>
        </p:nvSpPr>
        <p:spPr>
          <a:xfrm>
            <a:off x="8805672" y="2414016"/>
            <a:ext cx="338328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9B3CA"/>
            </a:solidFill>
            <a:prstDash val="solid"/>
            <a:headEnd type="none"/>
            <a:tailEnd type="triangle"/>
          </a:ln>
        </p:spPr>
      </p:sp>
      <p:sp>
        <p:nvSpPr>
          <p:cNvPr id="12" name="Shape 10"/>
          <p:cNvSpPr/>
          <p:nvPr/>
        </p:nvSpPr>
        <p:spPr>
          <a:xfrm>
            <a:off x="658368" y="1947672"/>
            <a:ext cx="1783080" cy="932688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15061" y="2055346"/>
            <a:ext cx="1600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05EB8"/>
                </a:solidFill>
              </a:rPr>
              <a:t>User uptake</a:t>
            </a: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768096" y="2414016"/>
            <a:ext cx="1554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5B6472"/>
                </a:solidFill>
              </a:rPr>
              <a:t>People install and keep app active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779776" y="1947672"/>
            <a:ext cx="1783080" cy="932688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927909" y="2055346"/>
            <a:ext cx="1600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05EB8"/>
                </a:solidFill>
              </a:rPr>
              <a:t>Testing access</a:t>
            </a: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2889504" y="2414016"/>
            <a:ext cx="1554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5B6472"/>
                </a:solidFill>
              </a:rPr>
              <a:t>Positive results can be recorded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4901184" y="1947672"/>
            <a:ext cx="1783080" cy="932688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4901184" y="2137642"/>
            <a:ext cx="1691640" cy="16458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05EB8"/>
                </a:solidFill>
              </a:rPr>
              <a:t>Reporting behaviour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4969764" y="2532888"/>
            <a:ext cx="1554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5B6472"/>
                </a:solidFill>
              </a:rPr>
              <a:t>Users enter results in the app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7022592" y="1947672"/>
            <a:ext cx="1783080" cy="932688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7114032" y="2148840"/>
            <a:ext cx="1600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05EB8"/>
                </a:solidFill>
              </a:rPr>
              <a:t>Public response</a:t>
            </a:r>
            <a:endParaRPr lang="en-US" dirty="0"/>
          </a:p>
        </p:txBody>
      </p:sp>
      <p:sp>
        <p:nvSpPr>
          <p:cNvPr id="23" name="Text 21"/>
          <p:cNvSpPr/>
          <p:nvPr/>
        </p:nvSpPr>
        <p:spPr>
          <a:xfrm>
            <a:off x="7132320" y="2560320"/>
            <a:ext cx="1554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5B6472"/>
                </a:solidFill>
              </a:rPr>
              <a:t>People follow isolation advice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9144000" y="1947672"/>
            <a:ext cx="1783080" cy="932688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9290304" y="2084832"/>
            <a:ext cx="1600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1E8E3E"/>
                </a:solidFill>
              </a:rPr>
              <a:t>Outcome</a:t>
            </a:r>
            <a:endParaRPr lang="en-US" dirty="0"/>
          </a:p>
        </p:txBody>
      </p:sp>
      <p:sp>
        <p:nvSpPr>
          <p:cNvPr id="26" name="Text 24"/>
          <p:cNvSpPr/>
          <p:nvPr/>
        </p:nvSpPr>
        <p:spPr>
          <a:xfrm>
            <a:off x="9290304" y="2414016"/>
            <a:ext cx="1554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5B6472"/>
                </a:solidFill>
              </a:rPr>
              <a:t>Alerts reduce onward spread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658368" y="3300984"/>
            <a:ext cx="238963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39C12"/>
                </a:solidFill>
              </a:rPr>
              <a:t>WHY THE APP CLOSED</a:t>
            </a:r>
            <a:endParaRPr lang="en-US" dirty="0"/>
          </a:p>
        </p:txBody>
      </p:sp>
      <p:sp>
        <p:nvSpPr>
          <p:cNvPr id="28" name="Shape 26"/>
          <p:cNvSpPr/>
          <p:nvPr/>
        </p:nvSpPr>
        <p:spPr>
          <a:xfrm>
            <a:off x="868680" y="3845052"/>
            <a:ext cx="10469880" cy="1211580"/>
          </a:xfrm>
          <a:prstGeom prst="roundRect">
            <a:avLst>
              <a:gd name="adj" fmla="val 6897"/>
            </a:avLst>
          </a:prstGeom>
          <a:solidFill>
            <a:srgbClr val="FFF7E7"/>
          </a:solidFill>
          <a:ln w="13970">
            <a:solidFill>
              <a:srgbClr val="F0D39D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1115568" y="4101084"/>
            <a:ext cx="9966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A"/>
                </a:solidFill>
              </a:rPr>
              <a:t>By April 2023, reduced testing and reduced active use made exposure notifications less valuable.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1325880" y="4526280"/>
            <a:ext cx="94183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This shows that digital transformation has a lifecycle: it needs continuous use, data flows and public relevance.</a:t>
            </a:r>
            <a:endParaRPr lang="en-US" sz="1400" dirty="0"/>
          </a:p>
        </p:txBody>
      </p:sp>
      <p:sp>
        <p:nvSpPr>
          <p:cNvPr id="31" name="Shape 29"/>
          <p:cNvSpPr/>
          <p:nvPr/>
        </p:nvSpPr>
        <p:spPr>
          <a:xfrm>
            <a:off x="1125507" y="5449824"/>
            <a:ext cx="9281160" cy="502920"/>
          </a:xfrm>
          <a:prstGeom prst="roundRect">
            <a:avLst>
              <a:gd name="adj" fmla="val 10909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1354107" y="5614416"/>
            <a:ext cx="871523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05EB8"/>
                </a:solidFill>
              </a:rPr>
              <a:t>Lesson for HSC: technology must be planned with maintenance, communication and exit strategy.</a:t>
            </a:r>
            <a:endParaRPr lang="en-US" sz="1400" dirty="0"/>
          </a:p>
        </p:txBody>
      </p:sp>
      <p:sp>
        <p:nvSpPr>
          <p:cNvPr id="33" name="Shape 31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35" name="Text 33"/>
          <p:cNvSpPr/>
          <p:nvPr/>
        </p:nvSpPr>
        <p:spPr>
          <a:xfrm>
            <a:off x="4251960" y="6547104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</a:rPr>
              <a:t>Source: GOV.UK, 2023; Palmer et al., 2024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07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179735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Patient/service-user impact: from passive recipient to digital participant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619274" y="976951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4748B"/>
                </a:solidFill>
              </a:rPr>
              <a:t>The app gave users a role in surveillance, reporting and self-management.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74469" y="1681158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5EB8"/>
                </a:solidFill>
              </a:rPr>
              <a:t>USER JOURNEY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 flipV="1">
            <a:off x="2422232" y="2572298"/>
            <a:ext cx="278892" cy="4826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8C95"/>
            </a:solidFill>
            <a:prstDash val="solid"/>
            <a:headEnd type="none"/>
            <a:tailEnd type="triangle"/>
          </a:ln>
        </p:spPr>
      </p:sp>
      <p:sp>
        <p:nvSpPr>
          <p:cNvPr id="9" name="Shape 7"/>
          <p:cNvSpPr/>
          <p:nvPr/>
        </p:nvSpPr>
        <p:spPr>
          <a:xfrm flipV="1">
            <a:off x="4310849" y="2572298"/>
            <a:ext cx="459994" cy="4826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8C95"/>
            </a:solidFill>
            <a:prstDash val="solid"/>
            <a:headEnd type="none"/>
            <a:tailEnd type="triangle"/>
          </a:ln>
        </p:spPr>
      </p:sp>
      <p:sp>
        <p:nvSpPr>
          <p:cNvPr id="10" name="Shape 8"/>
          <p:cNvSpPr/>
          <p:nvPr/>
        </p:nvSpPr>
        <p:spPr>
          <a:xfrm>
            <a:off x="6540207" y="2570774"/>
            <a:ext cx="239014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8C95"/>
            </a:solidFill>
            <a:prstDash val="solid"/>
            <a:headEnd type="none"/>
            <a:tailEnd type="triangle"/>
          </a:ln>
        </p:spPr>
      </p:sp>
      <p:sp>
        <p:nvSpPr>
          <p:cNvPr id="11" name="Shape 9"/>
          <p:cNvSpPr/>
          <p:nvPr/>
        </p:nvSpPr>
        <p:spPr>
          <a:xfrm>
            <a:off x="8564206" y="2509814"/>
            <a:ext cx="338328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008C95"/>
            </a:solidFill>
            <a:prstDash val="solid"/>
            <a:headEnd type="none"/>
            <a:tailEnd type="triangle"/>
          </a:ln>
        </p:spPr>
      </p:sp>
      <p:sp>
        <p:nvSpPr>
          <p:cNvPr id="12" name="Shape 10"/>
          <p:cNvSpPr/>
          <p:nvPr/>
        </p:nvSpPr>
        <p:spPr>
          <a:xfrm>
            <a:off x="639152" y="2096810"/>
            <a:ext cx="178308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776312" y="2141293"/>
            <a:ext cx="384048" cy="330641"/>
          </a:xfrm>
          <a:prstGeom prst="ellipse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67168" y="2273881"/>
            <a:ext cx="384048" cy="865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1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1238084" y="2216578"/>
            <a:ext cx="110642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</a:rPr>
              <a:t>Receives risk alert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735164" y="2613446"/>
            <a:ext cx="15910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5B6472"/>
                </a:solidFill>
              </a:rPr>
              <a:t>Knows possible exposure anonymously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2687408" y="2096810"/>
            <a:ext cx="178308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2860128" y="2141293"/>
            <a:ext cx="384048" cy="384048"/>
          </a:xfrm>
          <a:prstGeom prst="ellipse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2856572" y="2283025"/>
            <a:ext cx="384048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2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3367366" y="2226350"/>
            <a:ext cx="106324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</a:rPr>
              <a:t>Checks symptoms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2874860" y="2610398"/>
            <a:ext cx="165506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5B6472"/>
                </a:solidFill>
              </a:rPr>
              <a:t>Receives personalised guidance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770843" y="2097064"/>
            <a:ext cx="178308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4894541" y="2145237"/>
            <a:ext cx="384048" cy="384048"/>
          </a:xfrm>
          <a:prstGeom prst="ellipse">
            <a:avLst/>
          </a:prstGeom>
          <a:solidFill>
            <a:srgbClr val="008C95"/>
          </a:solidFill>
          <a:ln w="12700">
            <a:solidFill>
              <a:srgbClr val="008C95">
                <a:alpha val="0"/>
              </a:srgbClr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4894541" y="2291541"/>
            <a:ext cx="384048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3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5334979" y="2243114"/>
            <a:ext cx="11841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</a:rPr>
              <a:t>Books/records test</a:t>
            </a:r>
            <a:endParaRPr lang="en-US" sz="1350" dirty="0"/>
          </a:p>
        </p:txBody>
      </p:sp>
      <p:sp>
        <p:nvSpPr>
          <p:cNvPr id="26" name="Text 24"/>
          <p:cNvSpPr/>
          <p:nvPr/>
        </p:nvSpPr>
        <p:spPr>
          <a:xfrm>
            <a:off x="4868127" y="2577886"/>
            <a:ext cx="1651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5B6472"/>
                </a:solidFill>
              </a:rPr>
              <a:t>Connects with testing pathway</a:t>
            </a:r>
            <a:endParaRPr lang="en-US" sz="1200" dirty="0"/>
          </a:p>
        </p:txBody>
      </p:sp>
      <p:sp>
        <p:nvSpPr>
          <p:cNvPr id="27" name="Shape 25"/>
          <p:cNvSpPr/>
          <p:nvPr/>
        </p:nvSpPr>
        <p:spPr>
          <a:xfrm>
            <a:off x="6779221" y="2092425"/>
            <a:ext cx="178308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6924382" y="2145237"/>
            <a:ext cx="384048" cy="384048"/>
          </a:xfrm>
          <a:prstGeom prst="ellipse">
            <a:avLst/>
          </a:prstGeom>
          <a:solidFill>
            <a:srgbClr val="1E8E3E"/>
          </a:solidFill>
          <a:ln w="12700">
            <a:solidFill>
              <a:srgbClr val="1E8E3E">
                <a:alpha val="0"/>
              </a:srgbClr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6919022" y="2279690"/>
            <a:ext cx="384048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4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7353171" y="2226350"/>
            <a:ext cx="1209129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1F3A"/>
                </a:solidFill>
              </a:rPr>
              <a:t>Shares positive result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6878535" y="2620210"/>
            <a:ext cx="1649601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Warns others without naming them</a:t>
            </a:r>
            <a:endParaRPr lang="en-US" sz="1400" dirty="0"/>
          </a:p>
        </p:txBody>
      </p:sp>
      <p:sp>
        <p:nvSpPr>
          <p:cNvPr id="32" name="Shape 30"/>
          <p:cNvSpPr/>
          <p:nvPr/>
        </p:nvSpPr>
        <p:spPr>
          <a:xfrm>
            <a:off x="8902534" y="2042581"/>
            <a:ext cx="1783080" cy="96012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33" name="Shape 31"/>
          <p:cNvSpPr/>
          <p:nvPr/>
        </p:nvSpPr>
        <p:spPr>
          <a:xfrm>
            <a:off x="9046933" y="2060234"/>
            <a:ext cx="384048" cy="384048"/>
          </a:xfrm>
          <a:prstGeom prst="ellipse">
            <a:avLst/>
          </a:prstGeom>
          <a:solidFill>
            <a:srgbClr val="F39C12"/>
          </a:solidFill>
          <a:ln w="12700">
            <a:solidFill>
              <a:srgbClr val="F39C12">
                <a:alpha val="0"/>
              </a:srgbClr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9046933" y="2195054"/>
            <a:ext cx="384048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</a:rPr>
              <a:t>5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9479368" y="2156753"/>
            <a:ext cx="12420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</a:rPr>
              <a:t>Follows isolation advice</a:t>
            </a:r>
            <a:endParaRPr lang="en-US" sz="1350" dirty="0"/>
          </a:p>
        </p:txBody>
      </p:sp>
      <p:sp>
        <p:nvSpPr>
          <p:cNvPr id="36" name="Text 34"/>
          <p:cNvSpPr/>
          <p:nvPr/>
        </p:nvSpPr>
        <p:spPr>
          <a:xfrm>
            <a:off x="9062935" y="2589697"/>
            <a:ext cx="151993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5B6472"/>
                </a:solidFill>
              </a:rPr>
              <a:t>Protects household and wider contacts</a:t>
            </a:r>
            <a:endParaRPr lang="en-US" sz="1200" dirty="0"/>
          </a:p>
        </p:txBody>
      </p:sp>
      <p:sp>
        <p:nvSpPr>
          <p:cNvPr id="37" name="Text 35"/>
          <p:cNvSpPr/>
          <p:nvPr/>
        </p:nvSpPr>
        <p:spPr>
          <a:xfrm>
            <a:off x="735164" y="3594234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635BFF"/>
                </a:solidFill>
              </a:rPr>
              <a:t>EXPERIENCE WAS SHAPED BY TRUST</a:t>
            </a:r>
            <a:endParaRPr lang="en-US" dirty="0"/>
          </a:p>
        </p:txBody>
      </p:sp>
      <p:sp>
        <p:nvSpPr>
          <p:cNvPr id="38" name="Shape 36"/>
          <p:cNvSpPr/>
          <p:nvPr/>
        </p:nvSpPr>
        <p:spPr>
          <a:xfrm>
            <a:off x="619274" y="4259052"/>
            <a:ext cx="5074920" cy="1554480"/>
          </a:xfrm>
          <a:prstGeom prst="roundRect">
            <a:avLst>
              <a:gd name="adj" fmla="val 4706"/>
            </a:avLst>
          </a:prstGeom>
          <a:solidFill>
            <a:srgbClr val="F2F2FF"/>
          </a:solidFill>
          <a:ln w="12700">
            <a:solidFill>
              <a:srgbClr val="D4D1FF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994178" y="4494598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B1F3A"/>
                </a:solidFill>
              </a:rPr>
              <a:t>Adoption was linked to trust in the app and wider government response.</a:t>
            </a:r>
            <a:endParaRPr lang="en-US" dirty="0"/>
          </a:p>
        </p:txBody>
      </p:sp>
      <p:sp>
        <p:nvSpPr>
          <p:cNvPr id="40" name="Text 38"/>
          <p:cNvSpPr/>
          <p:nvPr/>
        </p:nvSpPr>
        <p:spPr>
          <a:xfrm>
            <a:off x="958314" y="5285115"/>
            <a:ext cx="4297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Privacy design helped, but trust also required communication, transparency and social support.</a:t>
            </a:r>
            <a:endParaRPr lang="en-US" sz="1400" dirty="0"/>
          </a:p>
        </p:txBody>
      </p:sp>
      <p:sp>
        <p:nvSpPr>
          <p:cNvPr id="41" name="Shape 39"/>
          <p:cNvSpPr/>
          <p:nvPr/>
        </p:nvSpPr>
        <p:spPr>
          <a:xfrm>
            <a:off x="6014234" y="4259052"/>
            <a:ext cx="4983480" cy="1554480"/>
          </a:xfrm>
          <a:prstGeom prst="roundRect">
            <a:avLst>
              <a:gd name="adj" fmla="val 4706"/>
            </a:avLst>
          </a:prstGeom>
          <a:solidFill>
            <a:srgbClr val="EAF7F8"/>
          </a:solidFill>
          <a:ln w="12700">
            <a:solidFill>
              <a:srgbClr val="BEE6EA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6261122" y="4560804"/>
            <a:ext cx="44805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B1F3A"/>
                </a:solidFill>
              </a:rPr>
              <a:t>Self-management was useful, but alerts could also create anxiety or frustration when support was limited.</a:t>
            </a:r>
            <a:endParaRPr lang="en-US" dirty="0"/>
          </a:p>
        </p:txBody>
      </p:sp>
      <p:sp>
        <p:nvSpPr>
          <p:cNvPr id="43" name="Text 41"/>
          <p:cNvSpPr/>
          <p:nvPr/>
        </p:nvSpPr>
        <p:spPr>
          <a:xfrm>
            <a:off x="6313468" y="5313993"/>
            <a:ext cx="4160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User experience was social, ethical and practical—not just technical.</a:t>
            </a:r>
            <a:endParaRPr lang="en-US" sz="1400" dirty="0"/>
          </a:p>
        </p:txBody>
      </p:sp>
      <p:sp>
        <p:nvSpPr>
          <p:cNvPr id="44" name="Shape 42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46" name="Text 44"/>
          <p:cNvSpPr/>
          <p:nvPr/>
        </p:nvSpPr>
        <p:spPr>
          <a:xfrm>
            <a:off x="4251960" y="6547104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Source: Dowthwaite et al., 2021; Panchal et al., 2021; Samuel and Sims, 2021</a:t>
            </a:r>
            <a:endParaRPr lang="en-US" sz="1400" dirty="0"/>
          </a:p>
        </p:txBody>
      </p:sp>
      <p:sp>
        <p:nvSpPr>
          <p:cNvPr id="47" name="Text 45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08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Patient/service-user barriers: why technology alone was not enough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658368" y="996696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64748B"/>
                </a:solidFill>
              </a:rPr>
              <a:t>The research demonstrates that app benefit was limited by real-life barriers.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31520" y="1547661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5EB8"/>
                </a:solidFill>
              </a:rPr>
              <a:t>BARRIER MAP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4009868" y="2526725"/>
            <a:ext cx="3639820" cy="2066543"/>
          </a:xfrm>
          <a:prstGeom prst="ellipse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670387" y="3183785"/>
            <a:ext cx="2257516" cy="55299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</a:rPr>
              <a:t>Trust </a:t>
            </a:r>
          </a:p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</a:rPr>
              <a:t>&amp;</a:t>
            </a:r>
            <a:endParaRPr lang="en-US" sz="2500" dirty="0"/>
          </a:p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</a:rPr>
              <a:t>Understanding</a:t>
            </a:r>
            <a:endParaRPr lang="en-US" sz="2500" dirty="0"/>
          </a:p>
        </p:txBody>
      </p:sp>
      <p:sp>
        <p:nvSpPr>
          <p:cNvPr id="10" name="Shape 8"/>
          <p:cNvSpPr/>
          <p:nvPr/>
        </p:nvSpPr>
        <p:spPr>
          <a:xfrm>
            <a:off x="2199218" y="2167029"/>
            <a:ext cx="2403684" cy="609666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B6C7D8"/>
            </a:solidFill>
            <a:prstDash val="solid"/>
            <a:headEnd type="none"/>
            <a:tailEnd type="triangle"/>
          </a:ln>
        </p:spPr>
      </p:sp>
      <p:sp>
        <p:nvSpPr>
          <p:cNvPr id="11" name="Shape 9"/>
          <p:cNvSpPr/>
          <p:nvPr/>
        </p:nvSpPr>
        <p:spPr>
          <a:xfrm>
            <a:off x="10031476" y="2167643"/>
            <a:ext cx="0" cy="1009633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B6C7D8"/>
            </a:solidFill>
            <a:prstDash val="solid"/>
            <a:headEnd type="none"/>
            <a:tailEnd type="triangle"/>
          </a:ln>
        </p:spPr>
      </p:sp>
      <p:sp>
        <p:nvSpPr>
          <p:cNvPr id="12" name="Shape 10"/>
          <p:cNvSpPr/>
          <p:nvPr/>
        </p:nvSpPr>
        <p:spPr>
          <a:xfrm flipV="1">
            <a:off x="2468880" y="4257395"/>
            <a:ext cx="1745456" cy="609666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B6C7D8"/>
            </a:solidFill>
            <a:prstDash val="solid"/>
            <a:headEnd type="none"/>
            <a:tailEnd type="triangle"/>
          </a:ln>
        </p:spPr>
      </p:sp>
      <p:sp>
        <p:nvSpPr>
          <p:cNvPr id="13" name="Shape 11"/>
          <p:cNvSpPr/>
          <p:nvPr/>
        </p:nvSpPr>
        <p:spPr>
          <a:xfrm>
            <a:off x="9309646" y="4599436"/>
            <a:ext cx="0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B6C7D8"/>
            </a:solidFill>
            <a:prstDash val="solid"/>
            <a:headEnd type="none"/>
            <a:tailEnd type="triangle"/>
          </a:ln>
        </p:spPr>
      </p:sp>
      <p:sp>
        <p:nvSpPr>
          <p:cNvPr id="14" name="Shape 12"/>
          <p:cNvSpPr/>
          <p:nvPr/>
        </p:nvSpPr>
        <p:spPr>
          <a:xfrm>
            <a:off x="326508" y="1922565"/>
            <a:ext cx="2666953" cy="1408173"/>
          </a:xfrm>
          <a:prstGeom prst="roundRect">
            <a:avLst>
              <a:gd name="adj" fmla="val 5660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326507" y="1922565"/>
            <a:ext cx="160415" cy="1408173"/>
          </a:xfrm>
          <a:prstGeom prst="rect">
            <a:avLst/>
          </a:prstGeom>
          <a:solidFill>
            <a:srgbClr val="635BFF"/>
          </a:solidFill>
          <a:ln w="12700">
            <a:solidFill>
              <a:srgbClr val="635BFF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94264" y="2238932"/>
            <a:ext cx="2578100" cy="2922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A"/>
                </a:solidFill>
              </a:rPr>
              <a:t>Privacy concern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637658" y="2702175"/>
            <a:ext cx="2578100" cy="3188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Fear of surveillance or data misuse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8797036" y="1692155"/>
            <a:ext cx="2834132" cy="1408173"/>
          </a:xfrm>
          <a:prstGeom prst="roundRect">
            <a:avLst>
              <a:gd name="adj" fmla="val 5660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8797035" y="1692155"/>
            <a:ext cx="160415" cy="1408173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9053068" y="1893324"/>
            <a:ext cx="2578100" cy="2922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A"/>
                </a:solidFill>
              </a:rPr>
              <a:t>Digital literacy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9117584" y="2410824"/>
            <a:ext cx="2578100" cy="3188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Users may not understand app functions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566928" y="4136281"/>
            <a:ext cx="2853298" cy="1408173"/>
          </a:xfrm>
          <a:prstGeom prst="roundRect">
            <a:avLst>
              <a:gd name="adj" fmla="val 5660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566927" y="4136281"/>
            <a:ext cx="160415" cy="1408173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>
                <a:alpha val="0"/>
              </a:srgbClr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822960" y="4337450"/>
            <a:ext cx="2578100" cy="2922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A"/>
                </a:solidFill>
              </a:rPr>
              <a:t>Access gap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822960" y="4815946"/>
            <a:ext cx="2578100" cy="3188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Older phones or no smartphone access</a:t>
            </a:r>
            <a:endParaRPr lang="en-US" sz="1400" dirty="0"/>
          </a:p>
        </p:txBody>
      </p:sp>
      <p:sp>
        <p:nvSpPr>
          <p:cNvPr id="26" name="Shape 24"/>
          <p:cNvSpPr/>
          <p:nvPr/>
        </p:nvSpPr>
        <p:spPr>
          <a:xfrm>
            <a:off x="8075206" y="4123947"/>
            <a:ext cx="2858846" cy="1408173"/>
          </a:xfrm>
          <a:prstGeom prst="roundRect">
            <a:avLst>
              <a:gd name="adj" fmla="val 5660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8075205" y="4123947"/>
            <a:ext cx="160415" cy="1408173"/>
          </a:xfrm>
          <a:prstGeom prst="rect">
            <a:avLst/>
          </a:prstGeom>
          <a:solidFill>
            <a:srgbClr val="1E8E3E"/>
          </a:solidFill>
          <a:ln w="12700">
            <a:solidFill>
              <a:srgbClr val="1E8E3E">
                <a:alpha val="0"/>
              </a:srgbClr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8331238" y="4325116"/>
            <a:ext cx="2578100" cy="2922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A"/>
                </a:solidFill>
              </a:rPr>
              <a:t>Isolation support</a:t>
            </a:r>
            <a:endParaRPr lang="en-US" sz="2000" dirty="0"/>
          </a:p>
        </p:txBody>
      </p:sp>
      <p:sp>
        <p:nvSpPr>
          <p:cNvPr id="29" name="Text 27"/>
          <p:cNvSpPr/>
          <p:nvPr/>
        </p:nvSpPr>
        <p:spPr>
          <a:xfrm>
            <a:off x="8355952" y="4855304"/>
            <a:ext cx="2185734" cy="3188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72"/>
                </a:solidFill>
              </a:rPr>
              <a:t>Following advice requires money, time and help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1218306" y="5969664"/>
            <a:ext cx="955776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05EB8"/>
                </a:solidFill>
              </a:rPr>
              <a:t>Design implication: public health apps need inclusive access, clear communication and practical support.</a:t>
            </a:r>
            <a:endParaRPr lang="en-US" sz="1400" dirty="0"/>
          </a:p>
        </p:txBody>
      </p:sp>
      <p:sp>
        <p:nvSpPr>
          <p:cNvPr id="32" name="Shape 30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34" name="Text 32"/>
          <p:cNvSpPr/>
          <p:nvPr/>
        </p:nvSpPr>
        <p:spPr>
          <a:xfrm>
            <a:off x="4251960" y="6547104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Source: Palmer et al., 2024; Samuel and Sims, 2021; Dowthwaite et al., 2021</a:t>
            </a:r>
            <a:endParaRPr lang="en-US" sz="1400" dirty="0"/>
          </a:p>
        </p:txBody>
      </p:sp>
      <p:sp>
        <p:nvSpPr>
          <p:cNvPr id="35" name="Text 33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09</a:t>
            </a:r>
            <a:endParaRPr lang="en-US" sz="850" dirty="0"/>
          </a:p>
        </p:txBody>
      </p:sp>
      <p:sp>
        <p:nvSpPr>
          <p:cNvPr id="36" name="Shape 8">
            <a:extLst>
              <a:ext uri="{FF2B5EF4-FFF2-40B4-BE49-F238E27FC236}">
                <a16:creationId xmlns:a16="http://schemas.microsoft.com/office/drawing/2014/main" id="{A34E2BE6-182A-5CE6-9B8C-58DB41BA2585}"/>
              </a:ext>
            </a:extLst>
          </p:cNvPr>
          <p:cNvSpPr/>
          <p:nvPr/>
        </p:nvSpPr>
        <p:spPr>
          <a:xfrm flipH="1">
            <a:off x="7197344" y="2314935"/>
            <a:ext cx="1657022" cy="46176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B6C7D8"/>
            </a:solidFill>
            <a:prstDash val="solid"/>
            <a:headEnd type="none"/>
            <a:tailEnd type="triangle"/>
          </a:ln>
        </p:spPr>
      </p:sp>
      <p:sp>
        <p:nvSpPr>
          <p:cNvPr id="37" name="Shape 10">
            <a:extLst>
              <a:ext uri="{FF2B5EF4-FFF2-40B4-BE49-F238E27FC236}">
                <a16:creationId xmlns:a16="http://schemas.microsoft.com/office/drawing/2014/main" id="{73BAD8C8-AAFA-BE9D-D2A0-BEC07CA61E3F}"/>
              </a:ext>
            </a:extLst>
          </p:cNvPr>
          <p:cNvSpPr/>
          <p:nvPr/>
        </p:nvSpPr>
        <p:spPr>
          <a:xfrm flipH="1" flipV="1">
            <a:off x="7286867" y="4203272"/>
            <a:ext cx="725641" cy="456987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B6C7D8"/>
            </a:solidFill>
            <a:prstDash val="solid"/>
            <a:headEnd type="none"/>
            <a:tailEnd type="triangle"/>
          </a:ln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Community impact: unequal outcomes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06403" y="939547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4748B"/>
                </a:solidFill>
              </a:rPr>
              <a:t>Collective protection varied by local uptake, reporting behaviour, access and prevalence.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441655" y="1579626"/>
            <a:ext cx="2530145" cy="1508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5EB8"/>
                </a:solidFill>
              </a:rPr>
              <a:t>COMMUNITY PATHWAY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822960" y="2011680"/>
            <a:ext cx="2148840" cy="1207008"/>
          </a:xfrm>
          <a:prstGeom prst="roundRect">
            <a:avLst>
              <a:gd name="adj" fmla="val 6061"/>
            </a:avLst>
          </a:prstGeom>
          <a:solidFill>
            <a:srgbClr val="FFFFFF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822960" y="2011680"/>
            <a:ext cx="2148840" cy="16459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097280" y="2340864"/>
            <a:ext cx="1600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0B1F3A"/>
                </a:solidFill>
              </a:rPr>
              <a:t>App users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1005840" y="2670048"/>
            <a:ext cx="1783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receive alerts, report tests and follow advice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3154680" y="2606040"/>
            <a:ext cx="822960" cy="0"/>
          </a:xfrm>
          <a:prstGeom prst="line">
            <a:avLst/>
          </a:prstGeom>
          <a:noFill/>
          <a:ln w="22860">
            <a:solidFill>
              <a:srgbClr val="B6C7D8"/>
            </a:solidFill>
            <a:prstDash val="solid"/>
            <a:headEnd type="none"/>
            <a:tailEnd type="triangle"/>
          </a:ln>
        </p:spPr>
      </p:sp>
      <p:sp>
        <p:nvSpPr>
          <p:cNvPr id="13" name="Shape 11"/>
          <p:cNvSpPr/>
          <p:nvPr/>
        </p:nvSpPr>
        <p:spPr>
          <a:xfrm>
            <a:off x="4096512" y="1572768"/>
            <a:ext cx="3154680" cy="2084832"/>
          </a:xfrm>
          <a:prstGeom prst="roundRect">
            <a:avLst>
              <a:gd name="adj" fmla="val 3509"/>
            </a:avLst>
          </a:prstGeom>
          <a:solidFill>
            <a:srgbClr val="F8FAFC"/>
          </a:solidFill>
          <a:ln w="12700">
            <a:solidFill>
              <a:srgbClr val="D7E2ED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407408" y="1810512"/>
            <a:ext cx="25603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0B1F3A"/>
                </a:solidFill>
              </a:rPr>
              <a:t>Community settings</a:t>
            </a:r>
            <a:endParaRPr lang="en-US" sz="1650" dirty="0"/>
          </a:p>
        </p:txBody>
      </p:sp>
      <p:sp>
        <p:nvSpPr>
          <p:cNvPr id="15" name="Shape 13"/>
          <p:cNvSpPr/>
          <p:nvPr/>
        </p:nvSpPr>
        <p:spPr>
          <a:xfrm>
            <a:off x="4389120" y="2267712"/>
            <a:ext cx="1143000" cy="384048"/>
          </a:xfrm>
          <a:prstGeom prst="roundRect">
            <a:avLst>
              <a:gd name="adj" fmla="val 11905"/>
            </a:avLst>
          </a:prstGeom>
          <a:solidFill>
            <a:srgbClr val="FFFFFF"/>
          </a:solidFill>
          <a:ln w="15240">
            <a:solidFill>
              <a:srgbClr val="1E8E3E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4462272" y="2400300"/>
            <a:ext cx="996696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1F3A"/>
                </a:solidFill>
              </a:rPr>
              <a:t>Household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5715000" y="2267712"/>
            <a:ext cx="1143000" cy="384048"/>
          </a:xfrm>
          <a:prstGeom prst="roundRect">
            <a:avLst>
              <a:gd name="adj" fmla="val 11905"/>
            </a:avLst>
          </a:prstGeom>
          <a:solidFill>
            <a:srgbClr val="FFFFFF"/>
          </a:solidFill>
          <a:ln w="15240">
            <a:solidFill>
              <a:srgbClr val="F39C12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788152" y="2400300"/>
            <a:ext cx="996696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1F3A"/>
                </a:solidFill>
              </a:rPr>
              <a:t>Workplace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389120" y="2907792"/>
            <a:ext cx="1143000" cy="384048"/>
          </a:xfrm>
          <a:prstGeom prst="roundRect">
            <a:avLst>
              <a:gd name="adj" fmla="val 11905"/>
            </a:avLst>
          </a:prstGeom>
          <a:solidFill>
            <a:srgbClr val="FFFFFF"/>
          </a:solidFill>
          <a:ln w="15240">
            <a:solidFill>
              <a:srgbClr val="00A6C8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462272" y="3040380"/>
            <a:ext cx="996696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1F3A"/>
                </a:solidFill>
              </a:rPr>
              <a:t>School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5715000" y="2907792"/>
            <a:ext cx="1143000" cy="384048"/>
          </a:xfrm>
          <a:prstGeom prst="roundRect">
            <a:avLst>
              <a:gd name="adj" fmla="val 11905"/>
            </a:avLst>
          </a:prstGeom>
          <a:solidFill>
            <a:srgbClr val="FFFFFF"/>
          </a:solidFill>
          <a:ln w="15240">
            <a:solidFill>
              <a:srgbClr val="635BF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687568" y="3028949"/>
            <a:ext cx="1216152" cy="1005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1F3A"/>
                </a:solidFill>
              </a:rPr>
              <a:t>Venue/business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7406640" y="2606040"/>
            <a:ext cx="822960" cy="0"/>
          </a:xfrm>
          <a:prstGeom prst="line">
            <a:avLst/>
          </a:prstGeom>
          <a:noFill/>
          <a:ln w="22860">
            <a:solidFill>
              <a:srgbClr val="B6C7D8"/>
            </a:solidFill>
            <a:prstDash val="solid"/>
            <a:headEnd type="none"/>
            <a:tailEnd type="triangle"/>
          </a:ln>
        </p:spPr>
      </p:sp>
      <p:sp>
        <p:nvSpPr>
          <p:cNvPr id="24" name="Shape 22"/>
          <p:cNvSpPr/>
          <p:nvPr/>
        </p:nvSpPr>
        <p:spPr>
          <a:xfrm>
            <a:off x="8339328" y="1481328"/>
            <a:ext cx="2971800" cy="1005840"/>
          </a:xfrm>
          <a:prstGeom prst="roundRect">
            <a:avLst>
              <a:gd name="adj" fmla="val 7273"/>
            </a:avLst>
          </a:prstGeom>
          <a:solidFill>
            <a:srgbClr val="F1F8F3"/>
          </a:solidFill>
          <a:ln w="12700">
            <a:solidFill>
              <a:srgbClr val="C8E6D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8641080" y="1709928"/>
            <a:ext cx="2377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1E8E3E"/>
                </a:solidFill>
              </a:rPr>
              <a:t>Higher protection</a:t>
            </a:r>
            <a:endParaRPr lang="en-US" sz="1550" dirty="0"/>
          </a:p>
        </p:txBody>
      </p:sp>
      <p:sp>
        <p:nvSpPr>
          <p:cNvPr id="26" name="Text 24"/>
          <p:cNvSpPr/>
          <p:nvPr/>
        </p:nvSpPr>
        <p:spPr>
          <a:xfrm>
            <a:off x="8613648" y="2057400"/>
            <a:ext cx="24231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when uptake, testing and reporting are strong</a:t>
            </a:r>
            <a:endParaRPr lang="en-US" sz="1200" dirty="0"/>
          </a:p>
        </p:txBody>
      </p:sp>
      <p:sp>
        <p:nvSpPr>
          <p:cNvPr id="27" name="Shape 25"/>
          <p:cNvSpPr/>
          <p:nvPr/>
        </p:nvSpPr>
        <p:spPr>
          <a:xfrm>
            <a:off x="8339328" y="2788920"/>
            <a:ext cx="2971800" cy="1005840"/>
          </a:xfrm>
          <a:prstGeom prst="roundRect">
            <a:avLst>
              <a:gd name="adj" fmla="val 7273"/>
            </a:avLst>
          </a:prstGeom>
          <a:solidFill>
            <a:srgbClr val="FFF7E7"/>
          </a:solidFill>
          <a:ln w="12700">
            <a:solidFill>
              <a:srgbClr val="F1CE93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8613648" y="2928365"/>
            <a:ext cx="2377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F39C12"/>
                </a:solidFill>
              </a:rPr>
              <a:t>Lower protection</a:t>
            </a:r>
            <a:endParaRPr lang="en-US" sz="1550" dirty="0"/>
          </a:p>
        </p:txBody>
      </p:sp>
      <p:sp>
        <p:nvSpPr>
          <p:cNvPr id="29" name="Text 27"/>
          <p:cNvSpPr/>
          <p:nvPr/>
        </p:nvSpPr>
        <p:spPr>
          <a:xfrm>
            <a:off x="8613648" y="3321992"/>
            <a:ext cx="24231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5B6472"/>
                </a:solidFill>
              </a:rPr>
              <a:t>when access, literacy or engagement are limited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685800" y="3895342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D64545"/>
                </a:solidFill>
              </a:rPr>
              <a:t>CRITICAL FINDING</a:t>
            </a:r>
            <a:endParaRPr lang="en-US" dirty="0"/>
          </a:p>
        </p:txBody>
      </p:sp>
      <p:sp>
        <p:nvSpPr>
          <p:cNvPr id="31" name="Shape 29"/>
          <p:cNvSpPr/>
          <p:nvPr/>
        </p:nvSpPr>
        <p:spPr>
          <a:xfrm>
            <a:off x="530642" y="4439411"/>
            <a:ext cx="10469880" cy="786384"/>
          </a:xfrm>
          <a:prstGeom prst="roundRect">
            <a:avLst>
              <a:gd name="adj" fmla="val 9302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823250" y="4695443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b="1" dirty="0"/>
              <a:t>The same digital app did not create the same community benefit everywhere. Local uptake, digital literacy, reporting behaviour and virus prevalence shaped the outcome.</a:t>
            </a:r>
            <a:endParaRPr lang="en-US" sz="1400" dirty="0"/>
          </a:p>
        </p:txBody>
      </p:sp>
      <p:sp>
        <p:nvSpPr>
          <p:cNvPr id="35" name="Shape 33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37" name="Text 35"/>
          <p:cNvSpPr/>
          <p:nvPr/>
        </p:nvSpPr>
        <p:spPr>
          <a:xfrm>
            <a:off x="4251960" y="6547104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Source: Kendall et al., 2023; Palmer et al., 2024; GOV.UK, 2021</a:t>
            </a:r>
            <a:endParaRPr lang="en-US" sz="1400" dirty="0"/>
          </a:p>
        </p:txBody>
      </p:sp>
      <p:sp>
        <p:nvSpPr>
          <p:cNvPr id="38" name="Text 36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10</a:t>
            </a:r>
            <a:endParaRPr lang="en-US" sz="850" dirty="0"/>
          </a:p>
        </p:txBody>
      </p:sp>
      <p:sp>
        <p:nvSpPr>
          <p:cNvPr id="39" name="Shape 29">
            <a:extLst>
              <a:ext uri="{FF2B5EF4-FFF2-40B4-BE49-F238E27FC236}">
                <a16:creationId xmlns:a16="http://schemas.microsoft.com/office/drawing/2014/main" id="{B43EE162-A023-9912-05F3-75A8396AECDD}"/>
              </a:ext>
            </a:extLst>
          </p:cNvPr>
          <p:cNvSpPr/>
          <p:nvPr/>
        </p:nvSpPr>
        <p:spPr>
          <a:xfrm>
            <a:off x="530860" y="5434965"/>
            <a:ext cx="10469880" cy="622934"/>
          </a:xfrm>
          <a:prstGeom prst="roundRect">
            <a:avLst>
              <a:gd name="adj" fmla="val 9302"/>
            </a:avLst>
          </a:prstGeom>
          <a:solidFill>
            <a:srgbClr val="FFFFFF"/>
          </a:solidFill>
          <a:ln w="12700">
            <a:solidFill>
              <a:srgbClr val="D5DEE8"/>
            </a:solidFill>
            <a:prstDash val="solid"/>
          </a:ln>
        </p:spPr>
      </p:sp>
      <p:sp>
        <p:nvSpPr>
          <p:cNvPr id="40" name="Text 30">
            <a:extLst>
              <a:ext uri="{FF2B5EF4-FFF2-40B4-BE49-F238E27FC236}">
                <a16:creationId xmlns:a16="http://schemas.microsoft.com/office/drawing/2014/main" id="{E3B36819-73CF-A202-3925-55750777CC44}"/>
              </a:ext>
            </a:extLst>
          </p:cNvPr>
          <p:cNvSpPr/>
          <p:nvPr/>
        </p:nvSpPr>
        <p:spPr>
          <a:xfrm>
            <a:off x="850392" y="5591556"/>
            <a:ext cx="9875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400" b="1" dirty="0"/>
              <a:t>Lesson for HSC: digital public health needs local inclusion planning, not only national rollout.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Overall value of the research for health and social care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85216" y="822960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4748B"/>
                </a:solidFill>
              </a:rPr>
              <a:t>The report demonstrates that successful digital transformation needs more than a useful app.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658368" y="1401720"/>
            <a:ext cx="2743200" cy="1828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5EB8"/>
                </a:solidFill>
              </a:rPr>
              <a:t>MAIN CONCLUSION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600311" y="1787652"/>
            <a:ext cx="10607040" cy="841248"/>
          </a:xfrm>
          <a:prstGeom prst="roundRect">
            <a:avLst>
              <a:gd name="adj" fmla="val 8696"/>
            </a:avLst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938639" y="2061972"/>
            <a:ext cx="9921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</a:rPr>
              <a:t>The NHS COVID-19 app was effective but constrained: success depended on technology, people and systems working together.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3584448" y="3765042"/>
            <a:ext cx="1536192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AB4CD"/>
            </a:solidFill>
            <a:prstDash val="solid"/>
            <a:headEnd type="none"/>
            <a:tailEnd type="triangle"/>
          </a:ln>
        </p:spPr>
      </p:sp>
      <p:sp>
        <p:nvSpPr>
          <p:cNvPr id="11" name="Shape 9"/>
          <p:cNvSpPr/>
          <p:nvPr/>
        </p:nvSpPr>
        <p:spPr>
          <a:xfrm>
            <a:off x="6949440" y="3765042"/>
            <a:ext cx="1508760" cy="0"/>
          </a:xfrm>
          <a:prstGeom prst="line">
            <a:avLst/>
          </a:prstGeom>
          <a:solidFill>
            <a:srgbClr val="FFFFFF">
              <a:alpha val="0"/>
            </a:srgbClr>
          </a:solidFill>
          <a:ln w="25400">
            <a:solidFill>
              <a:srgbClr val="9AB4CD"/>
            </a:solidFill>
            <a:prstDash val="solid"/>
            <a:headEnd type="none"/>
            <a:tailEnd type="triangle"/>
          </a:ln>
        </p:spPr>
      </p:sp>
      <p:sp>
        <p:nvSpPr>
          <p:cNvPr id="12" name="Shape 10"/>
          <p:cNvSpPr/>
          <p:nvPr/>
        </p:nvSpPr>
        <p:spPr>
          <a:xfrm>
            <a:off x="1783080" y="2880360"/>
            <a:ext cx="1828800" cy="1828800"/>
          </a:xfrm>
          <a:prstGeom prst="ellipse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1965960" y="3691890"/>
            <a:ext cx="1463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</a:rPr>
              <a:t>Technology</a:t>
            </a: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325880" y="4817619"/>
            <a:ext cx="29260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Secure design, real-time alerts, testing links and clear user pathways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5120640" y="2880360"/>
            <a:ext cx="1828800" cy="1828800"/>
          </a:xfrm>
          <a:prstGeom prst="ellipse">
            <a:avLst/>
          </a:prstGeom>
          <a:solidFill>
            <a:srgbClr val="008C95"/>
          </a:solidFill>
          <a:ln w="12700">
            <a:solidFill>
              <a:srgbClr val="008C95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303520" y="3664458"/>
            <a:ext cx="1463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</a:rPr>
              <a:t>People</a:t>
            </a: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4663440" y="4817619"/>
            <a:ext cx="29260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Trust, communication, digital literacy and willingness to act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8458200" y="2880360"/>
            <a:ext cx="1828800" cy="1828800"/>
          </a:xfrm>
          <a:prstGeom prst="ellipse">
            <a:avLst/>
          </a:prstGeom>
          <a:solidFill>
            <a:srgbClr val="1E8E3E"/>
          </a:solidFill>
          <a:ln w="12700">
            <a:solidFill>
              <a:srgbClr val="1E8E3E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8641080" y="3645264"/>
            <a:ext cx="1463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</a:rPr>
              <a:t>Systems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8001000" y="4817619"/>
            <a:ext cx="29260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5B6472"/>
                </a:solidFill>
              </a:rPr>
              <a:t>Workforce support, testing access, venue compliance and social support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938639" y="5660137"/>
            <a:ext cx="10881359" cy="539493"/>
          </a:xfrm>
          <a:prstGeom prst="roundRect">
            <a:avLst>
              <a:gd name="adj" fmla="val 14286"/>
            </a:avLst>
          </a:prstGeom>
          <a:solidFill>
            <a:srgbClr val="EEF6FF"/>
          </a:solidFill>
          <a:ln w="12700">
            <a:solidFill>
              <a:srgbClr val="C6DFF3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755760" y="5879369"/>
            <a:ext cx="11064239" cy="139417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05EB8"/>
                </a:solidFill>
              </a:rPr>
              <a:t>Practical recommendation: future HSC apps should be co-designed, transparent, accessible and supported by human services.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25" name="Text 23"/>
          <p:cNvSpPr/>
          <p:nvPr/>
        </p:nvSpPr>
        <p:spPr>
          <a:xfrm>
            <a:off x="4251960" y="6547104"/>
            <a:ext cx="6263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Synthesis of report findings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11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005EB8"/>
          </a:solidFill>
          <a:ln w="12700">
            <a:solidFill>
              <a:srgbClr val="005EB8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118872"/>
            <a:ext cx="12191695" cy="32004"/>
          </a:xfrm>
          <a:prstGeom prst="rect">
            <a:avLst/>
          </a:prstGeom>
          <a:solidFill>
            <a:srgbClr val="00A6C8"/>
          </a:solidFill>
          <a:ln w="12700">
            <a:solidFill>
              <a:srgbClr val="00A6C8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66928" y="393192"/>
            <a:ext cx="10698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85216" y="822960"/>
            <a:ext cx="10789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4748B"/>
                </a:solidFill>
              </a:rPr>
              <a:t>Key sources used in the presentation and written report.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685800" y="1280160"/>
            <a:ext cx="10683240" cy="4539996"/>
          </a:xfrm>
          <a:prstGeom prst="roundRect">
            <a:avLst>
              <a:gd name="adj" fmla="val 4412"/>
            </a:avLst>
          </a:prstGeom>
          <a:solidFill>
            <a:srgbClr val="F8FAFC"/>
          </a:solidFill>
          <a:ln w="10160">
            <a:solidFill>
              <a:srgbClr val="E4ECF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29487" y="1604242"/>
            <a:ext cx="10332720" cy="398227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85000" lnSpcReduction="10000"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400" dirty="0">
                <a:solidFill>
                  <a:srgbClr val="1E293B"/>
                </a:solidFill>
              </a:rPr>
              <a:t>Department of Health and Social Care (2020) ‘NHS COVID-19 app launches across England and Wales’. Available at: </a:t>
            </a:r>
            <a:r>
              <a:rPr lang="en-US" sz="1400" dirty="0">
                <a:solidFill>
                  <a:srgbClr val="1E293B"/>
                </a:solidFill>
                <a:hlinkClick r:id="rId3"/>
              </a:rPr>
              <a:t>https://www.gov.uk/government/news/nhs-covid-19-app-launches-across-england-and-wales</a:t>
            </a:r>
            <a:endParaRPr lang="en-US" sz="1400" dirty="0">
              <a:solidFill>
                <a:srgbClr val="1E293B"/>
              </a:solidFill>
            </a:endParaRPr>
          </a:p>
          <a:p>
            <a:pPr>
              <a:spcAft>
                <a:spcPts val="600"/>
              </a:spcAft>
            </a:pPr>
            <a:r>
              <a:rPr lang="en-US" sz="1400" dirty="0"/>
              <a:t>Department of Health and Social Care (2021) </a:t>
            </a:r>
            <a:r>
              <a:rPr lang="en-US" sz="1400" i="1" dirty="0"/>
              <a:t>The NHS COVID-19 app: data protection impact assessment</a:t>
            </a:r>
            <a:r>
              <a:rPr lang="en-US" sz="1400" dirty="0"/>
              <a:t>. Available at: https://assets.publishing.service.gov.uk/media/6447a8c6814c66000c8d05a1/NHS_COVID_19_App_DPIA_withdrawn.pdf</a:t>
            </a:r>
          </a:p>
          <a:p>
            <a:pPr>
              <a:spcAft>
                <a:spcPts val="600"/>
              </a:spcAft>
            </a:pPr>
            <a:r>
              <a:rPr lang="en-US" sz="1400" dirty="0"/>
              <a:t>Dowthwaite, L., Fischer, J., Perez Vallejos, E., Portillo, V., Nichele, E., Goulden, M. and McAuley, D. (2021) ‘Public adoption of and trust in the NHS COVID-19 contact tracing app in the United Kingdom: quantitative online survey study’, </a:t>
            </a:r>
            <a:r>
              <a:rPr lang="en-US" sz="1400" i="1" dirty="0"/>
              <a:t>Journal of Medical Internet Research</a:t>
            </a:r>
            <a:r>
              <a:rPr lang="en-US" sz="1400" dirty="0"/>
              <a:t>, 23(9), e29085. </a:t>
            </a:r>
            <a:r>
              <a:rPr lang="en-US" sz="1400" dirty="0" err="1"/>
              <a:t>doi</a:t>
            </a:r>
            <a:r>
              <a:rPr lang="en-US" sz="1400" dirty="0"/>
              <a:t>: 10.2196/29085.</a:t>
            </a:r>
          </a:p>
          <a:p>
            <a:pPr>
              <a:spcAft>
                <a:spcPts val="600"/>
              </a:spcAft>
            </a:pPr>
            <a:r>
              <a:rPr lang="en-US" sz="1400" dirty="0"/>
              <a:t>GOV.UK (2021) ‘Use of the NHS COVID-19 app in education and childcare settings’. Available at: https://www.gov.uk/government/publications/use-of-the-nhs-covid-19-app-in-schools-and-further-education-colleges/use-of-the-nhs-covid-19-app-in-schools-and-further-education-colleges</a:t>
            </a:r>
          </a:p>
          <a:p>
            <a:pPr>
              <a:spcAft>
                <a:spcPts val="600"/>
              </a:spcAft>
            </a:pPr>
            <a:r>
              <a:rPr lang="en-US" sz="1400" dirty="0"/>
              <a:t>GOV.UK (2023) </a:t>
            </a:r>
            <a:r>
              <a:rPr lang="en-US" sz="1400" i="1" dirty="0"/>
              <a:t>NHS COVID-19 app statistics</a:t>
            </a:r>
            <a:r>
              <a:rPr lang="en-US" sz="1400" dirty="0"/>
              <a:t>. Available at: https://www.gov.uk/government/publications/nhs-covid-19-app-statistics</a:t>
            </a:r>
          </a:p>
          <a:p>
            <a:pPr>
              <a:spcAft>
                <a:spcPts val="600"/>
              </a:spcAft>
            </a:pPr>
            <a:r>
              <a:rPr lang="en-US" sz="1400" dirty="0"/>
              <a:t>Kendall, M., Milsom, L., </a:t>
            </a:r>
            <a:r>
              <a:rPr lang="en-US" sz="1400" dirty="0" err="1"/>
              <a:t>Abeler-Dörner</a:t>
            </a:r>
            <a:r>
              <a:rPr lang="en-US" sz="1400" dirty="0"/>
              <a:t>, L., </a:t>
            </a:r>
            <a:r>
              <a:rPr lang="en-US" sz="1400" dirty="0" err="1"/>
              <a:t>Wymant</a:t>
            </a:r>
            <a:r>
              <a:rPr lang="en-US" sz="1400" dirty="0"/>
              <a:t>, C., Ferretti, L., Briers, M., Holmes, C., Bonsall, D., </a:t>
            </a:r>
            <a:r>
              <a:rPr lang="en-US" sz="1400" dirty="0" err="1"/>
              <a:t>Abeler</a:t>
            </a:r>
            <a:r>
              <a:rPr lang="en-US" sz="1400" dirty="0"/>
              <a:t>, J. and Fraser, C. (2023) ‘Epidemiological impacts of the NHS COVID-19 app in England and Wales throughout its first year’, </a:t>
            </a:r>
            <a:r>
              <a:rPr lang="en-US" sz="1400" i="1" dirty="0"/>
              <a:t>Nature Communications</a:t>
            </a:r>
            <a:r>
              <a:rPr lang="en-US" sz="1400" dirty="0"/>
              <a:t>, 14, 858. </a:t>
            </a:r>
            <a:r>
              <a:rPr lang="en-US" sz="1400" dirty="0" err="1"/>
              <a:t>doi</a:t>
            </a:r>
            <a:r>
              <a:rPr lang="en-US" sz="1400" dirty="0"/>
              <a:t>: 10.1038/s41467-023-36495-z.</a:t>
            </a:r>
          </a:p>
          <a:p>
            <a:pPr>
              <a:spcAft>
                <a:spcPts val="600"/>
              </a:spcAft>
            </a:pPr>
            <a:r>
              <a:rPr lang="en-US" sz="1400" dirty="0"/>
              <a:t>Palmer, A., Sharma, S., Nagpal, J., Kimani, V., Mai, F. and Ahmed, Z. (2024) ‘Identifying barriers to the adoption of digital contact tracing apps in England: </a:t>
            </a:r>
            <a:r>
              <a:rPr lang="en-US" sz="1400" dirty="0" err="1"/>
              <a:t>semistructured</a:t>
            </a:r>
            <a:r>
              <a:rPr lang="en-US" sz="1400" dirty="0"/>
              <a:t> interview study with professionals involved in the pandemic response’, </a:t>
            </a:r>
            <a:r>
              <a:rPr lang="en-US" sz="1400" i="1" dirty="0"/>
              <a:t>JMIR Formative Research</a:t>
            </a:r>
            <a:r>
              <a:rPr lang="en-US" sz="1400" dirty="0"/>
              <a:t>, 8, e56000. </a:t>
            </a:r>
            <a:r>
              <a:rPr lang="en-US" sz="1400" dirty="0" err="1"/>
              <a:t>doi</a:t>
            </a:r>
            <a:r>
              <a:rPr lang="en-US" sz="1400" dirty="0"/>
              <a:t>: 10.2196/56000.</a:t>
            </a:r>
          </a:p>
          <a:p>
            <a:pPr>
              <a:spcAft>
                <a:spcPts val="600"/>
              </a:spcAft>
            </a:pPr>
            <a:r>
              <a:rPr lang="en-US" sz="1400" dirty="0"/>
              <a:t>Panchal, M., Singh, P., Rodriguez-Villegas, E. and Tansley, G. (2021) ‘Analysis of the factors affecting the adoption and compliance of the NHS COVID-19 mobile application: a national survey’, </a:t>
            </a:r>
            <a:r>
              <a:rPr lang="en-US" sz="1400" i="1" dirty="0"/>
              <a:t>BMJ Open</a:t>
            </a:r>
            <a:r>
              <a:rPr lang="en-US" sz="1400" dirty="0"/>
              <a:t>, 11, e053395. </a:t>
            </a:r>
            <a:r>
              <a:rPr lang="en-US" sz="1400" dirty="0" err="1"/>
              <a:t>doi</a:t>
            </a:r>
            <a:r>
              <a:rPr lang="en-US" sz="1400" dirty="0"/>
              <a:t>: 10.1136/bmjopen-2021-053395.</a:t>
            </a:r>
          </a:p>
          <a:p>
            <a:pPr>
              <a:spcAft>
                <a:spcPts val="600"/>
              </a:spcAft>
            </a:pPr>
            <a:r>
              <a:rPr lang="en-US" sz="1400" dirty="0"/>
              <a:t>Samuel, G. and Sims, R. (2021) ‘COVID-19 contact tracing apps: UK public perceptions’, </a:t>
            </a:r>
            <a:r>
              <a:rPr lang="en-US" sz="1400" i="1" dirty="0"/>
              <a:t>Critical Public Health</a:t>
            </a:r>
            <a:r>
              <a:rPr lang="en-US" sz="1400" dirty="0"/>
              <a:t>, 31(1), pp. 31–43. </a:t>
            </a:r>
            <a:r>
              <a:rPr lang="en-US" sz="1400" dirty="0" err="1"/>
              <a:t>doi</a:t>
            </a:r>
            <a:r>
              <a:rPr lang="en-US" sz="1400" dirty="0"/>
              <a:t>: 10.1080/09581596.2021.1909707.</a:t>
            </a:r>
          </a:p>
          <a:p>
            <a:pPr>
              <a:spcAft>
                <a:spcPts val="600"/>
              </a:spcAft>
            </a:pPr>
            <a:r>
              <a:rPr lang="en-US" sz="1400" dirty="0" err="1"/>
              <a:t>Wymant</a:t>
            </a:r>
            <a:r>
              <a:rPr lang="en-US" sz="1400" dirty="0"/>
              <a:t>, C., Ferretti, L., </a:t>
            </a:r>
            <a:r>
              <a:rPr lang="en-US" sz="1400" dirty="0" err="1"/>
              <a:t>Tsallis</a:t>
            </a:r>
            <a:r>
              <a:rPr lang="en-US" sz="1400" dirty="0"/>
              <a:t>, D., </a:t>
            </a:r>
            <a:r>
              <a:rPr lang="en-US" sz="1400" dirty="0" err="1"/>
              <a:t>Charalambides</a:t>
            </a:r>
            <a:r>
              <a:rPr lang="en-US" sz="1400" dirty="0"/>
              <a:t>, M., </a:t>
            </a:r>
            <a:r>
              <a:rPr lang="en-US" sz="1400" dirty="0" err="1"/>
              <a:t>Abeler-Dörner</a:t>
            </a:r>
            <a:r>
              <a:rPr lang="en-US" sz="1400" dirty="0"/>
              <a:t>, L., Bonsall, D., Hinch, R., Kendall, M., Milsom, L., Ayres, M., Holmes, C., Briers, M. and Fraser, C. (2021) ‘The epidemiological impact of the NHS COVID-19 app’, </a:t>
            </a:r>
            <a:r>
              <a:rPr lang="en-US" sz="1400" i="1" dirty="0"/>
              <a:t>Nature</a:t>
            </a:r>
            <a:r>
              <a:rPr lang="en-US" sz="1400" dirty="0"/>
              <a:t>, 594, pp. 408–412. </a:t>
            </a:r>
            <a:r>
              <a:rPr lang="en-US" sz="1400" dirty="0" err="1"/>
              <a:t>doi</a:t>
            </a:r>
            <a:r>
              <a:rPr lang="en-US" sz="1400" dirty="0"/>
              <a:t>: 10.1038/s41586-021-03606-z.</a:t>
            </a:r>
          </a:p>
          <a:p>
            <a:pPr marL="0" indent="0">
              <a:spcAft>
                <a:spcPts val="600"/>
              </a:spcAft>
              <a:buNone/>
            </a:pP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566928" y="6473952"/>
            <a:ext cx="11064240" cy="0"/>
          </a:xfrm>
          <a:prstGeom prst="line">
            <a:avLst/>
          </a:prstGeom>
          <a:noFill/>
          <a:ln w="7620">
            <a:solidFill>
              <a:srgbClr val="D5DEE8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566928" y="6547104"/>
            <a:ext cx="2834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64748B"/>
                </a:solidFill>
              </a:rPr>
              <a:t>BMHP6026 | NHS COVID-19 App</a:t>
            </a:r>
            <a:endParaRPr lang="en-US" sz="780" dirty="0"/>
          </a:p>
        </p:txBody>
      </p:sp>
      <p:sp>
        <p:nvSpPr>
          <p:cNvPr id="30" name="Text 28"/>
          <p:cNvSpPr/>
          <p:nvPr/>
        </p:nvSpPr>
        <p:spPr>
          <a:xfrm>
            <a:off x="11155680" y="652881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4748B"/>
                </a:solidFill>
              </a:rPr>
              <a:t>12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1815</Words>
  <Application>Microsoft Office PowerPoint</Application>
  <PresentationFormat>Widescreen</PresentationFormat>
  <Paragraphs>241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NHS COVID-19 App Digital Transformation Presentation</dc:title>
  <dc:subject>Critical Evaluation of the NHS COVID-19 App</dc:subject>
  <dc:creator>OpenAI</dc:creator>
  <cp:lastModifiedBy>Bushra Aslam</cp:lastModifiedBy>
  <cp:revision>19</cp:revision>
  <dcterms:created xsi:type="dcterms:W3CDTF">2026-06-13T16:20:41Z</dcterms:created>
  <dcterms:modified xsi:type="dcterms:W3CDTF">2026-07-10T11:22:48Z</dcterms:modified>
</cp:coreProperties>
</file>