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1" d="100"/>
          <a:sy n="51" d="100"/>
        </p:scale>
        <p:origin x="86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312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4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516" y="365760"/>
            <a:ext cx="1481328" cy="658368"/>
          </a:xfrm>
          <a:prstGeom prst="rect">
            <a:avLst/>
          </a:prstGeom>
        </p:spPr>
      </p:pic>
      <p:pic>
        <p:nvPicPr>
          <p:cNvPr id="5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774" y="868680"/>
            <a:ext cx="2646947" cy="201168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3566160" y="932688"/>
            <a:ext cx="7818120" cy="187452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2286" tIns="2286" rIns="2286" bIns="2286" rtlCol="0" anchor="ctr">
            <a:normAutofit/>
          </a:bodyPr>
          <a:lstStyle/>
          <a:p>
            <a:pPr marL="0" indent="0" algn="ctr">
              <a:buNone/>
            </a:pPr>
            <a:r>
              <a:rPr lang="en-US" sz="28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AI-Assisted Smart Estate,</a:t>
            </a:r>
            <a:endParaRPr lang="en-US" sz="2800" b="1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ctr">
              <a:buNone/>
            </a:pPr>
            <a:r>
              <a:rPr lang="en-US" sz="28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Safety and IT Support</a:t>
            </a:r>
            <a:endParaRPr lang="en-US" sz="2800" b="1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ctr">
              <a:buNone/>
            </a:pPr>
            <a:r>
              <a:rPr lang="en-US" sz="28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Management Platform</a:t>
            </a:r>
            <a:endParaRPr lang="en-US" sz="2800" b="1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3730752" y="3017520"/>
            <a:ext cx="2743200" cy="210312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14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Presentation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3730752" y="3410712"/>
            <a:ext cx="4023360" cy="96012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Autofit/>
          </a:bodyPr>
          <a:lstStyle/>
          <a:p>
            <a:pPr marL="0" indent="0" algn="l">
              <a:buNone/>
            </a:pPr>
            <a:r>
              <a:rPr lang="en-US"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Name: Abubarkar Dembele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Student ID: 2128085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Supervisor: Dr Mohamed Ben Farah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Course: ACCA6020 Independent Project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9" name="Shape 5"/>
          <p:cNvSpPr/>
          <p:nvPr/>
        </p:nvSpPr>
        <p:spPr>
          <a:xfrm>
            <a:off x="7955280" y="3154680"/>
            <a:ext cx="3474720" cy="1938528"/>
          </a:xfrm>
          <a:prstGeom prst="roundRect">
            <a:avLst>
              <a:gd name="adj" fmla="val 3774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0" name="Image 2" descr="/mnt/data/city_clean_crop.png"/>
          <p:cNvPicPr>
            <a:picLocks noChangeAspect="1"/>
          </p:cNvPicPr>
          <p:nvPr/>
        </p:nvPicPr>
        <p:blipFill>
          <a:blip r:embed="rId5"/>
          <a:srcRect t="7885" b="7885"/>
          <a:stretch/>
        </p:blipFill>
        <p:spPr>
          <a:xfrm>
            <a:off x="8046720" y="3246120"/>
            <a:ext cx="3291840" cy="1755648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046720" y="4599432"/>
            <a:ext cx="329184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🏙️ smart estate concept</a:t>
            </a:r>
            <a:endParaRPr lang="en-US" sz="1150" dirty="0"/>
          </a:p>
        </p:txBody>
      </p:sp>
      <p:sp>
        <p:nvSpPr>
          <p:cNvPr id="12" name="Text 7"/>
          <p:cNvSpPr/>
          <p:nvPr/>
        </p:nvSpPr>
        <p:spPr>
          <a:xfrm>
            <a:off x="2072487" y="5806440"/>
            <a:ext cx="8046720" cy="411480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42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🏠 estates   🌱 tenant grow plots   🧠 AI support   🔐 human review</a:t>
            </a:r>
            <a:endParaRPr lang="en-US" sz="142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Viva story flow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02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804672" y="1417320"/>
            <a:ext cx="1115568" cy="84124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📩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1  Problem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2194560" y="1417320"/>
            <a:ext cx="1115568" cy="84124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🎯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2 </a:t>
            </a:r>
            <a:r>
              <a:rPr lang="en-US" sz="1240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 </a:t>
            </a: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Aim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2" name="Text 8"/>
          <p:cNvSpPr/>
          <p:nvPr/>
        </p:nvSpPr>
        <p:spPr>
          <a:xfrm>
            <a:off x="3584448" y="1417320"/>
            <a:ext cx="1115568" cy="84124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📚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3  Research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3" name="Text 9"/>
          <p:cNvSpPr/>
          <p:nvPr/>
        </p:nvSpPr>
        <p:spPr>
          <a:xfrm>
            <a:off x="4974336" y="1417320"/>
            <a:ext cx="1115568" cy="84124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🛠️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4  Build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804672" y="2606040"/>
            <a:ext cx="1115568" cy="84124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📲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5  Prototype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2194560" y="2606040"/>
            <a:ext cx="1115568" cy="84124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📊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6  Evaluate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3584448" y="2606040"/>
            <a:ext cx="1115568" cy="84124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🔐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7  Risks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4974336" y="2606040"/>
            <a:ext cx="1115568" cy="84124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24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🌱</a:t>
            </a:r>
            <a:endParaRPr lang="en-US" sz="1240" dirty="0"/>
          </a:p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8  Future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8" name="Text 14"/>
          <p:cNvSpPr/>
          <p:nvPr/>
        </p:nvSpPr>
        <p:spPr>
          <a:xfrm>
            <a:off x="841248" y="4005072"/>
            <a:ext cx="5230368" cy="987552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b="0" dirty="0">
                <a:solidFill>
                  <a:srgbClr val="5D5667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Problem → build → prototype evidence → evaluation → risks → future.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9" name="Shape 15"/>
          <p:cNvSpPr/>
          <p:nvPr/>
        </p:nvSpPr>
        <p:spPr>
          <a:xfrm>
            <a:off x="6446520" y="1298448"/>
            <a:ext cx="2176272" cy="1645920"/>
          </a:xfrm>
          <a:prstGeom prst="roundRect">
            <a:avLst>
              <a:gd name="adj" fmla="val 4444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0" name="Image 2" descr="/mnt/data/AI-Assisted Smart Estate Poster Abubarkar Dembele.png"/>
          <p:cNvPicPr>
            <a:picLocks noChangeAspect="1"/>
          </p:cNvPicPr>
          <p:nvPr/>
        </p:nvPicPr>
        <p:blipFill>
          <a:blip r:embed="rId5"/>
          <a:srcRect l="1900" r="1900"/>
          <a:stretch/>
        </p:blipFill>
        <p:spPr>
          <a:xfrm>
            <a:off x="6537960" y="1389888"/>
            <a:ext cx="1993392" cy="1463040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6537960" y="2450592"/>
            <a:ext cx="19933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poster</a:t>
            </a:r>
            <a:endParaRPr lang="en-US" sz="1150" dirty="0"/>
          </a:p>
        </p:txBody>
      </p:sp>
      <p:sp>
        <p:nvSpPr>
          <p:cNvPr id="22" name="Shape 17"/>
          <p:cNvSpPr/>
          <p:nvPr/>
        </p:nvSpPr>
        <p:spPr>
          <a:xfrm>
            <a:off x="8887968" y="1298448"/>
            <a:ext cx="2176272" cy="1645920"/>
          </a:xfrm>
          <a:prstGeom prst="roundRect">
            <a:avLst>
              <a:gd name="adj" fmla="val 4444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3" name="Image 3" descr="/mnt/data/poster_dashboard_crop.png"/>
          <p:cNvPicPr>
            <a:picLocks noChangeAspect="1"/>
          </p:cNvPicPr>
          <p:nvPr/>
        </p:nvPicPr>
        <p:blipFill>
          <a:blip r:embed="rId6"/>
          <a:srcRect l="16811" r="16811"/>
          <a:stretch/>
        </p:blipFill>
        <p:spPr>
          <a:xfrm>
            <a:off x="8979408" y="1389888"/>
            <a:ext cx="1993392" cy="1463040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8979408" y="2450592"/>
            <a:ext cx="19933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dashboard</a:t>
            </a:r>
            <a:endParaRPr lang="en-US" sz="1150" dirty="0"/>
          </a:p>
        </p:txBody>
      </p:sp>
      <p:sp>
        <p:nvSpPr>
          <p:cNvPr id="25" name="Shape 19"/>
          <p:cNvSpPr/>
          <p:nvPr/>
        </p:nvSpPr>
        <p:spPr>
          <a:xfrm>
            <a:off x="6446520" y="3291840"/>
            <a:ext cx="2176272" cy="1645920"/>
          </a:xfrm>
          <a:prstGeom prst="roundRect">
            <a:avLst>
              <a:gd name="adj" fmla="val 4444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6" name="Image 4" descr="/mnt/data/poster_mobile_crop.png"/>
          <p:cNvPicPr>
            <a:picLocks noChangeAspect="1"/>
          </p:cNvPicPr>
          <p:nvPr/>
        </p:nvPicPr>
        <p:blipFill>
          <a:blip r:embed="rId7"/>
          <a:srcRect l="18328" r="18328"/>
          <a:stretch/>
        </p:blipFill>
        <p:spPr>
          <a:xfrm>
            <a:off x="6537960" y="3383280"/>
            <a:ext cx="1993392" cy="1463040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6537960" y="4443984"/>
            <a:ext cx="19933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mobile</a:t>
            </a:r>
            <a:endParaRPr lang="en-US" sz="1150" dirty="0"/>
          </a:p>
        </p:txBody>
      </p:sp>
      <p:sp>
        <p:nvSpPr>
          <p:cNvPr id="28" name="Shape 21"/>
          <p:cNvSpPr/>
          <p:nvPr/>
        </p:nvSpPr>
        <p:spPr>
          <a:xfrm>
            <a:off x="8887968" y="3291840"/>
            <a:ext cx="2176272" cy="1645920"/>
          </a:xfrm>
          <a:prstGeom prst="roundRect">
            <a:avLst>
              <a:gd name="adj" fmla="val 4444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9" name="Image 5" descr="/mnt/data/a_wide_cinematic_dusk_sunset_urban_community_gard.png"/>
          <p:cNvPicPr>
            <a:picLocks noChangeAspect="1"/>
          </p:cNvPicPr>
          <p:nvPr/>
        </p:nvPicPr>
        <p:blipFill>
          <a:blip r:embed="rId8"/>
          <a:srcRect l="11659" r="11659"/>
          <a:stretch/>
        </p:blipFill>
        <p:spPr>
          <a:xfrm>
            <a:off x="8979408" y="3383280"/>
            <a:ext cx="1993392" cy="1463040"/>
          </a:xfrm>
          <a:prstGeom prst="rect">
            <a:avLst/>
          </a:prstGeom>
        </p:spPr>
      </p:pic>
      <p:sp>
        <p:nvSpPr>
          <p:cNvPr id="30" name="Text 22"/>
          <p:cNvSpPr/>
          <p:nvPr/>
        </p:nvSpPr>
        <p:spPr>
          <a:xfrm>
            <a:off x="8979408" y="4443984"/>
            <a:ext cx="19933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future plots</a:t>
            </a:r>
            <a:endParaRPr lang="en-US" sz="11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Problem and rationale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03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5010912" cy="297180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r>
              <a:rPr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ODTS requests arrive through WhatsApp, social media, calls and email.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Scattered channels risk missed enquiries and slow follow-up.</a:t>
            </a:r>
          </a:p>
          <a:p>
            <a:r>
              <a:rPr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The prototype captures, classifies, tracks and reviews requests with AI draft support [1][3][4].</a:t>
            </a:r>
          </a:p>
        </p:txBody>
      </p:sp>
      <p:sp>
        <p:nvSpPr>
          <p:cNvPr id="11" name="Text 7"/>
          <p:cNvSpPr/>
          <p:nvPr/>
        </p:nvSpPr>
        <p:spPr>
          <a:xfrm>
            <a:off x="786384" y="4663440"/>
            <a:ext cx="5010912" cy="731520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sz="1420" b="1">
                <a:solidFill>
                  <a:srgbClr val="2C153B"/>
                </a:solidFill>
                <a:latin typeface="Century Gothic"/>
              </a:rPr>
              <a:t>Core issue: accountability. Record the request, review and next action.</a:t>
            </a:r>
            <a:endParaRPr lang="en-US" sz="1420" dirty="0"/>
          </a:p>
        </p:txBody>
      </p:sp>
      <p:sp>
        <p:nvSpPr>
          <p:cNvPr id="12" name="Shape 8"/>
          <p:cNvSpPr/>
          <p:nvPr/>
        </p:nvSpPr>
        <p:spPr>
          <a:xfrm>
            <a:off x="6172200" y="1298448"/>
            <a:ext cx="2304288" cy="1883664"/>
          </a:xfrm>
          <a:prstGeom prst="roundRect">
            <a:avLst>
              <a:gd name="adj" fmla="val 3883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3" name="Image 2" descr="/mnt/data/img_it_support.png"/>
          <p:cNvPicPr>
            <a:picLocks noChangeAspect="1"/>
          </p:cNvPicPr>
          <p:nvPr/>
        </p:nvPicPr>
        <p:blipFill>
          <a:blip r:embed="rId5"/>
          <a:srcRect l="8423" r="8423"/>
          <a:stretch/>
        </p:blipFill>
        <p:spPr>
          <a:xfrm>
            <a:off x="6263640" y="1389888"/>
            <a:ext cx="2121408" cy="1700784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263640" y="2688336"/>
            <a:ext cx="2121408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IT support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8796528" y="1298448"/>
            <a:ext cx="2304288" cy="1883664"/>
          </a:xfrm>
          <a:prstGeom prst="roundRect">
            <a:avLst>
              <a:gd name="adj" fmla="val 3883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3" descr="/mnt/data/poster_dashboard_crop.png"/>
          <p:cNvPicPr>
            <a:picLocks noChangeAspect="1"/>
          </p:cNvPicPr>
          <p:nvPr/>
        </p:nvPicPr>
        <p:blipFill>
          <a:blip r:embed="rId6"/>
          <a:srcRect l="19617" r="19617"/>
          <a:stretch/>
        </p:blipFill>
        <p:spPr>
          <a:xfrm>
            <a:off x="8887968" y="1389888"/>
            <a:ext cx="2121408" cy="1700784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887968" y="2688336"/>
            <a:ext cx="2121408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service tracking</a:t>
            </a:r>
            <a:endParaRPr lang="en-US" sz="1150" dirty="0"/>
          </a:p>
        </p:txBody>
      </p:sp>
      <p:sp>
        <p:nvSpPr>
          <p:cNvPr id="18" name="Shape 12"/>
          <p:cNvSpPr/>
          <p:nvPr/>
        </p:nvSpPr>
        <p:spPr>
          <a:xfrm>
            <a:off x="6172200" y="3611880"/>
            <a:ext cx="2304288" cy="1883664"/>
          </a:xfrm>
          <a:prstGeom prst="roundRect">
            <a:avLst>
              <a:gd name="adj" fmla="val 3883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4" descr="/mnt/data/poster_building_crop.png"/>
          <p:cNvPicPr>
            <a:picLocks noChangeAspect="1"/>
          </p:cNvPicPr>
          <p:nvPr/>
        </p:nvPicPr>
        <p:blipFill>
          <a:blip r:embed="rId7"/>
          <a:srcRect l="21490" r="21490"/>
          <a:stretch/>
        </p:blipFill>
        <p:spPr>
          <a:xfrm>
            <a:off x="6263640" y="3703320"/>
            <a:ext cx="2121408" cy="1700784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6263640" y="5001768"/>
            <a:ext cx="2121408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estate work</a:t>
            </a:r>
            <a:endParaRPr lang="en-US" sz="1150" dirty="0"/>
          </a:p>
        </p:txBody>
      </p:sp>
      <p:sp>
        <p:nvSpPr>
          <p:cNvPr id="21" name="Shape 14"/>
          <p:cNvSpPr/>
          <p:nvPr/>
        </p:nvSpPr>
        <p:spPr>
          <a:xfrm>
            <a:off x="8796528" y="3611880"/>
            <a:ext cx="2304288" cy="1883664"/>
          </a:xfrm>
          <a:prstGeom prst="roundRect">
            <a:avLst>
              <a:gd name="adj" fmla="val 3883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Image 5" descr="/mnt/data/poster_ai_chat_crop.png"/>
          <p:cNvPicPr>
            <a:picLocks noChangeAspect="1"/>
          </p:cNvPicPr>
          <p:nvPr/>
        </p:nvPicPr>
        <p:blipFill>
          <a:blip r:embed="rId8"/>
          <a:srcRect l="25341" r="25341"/>
          <a:stretch/>
        </p:blipFill>
        <p:spPr>
          <a:xfrm>
            <a:off x="8887968" y="3703320"/>
            <a:ext cx="2121408" cy="1700784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8887968" y="5001768"/>
            <a:ext cx="2121408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 draft</a:t>
            </a:r>
            <a:endParaRPr lang="en-US" sz="1150" dirty="0"/>
          </a:p>
        </p:txBody>
      </p:sp>
      <p:sp>
        <p:nvSpPr>
          <p:cNvPr id="24" name="Text 16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[1][3][4]</a:t>
            </a:r>
            <a:endParaRPr lang="en-US" sz="74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Aim, objectives and research questions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04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5193792" cy="960120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l">
              <a:buNone/>
            </a:pPr>
            <a:r>
              <a:rPr lang="en-US" sz="15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🎯 Aim</a:t>
            </a:r>
            <a:endParaRPr lang="en-US" sz="15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sz="15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Design, develop and evaluate an AI-powered service platform prototype for ODTS.</a:t>
            </a:r>
            <a:endParaRPr lang="en-US" sz="15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786384" y="2578608"/>
            <a:ext cx="5193792" cy="283464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Review AI, estate, maintenance, usability and responsible AI literature.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Identify requirements.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b="0" dirty="0">
                <a:solidFill>
                  <a:srgbClr val="16111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Build and evaluate V1: request capture, AI suggestion, ticket tracking and admin review [12][13].</a:t>
            </a:r>
          </a:p>
        </p:txBody>
      </p:sp>
      <p:sp>
        <p:nvSpPr>
          <p:cNvPr id="12" name="Text 8"/>
          <p:cNvSpPr/>
          <p:nvPr/>
        </p:nvSpPr>
        <p:spPr>
          <a:xfrm>
            <a:off x="6400800" y="1371600"/>
            <a:ext cx="4251960" cy="731520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l">
              <a:buNone/>
            </a:pPr>
            <a:r>
              <a:rPr lang="en-US" sz="131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RQ1 📩</a:t>
            </a:r>
            <a:endParaRPr lang="en-US" sz="131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sz="131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What problems come from disconnected service channels?</a:t>
            </a:r>
            <a:endParaRPr lang="en-US" sz="131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3" name="Text 9"/>
          <p:cNvSpPr/>
          <p:nvPr/>
        </p:nvSpPr>
        <p:spPr>
          <a:xfrm>
            <a:off x="6400800" y="2423160"/>
            <a:ext cx="4251960" cy="731520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l">
              <a:buNone/>
            </a:pPr>
            <a:r>
              <a:rPr lang="en-US" sz="131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RQ2 🧠</a:t>
            </a:r>
            <a:endParaRPr lang="en-US" sz="131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sz="131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Which AI-assisted functions are useful and appropriate?</a:t>
            </a:r>
            <a:endParaRPr lang="en-US" sz="131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6400800" y="3474720"/>
            <a:ext cx="4251960" cy="731520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l">
              <a:buNone/>
            </a:pPr>
            <a:r>
              <a:rPr lang="en-US" sz="131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RQ3 📊</a:t>
            </a:r>
            <a:endParaRPr lang="en-US" sz="131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l">
              <a:buNone/>
            </a:pPr>
            <a:r>
              <a:rPr lang="en-US" sz="131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How usable, understandable and trustworthy is Prototype Version 1?</a:t>
            </a:r>
            <a:endParaRPr lang="en-US" sz="131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6419088" y="4599432"/>
            <a:ext cx="1920240" cy="960120"/>
          </a:xfrm>
          <a:prstGeom prst="roundRect">
            <a:avLst>
              <a:gd name="adj" fmla="val 7619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2" descr="/mnt/data/poster_mobile_crop.png"/>
          <p:cNvPicPr>
            <a:picLocks noChangeAspect="1"/>
          </p:cNvPicPr>
          <p:nvPr/>
        </p:nvPicPr>
        <p:blipFill>
          <a:blip r:embed="rId5"/>
          <a:srcRect t="1887" b="1887"/>
          <a:stretch/>
        </p:blipFill>
        <p:spPr>
          <a:xfrm>
            <a:off x="6510528" y="4690872"/>
            <a:ext cx="1737360" cy="77724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510528" y="5065776"/>
            <a:ext cx="173736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form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8732520" y="4599432"/>
            <a:ext cx="1920240" cy="960120"/>
          </a:xfrm>
          <a:prstGeom prst="roundRect">
            <a:avLst>
              <a:gd name="adj" fmla="val 7619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3" descr="/mnt/data/AI-Assisted Smart Estate Poster Abubarkar Dembele.png"/>
          <p:cNvPicPr>
            <a:picLocks noChangeAspect="1"/>
          </p:cNvPicPr>
          <p:nvPr/>
        </p:nvPicPr>
        <p:blipFill>
          <a:blip r:embed="rId6"/>
          <a:srcRect t="18319" b="18319"/>
          <a:stretch/>
        </p:blipFill>
        <p:spPr>
          <a:xfrm>
            <a:off x="8823960" y="4690872"/>
            <a:ext cx="1737360" cy="77724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8823960" y="5065776"/>
            <a:ext cx="173736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concept</a:t>
            </a:r>
            <a:endParaRPr lang="en-US" sz="1150" dirty="0"/>
          </a:p>
        </p:txBody>
      </p:sp>
      <p:sp>
        <p:nvSpPr>
          <p:cNvPr id="21" name="Text 15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[12][13]</a:t>
            </a:r>
            <a:endParaRPr lang="en-US" sz="74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Research foundation and gap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05</a:t>
            </a:r>
            <a:endParaRPr lang="en-US" sz="1050" dirty="0"/>
          </a:p>
        </p:txBody>
      </p:sp>
      <p:sp>
        <p:nvSpPr>
          <p:cNvPr id="10" name="Shape 6"/>
          <p:cNvSpPr/>
          <p:nvPr/>
        </p:nvSpPr>
        <p:spPr>
          <a:xfrm>
            <a:off x="841248" y="1298448"/>
            <a:ext cx="3090672" cy="4160520"/>
          </a:xfrm>
          <a:prstGeom prst="roundRect">
            <a:avLst>
              <a:gd name="adj" fmla="val 23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1" name="Image 2" descr="/mnt/data/extract_Independent_Project_Proposal_Viva_Abubarkar_Dembele_docx/word/media/image3.png"/>
          <p:cNvPicPr>
            <a:picLocks noChangeAspect="1"/>
          </p:cNvPicPr>
          <p:nvPr/>
        </p:nvPicPr>
        <p:blipFill>
          <a:blip r:embed="rId5"/>
          <a:srcRect l="313" r="313"/>
          <a:stretch/>
        </p:blipFill>
        <p:spPr>
          <a:xfrm>
            <a:off x="932688" y="1389888"/>
            <a:ext cx="2907792" cy="397764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32688" y="4965192"/>
            <a:ext cx="29077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 service uses</a:t>
            </a:r>
            <a:endParaRPr lang="en-US" sz="1150" dirty="0"/>
          </a:p>
        </p:txBody>
      </p:sp>
      <p:sp>
        <p:nvSpPr>
          <p:cNvPr id="13" name="Shape 8"/>
          <p:cNvSpPr/>
          <p:nvPr/>
        </p:nvSpPr>
        <p:spPr>
          <a:xfrm>
            <a:off x="4553712" y="1298448"/>
            <a:ext cx="3090672" cy="4160520"/>
          </a:xfrm>
          <a:prstGeom prst="roundRect">
            <a:avLst>
              <a:gd name="adj" fmla="val 23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4" name="Image 3" descr="/mnt/data/extract_Independent_Project_Proposal_Viva_Abubarkar_Dembele_docx/word/media/image4.png"/>
          <p:cNvPicPr>
            <a:picLocks noChangeAspect="1"/>
          </p:cNvPicPr>
          <p:nvPr/>
        </p:nvPicPr>
        <p:blipFill>
          <a:blip r:embed="rId6"/>
          <a:srcRect t="1668" b="1668"/>
          <a:stretch/>
        </p:blipFill>
        <p:spPr>
          <a:xfrm>
            <a:off x="4645152" y="1389888"/>
            <a:ext cx="2907792" cy="397764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4645152" y="4965192"/>
            <a:ext cx="29077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smart estate framework</a:t>
            </a:r>
            <a:endParaRPr lang="en-US" sz="1150" dirty="0"/>
          </a:p>
        </p:txBody>
      </p:sp>
      <p:sp>
        <p:nvSpPr>
          <p:cNvPr id="16" name="Shape 10"/>
          <p:cNvSpPr/>
          <p:nvPr/>
        </p:nvSpPr>
        <p:spPr>
          <a:xfrm>
            <a:off x="8266176" y="1298448"/>
            <a:ext cx="3090672" cy="4160520"/>
          </a:xfrm>
          <a:prstGeom prst="roundRect">
            <a:avLst>
              <a:gd name="adj" fmla="val 23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7" name="Image 4" descr="/mnt/data/extract_Independent_Project_Proposal_Viva_Abubarkar_Dembele_docx/word/media/image6.png"/>
          <p:cNvPicPr>
            <a:picLocks noChangeAspect="1"/>
          </p:cNvPicPr>
          <p:nvPr/>
        </p:nvPicPr>
        <p:blipFill>
          <a:blip r:embed="rId7"/>
          <a:srcRect t="1627" b="1627"/>
          <a:stretch/>
        </p:blipFill>
        <p:spPr>
          <a:xfrm>
            <a:off x="8357616" y="1389888"/>
            <a:ext cx="2907792" cy="397764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8357616" y="4965192"/>
            <a:ext cx="2907792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maintenance intelligence</a:t>
            </a:r>
            <a:endParaRPr lang="en-US" sz="1150" dirty="0"/>
          </a:p>
        </p:txBody>
      </p:sp>
      <p:sp>
        <p:nvSpPr>
          <p:cNvPr id="19" name="Text 12"/>
          <p:cNvSpPr/>
          <p:nvPr/>
        </p:nvSpPr>
        <p:spPr>
          <a:xfrm>
            <a:off x="960120" y="5074920"/>
            <a:ext cx="10195560" cy="530352"/>
          </a:xfrm>
          <a:prstGeom prst="roundRect">
            <a:avLst/>
          </a:prstGeom>
          <a:solidFill>
            <a:srgbClr val="F7ECF6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sz="1280">
                <a:solidFill>
                  <a:srgbClr val="2C153B"/>
                </a:solidFill>
                <a:latin typeface="Century Gothic"/>
              </a:rPr>
              <a:t>Gap: small-business practicality. The prototype keeps AI useful, affordable and human-reviewed [2][3][4][8][9][16][17].</a:t>
            </a:r>
            <a:endParaRPr lang="en-US" sz="1280" dirty="0"/>
          </a:p>
        </p:txBody>
      </p:sp>
      <p:sp>
        <p:nvSpPr>
          <p:cNvPr id="20" name="Text 13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endParaRPr lang="en-US" sz="74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Methodology and implementation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06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4937760" cy="301752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r>
              <a:rPr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Literature review and requirements analysis.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Prototype design: roles, dashboards, forms, AI review and status tracking.</a:t>
            </a:r>
          </a:p>
          <a:p>
            <a:r>
              <a:rPr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Evaluation: tasks, comments and ethical risk review [6][13].</a:t>
            </a:r>
          </a:p>
        </p:txBody>
      </p:sp>
      <p:sp>
        <p:nvSpPr>
          <p:cNvPr id="11" name="Text 7"/>
          <p:cNvSpPr/>
          <p:nvPr/>
        </p:nvSpPr>
        <p:spPr>
          <a:xfrm>
            <a:off x="786384" y="4681728"/>
            <a:ext cx="4937760" cy="56692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🛠️ Tools: Canva • HTML/CSS/JS • Forms/tracker • Draw.io • GitHub</a:t>
            </a:r>
            <a:endParaRPr lang="en-US" sz="16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6144768" y="1325880"/>
            <a:ext cx="4754880" cy="1874520"/>
          </a:xfrm>
          <a:prstGeom prst="roundRect">
            <a:avLst>
              <a:gd name="adj" fmla="val 3902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3" name="Image 2" descr="/mnt/data/extract_Independent_Project_Proposal_Viva_Abubarkar_Dembele_docx/word/media/image10.png"/>
          <p:cNvPicPr>
            <a:picLocks noChangeAspect="1"/>
          </p:cNvPicPr>
          <p:nvPr/>
        </p:nvPicPr>
        <p:blipFill>
          <a:blip r:embed="rId5"/>
          <a:srcRect l="2608" r="2608"/>
          <a:stretch/>
        </p:blipFill>
        <p:spPr>
          <a:xfrm>
            <a:off x="6236208" y="1417320"/>
            <a:ext cx="4572000" cy="169164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236208" y="2706624"/>
            <a:ext cx="45720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project timeline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6144768" y="3566160"/>
            <a:ext cx="2121408" cy="1481328"/>
          </a:xfrm>
          <a:prstGeom prst="roundRect">
            <a:avLst>
              <a:gd name="adj" fmla="val 4938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3" descr="/mnt/data/poster_dashboard_crop.png"/>
          <p:cNvPicPr>
            <a:picLocks noChangeAspect="1"/>
          </p:cNvPicPr>
          <p:nvPr/>
        </p:nvPicPr>
        <p:blipFill>
          <a:blip r:embed="rId6"/>
          <a:srcRect l="13633" r="13633"/>
          <a:stretch/>
        </p:blipFill>
        <p:spPr>
          <a:xfrm>
            <a:off x="6236208" y="3657600"/>
            <a:ext cx="1938528" cy="1298448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236208" y="4553712"/>
            <a:ext cx="1938528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dashboard</a:t>
            </a:r>
            <a:endParaRPr lang="en-US" sz="1150" dirty="0"/>
          </a:p>
        </p:txBody>
      </p:sp>
      <p:sp>
        <p:nvSpPr>
          <p:cNvPr id="18" name="Shape 12"/>
          <p:cNvSpPr/>
          <p:nvPr/>
        </p:nvSpPr>
        <p:spPr>
          <a:xfrm>
            <a:off x="8522208" y="3566160"/>
            <a:ext cx="1188720" cy="1481328"/>
          </a:xfrm>
          <a:prstGeom prst="roundRect">
            <a:avLst>
              <a:gd name="adj" fmla="val 6154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4" descr="/mnt/data/poster_mobile_crop.png"/>
          <p:cNvPicPr>
            <a:picLocks noChangeAspect="1"/>
          </p:cNvPicPr>
          <p:nvPr/>
        </p:nvPicPr>
        <p:blipFill>
          <a:blip r:embed="rId7"/>
          <a:srcRect l="31993" r="31993"/>
          <a:stretch/>
        </p:blipFill>
        <p:spPr>
          <a:xfrm>
            <a:off x="8613648" y="3657600"/>
            <a:ext cx="1005840" cy="1298448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8613648" y="4553712"/>
            <a:ext cx="100584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mobile</a:t>
            </a:r>
            <a:endParaRPr lang="en-US" sz="1150" dirty="0"/>
          </a:p>
        </p:txBody>
      </p:sp>
      <p:sp>
        <p:nvSpPr>
          <p:cNvPr id="21" name="Shape 14"/>
          <p:cNvSpPr/>
          <p:nvPr/>
        </p:nvSpPr>
        <p:spPr>
          <a:xfrm>
            <a:off x="9948672" y="3566160"/>
            <a:ext cx="960120" cy="1481328"/>
          </a:xfrm>
          <a:prstGeom prst="roundRect">
            <a:avLst>
              <a:gd name="adj" fmla="val 7619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Image 5" descr="/mnt/data/poster_ai_chat_crop.png"/>
          <p:cNvPicPr>
            <a:picLocks noChangeAspect="1"/>
          </p:cNvPicPr>
          <p:nvPr/>
        </p:nvPicPr>
        <p:blipFill>
          <a:blip r:embed="rId8"/>
          <a:srcRect l="38166" r="38166"/>
          <a:stretch/>
        </p:blipFill>
        <p:spPr>
          <a:xfrm>
            <a:off x="10040112" y="3657600"/>
            <a:ext cx="777240" cy="1298448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10040112" y="4553712"/>
            <a:ext cx="77724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</a:t>
            </a:r>
            <a:endParaRPr lang="en-US" sz="1150" dirty="0"/>
          </a:p>
        </p:txBody>
      </p:sp>
      <p:sp>
        <p:nvSpPr>
          <p:cNvPr id="24" name="Text 16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[6][13]</a:t>
            </a:r>
            <a:endParaRPr lang="en-US" sz="74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System workflow sequence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07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49808" y="1536192"/>
            <a:ext cx="1234440" cy="65836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👤 User submits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1984248" y="1865376"/>
            <a:ext cx="438912" cy="0"/>
          </a:xfrm>
          <a:prstGeom prst="line">
            <a:avLst/>
          </a:prstGeom>
          <a:noFill/>
          <a:ln w="15240">
            <a:solidFill>
              <a:srgbClr val="C99A31"/>
            </a:solidFill>
            <a:prstDash val="solid"/>
            <a:tailEnd type="triangle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8"/>
          <p:cNvSpPr/>
          <p:nvPr/>
        </p:nvSpPr>
        <p:spPr>
          <a:xfrm>
            <a:off x="2532888" y="1536192"/>
            <a:ext cx="1234440" cy="65836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Autofit/>
          </a:bodyPr>
          <a:lstStyle/>
          <a:p>
            <a:pPr marL="0" indent="0" algn="ctr">
              <a:buNone/>
            </a:pPr>
            <a:r>
              <a:rPr lang="en-US"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📝 Capture details</a:t>
            </a:r>
            <a:endParaRPr lang="en-US" sz="16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3" name="Shape 9"/>
          <p:cNvSpPr/>
          <p:nvPr/>
        </p:nvSpPr>
        <p:spPr>
          <a:xfrm>
            <a:off x="3767328" y="1865376"/>
            <a:ext cx="438912" cy="0"/>
          </a:xfrm>
          <a:prstGeom prst="line">
            <a:avLst/>
          </a:prstGeom>
          <a:noFill/>
          <a:ln w="15240">
            <a:solidFill>
              <a:srgbClr val="C99A31"/>
            </a:solidFill>
            <a:prstDash val="solid"/>
            <a:tailEnd type="triangle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0"/>
          <p:cNvSpPr/>
          <p:nvPr/>
        </p:nvSpPr>
        <p:spPr>
          <a:xfrm>
            <a:off x="4315968" y="1536192"/>
            <a:ext cx="1234440" cy="65836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🧠 AI suggests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5550408" y="1865376"/>
            <a:ext cx="438912" cy="0"/>
          </a:xfrm>
          <a:prstGeom prst="line">
            <a:avLst/>
          </a:prstGeom>
          <a:noFill/>
          <a:ln w="15240">
            <a:solidFill>
              <a:srgbClr val="C99A31"/>
            </a:solidFill>
            <a:prstDash val="solid"/>
            <a:tailEnd type="triangle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2"/>
          <p:cNvSpPr/>
          <p:nvPr/>
        </p:nvSpPr>
        <p:spPr>
          <a:xfrm>
            <a:off x="6099048" y="1536192"/>
            <a:ext cx="1234440" cy="65836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✅ Human reviews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7" name="Shape 13"/>
          <p:cNvSpPr/>
          <p:nvPr/>
        </p:nvSpPr>
        <p:spPr>
          <a:xfrm>
            <a:off x="7333488" y="1865376"/>
            <a:ext cx="438912" cy="0"/>
          </a:xfrm>
          <a:prstGeom prst="line">
            <a:avLst/>
          </a:prstGeom>
          <a:noFill/>
          <a:ln w="15240">
            <a:solidFill>
              <a:srgbClr val="C99A31"/>
            </a:solidFill>
            <a:prstDash val="solid"/>
            <a:tailEnd type="triangle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4"/>
          <p:cNvSpPr/>
          <p:nvPr/>
        </p:nvSpPr>
        <p:spPr>
          <a:xfrm>
            <a:off x="7882128" y="1536192"/>
            <a:ext cx="1234440" cy="65836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🎫 Ticket assigned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9" name="Shape 15"/>
          <p:cNvSpPr/>
          <p:nvPr/>
        </p:nvSpPr>
        <p:spPr>
          <a:xfrm>
            <a:off x="9116568" y="1865376"/>
            <a:ext cx="438912" cy="0"/>
          </a:xfrm>
          <a:prstGeom prst="line">
            <a:avLst/>
          </a:prstGeom>
          <a:noFill/>
          <a:ln w="15240">
            <a:solidFill>
              <a:srgbClr val="C99A31"/>
            </a:solidFill>
            <a:prstDash val="solid"/>
            <a:tailEnd type="triangle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6"/>
          <p:cNvSpPr/>
          <p:nvPr/>
        </p:nvSpPr>
        <p:spPr>
          <a:xfrm>
            <a:off x="9665208" y="1536192"/>
            <a:ext cx="1234440" cy="65836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📌 Status updated</a:t>
            </a:r>
            <a:endParaRPr lang="en-US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21" name="Text 17"/>
          <p:cNvSpPr/>
          <p:nvPr/>
        </p:nvSpPr>
        <p:spPr>
          <a:xfrm>
            <a:off x="1901952" y="2697480"/>
            <a:ext cx="7863840" cy="457200"/>
          </a:xfrm>
          <a:prstGeom prst="roundRect">
            <a:avLst/>
          </a:prstGeom>
          <a:solidFill>
            <a:srgbClr val="F7ECF6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C153B"/>
                </a:solidFill>
                <a:latin typeface="Century Gothic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AI proposes; a human approves. This keeps accountability inside the workflow [8][9].</a:t>
            </a:r>
            <a:endParaRPr lang="en-US" sz="1400" dirty="0"/>
          </a:p>
        </p:txBody>
      </p:sp>
      <p:sp>
        <p:nvSpPr>
          <p:cNvPr id="22" name="Shape 18"/>
          <p:cNvSpPr/>
          <p:nvPr/>
        </p:nvSpPr>
        <p:spPr>
          <a:xfrm>
            <a:off x="841248" y="3730752"/>
            <a:ext cx="2194560" cy="1755648"/>
          </a:xfrm>
          <a:prstGeom prst="roundRect">
            <a:avLst>
              <a:gd name="adj" fmla="val 41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3" name="Image 2" descr="/mnt/data/poster_mobile_crop.png"/>
          <p:cNvPicPr>
            <a:picLocks noChangeAspect="1"/>
          </p:cNvPicPr>
          <p:nvPr/>
        </p:nvPicPr>
        <p:blipFill>
          <a:blip r:embed="rId5"/>
          <a:srcRect l="20267" r="20267"/>
          <a:stretch/>
        </p:blipFill>
        <p:spPr>
          <a:xfrm>
            <a:off x="932688" y="3822192"/>
            <a:ext cx="2011680" cy="1572768"/>
          </a:xfrm>
          <a:prstGeom prst="rect">
            <a:avLst/>
          </a:prstGeom>
        </p:spPr>
      </p:pic>
      <p:sp>
        <p:nvSpPr>
          <p:cNvPr id="24" name="Text 19"/>
          <p:cNvSpPr/>
          <p:nvPr/>
        </p:nvSpPr>
        <p:spPr>
          <a:xfrm>
            <a:off x="932688" y="4992624"/>
            <a:ext cx="201168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user view</a:t>
            </a:r>
            <a:endParaRPr lang="en-US" sz="1150" dirty="0"/>
          </a:p>
        </p:txBody>
      </p:sp>
      <p:sp>
        <p:nvSpPr>
          <p:cNvPr id="25" name="Shape 20"/>
          <p:cNvSpPr/>
          <p:nvPr/>
        </p:nvSpPr>
        <p:spPr>
          <a:xfrm>
            <a:off x="3337560" y="3730752"/>
            <a:ext cx="2880360" cy="1755648"/>
          </a:xfrm>
          <a:prstGeom prst="roundRect">
            <a:avLst>
              <a:gd name="adj" fmla="val 41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6" name="Image 3" descr="/mnt/data/poster_dashboard_crop.png"/>
          <p:cNvPicPr>
            <a:picLocks noChangeAspect="1"/>
          </p:cNvPicPr>
          <p:nvPr/>
        </p:nvPicPr>
        <p:blipFill>
          <a:blip r:embed="rId6"/>
          <a:srcRect l="8222" r="8222"/>
          <a:stretch/>
        </p:blipFill>
        <p:spPr>
          <a:xfrm>
            <a:off x="3429000" y="3822192"/>
            <a:ext cx="2697480" cy="1572768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3429000" y="4992624"/>
            <a:ext cx="269748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admin dashboard</a:t>
            </a:r>
            <a:endParaRPr lang="en-US" sz="1150" dirty="0"/>
          </a:p>
        </p:txBody>
      </p:sp>
      <p:sp>
        <p:nvSpPr>
          <p:cNvPr id="28" name="Shape 22"/>
          <p:cNvSpPr/>
          <p:nvPr/>
        </p:nvSpPr>
        <p:spPr>
          <a:xfrm>
            <a:off x="6510528" y="3730752"/>
            <a:ext cx="1938528" cy="1755648"/>
          </a:xfrm>
          <a:prstGeom prst="roundRect">
            <a:avLst>
              <a:gd name="adj" fmla="val 41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9" name="Image 4" descr="/mnt/data/poster_ai_chat_crop.png"/>
          <p:cNvPicPr>
            <a:picLocks noChangeAspect="1"/>
          </p:cNvPicPr>
          <p:nvPr/>
        </p:nvPicPr>
        <p:blipFill>
          <a:blip r:embed="rId7"/>
          <a:srcRect l="27932" r="27932"/>
          <a:stretch/>
        </p:blipFill>
        <p:spPr>
          <a:xfrm>
            <a:off x="6601968" y="3822192"/>
            <a:ext cx="1755648" cy="1572768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6601968" y="4992624"/>
            <a:ext cx="1755648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 review</a:t>
            </a:r>
            <a:endParaRPr lang="en-US" sz="1150" dirty="0"/>
          </a:p>
        </p:txBody>
      </p:sp>
      <p:sp>
        <p:nvSpPr>
          <p:cNvPr id="31" name="Shape 24"/>
          <p:cNvSpPr/>
          <p:nvPr/>
        </p:nvSpPr>
        <p:spPr>
          <a:xfrm>
            <a:off x="8759952" y="3730752"/>
            <a:ext cx="2322576" cy="1755648"/>
          </a:xfrm>
          <a:prstGeom prst="roundRect">
            <a:avLst>
              <a:gd name="adj" fmla="val 4167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2" name="Image 5" descr="/mnt/data/poster_building_crop.png"/>
          <p:cNvPicPr>
            <a:picLocks noChangeAspect="1"/>
          </p:cNvPicPr>
          <p:nvPr/>
        </p:nvPicPr>
        <p:blipFill>
          <a:blip r:embed="rId8"/>
          <a:srcRect l="18904" r="18904"/>
          <a:stretch/>
        </p:blipFill>
        <p:spPr>
          <a:xfrm>
            <a:off x="8851392" y="3822192"/>
            <a:ext cx="2139696" cy="1572768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8851392" y="4992624"/>
            <a:ext cx="2139696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estate context</a:t>
            </a:r>
            <a:endParaRPr lang="en-US" sz="1150" dirty="0"/>
          </a:p>
        </p:txBody>
      </p:sp>
      <p:sp>
        <p:nvSpPr>
          <p:cNvPr id="34" name="Text 26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[8][9]</a:t>
            </a:r>
            <a:endParaRPr lang="en-US" sz="74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Prototype evidence and screens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08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3291840" cy="292608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r>
              <a:rPr lang="en-US" b="0"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Dashboard / service entry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lang="en-US" b="0"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Maintenance and safety report forms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lang="en-US" b="0"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IT support ticket flow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lang="en-US" b="0"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AI assistant / draft response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lang="en-US" b="0"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Ticket status tracker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r>
              <a:rPr lang="en-US" b="0" dirty="0">
                <a:solidFill>
                  <a:srgbClr val="16111B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Admin dashboard and filters</a:t>
            </a:r>
            <a:endParaRPr lang="en-US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786384" y="4617720"/>
            <a:ext cx="3291840" cy="713232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It proves workflow and interface logic, not a finished commercial system [1][2][4][6].</a:t>
            </a:r>
            <a:endParaRPr lang="en-US" sz="14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4462272" y="1298448"/>
            <a:ext cx="3520440" cy="1847088"/>
          </a:xfrm>
          <a:prstGeom prst="roundRect">
            <a:avLst>
              <a:gd name="adj" fmla="val 3960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3" name="Image 2" descr="/mnt/data/poster_dashboard_crop.png"/>
          <p:cNvPicPr>
            <a:picLocks noChangeAspect="1"/>
          </p:cNvPicPr>
          <p:nvPr/>
        </p:nvPicPr>
        <p:blipFill>
          <a:blip r:embed="rId5"/>
          <a:srcRect l="1148" r="1148"/>
          <a:stretch/>
        </p:blipFill>
        <p:spPr>
          <a:xfrm>
            <a:off x="4553712" y="1389888"/>
            <a:ext cx="3337560" cy="1664208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4553712" y="2651760"/>
            <a:ext cx="333756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dashboard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8247888" y="1298448"/>
            <a:ext cx="2340864" cy="1847088"/>
          </a:xfrm>
          <a:prstGeom prst="roundRect">
            <a:avLst>
              <a:gd name="adj" fmla="val 3960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3" descr="/mnt/data/poster_mobile_crop.png"/>
          <p:cNvPicPr>
            <a:picLocks noChangeAspect="1"/>
          </p:cNvPicPr>
          <p:nvPr/>
        </p:nvPicPr>
        <p:blipFill>
          <a:blip r:embed="rId6"/>
          <a:srcRect l="19857" r="19857"/>
          <a:stretch/>
        </p:blipFill>
        <p:spPr>
          <a:xfrm>
            <a:off x="8339328" y="1389888"/>
            <a:ext cx="2157984" cy="1664208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339328" y="2651760"/>
            <a:ext cx="2157984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mobile requests</a:t>
            </a:r>
            <a:endParaRPr lang="en-US" sz="1150" dirty="0"/>
          </a:p>
        </p:txBody>
      </p:sp>
      <p:sp>
        <p:nvSpPr>
          <p:cNvPr id="18" name="Shape 12"/>
          <p:cNvSpPr/>
          <p:nvPr/>
        </p:nvSpPr>
        <p:spPr>
          <a:xfrm>
            <a:off x="4462272" y="3520440"/>
            <a:ext cx="2148840" cy="1847088"/>
          </a:xfrm>
          <a:prstGeom prst="roundRect">
            <a:avLst>
              <a:gd name="adj" fmla="val 3960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4" descr="/mnt/data/poster_ai_chat_crop.png"/>
          <p:cNvPicPr>
            <a:picLocks noChangeAspect="1"/>
          </p:cNvPicPr>
          <p:nvPr/>
        </p:nvPicPr>
        <p:blipFill>
          <a:blip r:embed="rId7"/>
          <a:srcRect l="26646" r="26646"/>
          <a:stretch/>
        </p:blipFill>
        <p:spPr>
          <a:xfrm>
            <a:off x="4553712" y="3611880"/>
            <a:ext cx="1965960" cy="1664208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4553712" y="4873752"/>
            <a:ext cx="196596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 assistant</a:t>
            </a:r>
            <a:endParaRPr lang="en-US" sz="1150" dirty="0"/>
          </a:p>
        </p:txBody>
      </p:sp>
      <p:sp>
        <p:nvSpPr>
          <p:cNvPr id="21" name="Shape 14"/>
          <p:cNvSpPr/>
          <p:nvPr/>
        </p:nvSpPr>
        <p:spPr>
          <a:xfrm>
            <a:off x="6903720" y="3520440"/>
            <a:ext cx="2011680" cy="1847088"/>
          </a:xfrm>
          <a:prstGeom prst="roundRect">
            <a:avLst>
              <a:gd name="adj" fmla="val 3960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Image 5" descr="/mnt/data/poster_building_crop.png"/>
          <p:cNvPicPr>
            <a:picLocks noChangeAspect="1"/>
          </p:cNvPicPr>
          <p:nvPr/>
        </p:nvPicPr>
        <p:blipFill>
          <a:blip r:embed="rId8"/>
          <a:srcRect l="24882" r="24882"/>
          <a:stretch/>
        </p:blipFill>
        <p:spPr>
          <a:xfrm>
            <a:off x="6995160" y="3611880"/>
            <a:ext cx="1828800" cy="1664208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6995160" y="4873752"/>
            <a:ext cx="1828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estate module</a:t>
            </a:r>
            <a:endParaRPr lang="en-US" sz="1150" dirty="0"/>
          </a:p>
        </p:txBody>
      </p:sp>
      <p:sp>
        <p:nvSpPr>
          <p:cNvPr id="24" name="Shape 16"/>
          <p:cNvSpPr/>
          <p:nvPr/>
        </p:nvSpPr>
        <p:spPr>
          <a:xfrm>
            <a:off x="9189720" y="3520440"/>
            <a:ext cx="1417320" cy="1847088"/>
          </a:xfrm>
          <a:prstGeom prst="roundRect">
            <a:avLst>
              <a:gd name="adj" fmla="val 5161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5" name="Image 6" descr="/mnt/data/AI-Assisted Smart Estate Poster Abubarkar Dembele.png"/>
          <p:cNvPicPr>
            <a:picLocks noChangeAspect="1"/>
          </p:cNvPicPr>
          <p:nvPr/>
        </p:nvPicPr>
        <p:blipFill>
          <a:blip r:embed="rId9"/>
          <a:srcRect l="23814" r="23814"/>
          <a:stretch/>
        </p:blipFill>
        <p:spPr>
          <a:xfrm>
            <a:off x="9281160" y="3611880"/>
            <a:ext cx="1234440" cy="1664208"/>
          </a:xfrm>
          <a:prstGeom prst="rect">
            <a:avLst/>
          </a:prstGeom>
        </p:spPr>
      </p:pic>
      <p:sp>
        <p:nvSpPr>
          <p:cNvPr id="26" name="Text 17"/>
          <p:cNvSpPr/>
          <p:nvPr/>
        </p:nvSpPr>
        <p:spPr>
          <a:xfrm>
            <a:off x="9281160" y="4873752"/>
            <a:ext cx="123444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poster</a:t>
            </a:r>
            <a:endParaRPr lang="en-US" sz="1150" dirty="0"/>
          </a:p>
        </p:txBody>
      </p:sp>
      <p:sp>
        <p:nvSpPr>
          <p:cNvPr id="27" name="Text 18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[1][2][4][6]</a:t>
            </a:r>
            <a:endParaRPr lang="en-US" sz="74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Evaluation findings and evidence status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09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5623560" cy="3273552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Structured design review checked the main journey: service choice → AI review → confirmation → ticket tracking.</a:t>
            </a:r>
            <a:endParaRPr lang="en-US" sz="1600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Strengths: clear service routes, separate user/worker/admin roles, visible status and human approval before action.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Improvements: reduce dense screens, make Back/Status controls consistent and explain AI limits more clearly.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⚠️ What could not be completed: full participant testing, live analytics and real deployment statistics.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Therefore, findings are exploratory; no percentages or fake user results are claimed [13].</a:t>
            </a:r>
          </a:p>
        </p:txBody>
      </p:sp>
      <p:sp>
        <p:nvSpPr>
          <p:cNvPr id="11" name="Text 7"/>
          <p:cNvSpPr/>
          <p:nvPr/>
        </p:nvSpPr>
        <p:spPr>
          <a:xfrm>
            <a:off x="786384" y="4864608"/>
            <a:ext cx="5623560" cy="713232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200"/>
              </a:spcAft>
              <a:buNone/>
            </a:pPr>
            <a:r>
              <a:rPr sz="1400" b="1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📊 </a:t>
            </a:r>
            <a:r>
              <a:rPr sz="140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Evidence status</a:t>
            </a:r>
            <a:endParaRPr lang="en-US" sz="14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Completed: prototype review + testing protocol.</a:t>
            </a:r>
          </a:p>
          <a:p>
            <a:pPr algn="ctr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Not claimed: live user statistics.</a:t>
            </a:r>
          </a:p>
        </p:txBody>
      </p:sp>
      <p:sp>
        <p:nvSpPr>
          <p:cNvPr id="12" name="Shape 8"/>
          <p:cNvSpPr/>
          <p:nvPr/>
        </p:nvSpPr>
        <p:spPr>
          <a:xfrm>
            <a:off x="6510528" y="1298448"/>
            <a:ext cx="2011680" cy="1600200"/>
          </a:xfrm>
          <a:prstGeom prst="roundRect">
            <a:avLst>
              <a:gd name="adj" fmla="val 4571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3" name="Image 2" descr="/mnt/data/poster_dashboard_crop.png"/>
          <p:cNvPicPr>
            <a:picLocks noChangeAspect="1"/>
          </p:cNvPicPr>
          <p:nvPr/>
        </p:nvPicPr>
        <p:blipFill>
          <a:blip r:embed="rId5"/>
          <a:srcRect l="18569" r="18569"/>
          <a:stretch/>
        </p:blipFill>
        <p:spPr>
          <a:xfrm>
            <a:off x="6601968" y="1389888"/>
            <a:ext cx="1828800" cy="141732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601968" y="2404872"/>
            <a:ext cx="1828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dashboard check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8823960" y="1298448"/>
            <a:ext cx="2011680" cy="1600200"/>
          </a:xfrm>
          <a:prstGeom prst="roundRect">
            <a:avLst>
              <a:gd name="adj" fmla="val 4571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6" name="Image 3" descr="/mnt/data/poster_mobile_crop.png"/>
          <p:cNvPicPr>
            <a:picLocks noChangeAspect="1"/>
          </p:cNvPicPr>
          <p:nvPr/>
        </p:nvPicPr>
        <p:blipFill>
          <a:blip r:embed="rId6"/>
          <a:srcRect l="20006" r="20006"/>
          <a:stretch/>
        </p:blipFill>
        <p:spPr>
          <a:xfrm>
            <a:off x="8915400" y="1389888"/>
            <a:ext cx="1828800" cy="141732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915400" y="2404872"/>
            <a:ext cx="1828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mobile check</a:t>
            </a:r>
            <a:endParaRPr lang="en-US" sz="1150" dirty="0"/>
          </a:p>
        </p:txBody>
      </p:sp>
      <p:sp>
        <p:nvSpPr>
          <p:cNvPr id="18" name="Shape 12"/>
          <p:cNvSpPr/>
          <p:nvPr/>
        </p:nvSpPr>
        <p:spPr>
          <a:xfrm>
            <a:off x="6510528" y="3383280"/>
            <a:ext cx="2011680" cy="1600200"/>
          </a:xfrm>
          <a:prstGeom prst="roundRect">
            <a:avLst>
              <a:gd name="adj" fmla="val 4571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9" name="Image 4" descr="/mnt/data/poster_ai_chat_crop.png"/>
          <p:cNvPicPr>
            <a:picLocks noChangeAspect="1"/>
          </p:cNvPicPr>
          <p:nvPr/>
        </p:nvPicPr>
        <p:blipFill>
          <a:blip r:embed="rId7"/>
          <a:srcRect l="24491" r="24491"/>
          <a:stretch/>
        </p:blipFill>
        <p:spPr>
          <a:xfrm>
            <a:off x="6601968" y="3474720"/>
            <a:ext cx="1828800" cy="1417320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6601968" y="4489704"/>
            <a:ext cx="1828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AI review</a:t>
            </a:r>
            <a:endParaRPr lang="en-US" sz="1150" dirty="0"/>
          </a:p>
        </p:txBody>
      </p:sp>
      <p:sp>
        <p:nvSpPr>
          <p:cNvPr id="21" name="Shape 14"/>
          <p:cNvSpPr/>
          <p:nvPr/>
        </p:nvSpPr>
        <p:spPr>
          <a:xfrm>
            <a:off x="8823960" y="3383280"/>
            <a:ext cx="2011680" cy="1600200"/>
          </a:xfrm>
          <a:prstGeom prst="roundRect">
            <a:avLst>
              <a:gd name="adj" fmla="val 4571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22" name="Image 5" descr="/mnt/data/img_it_support.png"/>
          <p:cNvPicPr>
            <a:picLocks noChangeAspect="1"/>
          </p:cNvPicPr>
          <p:nvPr/>
        </p:nvPicPr>
        <p:blipFill>
          <a:blip r:embed="rId8"/>
          <a:srcRect l="6989" r="6989"/>
          <a:stretch/>
        </p:blipFill>
        <p:spPr>
          <a:xfrm>
            <a:off x="8915400" y="3474720"/>
            <a:ext cx="1828800" cy="1417320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8915400" y="4489704"/>
            <a:ext cx="1828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human review</a:t>
            </a:r>
            <a:endParaRPr lang="en-US" sz="1150" dirty="0"/>
          </a:p>
        </p:txBody>
      </p:sp>
      <p:sp>
        <p:nvSpPr>
          <p:cNvPr id="24" name="Text 16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[13]</a:t>
            </a:r>
            <a:endParaRPr lang="en-US" sz="74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Reliability, validity and limitations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10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3154680" cy="1005840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200"/>
              </a:spcAft>
              <a:buNone/>
            </a:pPr>
            <a:r>
              <a:rPr sz="1400" b="1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🔁 </a:t>
            </a:r>
            <a:r>
              <a:rPr sz="140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Reliability</a:t>
            </a:r>
            <a:endParaRPr lang="en-US" sz="14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Same task script and feedback questions so the review can be repeated.</a:t>
            </a:r>
          </a:p>
        </p:txBody>
      </p:sp>
      <p:sp>
        <p:nvSpPr>
          <p:cNvPr id="11" name="Text 7"/>
          <p:cNvSpPr/>
          <p:nvPr/>
        </p:nvSpPr>
        <p:spPr>
          <a:xfrm>
            <a:off x="4261104" y="1298448"/>
            <a:ext cx="3154680" cy="1005840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200"/>
              </a:spcAft>
              <a:buNone/>
            </a:pPr>
            <a:r>
              <a:rPr sz="1400" b="1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🎯 </a:t>
            </a:r>
            <a:r>
              <a:rPr sz="140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Validity</a:t>
            </a:r>
            <a:endParaRPr lang="en-US" sz="14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Tasks link to RQs: clarity, usefulness, trust, privacy and workflow control.</a:t>
            </a:r>
          </a:p>
        </p:txBody>
      </p:sp>
      <p:sp>
        <p:nvSpPr>
          <p:cNvPr id="12" name="Text 8"/>
          <p:cNvSpPr/>
          <p:nvPr/>
        </p:nvSpPr>
        <p:spPr>
          <a:xfrm>
            <a:off x="7735824" y="1298448"/>
            <a:ext cx="3154680" cy="1005840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200"/>
              </a:spcAft>
              <a:buNone/>
            </a:pPr>
            <a:r>
              <a:rPr sz="1400" b="1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🌍 </a:t>
            </a:r>
            <a:r>
              <a:rPr sz="1400" dirty="0" err="1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Generalisation</a:t>
            </a:r>
            <a:endParaRPr lang="en-US" sz="14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One ODTS case study, so findings are exploratory, not universal.</a:t>
            </a:r>
          </a:p>
        </p:txBody>
      </p:sp>
      <p:sp>
        <p:nvSpPr>
          <p:cNvPr id="13" name="Text 9"/>
          <p:cNvSpPr/>
          <p:nvPr/>
        </p:nvSpPr>
        <p:spPr>
          <a:xfrm>
            <a:off x="960120" y="2971800"/>
            <a:ext cx="5102352" cy="214884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Limitations: static linked prototype, fictional data, no live database/API, no emergency/IoT deployment and limited time for participant testing.</a:t>
            </a:r>
            <a:endParaRPr lang="en-US" sz="1600" dirty="0">
              <a:latin typeface="Aptos" panose="020B0004020202020204" pitchFamily="34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600" dirty="0">
                <a:solidFill>
                  <a:srgbClr val="202020"/>
                </a:solidFill>
                <a:latin typeface="Aptos" panose="020B0004020202020204" pitchFamily="34" charset="0"/>
                <a:ea typeface="ADLaM Display" panose="02010000000000000000" pitchFamily="2" charset="0"/>
                <a:cs typeface="ADLaM Display" panose="02010000000000000000" pitchFamily="2" charset="0"/>
              </a:rPr>
              <a:t>Mitigation: anonymised feedback plan, editable AI output, human approval, clear limitation statement and Version 2 change log [8][9][13].</a:t>
            </a:r>
          </a:p>
        </p:txBody>
      </p:sp>
      <p:sp>
        <p:nvSpPr>
          <p:cNvPr id="14" name="Shape 10"/>
          <p:cNvSpPr/>
          <p:nvPr/>
        </p:nvSpPr>
        <p:spPr>
          <a:xfrm>
            <a:off x="6446520" y="2880360"/>
            <a:ext cx="4297680" cy="2212848"/>
          </a:xfrm>
          <a:prstGeom prst="roundRect">
            <a:avLst>
              <a:gd name="adj" fmla="val 3306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5" name="Image 2" descr="/mnt/data/a_wide_cinematic_dusk_sunset_urban_community_gard.png"/>
          <p:cNvPicPr>
            <a:picLocks noChangeAspect="1"/>
          </p:cNvPicPr>
          <p:nvPr/>
        </p:nvPicPr>
        <p:blipFill>
          <a:blip r:embed="rId5"/>
          <a:srcRect t="6171" b="6171"/>
          <a:stretch/>
        </p:blipFill>
        <p:spPr>
          <a:xfrm>
            <a:off x="6537960" y="2971800"/>
            <a:ext cx="4114800" cy="2029968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6537960" y="4599432"/>
            <a:ext cx="4114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future grow-plot evidence</a:t>
            </a:r>
            <a:endParaRPr lang="en-US" sz="1150" dirty="0"/>
          </a:p>
        </p:txBody>
      </p:sp>
      <p:sp>
        <p:nvSpPr>
          <p:cNvPr id="17" name="Text 12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[8][9][13]</a:t>
            </a:r>
            <a:endParaRPr lang="en-US" sz="74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Future project: tenant grow plots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11</a:t>
            </a:r>
            <a:endParaRPr lang="en-US" sz="1050" dirty="0"/>
          </a:p>
        </p:txBody>
      </p:sp>
      <p:sp>
        <p:nvSpPr>
          <p:cNvPr id="10" name="Shape 6"/>
          <p:cNvSpPr/>
          <p:nvPr/>
        </p:nvSpPr>
        <p:spPr>
          <a:xfrm>
            <a:off x="786384" y="1298448"/>
            <a:ext cx="5257800" cy="3547872"/>
          </a:xfrm>
          <a:prstGeom prst="roundRect">
            <a:avLst>
              <a:gd name="adj" fmla="val 2062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1" name="Image 2" descr="/mnt/data/a_wide_cinematic_dusk_sunset_urban_community_gard.png"/>
          <p:cNvPicPr>
            <a:picLocks noChangeAspect="1"/>
          </p:cNvPicPr>
          <p:nvPr/>
        </p:nvPicPr>
        <p:blipFill>
          <a:blip r:embed="rId5"/>
          <a:srcRect l="7561" r="7561"/>
          <a:stretch/>
        </p:blipFill>
        <p:spPr>
          <a:xfrm>
            <a:off x="877824" y="1389888"/>
            <a:ext cx="5074920" cy="336499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77824" y="4352544"/>
            <a:ext cx="507492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🌱 tenant food-growing plots</a:t>
            </a:r>
            <a:endParaRPr lang="en-US" sz="1150" dirty="0"/>
          </a:p>
        </p:txBody>
      </p:sp>
      <p:sp>
        <p:nvSpPr>
          <p:cNvPr id="13" name="Text 8"/>
          <p:cNvSpPr/>
          <p:nvPr/>
        </p:nvSpPr>
        <p:spPr>
          <a:xfrm>
            <a:off x="786384" y="5074920"/>
            <a:ext cx="5257800" cy="804672"/>
          </a:xfrm>
          <a:prstGeom prst="roundRect">
            <a:avLst/>
          </a:prstGeom>
          <a:solidFill>
            <a:srgbClr val="CFEBD8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sz="1250">
                <a:solidFill>
                  <a:srgbClr val="2C153B"/>
                </a:solidFill>
                <a:latin typeface="Century Gothic"/>
              </a:rPr>
              <a:t>Future direction</a:t>
            </a:r>
            <a:endParaRPr lang="en-US" sz="1250" dirty="0"/>
          </a:p>
          <a:p>
            <a:r>
              <a:rPr sz="1250">
                <a:solidFill>
                  <a:srgbClr val="2C153B"/>
                </a:solidFill>
                <a:latin typeface="Century Gothic"/>
              </a:rPr>
              <a:t>Tenants could have growing plots. The platform could record plot number, requests, maintenance, watering and safety notes.</a:t>
            </a:r>
          </a:p>
        </p:txBody>
      </p:sp>
      <p:sp>
        <p:nvSpPr>
          <p:cNvPr id="14" name="Text 9"/>
          <p:cNvSpPr/>
          <p:nvPr/>
        </p:nvSpPr>
        <p:spPr>
          <a:xfrm>
            <a:off x="6419088" y="1371600"/>
            <a:ext cx="4315968" cy="713232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 fontScale="92500"/>
          </a:bodyPr>
          <a:lstStyle/>
          <a:p>
            <a:pPr marL="0" indent="0" algn="ctr">
              <a:buNone/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🏡 Estate value</a:t>
            </a:r>
            <a:endParaRPr lang="en-US" sz="16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/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Community, sustainability and engagement</a:t>
            </a:r>
            <a:r>
              <a:rPr sz="1300" dirty="0">
                <a:solidFill>
                  <a:srgbClr val="2C153B"/>
                </a:solidFill>
                <a:latin typeface="Century Gothic"/>
              </a:rPr>
              <a:t>.</a:t>
            </a:r>
          </a:p>
        </p:txBody>
      </p:sp>
      <p:sp>
        <p:nvSpPr>
          <p:cNvPr id="15" name="Text 10"/>
          <p:cNvSpPr/>
          <p:nvPr/>
        </p:nvSpPr>
        <p:spPr>
          <a:xfrm>
            <a:off x="6419088" y="2304288"/>
            <a:ext cx="4315968" cy="713232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Autofit/>
          </a:bodyPr>
          <a:lstStyle/>
          <a:p>
            <a:pPr marL="0" indent="0" algn="ctr">
              <a:buNone/>
            </a:pPr>
            <a:r>
              <a:rPr lang="en-US"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📲 Digital workflow</a:t>
            </a:r>
            <a:endParaRPr lang="en-US" sz="16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marL="0" indent="0" algn="ctr">
              <a:buNone/>
            </a:pPr>
            <a:r>
              <a:rPr lang="en-US"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QR code or mobile form links each plot to a request record.</a:t>
            </a:r>
            <a:endParaRPr lang="en-US" sz="16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16" name="Text 11"/>
          <p:cNvSpPr/>
          <p:nvPr/>
        </p:nvSpPr>
        <p:spPr>
          <a:xfrm>
            <a:off x="6419088" y="3236976"/>
            <a:ext cx="4315968" cy="713232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Autofit/>
          </a:bodyPr>
          <a:lstStyle/>
          <a:p>
            <a:pPr marL="0" indent="0" algn="ctr">
              <a:buNone/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🛠️ Service link</a:t>
            </a:r>
            <a:endParaRPr lang="en-US" sz="16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/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Maintenance, safety and support in one dashboard.</a:t>
            </a:r>
          </a:p>
        </p:txBody>
      </p:sp>
      <p:sp>
        <p:nvSpPr>
          <p:cNvPr id="17" name="Shape 12"/>
          <p:cNvSpPr/>
          <p:nvPr/>
        </p:nvSpPr>
        <p:spPr>
          <a:xfrm>
            <a:off x="6437376" y="4315968"/>
            <a:ext cx="4297680" cy="1234440"/>
          </a:xfrm>
          <a:prstGeom prst="roundRect">
            <a:avLst>
              <a:gd name="adj" fmla="val 5926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18" name="Image 3" descr="/mnt/data/AI-Assisted Smart Estate Poster Abubarkar Dembele.png"/>
          <p:cNvPicPr>
            <a:picLocks noChangeAspect="1"/>
          </p:cNvPicPr>
          <p:nvPr/>
        </p:nvPicPr>
        <p:blipFill>
          <a:blip r:embed="rId6"/>
          <a:srcRect t="31903" b="31903"/>
          <a:stretch/>
        </p:blipFill>
        <p:spPr>
          <a:xfrm>
            <a:off x="6528816" y="4407408"/>
            <a:ext cx="4114800" cy="105156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6528816" y="5056632"/>
            <a:ext cx="41148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poster evidence</a:t>
            </a:r>
            <a:endParaRPr lang="en-US" sz="1150" dirty="0"/>
          </a:p>
        </p:txBody>
      </p:sp>
      <p:sp>
        <p:nvSpPr>
          <p:cNvPr id="20" name="Text 14"/>
          <p:cNvSpPr/>
          <p:nvPr/>
        </p:nvSpPr>
        <p:spPr>
          <a:xfrm>
            <a:off x="9189720" y="6309360"/>
            <a:ext cx="23317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r">
              <a:buNone/>
            </a:pPr>
            <a:r>
              <a:rPr lang="en-US" sz="740" b="0" dirty="0">
                <a:solidFill>
                  <a:srgbClr val="7A7280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[2][4][16][17]</a:t>
            </a:r>
            <a:endParaRPr lang="en-US" sz="74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12700">
            <a:solidFill>
              <a:srgbClr val="2C153B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Shape 1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12700">
            <a:solidFill>
              <a:srgbClr val="C99A31">
                <a:alpha val="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2"/>
          <p:cNvSpPr/>
          <p:nvPr/>
        </p:nvSpPr>
        <p:spPr>
          <a:xfrm>
            <a:off x="658368" y="365760"/>
            <a:ext cx="6858000" cy="3657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2C153B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Conclusion and key references</a:t>
            </a:r>
            <a:endParaRPr lang="en-US" sz="2500" dirty="0"/>
          </a:p>
        </p:txBody>
      </p:sp>
      <p:sp>
        <p:nvSpPr>
          <p:cNvPr id="5" name="Shape 3"/>
          <p:cNvSpPr/>
          <p:nvPr/>
        </p:nvSpPr>
        <p:spPr>
          <a:xfrm>
            <a:off x="658368" y="932688"/>
            <a:ext cx="10881360" cy="0"/>
          </a:xfrm>
          <a:prstGeom prst="line">
            <a:avLst/>
          </a:prstGeom>
          <a:noFill/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6" name="Image 0" descr="/mnt/data/uwtsd_logo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Image 1" descr="/mnt/data/odts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26" y="6236208"/>
            <a:ext cx="577516" cy="4389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444752" y="6345936"/>
            <a:ext cx="2560320" cy="13716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/>
          </a:bodyPr>
          <a:lstStyle/>
          <a:p>
            <a:pPr marL="0" indent="0" algn="l">
              <a:buNone/>
            </a:pPr>
            <a:r>
              <a:rPr lang="en-US" sz="800" b="0" dirty="0">
                <a:solidFill>
                  <a:srgbClr val="5D5667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Final Viva • Abubarkar Dembele</a:t>
            </a:r>
            <a:endParaRPr lang="en-US" sz="800" dirty="0"/>
          </a:p>
        </p:txBody>
      </p:sp>
      <p:sp>
        <p:nvSpPr>
          <p:cNvPr id="9" name="Text 5"/>
          <p:cNvSpPr/>
          <p:nvPr/>
        </p:nvSpPr>
        <p:spPr>
          <a:xfrm>
            <a:off x="11210544" y="384048"/>
            <a:ext cx="310896" cy="155448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t">
            <a:normAutofit lnSpcReduction="10000"/>
          </a:bodyPr>
          <a:lstStyle/>
          <a:p>
            <a:pPr marL="0" indent="0" algn="r">
              <a:buNone/>
            </a:pPr>
            <a:r>
              <a:rPr lang="en-US" sz="1050" b="1" dirty="0">
                <a:solidFill>
                  <a:srgbClr val="C99A31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12</a:t>
            </a:r>
            <a:endParaRPr lang="en-US" sz="1050" dirty="0"/>
          </a:p>
        </p:txBody>
      </p:sp>
      <p:sp>
        <p:nvSpPr>
          <p:cNvPr id="10" name="Text 6"/>
          <p:cNvSpPr/>
          <p:nvPr/>
        </p:nvSpPr>
        <p:spPr>
          <a:xfrm>
            <a:off x="786384" y="1298448"/>
            <a:ext cx="5303520" cy="1481328"/>
          </a:xfrm>
          <a:prstGeom prst="roundRect">
            <a:avLst/>
          </a:prstGeom>
          <a:solidFill>
            <a:srgbClr val="F6E8BD"/>
          </a:solidFill>
          <a:ln w="11430">
            <a:solidFill>
              <a:srgbClr val="C99A31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l">
              <a:buNone/>
            </a:pPr>
            <a:r>
              <a:rPr sz="1440" b="1">
                <a:solidFill>
                  <a:srgbClr val="2C153B"/>
                </a:solidFill>
                <a:latin typeface="Century Gothic"/>
              </a:rPr>
              <a:t>Conclusion</a:t>
            </a:r>
            <a:endParaRPr lang="en-US" sz="1440" dirty="0"/>
          </a:p>
          <a:p>
            <a:r>
              <a:rPr sz="1440" b="1">
                <a:solidFill>
                  <a:srgbClr val="2C153B"/>
                </a:solidFill>
                <a:latin typeface="Century Gothic"/>
              </a:rPr>
              <a:t>The project gives ODTS a practical prototype foundation: structured enquiries, AI support, human review, workflow, privacy and future implementation.</a:t>
            </a:r>
          </a:p>
        </p:txBody>
      </p:sp>
      <p:sp>
        <p:nvSpPr>
          <p:cNvPr id="11" name="Text 7"/>
          <p:cNvSpPr/>
          <p:nvPr/>
        </p:nvSpPr>
        <p:spPr>
          <a:xfrm>
            <a:off x="786384" y="3182112"/>
            <a:ext cx="5303520" cy="749808"/>
          </a:xfrm>
          <a:prstGeom prst="roundRect">
            <a:avLst/>
          </a:prstGeom>
          <a:solidFill>
            <a:srgbClr val="EEE3FF"/>
          </a:solidFill>
          <a:ln w="11430">
            <a:solidFill>
              <a:srgbClr val="7B2CE6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marL="0" indent="0" algn="ctr">
              <a:buNone/>
            </a:pPr>
            <a:r>
              <a:rPr sz="1500" b="1">
                <a:solidFill>
                  <a:srgbClr val="7B2CE6"/>
                </a:solidFill>
                <a:latin typeface="Century Gothic"/>
              </a:rPr>
              <a:t>Final message</a:t>
            </a:r>
            <a:endParaRPr lang="en-US" sz="1500" dirty="0"/>
          </a:p>
          <a:p>
            <a:r>
              <a:rPr sz="1500" b="1">
                <a:solidFill>
                  <a:srgbClr val="7B2CE6"/>
                </a:solidFill>
                <a:latin typeface="Century Gothic"/>
              </a:rPr>
              <a:t>Focused prototype now. Scalable platform later.</a:t>
            </a:r>
          </a:p>
        </p:txBody>
      </p:sp>
      <p:sp>
        <p:nvSpPr>
          <p:cNvPr id="12" name="Shape 8"/>
          <p:cNvSpPr/>
          <p:nvPr/>
        </p:nvSpPr>
        <p:spPr>
          <a:xfrm>
            <a:off x="1975104" y="4315968"/>
            <a:ext cx="2240280" cy="1078992"/>
          </a:xfrm>
          <a:prstGeom prst="roundRect">
            <a:avLst>
              <a:gd name="adj" fmla="val 6780"/>
            </a:avLst>
          </a:prstGeom>
          <a:solidFill>
            <a:srgbClr val="FFFDF8"/>
          </a:solidFill>
          <a:ln w="10160">
            <a:solidFill>
              <a:srgbClr val="D7C8B7"/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13" name="Image 2" descr="/mnt/data/odts_logo_crop.png"/>
          <p:cNvPicPr>
            <a:picLocks noChangeAspect="1"/>
          </p:cNvPicPr>
          <p:nvPr/>
        </p:nvPicPr>
        <p:blipFill>
          <a:blip r:embed="rId4"/>
          <a:srcRect t="21345" b="21345"/>
          <a:stretch/>
        </p:blipFill>
        <p:spPr>
          <a:xfrm>
            <a:off x="2066544" y="4407408"/>
            <a:ext cx="2057400" cy="89611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2066544" y="4901184"/>
            <a:ext cx="2057400" cy="329184"/>
          </a:xfrm>
          <a:prstGeom prst="rect">
            <a:avLst/>
          </a:prstGeom>
          <a:solidFill>
            <a:srgbClr val="2C153B">
              <a:alpha val="75000"/>
            </a:srgbClr>
          </a:solidFill>
          <a:ln>
            <a:solidFill>
              <a:srgbClr val="2C153B">
                <a:alpha val="0"/>
              </a:srgbClr>
            </a:solidFill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entury Gothic" pitchFamily="34" charset="0"/>
                <a:ea typeface="Century Gothic" pitchFamily="34" charset="-122"/>
                <a:cs typeface="Century Gothic" pitchFamily="34" charset="-120"/>
              </a:rPr>
              <a:t>ODTS</a:t>
            </a:r>
            <a:endParaRPr lang="en-US" sz="1150" dirty="0"/>
          </a:p>
        </p:txBody>
      </p:sp>
      <p:sp>
        <p:nvSpPr>
          <p:cNvPr id="15" name="Text 10"/>
          <p:cNvSpPr/>
          <p:nvPr/>
        </p:nvSpPr>
        <p:spPr>
          <a:xfrm>
            <a:off x="6455664" y="1298448"/>
            <a:ext cx="4526280" cy="4297680"/>
          </a:xfrm>
          <a:prstGeom prst="roundRect">
            <a:avLst/>
          </a:prstGeom>
          <a:solidFill>
            <a:srgbClr val="FFFDF8"/>
          </a:solidFill>
          <a:ln w="11430">
            <a:solidFill>
              <a:srgbClr val="D7C8B7"/>
            </a:solidFill>
          </a:ln>
        </p:spPr>
        <p:txBody>
          <a:bodyPr wrap="square" lIns="1524" tIns="1524" rIns="1524" bIns="1524" rtlCol="0" anchor="ctr">
            <a:noAutofit/>
          </a:bodyPr>
          <a:lstStyle/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Key references / evidence base</a:t>
            </a:r>
            <a:endParaRPr lang="en-US" sz="14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[1] Kiran (2025) real-estate AI and digital support.</a:t>
            </a:r>
            <a:endParaRPr sz="1400" dirty="0">
              <a:solidFill>
                <a:srgbClr val="20202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[2] Zheng et al. (2025) AI for building maintenance.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[3] </a:t>
            </a:r>
            <a:r>
              <a:rPr sz="1400" b="0" dirty="0" err="1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Kuppan</a:t>
            </a: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et al. (2024) AI in real estate.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[4] Jahidi (2021) smart real-estate framework.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[6] Inam (2023) estate system and web tools.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[8] NIST (2023) AI Risk Management Framework.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[9] ICO (2023) AI and data protection guidance.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[12] Davis (1989) technology acceptance.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[13] Braun &amp; Clarke (2006) thematic analysis.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[16][17] property management / smart-estate studies.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0202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Full Harvard-style reference list is in the written report.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walkthrough: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298448"/>
            <a:ext cx="3703320" cy="960120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86348" y="1381552"/>
            <a:ext cx="2547172" cy="272703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📲 Prototype Version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1682495"/>
            <a:ext cx="1938031" cy="2732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950" b="0">
                <a:solidFill>
                  <a:srgbClr val="202020"/>
                </a:solidFill>
                <a:latin typeface="Aptos"/>
              </a:rPr>
              <a:t>Static linked prototype.</a:t>
            </a:r>
          </a:p>
          <a:p>
            <a:pPr>
              <a:spcBef>
                <a:spcPts val="0"/>
              </a:spcBef>
              <a:spcAft>
                <a:spcPts val="200"/>
              </a:spcAft>
            </a:pPr>
            <a:r>
              <a:rPr sz="950" b="0">
                <a:solidFill>
                  <a:srgbClr val="202020"/>
                </a:solidFill>
                <a:latin typeface="Aptos"/>
              </a:rPr>
              <a:t>Shows workflow, not live deployment.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6384" y="2441448"/>
            <a:ext cx="1737360" cy="118872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4" name="TextBox 13"/>
          <p:cNvSpPr txBox="1"/>
          <p:nvPr/>
        </p:nvSpPr>
        <p:spPr>
          <a:xfrm>
            <a:off x="914400" y="2554849"/>
            <a:ext cx="1250342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👥 Three roles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2825496"/>
            <a:ext cx="1578958" cy="43877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Resident • worker </a:t>
            </a:r>
            <a:endParaRPr lang="en-GB" sz="14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• admin.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752344" y="2441448"/>
            <a:ext cx="1737360" cy="1188720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880360" y="2554849"/>
            <a:ext cx="1324080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🧩 Five screens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80360" y="2825496"/>
            <a:ext cx="1526059" cy="37606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Login • dashboard </a:t>
            </a:r>
            <a:endParaRPr lang="en-GB" sz="1200" b="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• AI • report • admin</a:t>
            </a:r>
            <a:r>
              <a:rPr sz="980" b="0" dirty="0">
                <a:solidFill>
                  <a:srgbClr val="2C153B"/>
                </a:solidFill>
                <a:latin typeface="Century Gothic"/>
              </a:rPr>
              <a:t>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86384" y="3822191"/>
            <a:ext cx="1737360" cy="1188720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14400" y="3935592"/>
            <a:ext cx="1243930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🎫 One record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4206240"/>
            <a:ext cx="1625445" cy="24288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Trackable ticket.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752344" y="3822191"/>
            <a:ext cx="1737360" cy="1188720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2880360" y="3935592"/>
            <a:ext cx="1542089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✅ Human review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80360" y="4206240"/>
            <a:ext cx="1120500" cy="24288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Editable AI.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416614" y="5264194"/>
            <a:ext cx="2470293" cy="279820"/>
          </a:xfrm>
          <a:prstGeom prst="rect">
            <a:avLst/>
          </a:prstGeom>
          <a:noFill/>
        </p:spPr>
        <p:txBody>
          <a:bodyPr wrap="none" lIns="18288" tIns="18288" rIns="18288" bIns="18288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950" b="0">
                <a:solidFill>
                  <a:srgbClr val="202020"/>
                </a:solidFill>
                <a:latin typeface="Aptos"/>
              </a:rPr>
              <a:t>Defend: scope, evidence, limits and Version 2.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800600" y="1298448"/>
            <a:ext cx="5989320" cy="4315968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2040" y="1389888"/>
            <a:ext cx="5806440" cy="3840479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4892040" y="5175504"/>
            <a:ext cx="5806440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4956048" y="5198364"/>
            <a:ext cx="5678424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Five-screen workflow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screen 1: secure login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14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298448"/>
            <a:ext cx="4160520" cy="434340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logi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824" y="1389888"/>
            <a:ext cx="3977639" cy="3867912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877824" y="5202936"/>
            <a:ext cx="3977639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41832" y="5225796"/>
            <a:ext cx="3849624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Secure login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30368" y="1298448"/>
            <a:ext cx="5559552" cy="804672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295866" y="1411849"/>
            <a:ext cx="995465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🔐 Purpose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58383" y="1682495"/>
            <a:ext cx="1601400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Role-based access.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230368" y="2267712"/>
            <a:ext cx="2651760" cy="1078992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358383" y="2381113"/>
            <a:ext cx="1341714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👤 User benefit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58383" y="2651760"/>
            <a:ext cx="1275990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Simple sign-in.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138160" y="2267712"/>
            <a:ext cx="2651760" cy="1078992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266176" y="2381113"/>
            <a:ext cx="1522853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🧑‍💼 Admin benefit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6176" y="2651760"/>
            <a:ext cx="1649491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Permission control.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30368" y="3538728"/>
            <a:ext cx="2651760" cy="1078992"/>
          </a:xfrm>
          <a:prstGeom prst="roundRect">
            <a:avLst/>
          </a:prstGeom>
          <a:solidFill>
            <a:srgbClr val="FCE2E2"/>
          </a:solidFill>
          <a:ln w="12700">
            <a:solidFill>
              <a:srgbClr val="D8333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358383" y="3652129"/>
            <a:ext cx="1391407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⚠️ Current limit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58383" y="3922776"/>
            <a:ext cx="1224694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No live server.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138160" y="3538728"/>
            <a:ext cx="2651760" cy="1078992"/>
          </a:xfrm>
          <a:prstGeom prst="roundRect">
            <a:avLst/>
          </a:prstGeom>
          <a:solidFill>
            <a:srgbClr val="CFEBD8"/>
          </a:solidFill>
          <a:ln w="12700">
            <a:solidFill>
              <a:srgbClr val="0A8F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266176" y="3652129"/>
            <a:ext cx="1463542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🔭 Improvement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66176" y="3922776"/>
            <a:ext cx="1590179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MFA + encryption.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30368" y="4846320"/>
            <a:ext cx="5559552" cy="795528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5358383" y="4959720"/>
            <a:ext cx="1901161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🎤 Viva </a:t>
            </a:r>
            <a:r>
              <a:rPr sz="1400" b="0" dirty="0" err="1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defence</a:t>
            </a: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point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58383" y="5230368"/>
            <a:ext cx="2316340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Security before dashboard.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screen 2: service dashboard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15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298448"/>
            <a:ext cx="2240280" cy="1078992"/>
          </a:xfrm>
          <a:prstGeom prst="roundRect">
            <a:avLst/>
          </a:prstGeom>
          <a:solidFill>
            <a:srgbClr val="FCE2E2"/>
          </a:solidFill>
          <a:ln w="12700">
            <a:solidFill>
              <a:srgbClr val="D8333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1411849"/>
            <a:ext cx="1429879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🚨 Safety report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1682495"/>
            <a:ext cx="1941237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Hazards and incidents.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255264" y="1298448"/>
            <a:ext cx="2240280" cy="1078992"/>
          </a:xfrm>
          <a:prstGeom prst="roundRect">
            <a:avLst/>
          </a:prstGeom>
          <a:solidFill>
            <a:srgbClr val="E5EEFF"/>
          </a:solidFill>
          <a:ln w="12700">
            <a:solidFill>
              <a:srgbClr val="2F65D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3383280" y="1411849"/>
            <a:ext cx="1187826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💻 IT support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83280" y="1682495"/>
            <a:ext cx="1675139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Devices and access.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86384" y="2615184"/>
            <a:ext cx="2240280" cy="1078992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14400" y="2728585"/>
            <a:ext cx="1407437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🛠️ Maintenance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2999232"/>
            <a:ext cx="1216680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Estate repairs.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255264" y="2615184"/>
            <a:ext cx="2240280" cy="1078992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383280" y="2728585"/>
            <a:ext cx="1275990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🧠 AI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83280" y="2999232"/>
            <a:ext cx="1085233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Guided help.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86384" y="3959352"/>
            <a:ext cx="4709160" cy="105156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14400" y="4072753"/>
            <a:ext cx="1639873" cy="21210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📌 Design decision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4343400"/>
            <a:ext cx="1090042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Clear routes.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73282" y="5273338"/>
            <a:ext cx="1944508" cy="279820"/>
          </a:xfrm>
          <a:prstGeom prst="rect">
            <a:avLst/>
          </a:prstGeom>
          <a:noFill/>
        </p:spPr>
        <p:txBody>
          <a:bodyPr wrap="none" lIns="18288" tIns="18288" rIns="18288" bIns="18288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SOS stays separate.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806440" y="1298448"/>
            <a:ext cx="4983480" cy="434340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7" name="Picture 26" descr="dashbo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879" y="1389888"/>
            <a:ext cx="4800600" cy="3867912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5897879" y="5202936"/>
            <a:ext cx="4800600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5961888" y="5225796"/>
            <a:ext cx="4672584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Service dashboard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screen 3: AI assistant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16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298448"/>
            <a:ext cx="4160520" cy="434340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a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824" y="1389888"/>
            <a:ext cx="3977639" cy="3867912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877824" y="5202936"/>
            <a:ext cx="3977639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41832" y="5225796"/>
            <a:ext cx="3849624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AI assistant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30368" y="1298448"/>
            <a:ext cx="5559552" cy="841248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358383" y="1267452"/>
            <a:ext cx="1679947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🧠 AI suggestion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58383" y="1682495"/>
            <a:ext cx="5303520" cy="384048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5230368" y="2350008"/>
            <a:ext cx="2651760" cy="1097280"/>
          </a:xfrm>
          <a:prstGeom prst="roundRect">
            <a:avLst/>
          </a:prstGeom>
          <a:solidFill>
            <a:srgbClr val="CFEBD8"/>
          </a:solidFill>
          <a:ln w="12700">
            <a:solidFill>
              <a:srgbClr val="0A8F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358383" y="2189745"/>
            <a:ext cx="1974900" cy="75943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✅ Human approval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58383" y="2734056"/>
            <a:ext cx="2395728" cy="6400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8138160" y="2350008"/>
            <a:ext cx="2651760" cy="109728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266176" y="2189746"/>
            <a:ext cx="1795363" cy="75943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🤝 Clear guidance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6176" y="2734056"/>
            <a:ext cx="2395728" cy="6400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3" name="Rounded Rectangle 22"/>
          <p:cNvSpPr/>
          <p:nvPr/>
        </p:nvSpPr>
        <p:spPr>
          <a:xfrm>
            <a:off x="5230368" y="3657600"/>
            <a:ext cx="2651760" cy="1097280"/>
          </a:xfrm>
          <a:prstGeom prst="roundRect">
            <a:avLst/>
          </a:prstGeom>
          <a:solidFill>
            <a:srgbClr val="FCE2E2"/>
          </a:solidFill>
          <a:ln w="12700">
            <a:solidFill>
              <a:srgbClr val="D8333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358383" y="3497336"/>
            <a:ext cx="2002151" cy="759439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⚠️ Not emergencies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58383" y="4041648"/>
            <a:ext cx="2395728" cy="6400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8138160" y="3657600"/>
            <a:ext cx="2651760" cy="1097280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266176" y="3367815"/>
            <a:ext cx="1700787" cy="101848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🔭 Confidence + </a:t>
            </a: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escalation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66176" y="4041648"/>
            <a:ext cx="2395728" cy="6400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5230368" y="4965192"/>
            <a:ext cx="5559552" cy="676656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5358383" y="4934194"/>
            <a:ext cx="3265317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🔐 Human review required [8][9]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58383" y="5349240"/>
            <a:ext cx="5303520" cy="219456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screen 4: report form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17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298448"/>
            <a:ext cx="4800600" cy="786384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1396717"/>
            <a:ext cx="1856277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1️⃣ Select category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1682495"/>
            <a:ext cx="2221762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Safety • IT • maintenance.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6384" y="2267712"/>
            <a:ext cx="4800600" cy="786384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14400" y="2365982"/>
            <a:ext cx="2107949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2️⃣ Describe the issue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2651760"/>
            <a:ext cx="1593385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Short explanation.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86384" y="3236976"/>
            <a:ext cx="2267712" cy="1060704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14400" y="3335246"/>
            <a:ext cx="1665521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📸 Add evidence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4400" y="3621024"/>
            <a:ext cx="1720023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Photo or document.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319272" y="3236976"/>
            <a:ext cx="2267712" cy="1060704"/>
          </a:xfrm>
          <a:prstGeom prst="roundRect">
            <a:avLst/>
          </a:prstGeom>
          <a:solidFill>
            <a:srgbClr val="CFEBD8"/>
          </a:solidFill>
          <a:ln w="12700">
            <a:solidFill>
              <a:srgbClr val="0A8F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447288" y="3335245"/>
            <a:ext cx="1513235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📍 Use location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47288" y="3621024"/>
            <a:ext cx="1950855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Permission-based GPS.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86384" y="4507992"/>
            <a:ext cx="4800600" cy="1133856"/>
          </a:xfrm>
          <a:prstGeom prst="roundRect">
            <a:avLst/>
          </a:prstGeom>
          <a:solidFill>
            <a:srgbClr val="FCE2E2"/>
          </a:solidFill>
          <a:ln w="12700">
            <a:solidFill>
              <a:srgbClr val="D8333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14400" y="4606260"/>
            <a:ext cx="2742739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🛡️ Privacy and confirmation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4892040"/>
            <a:ext cx="2878993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Necessary data • ticket reference.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806440" y="1298448"/>
            <a:ext cx="4983480" cy="434340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6" name="Picture 25" descr="repor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879" y="1389888"/>
            <a:ext cx="4800600" cy="3867912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5897879" y="5202936"/>
            <a:ext cx="4800600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5961888" y="5225796"/>
            <a:ext cx="4672584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Report form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screen 5: admin panel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18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298448"/>
            <a:ext cx="4800600" cy="434340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admi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824" y="1389888"/>
            <a:ext cx="4617720" cy="3867912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877824" y="5202936"/>
            <a:ext cx="4617720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41832" y="5225796"/>
            <a:ext cx="4489704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Admin panel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852160" y="1298448"/>
            <a:ext cx="4937760" cy="822960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980176" y="1396717"/>
            <a:ext cx="2808461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🧑‍💼 Administrator workspace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80176" y="1682495"/>
            <a:ext cx="1057982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All requests.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852160" y="2331720"/>
            <a:ext cx="2331720" cy="1042415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980176" y="2429989"/>
            <a:ext cx="1960473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🔎 Filter and search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80176" y="2715768"/>
            <a:ext cx="1521250" cy="438774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Status • category </a:t>
            </a:r>
            <a:endParaRPr lang="en-GB" sz="1400" b="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• location.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458200" y="2331720"/>
            <a:ext cx="2331720" cy="1042415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586216" y="2429990"/>
            <a:ext cx="2067874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👷 Assign ownership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86216" y="2715768"/>
            <a:ext cx="1247136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Named owner.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52160" y="3593592"/>
            <a:ext cx="2331720" cy="1042415"/>
          </a:xfrm>
          <a:prstGeom prst="roundRect">
            <a:avLst/>
          </a:prstGeom>
          <a:solidFill>
            <a:srgbClr val="FCE2E2"/>
          </a:solidFill>
          <a:ln w="12700">
            <a:solidFill>
              <a:srgbClr val="D8333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980176" y="3691861"/>
            <a:ext cx="1417055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🚦 Set priority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80176" y="3977640"/>
            <a:ext cx="2173672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Urgent • progress • done.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458200" y="3593592"/>
            <a:ext cx="2331720" cy="1042415"/>
          </a:xfrm>
          <a:prstGeom prst="roundRect">
            <a:avLst/>
          </a:prstGeom>
          <a:solidFill>
            <a:srgbClr val="CFEBD8"/>
          </a:solidFill>
          <a:ln w="12700">
            <a:solidFill>
              <a:srgbClr val="0A8F6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586216" y="3691861"/>
            <a:ext cx="2192908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📊 Track performance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586216" y="3977640"/>
            <a:ext cx="1328890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Time • backlog.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852160" y="4855464"/>
            <a:ext cx="4937760" cy="786384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5980176" y="4953732"/>
            <a:ext cx="1763303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📌 Accountability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80176" y="5239512"/>
            <a:ext cx="1715213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Who • what • when.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Prototype walkthrough: complete user flow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19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86384" y="1325880"/>
            <a:ext cx="1700784" cy="841248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171103" y="1262879"/>
            <a:ext cx="931345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b="1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🔐  Login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9536" y="1682496"/>
            <a:ext cx="1554480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2542032" y="1554480"/>
            <a:ext cx="347472" cy="27432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>
                <a:solidFill>
                  <a:srgbClr val="7B2CE6"/>
                </a:solidFill>
                <a:latin typeface="Century Gothic"/>
              </a:rPr>
              <a:t>➜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962656" y="1325880"/>
            <a:ext cx="1700784" cy="841248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083682" y="1262879"/>
            <a:ext cx="1458733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🏠  Dashboard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35808" y="1682496"/>
            <a:ext cx="1554480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718304" y="1554480"/>
            <a:ext cx="347472" cy="27432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>
                <a:solidFill>
                  <a:srgbClr val="7B2CE6"/>
                </a:solidFill>
                <a:latin typeface="Century Gothic"/>
              </a:rPr>
              <a:t>➜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138928" y="1325880"/>
            <a:ext cx="1700784" cy="841248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687955" y="1262879"/>
            <a:ext cx="602729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🧠  AI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12080" y="1682496"/>
            <a:ext cx="1554480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894576" y="1554480"/>
            <a:ext cx="347472" cy="27432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>
                <a:solidFill>
                  <a:srgbClr val="7B2CE6"/>
                </a:solidFill>
                <a:latin typeface="Century Gothic"/>
              </a:rPr>
              <a:t>➜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315200" y="1325880"/>
            <a:ext cx="1700784" cy="841248"/>
          </a:xfrm>
          <a:prstGeom prst="roundRect">
            <a:avLst/>
          </a:prstGeom>
          <a:solidFill>
            <a:srgbClr val="F6E8BD"/>
          </a:solidFill>
          <a:ln w="1270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630188" y="1262879"/>
            <a:ext cx="1070806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📝  Report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88352" y="1682496"/>
            <a:ext cx="1554480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070848" y="1554480"/>
            <a:ext cx="347472" cy="27432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>
                <a:solidFill>
                  <a:srgbClr val="7B2CE6"/>
                </a:solidFill>
                <a:latin typeface="Century Gothic"/>
              </a:rPr>
              <a:t>➜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491472" y="1325880"/>
            <a:ext cx="1700784" cy="841248"/>
          </a:xfrm>
          <a:prstGeom prst="roundRect">
            <a:avLst/>
          </a:prstGeom>
          <a:solidFill>
            <a:srgbClr val="EEE3FF"/>
          </a:solidFill>
          <a:ln w="12700">
            <a:solidFill>
              <a:srgbClr val="7B2C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820888" y="1262879"/>
            <a:ext cx="1041952" cy="500906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srgbClr val="2C153B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🎫  Admin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564624" y="1682496"/>
            <a:ext cx="1554480" cy="201168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1234440" y="2423160"/>
            <a:ext cx="9738360" cy="758952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362456" y="2521429"/>
            <a:ext cx="2037417" cy="242374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6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🎯 End-to-end value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362456" y="2807208"/>
            <a:ext cx="2979983" cy="212559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C153B"/>
                </a:solidFill>
                <a:latin typeface="Aptos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Connected, accountable workflow.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86384" y="3429000"/>
            <a:ext cx="10917936" cy="210312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3" name="Picture 32" descr="flo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824" y="3520440"/>
            <a:ext cx="10735056" cy="1627631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877824" y="5093208"/>
            <a:ext cx="10735056" cy="329184"/>
          </a:xfrm>
          <a:prstGeom prst="roundRect">
            <a:avLst/>
          </a:prstGeom>
          <a:solidFill>
            <a:srgbClr val="2C153B"/>
          </a:solidFill>
          <a:ln w="762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941832" y="5116068"/>
            <a:ext cx="10607040" cy="256032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</a:pPr>
            <a:r>
              <a:rPr sz="919" b="1">
                <a:solidFill>
                  <a:srgbClr val="FFFFFF"/>
                </a:solidFill>
                <a:latin typeface="Century Gothic"/>
              </a:rPr>
              <a:t>Complete user flow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2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201168"/>
          </a:xfrm>
          <a:prstGeom prst="rect">
            <a:avLst/>
          </a:prstGeom>
          <a:solidFill>
            <a:srgbClr val="2C153B"/>
          </a:solidFill>
          <a:ln w="6350">
            <a:solidFill>
              <a:srgbClr val="2C15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201168"/>
            <a:ext cx="12191695" cy="45720"/>
          </a:xfrm>
          <a:prstGeom prst="rect">
            <a:avLst/>
          </a:prstGeom>
          <a:solidFill>
            <a:srgbClr val="C99A31"/>
          </a:solidFill>
          <a:ln w="6350">
            <a:solidFill>
              <a:srgbClr val="C99A3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8368" y="338328"/>
            <a:ext cx="813816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C153B"/>
                </a:solidFill>
                <a:latin typeface="Century Gothic"/>
              </a:rPr>
              <a:t>Complete prototype wireframe</a:t>
            </a:r>
          </a:p>
        </p:txBody>
      </p:sp>
      <p:sp>
        <p:nvSpPr>
          <p:cNvPr id="5" name="Rectangle 4"/>
          <p:cNvSpPr/>
          <p:nvPr/>
        </p:nvSpPr>
        <p:spPr>
          <a:xfrm>
            <a:off x="658368" y="932688"/>
            <a:ext cx="10881360" cy="9144"/>
          </a:xfrm>
          <a:prstGeom prst="rect">
            <a:avLst/>
          </a:prstGeom>
          <a:solidFill>
            <a:srgbClr val="D7C8B7"/>
          </a:solidFill>
          <a:ln w="635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112" y="256032"/>
            <a:ext cx="1234440" cy="54864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76" y="6236208"/>
            <a:ext cx="576072" cy="438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4752" y="6309360"/>
            <a:ext cx="3017520" cy="1828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750" b="0">
                <a:solidFill>
                  <a:srgbClr val="6D6373"/>
                </a:solidFill>
                <a:latin typeface="Century Gothic"/>
              </a:rPr>
              <a:t>Final Viva • Abubarkar Dembele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5680" y="356616"/>
            <a:ext cx="384048" cy="20116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C99A31"/>
                </a:solidFill>
                <a:latin typeface="Century Gothic"/>
              </a:rPr>
              <a:t>20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12064" y="1078992"/>
            <a:ext cx="11155680" cy="4251960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final_wireframe_phone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12" y="1225296"/>
            <a:ext cx="10844784" cy="395020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512064" y="5458968"/>
            <a:ext cx="11155680" cy="658368"/>
          </a:xfrm>
          <a:prstGeom prst="roundRect">
            <a:avLst/>
          </a:prstGeom>
          <a:solidFill>
            <a:srgbClr val="FFFDF8"/>
          </a:solidFill>
          <a:ln w="12700">
            <a:solidFill>
              <a:srgbClr val="D7C8B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final_wireframe_flo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2" y="5541264"/>
            <a:ext cx="10844784" cy="47548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58368" y="5192452"/>
            <a:ext cx="10844784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200"/>
              </a:spcAft>
            </a:pPr>
            <a:r>
              <a:rPr sz="1200" b="0">
                <a:solidFill>
                  <a:srgbClr val="202020"/>
                </a:solidFill>
                <a:latin typeface="Aptos"/>
              </a:rPr>
              <a:t>📲 Complete wireframe: Login → dashboard → AI help → report form → admin panel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1E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201168"/>
          </a:xfrm>
          <a:prstGeom prst="rect">
            <a:avLst/>
          </a:prstGeom>
          <a:solidFill>
            <a:srgbClr val="33184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201168"/>
            <a:ext cx="12192000" cy="27432"/>
          </a:xfrm>
          <a:prstGeom prst="rect">
            <a:avLst/>
          </a:prstGeom>
          <a:solidFill>
            <a:srgbClr val="D6B0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84048" y="256032"/>
            <a:ext cx="457200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33184E"/>
                </a:solidFill>
                <a:latin typeface="Century Gothic"/>
              </a:defRPr>
            </a:pPr>
            <a:r>
              <a:t>Exhibition poster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880" y="109728"/>
            <a:ext cx="1078992" cy="4795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137392" y="457200"/>
            <a:ext cx="411480" cy="1645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 b="0">
                <a:solidFill>
                  <a:srgbClr val="B18620"/>
                </a:solidFill>
                <a:latin typeface="Aptos"/>
              </a:defRPr>
            </a:pPr>
            <a:r>
              <a:t>21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" y="868680"/>
            <a:ext cx="7485584" cy="528523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641080" y="1417320"/>
            <a:ext cx="2514600" cy="658368"/>
          </a:xfrm>
          <a:prstGeom prst="rect">
            <a:avLst/>
          </a:prstGeom>
          <a:solidFill>
            <a:srgbClr val="EEE8F9"/>
          </a:solidFill>
          <a:ln w="16510">
            <a:solidFill>
              <a:srgbClr val="BB9A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>
                <a:solidFill>
                  <a:srgbClr val="493566"/>
                </a:solidFill>
                <a:latin typeface="Aptos"/>
              </a:defRPr>
            </a:pPr>
            <a:r>
              <a:t>🎯 Project overview</a:t>
            </a:r>
          </a:p>
        </p:txBody>
      </p:sp>
      <p:sp>
        <p:nvSpPr>
          <p:cNvPr id="10" name="Rectangle 9"/>
          <p:cNvSpPr/>
          <p:nvPr/>
        </p:nvSpPr>
        <p:spPr>
          <a:xfrm>
            <a:off x="8641080" y="2560320"/>
            <a:ext cx="2514600" cy="658368"/>
          </a:xfrm>
          <a:prstGeom prst="rect">
            <a:avLst/>
          </a:prstGeom>
          <a:solidFill>
            <a:srgbClr val="F7EDC8"/>
          </a:solidFill>
          <a:ln w="16510">
            <a:solidFill>
              <a:srgbClr val="E3BC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>
                <a:solidFill>
                  <a:srgbClr val="493566"/>
                </a:solidFill>
                <a:latin typeface="Aptos"/>
              </a:defRPr>
            </a:pPr>
            <a:r>
              <a:t>📲 Prototype evidence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641080" y="3703320"/>
            <a:ext cx="2514600" cy="658368"/>
          </a:xfrm>
          <a:prstGeom prst="rect">
            <a:avLst/>
          </a:prstGeom>
          <a:solidFill>
            <a:srgbClr val="E4F4EC"/>
          </a:solidFill>
          <a:ln w="16510">
            <a:solidFill>
              <a:srgbClr val="7BBF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300" b="0">
                <a:solidFill>
                  <a:srgbClr val="493566"/>
                </a:solidFill>
                <a:latin typeface="Aptos"/>
              </a:defRPr>
            </a:pPr>
            <a:r>
              <a:t>🌱 Future development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31520" y="6272784"/>
            <a:ext cx="10424160" cy="384048"/>
          </a:xfrm>
          <a:prstGeom prst="rect">
            <a:avLst/>
          </a:prstGeom>
          <a:solidFill>
            <a:srgbClr val="EFE9D8"/>
          </a:solidFill>
          <a:ln>
            <a:solidFill>
              <a:srgbClr val="BB9A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100" b="0">
                <a:solidFill>
                  <a:srgbClr val="493566"/>
                </a:solidFill>
                <a:latin typeface="Aptos"/>
              </a:defRPr>
            </a:pPr>
            <a:r>
              <a:t>Full exhibition poster included as visual evidence for the final viva.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" y="6245352"/>
            <a:ext cx="228600" cy="17373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0624" y="6473952"/>
            <a:ext cx="2194560" cy="1280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650" b="0">
                <a:solidFill>
                  <a:srgbClr val="70655A"/>
                </a:solidFill>
                <a:latin typeface="Aptos"/>
              </a:defRPr>
            </a:pPr>
            <a:r>
              <a:t>Final Viva • Abubarkar Dembele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entury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entury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61</TotalTime>
  <Words>1498</Words>
  <Application>Microsoft Office PowerPoint</Application>
  <PresentationFormat>Widescreen</PresentationFormat>
  <Paragraphs>320</Paragraphs>
  <Slides>21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ADLaM Display</vt:lpstr>
      <vt:lpstr>Aptos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AI-Assisted Smart Estate, Safety and IT Support Management Platform</dc:title>
  <dc:subject>ACCA6020 Final Viva – final wireframe evidence</dc:subject>
  <dc:creator>Abubarkar Dembele</dc:creator>
  <cp:lastModifiedBy>Abubarkar dembele</cp:lastModifiedBy>
  <cp:revision>3</cp:revision>
  <dcterms:created xsi:type="dcterms:W3CDTF">2026-07-19T22:51:04Z</dcterms:created>
  <dcterms:modified xsi:type="dcterms:W3CDTF">2026-07-20T04:10:47Z</dcterms:modified>
</cp:coreProperties>
</file>