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50"/>
  </p:notesMasterIdLst>
  <p:handoutMasterIdLst>
    <p:handoutMasterId r:id="rId51"/>
  </p:handoutMasterIdLst>
  <p:sldIdLst>
    <p:sldId id="340" r:id="rId5"/>
    <p:sldId id="341" r:id="rId6"/>
    <p:sldId id="356" r:id="rId7"/>
    <p:sldId id="342" r:id="rId8"/>
    <p:sldId id="343" r:id="rId9"/>
    <p:sldId id="357" r:id="rId10"/>
    <p:sldId id="348" r:id="rId11"/>
    <p:sldId id="358" r:id="rId12"/>
    <p:sldId id="359" r:id="rId13"/>
    <p:sldId id="350" r:id="rId14"/>
    <p:sldId id="360" r:id="rId15"/>
    <p:sldId id="361" r:id="rId16"/>
    <p:sldId id="362" r:id="rId17"/>
    <p:sldId id="363" r:id="rId18"/>
    <p:sldId id="365" r:id="rId19"/>
    <p:sldId id="366" r:id="rId20"/>
    <p:sldId id="367" r:id="rId21"/>
    <p:sldId id="368" r:id="rId22"/>
    <p:sldId id="369" r:id="rId23"/>
    <p:sldId id="370" r:id="rId24"/>
    <p:sldId id="371" r:id="rId25"/>
    <p:sldId id="372" r:id="rId26"/>
    <p:sldId id="374" r:id="rId27"/>
    <p:sldId id="376" r:id="rId28"/>
    <p:sldId id="375" r:id="rId29"/>
    <p:sldId id="373" r:id="rId30"/>
    <p:sldId id="377" r:id="rId31"/>
    <p:sldId id="378" r:id="rId32"/>
    <p:sldId id="379" r:id="rId33"/>
    <p:sldId id="380" r:id="rId34"/>
    <p:sldId id="381" r:id="rId35"/>
    <p:sldId id="382" r:id="rId36"/>
    <p:sldId id="383" r:id="rId37"/>
    <p:sldId id="384" r:id="rId38"/>
    <p:sldId id="385" r:id="rId39"/>
    <p:sldId id="386" r:id="rId40"/>
    <p:sldId id="387" r:id="rId41"/>
    <p:sldId id="388" r:id="rId42"/>
    <p:sldId id="389" r:id="rId43"/>
    <p:sldId id="390" r:id="rId44"/>
    <p:sldId id="394" r:id="rId45"/>
    <p:sldId id="391" r:id="rId46"/>
    <p:sldId id="392" r:id="rId47"/>
    <p:sldId id="393" r:id="rId48"/>
    <p:sldId id="395"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E0B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E171933-4619-4E11-9A3F-F7608DF75F80}">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autoAdjust="0"/>
  </p:normalViewPr>
  <p:slideViewPr>
    <p:cSldViewPr snapToGrid="0">
      <p:cViewPr varScale="1">
        <p:scale>
          <a:sx n="85" d="100"/>
          <a:sy n="85" d="100"/>
        </p:scale>
        <p:origin x="171" y="42"/>
      </p:cViewPr>
      <p:guideLst/>
    </p:cSldViewPr>
  </p:slideViewPr>
  <p:outlineViewPr>
    <p:cViewPr>
      <p:scale>
        <a:sx n="33" d="100"/>
        <a:sy n="33" d="100"/>
      </p:scale>
      <p:origin x="0" y="-11376"/>
    </p:cViewPr>
  </p:outlineViewPr>
  <p:notesTextViewPr>
    <p:cViewPr>
      <p:scale>
        <a:sx n="1" d="1"/>
        <a:sy n="1" d="1"/>
      </p:scale>
      <p:origin x="0" y="0"/>
    </p:cViewPr>
  </p:notesTextViewPr>
  <p:sorterViewPr>
    <p:cViewPr varScale="1">
      <p:scale>
        <a:sx n="100" d="100"/>
        <a:sy n="100" d="100"/>
      </p:scale>
      <p:origin x="0" y="-6264"/>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8/10/relationships/authors" Target="author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delSld modSld">
      <pc:chgData name="Nerys Musgrove" userId="2d6d5c85-090b-4bc1-b158-98aecad99803" providerId="ADAL" clId="{2DC7DBB7-AAFE-4040-8ACE-9D33BDFCE64E}" dt="2026-09-16T09:15:30.014" v="111" actId="20577"/>
      <pc:docMkLst>
        <pc:docMk/>
      </pc:docMkLst>
      <pc:sldChg chg="modSp mod">
        <pc:chgData name="Nerys Musgrove" userId="2d6d5c85-090b-4bc1-b158-98aecad99803" providerId="ADAL" clId="{2DC7DBB7-AAFE-4040-8ACE-9D33BDFCE64E}" dt="2026-09-16T06:46:33.895" v="27" actId="20577"/>
        <pc:sldMkLst>
          <pc:docMk/>
          <pc:sldMk cId="431835888" sldId="340"/>
        </pc:sldMkLst>
        <pc:spChg chg="mod">
          <ac:chgData name="Nerys Musgrove" userId="2d6d5c85-090b-4bc1-b158-98aecad99803" providerId="ADAL" clId="{2DC7DBB7-AAFE-4040-8ACE-9D33BDFCE64E}" dt="2026-09-16T06:46:33.895" v="27" actId="20577"/>
          <ac:spMkLst>
            <pc:docMk/>
            <pc:sldMk cId="431835888" sldId="340"/>
            <ac:spMk id="3" creationId="{6BBF35E4-75FA-2016-2F25-1B5C9ADA3F69}"/>
          </ac:spMkLst>
        </pc:spChg>
      </pc:sldChg>
      <pc:sldChg chg="modNotesTx">
        <pc:chgData name="Nerys Musgrove" userId="2d6d5c85-090b-4bc1-b158-98aecad99803" providerId="ADAL" clId="{2DC7DBB7-AAFE-4040-8ACE-9D33BDFCE64E}" dt="2026-09-16T07:39:02.072" v="46" actId="6549"/>
        <pc:sldMkLst>
          <pc:docMk/>
          <pc:sldMk cId="2531231231" sldId="360"/>
        </pc:sldMkLst>
      </pc:sldChg>
      <pc:sldChg chg="del">
        <pc:chgData name="Nerys Musgrove" userId="2d6d5c85-090b-4bc1-b158-98aecad99803" providerId="ADAL" clId="{2DC7DBB7-AAFE-4040-8ACE-9D33BDFCE64E}" dt="2026-09-16T07:39:30.797" v="47" actId="47"/>
        <pc:sldMkLst>
          <pc:docMk/>
          <pc:sldMk cId="2642787749" sldId="364"/>
        </pc:sldMkLst>
      </pc:sldChg>
      <pc:sldChg chg="modNotesTx">
        <pc:chgData name="Nerys Musgrove" userId="2d6d5c85-090b-4bc1-b158-98aecad99803" providerId="ADAL" clId="{2DC7DBB7-AAFE-4040-8ACE-9D33BDFCE64E}" dt="2026-09-16T08:07:14.460" v="48" actId="20577"/>
        <pc:sldMkLst>
          <pc:docMk/>
          <pc:sldMk cId="428780074" sldId="373"/>
        </pc:sldMkLst>
      </pc:sldChg>
      <pc:sldChg chg="modNotesTx">
        <pc:chgData name="Nerys Musgrove" userId="2d6d5c85-090b-4bc1-b158-98aecad99803" providerId="ADAL" clId="{2DC7DBB7-AAFE-4040-8ACE-9D33BDFCE64E}" dt="2026-09-16T08:10:47.233" v="49" actId="20577"/>
        <pc:sldMkLst>
          <pc:docMk/>
          <pc:sldMk cId="1235437072" sldId="377"/>
        </pc:sldMkLst>
      </pc:sldChg>
      <pc:sldChg chg="modNotesTx">
        <pc:chgData name="Nerys Musgrove" userId="2d6d5c85-090b-4bc1-b158-98aecad99803" providerId="ADAL" clId="{2DC7DBB7-AAFE-4040-8ACE-9D33BDFCE64E}" dt="2026-09-16T08:15:21.086" v="50" actId="20577"/>
        <pc:sldMkLst>
          <pc:docMk/>
          <pc:sldMk cId="1178497080" sldId="378"/>
        </pc:sldMkLst>
      </pc:sldChg>
      <pc:sldChg chg="modNotesTx">
        <pc:chgData name="Nerys Musgrove" userId="2d6d5c85-090b-4bc1-b158-98aecad99803" providerId="ADAL" clId="{2DC7DBB7-AAFE-4040-8ACE-9D33BDFCE64E}" dt="2026-09-16T08:17:26.588" v="51" actId="20577"/>
        <pc:sldMkLst>
          <pc:docMk/>
          <pc:sldMk cId="1263324461" sldId="380"/>
        </pc:sldMkLst>
      </pc:sldChg>
      <pc:sldChg chg="modNotesTx">
        <pc:chgData name="Nerys Musgrove" userId="2d6d5c85-090b-4bc1-b158-98aecad99803" providerId="ADAL" clId="{2DC7DBB7-AAFE-4040-8ACE-9D33BDFCE64E}" dt="2026-09-16T08:33:59.178" v="52" actId="20577"/>
        <pc:sldMkLst>
          <pc:docMk/>
          <pc:sldMk cId="1948727515" sldId="382"/>
        </pc:sldMkLst>
      </pc:sldChg>
      <pc:sldChg chg="modNotesTx">
        <pc:chgData name="Nerys Musgrove" userId="2d6d5c85-090b-4bc1-b158-98aecad99803" providerId="ADAL" clId="{2DC7DBB7-AAFE-4040-8ACE-9D33BDFCE64E}" dt="2026-09-16T08:38:59.444" v="53" actId="20577"/>
        <pc:sldMkLst>
          <pc:docMk/>
          <pc:sldMk cId="3537728112" sldId="383"/>
        </pc:sldMkLst>
      </pc:sldChg>
      <pc:sldChg chg="modNotesTx">
        <pc:chgData name="Nerys Musgrove" userId="2d6d5c85-090b-4bc1-b158-98aecad99803" providerId="ADAL" clId="{2DC7DBB7-AAFE-4040-8ACE-9D33BDFCE64E}" dt="2026-09-16T08:46:41.101" v="54" actId="20577"/>
        <pc:sldMkLst>
          <pc:docMk/>
          <pc:sldMk cId="60174669" sldId="385"/>
        </pc:sldMkLst>
      </pc:sldChg>
      <pc:sldChg chg="modNotesTx">
        <pc:chgData name="Nerys Musgrove" userId="2d6d5c85-090b-4bc1-b158-98aecad99803" providerId="ADAL" clId="{2DC7DBB7-AAFE-4040-8ACE-9D33BDFCE64E}" dt="2026-09-16T08:51:31.009" v="109" actId="6549"/>
        <pc:sldMkLst>
          <pc:docMk/>
          <pc:sldMk cId="3100464427" sldId="387"/>
        </pc:sldMkLst>
      </pc:sldChg>
      <pc:sldChg chg="modNotesTx">
        <pc:chgData name="Nerys Musgrove" userId="2d6d5c85-090b-4bc1-b158-98aecad99803" providerId="ADAL" clId="{2DC7DBB7-AAFE-4040-8ACE-9D33BDFCE64E}" dt="2026-09-16T08:56:41.965" v="110" actId="20577"/>
        <pc:sldMkLst>
          <pc:docMk/>
          <pc:sldMk cId="418380043" sldId="389"/>
        </pc:sldMkLst>
      </pc:sldChg>
      <pc:sldChg chg="modNotesTx">
        <pc:chgData name="Nerys Musgrove" userId="2d6d5c85-090b-4bc1-b158-98aecad99803" providerId="ADAL" clId="{2DC7DBB7-AAFE-4040-8ACE-9D33BDFCE64E}" dt="2026-09-16T09:15:30.014" v="111" actId="20577"/>
        <pc:sldMkLst>
          <pc:docMk/>
          <pc:sldMk cId="2946799977" sldId="390"/>
        </pc:sldMkLst>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E4B234E2-56F5-4F5B-BAE1-E9A65E19C604}">
      <dgm:prSet/>
      <dgm:spPr/>
      <dgm:t>
        <a:bodyPr/>
        <a:lstStyle/>
        <a:p>
          <a:r>
            <a:rPr lang="en-GB"/>
            <a:t>What and who do we mean by CJS? </a:t>
          </a:r>
          <a:r>
            <a:rPr lang="en-GB" dirty="0"/>
            <a:t>- Formal response to crime</a:t>
          </a:r>
          <a:endParaRPr lang="en-US" dirty="0"/>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t>One single jurisdiction that criminal procedures are fair, with policies, with control, within a system to deal with CJS</a:t>
          </a:r>
          <a:endParaRPr lang="en-US" dirty="0"/>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a:t>4 key systems:</a:t>
          </a:r>
          <a:endParaRPr lang="en-US"/>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a:t>Law – police / prosecution agencies - CPS</a:t>
          </a:r>
          <a:endParaRPr lang="en-US"/>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a:t>Courts – decisions / sentencing / rights</a:t>
          </a:r>
          <a:endParaRPr lang="en-US"/>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a:t>Penal system – Prisons / probation</a:t>
          </a:r>
          <a:endParaRPr lang="en-US"/>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a:t>Crime prevention – agencies to support/ address crime free environments / change behaviours </a:t>
          </a:r>
          <a:endParaRPr lang="en-US"/>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27E9C456-D5CC-4002-9263-6F038B619E99}" type="pres">
      <dgm:prSet presAssocID="{F15002A6-A941-42C9-B1BA-BA04D7645FA2}" presName="diagram" presStyleCnt="0">
        <dgm:presLayoutVars>
          <dgm:dir/>
          <dgm:resizeHandles val="exact"/>
        </dgm:presLayoutVars>
      </dgm:prSet>
      <dgm:spPr/>
    </dgm:pt>
    <dgm:pt modelId="{1509007F-376A-479C-93FD-2BB56FE0386A}" type="pres">
      <dgm:prSet presAssocID="{E4B234E2-56F5-4F5B-BAE1-E9A65E19C604}" presName="node" presStyleLbl="node1" presStyleIdx="0" presStyleCnt="7">
        <dgm:presLayoutVars>
          <dgm:bulletEnabled val="1"/>
        </dgm:presLayoutVars>
      </dgm:prSet>
      <dgm:spPr/>
    </dgm:pt>
    <dgm:pt modelId="{886EA422-1D70-4EE7-B1E8-0CC669FF1D4F}" type="pres">
      <dgm:prSet presAssocID="{144067E5-84E7-455F-908C-7AEB262677BD}" presName="sibTrans" presStyleCnt="0"/>
      <dgm:spPr/>
    </dgm:pt>
    <dgm:pt modelId="{A4D0223B-0AA9-47BD-A354-EFB443ECFB71}" type="pres">
      <dgm:prSet presAssocID="{C9945F43-6903-4634-97FF-69806DE95A8C}" presName="node" presStyleLbl="node1" presStyleIdx="1" presStyleCnt="7">
        <dgm:presLayoutVars>
          <dgm:bulletEnabled val="1"/>
        </dgm:presLayoutVars>
      </dgm:prSet>
      <dgm:spPr/>
    </dgm:pt>
    <dgm:pt modelId="{707F0485-7737-448F-9146-EFE65B8A90E8}" type="pres">
      <dgm:prSet presAssocID="{C10A97CE-E7F1-4E86-BCB0-73E975D4C547}" presName="sibTrans" presStyleCnt="0"/>
      <dgm:spPr/>
    </dgm:pt>
    <dgm:pt modelId="{2E8AA7A6-C8A3-40FC-9B9B-FFF99309B02D}" type="pres">
      <dgm:prSet presAssocID="{869CE955-05B4-47B1-8715-B51B5D688A91}" presName="node" presStyleLbl="node1" presStyleIdx="2" presStyleCnt="7">
        <dgm:presLayoutVars>
          <dgm:bulletEnabled val="1"/>
        </dgm:presLayoutVars>
      </dgm:prSet>
      <dgm:spPr/>
    </dgm:pt>
    <dgm:pt modelId="{853F0FA0-0928-43BF-909C-8F9D34D9EC42}" type="pres">
      <dgm:prSet presAssocID="{150EE640-1086-42B0-BFAF-8A4ACF96FA58}" presName="sibTrans" presStyleCnt="0"/>
      <dgm:spPr/>
    </dgm:pt>
    <dgm:pt modelId="{389D3D9E-261C-4783-87E3-C15074BCE908}" type="pres">
      <dgm:prSet presAssocID="{0F1D0F30-7032-4C4A-9C45-0368D79F0233}" presName="node" presStyleLbl="node1" presStyleIdx="3" presStyleCnt="7">
        <dgm:presLayoutVars>
          <dgm:bulletEnabled val="1"/>
        </dgm:presLayoutVars>
      </dgm:prSet>
      <dgm:spPr/>
    </dgm:pt>
    <dgm:pt modelId="{30835BC0-F96A-48D3-A83D-A6CF4D9B6555}" type="pres">
      <dgm:prSet presAssocID="{F29003C2-DD11-4957-9F54-FF6759BA045E}" presName="sibTrans" presStyleCnt="0"/>
      <dgm:spPr/>
    </dgm:pt>
    <dgm:pt modelId="{52839A2E-081D-42A0-83B2-B04DB71572C3}" type="pres">
      <dgm:prSet presAssocID="{C6BE6514-5B63-4B27-AB4D-CCC7E9E32B16}" presName="node" presStyleLbl="node1" presStyleIdx="4" presStyleCnt="7">
        <dgm:presLayoutVars>
          <dgm:bulletEnabled val="1"/>
        </dgm:presLayoutVars>
      </dgm:prSet>
      <dgm:spPr/>
    </dgm:pt>
    <dgm:pt modelId="{7E4A9213-E411-4534-9739-5BFA4FED62D9}" type="pres">
      <dgm:prSet presAssocID="{B8D993BD-7BD5-440C-BE5B-9AE4D8220485}" presName="sibTrans" presStyleCnt="0"/>
      <dgm:spPr/>
    </dgm:pt>
    <dgm:pt modelId="{6690B886-986E-49D7-96EE-45D0059494D7}" type="pres">
      <dgm:prSet presAssocID="{A363C456-C65C-447F-8ABA-0A004C817E69}" presName="node" presStyleLbl="node1" presStyleIdx="5" presStyleCnt="7">
        <dgm:presLayoutVars>
          <dgm:bulletEnabled val="1"/>
        </dgm:presLayoutVars>
      </dgm:prSet>
      <dgm:spPr/>
    </dgm:pt>
    <dgm:pt modelId="{EF45FA7C-3460-44F8-A7AA-858B110F61B8}" type="pres">
      <dgm:prSet presAssocID="{473A016E-E379-4613-A968-6FADDFD340E3}" presName="sibTrans" presStyleCnt="0"/>
      <dgm:spPr/>
    </dgm:pt>
    <dgm:pt modelId="{3AE7EE22-D4CC-4878-B6AB-0E6810A341FD}" type="pres">
      <dgm:prSet presAssocID="{A58E8C52-DF17-40BC-94FB-ABE836ACDF56}" presName="node" presStyleLbl="node1" presStyleIdx="6" presStyleCnt="7">
        <dgm:presLayoutVars>
          <dgm:bulletEnabled val="1"/>
        </dgm:presLayoutVars>
      </dgm:prSet>
      <dgm:spPr/>
    </dgm:pt>
  </dgm:ptLst>
  <dgm:cxnLst>
    <dgm:cxn modelId="{A6D36B08-C1DD-43A5-98F6-5D67939316A3}" type="presOf" srcId="{C6BE6514-5B63-4B27-AB4D-CCC7E9E32B16}" destId="{52839A2E-081D-42A0-83B2-B04DB71572C3}" srcOrd="0" destOrd="0" presId="urn:microsoft.com/office/officeart/2005/8/layout/default"/>
    <dgm:cxn modelId="{C7230437-7102-476D-B843-1C1E4B19436F}" type="presOf" srcId="{A58E8C52-DF17-40BC-94FB-ABE836ACDF56}" destId="{3AE7EE22-D4CC-4878-B6AB-0E6810A341FD}"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400A9775-F16D-48AF-B645-E3159453217B}" srcId="{F15002A6-A941-42C9-B1BA-BA04D7645FA2}" destId="{C6BE6514-5B63-4B27-AB4D-CCC7E9E32B16}" srcOrd="4" destOrd="0" parTransId="{9D7C4DF8-CA8C-4BDC-AF81-0108BF8CA80F}" sibTransId="{B8D993BD-7BD5-440C-BE5B-9AE4D8220485}"/>
    <dgm:cxn modelId="{0DEFD490-ADC8-474F-8EBB-08F07C9286A4}" type="presOf" srcId="{E4B234E2-56F5-4F5B-BAE1-E9A65E19C604}" destId="{1509007F-376A-479C-93FD-2BB56FE0386A}" srcOrd="0" destOrd="0" presId="urn:microsoft.com/office/officeart/2005/8/layout/default"/>
    <dgm:cxn modelId="{95F62593-EAE5-44CA-8C5C-9A33F2503FB3}" type="presOf" srcId="{F15002A6-A941-42C9-B1BA-BA04D7645FA2}" destId="{27E9C456-D5CC-4002-9263-6F038B619E99}"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80D6CCB9-D22C-4274-AE06-28386606DE75}" type="presOf" srcId="{869CE955-05B4-47B1-8715-B51B5D688A91}" destId="{2E8AA7A6-C8A3-40FC-9B9B-FFF99309B02D}" srcOrd="0" destOrd="0" presId="urn:microsoft.com/office/officeart/2005/8/layout/default"/>
    <dgm:cxn modelId="{977132BE-65D5-4FC9-A505-F77132DA3014}" srcId="{F15002A6-A941-42C9-B1BA-BA04D7645FA2}" destId="{A58E8C52-DF17-40BC-94FB-ABE836ACDF56}" srcOrd="6" destOrd="0" parTransId="{F26F2B9F-2FCD-4C0D-AC9B-D2EF4517E3A6}" sibTransId="{5D24B187-AF9E-4AE8-B6C8-B9EB69D604E7}"/>
    <dgm:cxn modelId="{968CCCC8-7231-4C77-BEDB-8623A55E6DEF}" type="presOf" srcId="{A363C456-C65C-447F-8ABA-0A004C817E69}" destId="{6690B886-986E-49D7-96EE-45D0059494D7}" srcOrd="0" destOrd="0" presId="urn:microsoft.com/office/officeart/2005/8/layout/default"/>
    <dgm:cxn modelId="{825049F2-5919-49E9-9BB8-D18A47590F05}" type="presOf" srcId="{C9945F43-6903-4634-97FF-69806DE95A8C}" destId="{A4D0223B-0AA9-47BD-A354-EFB443ECFB71}" srcOrd="0" destOrd="0" presId="urn:microsoft.com/office/officeart/2005/8/layout/default"/>
    <dgm:cxn modelId="{06A74BFC-783F-43DB-B3B5-F63BDCD26D9B}" type="presOf" srcId="{0F1D0F30-7032-4C4A-9C45-0368D79F0233}" destId="{389D3D9E-261C-4783-87E3-C15074BCE908}" srcOrd="0" destOrd="0" presId="urn:microsoft.com/office/officeart/2005/8/layout/default"/>
    <dgm:cxn modelId="{B1A28100-B4BF-4893-9835-B23396E3BB2C}" type="presParOf" srcId="{27E9C456-D5CC-4002-9263-6F038B619E99}" destId="{1509007F-376A-479C-93FD-2BB56FE0386A}" srcOrd="0" destOrd="0" presId="urn:microsoft.com/office/officeart/2005/8/layout/default"/>
    <dgm:cxn modelId="{566ECB4F-9FE6-4625-AD40-B299E14D2923}" type="presParOf" srcId="{27E9C456-D5CC-4002-9263-6F038B619E99}" destId="{886EA422-1D70-4EE7-B1E8-0CC669FF1D4F}" srcOrd="1" destOrd="0" presId="urn:microsoft.com/office/officeart/2005/8/layout/default"/>
    <dgm:cxn modelId="{3B60D40C-7FEA-4BB9-9252-228E14EAB00A}" type="presParOf" srcId="{27E9C456-D5CC-4002-9263-6F038B619E99}" destId="{A4D0223B-0AA9-47BD-A354-EFB443ECFB71}" srcOrd="2" destOrd="0" presId="urn:microsoft.com/office/officeart/2005/8/layout/default"/>
    <dgm:cxn modelId="{5C09BA07-B1C0-497A-A16D-41C3DF268021}" type="presParOf" srcId="{27E9C456-D5CC-4002-9263-6F038B619E99}" destId="{707F0485-7737-448F-9146-EFE65B8A90E8}" srcOrd="3" destOrd="0" presId="urn:microsoft.com/office/officeart/2005/8/layout/default"/>
    <dgm:cxn modelId="{AE913203-57F8-46AF-80FC-E3CED6F9F05C}" type="presParOf" srcId="{27E9C456-D5CC-4002-9263-6F038B619E99}" destId="{2E8AA7A6-C8A3-40FC-9B9B-FFF99309B02D}" srcOrd="4" destOrd="0" presId="urn:microsoft.com/office/officeart/2005/8/layout/default"/>
    <dgm:cxn modelId="{7ECB87C4-D262-4FBE-B3A0-4DC29EBC312B}" type="presParOf" srcId="{27E9C456-D5CC-4002-9263-6F038B619E99}" destId="{853F0FA0-0928-43BF-909C-8F9D34D9EC42}" srcOrd="5" destOrd="0" presId="urn:microsoft.com/office/officeart/2005/8/layout/default"/>
    <dgm:cxn modelId="{6E1DBEF2-C3A7-4614-A880-BF46929525D8}" type="presParOf" srcId="{27E9C456-D5CC-4002-9263-6F038B619E99}" destId="{389D3D9E-261C-4783-87E3-C15074BCE908}" srcOrd="6" destOrd="0" presId="urn:microsoft.com/office/officeart/2005/8/layout/default"/>
    <dgm:cxn modelId="{EFD4E5AF-2C29-46A4-8322-0A842A93A447}" type="presParOf" srcId="{27E9C456-D5CC-4002-9263-6F038B619E99}" destId="{30835BC0-F96A-48D3-A83D-A6CF4D9B6555}" srcOrd="7" destOrd="0" presId="urn:microsoft.com/office/officeart/2005/8/layout/default"/>
    <dgm:cxn modelId="{C71E82A4-BF35-4899-BE64-8BF94DCD27E9}" type="presParOf" srcId="{27E9C456-D5CC-4002-9263-6F038B619E99}" destId="{52839A2E-081D-42A0-83B2-B04DB71572C3}" srcOrd="8" destOrd="0" presId="urn:microsoft.com/office/officeart/2005/8/layout/default"/>
    <dgm:cxn modelId="{6B7EAF76-2A26-4D75-9A43-AFFFB4572CA4}" type="presParOf" srcId="{27E9C456-D5CC-4002-9263-6F038B619E99}" destId="{7E4A9213-E411-4534-9739-5BFA4FED62D9}" srcOrd="9" destOrd="0" presId="urn:microsoft.com/office/officeart/2005/8/layout/default"/>
    <dgm:cxn modelId="{694A8B61-6AEC-48B4-94A2-01B4043A12B4}" type="presParOf" srcId="{27E9C456-D5CC-4002-9263-6F038B619E99}" destId="{6690B886-986E-49D7-96EE-45D0059494D7}" srcOrd="10" destOrd="0" presId="urn:microsoft.com/office/officeart/2005/8/layout/default"/>
    <dgm:cxn modelId="{581B920A-D62B-4550-9A8B-415FB57FAA3F}" type="presParOf" srcId="{27E9C456-D5CC-4002-9263-6F038B619E99}" destId="{EF45FA7C-3460-44F8-A7AA-858B110F61B8}" srcOrd="11" destOrd="0" presId="urn:microsoft.com/office/officeart/2005/8/layout/default"/>
    <dgm:cxn modelId="{CFA32B44-46D0-414E-B41A-8FEE72C421C7}" type="presParOf" srcId="{27E9C456-D5CC-4002-9263-6F038B619E99}" destId="{3AE7EE22-D4CC-4878-B6AB-0E6810A341FD}"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3C53A1-3AD4-47FC-B97A-7B5AD9AE3029}" type="doc">
      <dgm:prSet loTypeId="urn:microsoft.com/office/officeart/2005/8/layout/hierarchy1" loCatId="hierarchy" qsTypeId="urn:microsoft.com/office/officeart/2005/8/quickstyle/simple2" qsCatId="simple" csTypeId="urn:microsoft.com/office/officeart/2005/8/colors/accent3_2" csCatId="accent3"/>
      <dgm:spPr/>
      <dgm:t>
        <a:bodyPr/>
        <a:lstStyle/>
        <a:p>
          <a:endParaRPr lang="en-US"/>
        </a:p>
      </dgm:t>
    </dgm:pt>
    <dgm:pt modelId="{72A36C3F-F51A-4C7A-AF9D-ABA3CD794E09}">
      <dgm:prSet/>
      <dgm:spPr/>
      <dgm:t>
        <a:bodyPr/>
        <a:lstStyle/>
        <a:p>
          <a:r>
            <a:rPr lang="en-GB"/>
            <a:t>Children (always)</a:t>
          </a:r>
          <a:endParaRPr lang="en-US"/>
        </a:p>
      </dgm:t>
    </dgm:pt>
    <dgm:pt modelId="{E95B8E51-BCEF-48A1-B83E-AB3B0E7E942E}" type="parTrans" cxnId="{8DA17C60-ADA1-4016-A1F5-3E2914EB0923}">
      <dgm:prSet/>
      <dgm:spPr/>
      <dgm:t>
        <a:bodyPr/>
        <a:lstStyle/>
        <a:p>
          <a:endParaRPr lang="en-US"/>
        </a:p>
      </dgm:t>
    </dgm:pt>
    <dgm:pt modelId="{566501CC-D5AB-4A6D-822F-AD977BD1732C}" type="sibTrans" cxnId="{8DA17C60-ADA1-4016-A1F5-3E2914EB0923}">
      <dgm:prSet/>
      <dgm:spPr/>
      <dgm:t>
        <a:bodyPr/>
        <a:lstStyle/>
        <a:p>
          <a:endParaRPr lang="en-US"/>
        </a:p>
      </dgm:t>
    </dgm:pt>
    <dgm:pt modelId="{19A20AB6-EE6D-4E4B-B344-A363D89101B2}">
      <dgm:prSet/>
      <dgm:spPr/>
      <dgm:t>
        <a:bodyPr/>
        <a:lstStyle/>
        <a:p>
          <a:r>
            <a:rPr lang="en-GB"/>
            <a:t>Some adults</a:t>
          </a:r>
          <a:endParaRPr lang="en-US"/>
        </a:p>
      </dgm:t>
    </dgm:pt>
    <dgm:pt modelId="{480936F5-61EC-47C9-A82A-1C3C6554CAA2}" type="parTrans" cxnId="{0FCBAC32-BE51-4FE3-918D-164566FE082A}">
      <dgm:prSet/>
      <dgm:spPr/>
      <dgm:t>
        <a:bodyPr/>
        <a:lstStyle/>
        <a:p>
          <a:endParaRPr lang="en-US"/>
        </a:p>
      </dgm:t>
    </dgm:pt>
    <dgm:pt modelId="{F13A7B8B-11DF-458D-AED7-AC9EAB30302B}" type="sibTrans" cxnId="{0FCBAC32-BE51-4FE3-918D-164566FE082A}">
      <dgm:prSet/>
      <dgm:spPr/>
      <dgm:t>
        <a:bodyPr/>
        <a:lstStyle/>
        <a:p>
          <a:endParaRPr lang="en-US"/>
        </a:p>
      </dgm:t>
    </dgm:pt>
    <dgm:pt modelId="{CA333F5D-55EC-4650-8B6E-53F817ED55BB}" type="pres">
      <dgm:prSet presAssocID="{BE3C53A1-3AD4-47FC-B97A-7B5AD9AE3029}" presName="hierChild1" presStyleCnt="0">
        <dgm:presLayoutVars>
          <dgm:chPref val="1"/>
          <dgm:dir/>
          <dgm:animOne val="branch"/>
          <dgm:animLvl val="lvl"/>
          <dgm:resizeHandles/>
        </dgm:presLayoutVars>
      </dgm:prSet>
      <dgm:spPr/>
    </dgm:pt>
    <dgm:pt modelId="{549B9E8B-8313-4E41-A4F0-FEF00EBB527E}" type="pres">
      <dgm:prSet presAssocID="{72A36C3F-F51A-4C7A-AF9D-ABA3CD794E09}" presName="hierRoot1" presStyleCnt="0"/>
      <dgm:spPr/>
    </dgm:pt>
    <dgm:pt modelId="{F502ED42-C99F-4330-A2EB-2245AB25D947}" type="pres">
      <dgm:prSet presAssocID="{72A36C3F-F51A-4C7A-AF9D-ABA3CD794E09}" presName="composite" presStyleCnt="0"/>
      <dgm:spPr/>
    </dgm:pt>
    <dgm:pt modelId="{D34585EF-267D-43C4-8F45-D6CC0F51400A}" type="pres">
      <dgm:prSet presAssocID="{72A36C3F-F51A-4C7A-AF9D-ABA3CD794E09}" presName="background" presStyleLbl="node0" presStyleIdx="0" presStyleCnt="2"/>
      <dgm:spPr/>
    </dgm:pt>
    <dgm:pt modelId="{124676FA-C463-4479-AFAE-BEEC7E3C165D}" type="pres">
      <dgm:prSet presAssocID="{72A36C3F-F51A-4C7A-AF9D-ABA3CD794E09}" presName="text" presStyleLbl="fgAcc0" presStyleIdx="0" presStyleCnt="2">
        <dgm:presLayoutVars>
          <dgm:chPref val="3"/>
        </dgm:presLayoutVars>
      </dgm:prSet>
      <dgm:spPr/>
    </dgm:pt>
    <dgm:pt modelId="{1B0A60BC-B6AE-43BC-B32C-F6BA99A615C1}" type="pres">
      <dgm:prSet presAssocID="{72A36C3F-F51A-4C7A-AF9D-ABA3CD794E09}" presName="hierChild2" presStyleCnt="0"/>
      <dgm:spPr/>
    </dgm:pt>
    <dgm:pt modelId="{4E194125-6016-4ACB-B80B-C9CA8EB87A6A}" type="pres">
      <dgm:prSet presAssocID="{19A20AB6-EE6D-4E4B-B344-A363D89101B2}" presName="hierRoot1" presStyleCnt="0"/>
      <dgm:spPr/>
    </dgm:pt>
    <dgm:pt modelId="{A75A4C2F-56E8-4F1E-9E83-0C6101C0521C}" type="pres">
      <dgm:prSet presAssocID="{19A20AB6-EE6D-4E4B-B344-A363D89101B2}" presName="composite" presStyleCnt="0"/>
      <dgm:spPr/>
    </dgm:pt>
    <dgm:pt modelId="{1E2D8CFA-532A-4CA7-882D-057789585680}" type="pres">
      <dgm:prSet presAssocID="{19A20AB6-EE6D-4E4B-B344-A363D89101B2}" presName="background" presStyleLbl="node0" presStyleIdx="1" presStyleCnt="2"/>
      <dgm:spPr/>
    </dgm:pt>
    <dgm:pt modelId="{2FD7E96A-8F9E-414C-AC1C-C60078F57448}" type="pres">
      <dgm:prSet presAssocID="{19A20AB6-EE6D-4E4B-B344-A363D89101B2}" presName="text" presStyleLbl="fgAcc0" presStyleIdx="1" presStyleCnt="2">
        <dgm:presLayoutVars>
          <dgm:chPref val="3"/>
        </dgm:presLayoutVars>
      </dgm:prSet>
      <dgm:spPr/>
    </dgm:pt>
    <dgm:pt modelId="{B1A45AC9-566C-41C2-9F79-D9213F0F57F5}" type="pres">
      <dgm:prSet presAssocID="{19A20AB6-EE6D-4E4B-B344-A363D89101B2}" presName="hierChild2" presStyleCnt="0"/>
      <dgm:spPr/>
    </dgm:pt>
  </dgm:ptLst>
  <dgm:cxnLst>
    <dgm:cxn modelId="{0FCBAC32-BE51-4FE3-918D-164566FE082A}" srcId="{BE3C53A1-3AD4-47FC-B97A-7B5AD9AE3029}" destId="{19A20AB6-EE6D-4E4B-B344-A363D89101B2}" srcOrd="1" destOrd="0" parTransId="{480936F5-61EC-47C9-A82A-1C3C6554CAA2}" sibTransId="{F13A7B8B-11DF-458D-AED7-AC9EAB30302B}"/>
    <dgm:cxn modelId="{8DA17C60-ADA1-4016-A1F5-3E2914EB0923}" srcId="{BE3C53A1-3AD4-47FC-B97A-7B5AD9AE3029}" destId="{72A36C3F-F51A-4C7A-AF9D-ABA3CD794E09}" srcOrd="0" destOrd="0" parTransId="{E95B8E51-BCEF-48A1-B83E-AB3B0E7E942E}" sibTransId="{566501CC-D5AB-4A6D-822F-AD977BD1732C}"/>
    <dgm:cxn modelId="{053DE1BE-6A46-4310-9E9D-DB80438E079B}" type="presOf" srcId="{19A20AB6-EE6D-4E4B-B344-A363D89101B2}" destId="{2FD7E96A-8F9E-414C-AC1C-C60078F57448}" srcOrd="0" destOrd="0" presId="urn:microsoft.com/office/officeart/2005/8/layout/hierarchy1"/>
    <dgm:cxn modelId="{E106A3E7-A5DC-4647-A423-C48BA9F0A0AA}" type="presOf" srcId="{72A36C3F-F51A-4C7A-AF9D-ABA3CD794E09}" destId="{124676FA-C463-4479-AFAE-BEEC7E3C165D}" srcOrd="0" destOrd="0" presId="urn:microsoft.com/office/officeart/2005/8/layout/hierarchy1"/>
    <dgm:cxn modelId="{CA9D5DEE-DD56-428C-A97F-4B5BB9E258CD}" type="presOf" srcId="{BE3C53A1-3AD4-47FC-B97A-7B5AD9AE3029}" destId="{CA333F5D-55EC-4650-8B6E-53F817ED55BB}" srcOrd="0" destOrd="0" presId="urn:microsoft.com/office/officeart/2005/8/layout/hierarchy1"/>
    <dgm:cxn modelId="{26245DC7-0F78-4708-93F6-63A76A26EECB}" type="presParOf" srcId="{CA333F5D-55EC-4650-8B6E-53F817ED55BB}" destId="{549B9E8B-8313-4E41-A4F0-FEF00EBB527E}" srcOrd="0" destOrd="0" presId="urn:microsoft.com/office/officeart/2005/8/layout/hierarchy1"/>
    <dgm:cxn modelId="{09148F4B-3CB2-49A0-A13E-D3E7749D6417}" type="presParOf" srcId="{549B9E8B-8313-4E41-A4F0-FEF00EBB527E}" destId="{F502ED42-C99F-4330-A2EB-2245AB25D947}" srcOrd="0" destOrd="0" presId="urn:microsoft.com/office/officeart/2005/8/layout/hierarchy1"/>
    <dgm:cxn modelId="{AF336137-3611-41A3-89E8-56A2762B9E56}" type="presParOf" srcId="{F502ED42-C99F-4330-A2EB-2245AB25D947}" destId="{D34585EF-267D-43C4-8F45-D6CC0F51400A}" srcOrd="0" destOrd="0" presId="urn:microsoft.com/office/officeart/2005/8/layout/hierarchy1"/>
    <dgm:cxn modelId="{60A052DC-AC12-42E5-8BF9-8C47C1027C77}" type="presParOf" srcId="{F502ED42-C99F-4330-A2EB-2245AB25D947}" destId="{124676FA-C463-4479-AFAE-BEEC7E3C165D}" srcOrd="1" destOrd="0" presId="urn:microsoft.com/office/officeart/2005/8/layout/hierarchy1"/>
    <dgm:cxn modelId="{E5099886-86E2-4F02-BEE0-B422E8EFDCAD}" type="presParOf" srcId="{549B9E8B-8313-4E41-A4F0-FEF00EBB527E}" destId="{1B0A60BC-B6AE-43BC-B32C-F6BA99A615C1}" srcOrd="1" destOrd="0" presId="urn:microsoft.com/office/officeart/2005/8/layout/hierarchy1"/>
    <dgm:cxn modelId="{29023DC8-F0F1-41F1-A553-DD09A76B9A47}" type="presParOf" srcId="{CA333F5D-55EC-4650-8B6E-53F817ED55BB}" destId="{4E194125-6016-4ACB-B80B-C9CA8EB87A6A}" srcOrd="1" destOrd="0" presId="urn:microsoft.com/office/officeart/2005/8/layout/hierarchy1"/>
    <dgm:cxn modelId="{949C5377-7B85-4416-B170-198A792D00F7}" type="presParOf" srcId="{4E194125-6016-4ACB-B80B-C9CA8EB87A6A}" destId="{A75A4C2F-56E8-4F1E-9E83-0C6101C0521C}" srcOrd="0" destOrd="0" presId="urn:microsoft.com/office/officeart/2005/8/layout/hierarchy1"/>
    <dgm:cxn modelId="{97A34EB5-B095-41C7-A2F1-F7F66DAF727C}" type="presParOf" srcId="{A75A4C2F-56E8-4F1E-9E83-0C6101C0521C}" destId="{1E2D8CFA-532A-4CA7-882D-057789585680}" srcOrd="0" destOrd="0" presId="urn:microsoft.com/office/officeart/2005/8/layout/hierarchy1"/>
    <dgm:cxn modelId="{D10B4448-2EA3-47C3-A6E7-F68C3480CF18}" type="presParOf" srcId="{A75A4C2F-56E8-4F1E-9E83-0C6101C0521C}" destId="{2FD7E96A-8F9E-414C-AC1C-C60078F57448}" srcOrd="1" destOrd="0" presId="urn:microsoft.com/office/officeart/2005/8/layout/hierarchy1"/>
    <dgm:cxn modelId="{C881E546-EA9E-494C-9C55-C8D067A0B092}" type="presParOf" srcId="{4E194125-6016-4ACB-B80B-C9CA8EB87A6A}" destId="{B1A45AC9-566C-41C2-9F79-D9213F0F57F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9007F-376A-479C-93FD-2BB56FE0386A}">
      <dsp:nvSpPr>
        <dsp:cNvPr id="0" name=""/>
        <dsp:cNvSpPr/>
      </dsp:nvSpPr>
      <dsp:spPr>
        <a:xfrm>
          <a:off x="531105" y="41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and who do we mean by CJS? </a:t>
          </a:r>
          <a:r>
            <a:rPr lang="en-GB" sz="1400" kern="1200" dirty="0"/>
            <a:t>- Formal response to crime</a:t>
          </a:r>
          <a:endParaRPr lang="en-US" sz="1400" kern="1200" dirty="0"/>
        </a:p>
      </dsp:txBody>
      <dsp:txXfrm>
        <a:off x="531105" y="410"/>
        <a:ext cx="2201029" cy="1320617"/>
      </dsp:txXfrm>
    </dsp:sp>
    <dsp:sp modelId="{A4D0223B-0AA9-47BD-A354-EFB443ECFB71}">
      <dsp:nvSpPr>
        <dsp:cNvPr id="0" name=""/>
        <dsp:cNvSpPr/>
      </dsp:nvSpPr>
      <dsp:spPr>
        <a:xfrm>
          <a:off x="2952237" y="41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One single jurisdiction that criminal procedures are fair, with policies, with control, within a system to deal with CJS</a:t>
          </a:r>
          <a:endParaRPr lang="en-US" sz="1400" kern="1200" dirty="0"/>
        </a:p>
      </dsp:txBody>
      <dsp:txXfrm>
        <a:off x="2952237" y="410"/>
        <a:ext cx="2201029" cy="1320617"/>
      </dsp:txXfrm>
    </dsp:sp>
    <dsp:sp modelId="{2E8AA7A6-C8A3-40FC-9B9B-FFF99309B02D}">
      <dsp:nvSpPr>
        <dsp:cNvPr id="0" name=""/>
        <dsp:cNvSpPr/>
      </dsp:nvSpPr>
      <dsp:spPr>
        <a:xfrm>
          <a:off x="531105" y="154113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4 key systems:</a:t>
          </a:r>
          <a:endParaRPr lang="en-US" sz="1400" kern="1200"/>
        </a:p>
      </dsp:txBody>
      <dsp:txXfrm>
        <a:off x="531105" y="1541130"/>
        <a:ext cx="2201029" cy="1320617"/>
      </dsp:txXfrm>
    </dsp:sp>
    <dsp:sp modelId="{389D3D9E-261C-4783-87E3-C15074BCE908}">
      <dsp:nvSpPr>
        <dsp:cNvPr id="0" name=""/>
        <dsp:cNvSpPr/>
      </dsp:nvSpPr>
      <dsp:spPr>
        <a:xfrm>
          <a:off x="2952237" y="154113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Law – police / prosecution agencies - CPS</a:t>
          </a:r>
          <a:endParaRPr lang="en-US" sz="1400" kern="1200"/>
        </a:p>
      </dsp:txBody>
      <dsp:txXfrm>
        <a:off x="2952237" y="1541130"/>
        <a:ext cx="2201029" cy="1320617"/>
      </dsp:txXfrm>
    </dsp:sp>
    <dsp:sp modelId="{52839A2E-081D-42A0-83B2-B04DB71572C3}">
      <dsp:nvSpPr>
        <dsp:cNvPr id="0" name=""/>
        <dsp:cNvSpPr/>
      </dsp:nvSpPr>
      <dsp:spPr>
        <a:xfrm>
          <a:off x="531105" y="308185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Courts – decisions / sentencing / rights</a:t>
          </a:r>
          <a:endParaRPr lang="en-US" sz="1400" kern="1200"/>
        </a:p>
      </dsp:txBody>
      <dsp:txXfrm>
        <a:off x="531105" y="3081850"/>
        <a:ext cx="2201029" cy="1320617"/>
      </dsp:txXfrm>
    </dsp:sp>
    <dsp:sp modelId="{6690B886-986E-49D7-96EE-45D0059494D7}">
      <dsp:nvSpPr>
        <dsp:cNvPr id="0" name=""/>
        <dsp:cNvSpPr/>
      </dsp:nvSpPr>
      <dsp:spPr>
        <a:xfrm>
          <a:off x="2952237" y="3081850"/>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Penal system – Prisons / probation</a:t>
          </a:r>
          <a:endParaRPr lang="en-US" sz="1400" kern="1200"/>
        </a:p>
      </dsp:txBody>
      <dsp:txXfrm>
        <a:off x="2952237" y="3081850"/>
        <a:ext cx="2201029" cy="1320617"/>
      </dsp:txXfrm>
    </dsp:sp>
    <dsp:sp modelId="{3AE7EE22-D4CC-4878-B6AB-0E6810A341FD}">
      <dsp:nvSpPr>
        <dsp:cNvPr id="0" name=""/>
        <dsp:cNvSpPr/>
      </dsp:nvSpPr>
      <dsp:spPr>
        <a:xfrm>
          <a:off x="1741671" y="4622571"/>
          <a:ext cx="2201029" cy="1320617"/>
        </a:xfrm>
        <a:prstGeom prst="rect">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a:innerShdw blurRad="63500" dist="25400" dir="13500000">
            <a:srgbClr val="000000">
              <a:alpha val="75000"/>
            </a:srgbClr>
          </a:inn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Crime prevention – agencies to support/ address crime free environments / change behaviours </a:t>
          </a:r>
          <a:endParaRPr lang="en-US" sz="1400" kern="1200"/>
        </a:p>
      </dsp:txBody>
      <dsp:txXfrm>
        <a:off x="1741671" y="4622571"/>
        <a:ext cx="2201029" cy="13206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585EF-267D-43C4-8F45-D6CC0F51400A}">
      <dsp:nvSpPr>
        <dsp:cNvPr id="0" name=""/>
        <dsp:cNvSpPr/>
      </dsp:nvSpPr>
      <dsp:spPr>
        <a:xfrm>
          <a:off x="1283" y="431150"/>
          <a:ext cx="4505585" cy="2861046"/>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124676FA-C463-4479-AFAE-BEEC7E3C165D}">
      <dsp:nvSpPr>
        <dsp:cNvPr id="0" name=""/>
        <dsp:cNvSpPr/>
      </dsp:nvSpPr>
      <dsp:spPr>
        <a:xfrm>
          <a:off x="501904" y="906740"/>
          <a:ext cx="4505585" cy="2861046"/>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Children (always)</a:t>
          </a:r>
          <a:endParaRPr lang="en-US" sz="6500" kern="1200"/>
        </a:p>
      </dsp:txBody>
      <dsp:txXfrm>
        <a:off x="585701" y="990537"/>
        <a:ext cx="4337991" cy="2693452"/>
      </dsp:txXfrm>
    </dsp:sp>
    <dsp:sp modelId="{1E2D8CFA-532A-4CA7-882D-057789585680}">
      <dsp:nvSpPr>
        <dsp:cNvPr id="0" name=""/>
        <dsp:cNvSpPr/>
      </dsp:nvSpPr>
      <dsp:spPr>
        <a:xfrm>
          <a:off x="5508110" y="431150"/>
          <a:ext cx="4505585" cy="2861046"/>
        </a:xfrm>
        <a:prstGeom prst="roundRect">
          <a:avLst>
            <a:gd name="adj" fmla="val 10000"/>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D7E96A-8F9E-414C-AC1C-C60078F57448}">
      <dsp:nvSpPr>
        <dsp:cNvPr id="0" name=""/>
        <dsp:cNvSpPr/>
      </dsp:nvSpPr>
      <dsp:spPr>
        <a:xfrm>
          <a:off x="6008730" y="906740"/>
          <a:ext cx="4505585" cy="2861046"/>
        </a:xfrm>
        <a:prstGeom prst="roundRect">
          <a:avLst>
            <a:gd name="adj" fmla="val 10000"/>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Some adults</a:t>
          </a:r>
          <a:endParaRPr lang="en-US" sz="6500" kern="1200"/>
        </a:p>
      </dsp:txBody>
      <dsp:txXfrm>
        <a:off x="6092527" y="9905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482B951-AFFF-3499-FDE3-02A7F0BD15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2E5896A-FCE2-110F-B202-A8E435372D6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4E69F83-204D-4778-AAD0-A0F851A3AEEE}" type="datetimeFigureOut">
              <a:rPr lang="en-US" smtClean="0"/>
              <a:t>9/16/2026</a:t>
            </a:fld>
            <a:endParaRPr lang="en-US" dirty="0"/>
          </a:p>
        </p:txBody>
      </p:sp>
      <p:sp>
        <p:nvSpPr>
          <p:cNvPr id="4" name="Footer Placeholder 3">
            <a:extLst>
              <a:ext uri="{FF2B5EF4-FFF2-40B4-BE49-F238E27FC236}">
                <a16:creationId xmlns:a16="http://schemas.microsoft.com/office/drawing/2014/main" id="{911BFBA0-47AD-543A-6AE4-769D8F8658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18FC355-FEF6-ED8F-8D0E-F362E204A0F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669D59-B021-49CB-887D-52B8FEE1CE18}" type="slidenum">
              <a:rPr lang="en-US" smtClean="0"/>
              <a:t>‹#›</a:t>
            </a:fld>
            <a:endParaRPr lang="en-US" dirty="0"/>
          </a:p>
        </p:txBody>
      </p:sp>
    </p:spTree>
    <p:extLst>
      <p:ext uri="{BB962C8B-B14F-4D97-AF65-F5344CB8AC3E}">
        <p14:creationId xmlns:p14="http://schemas.microsoft.com/office/powerpoint/2010/main" val="28170690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9/16/2026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08604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4016480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2403399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1649793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7</a:t>
            </a:fld>
            <a:endParaRPr lang="en-US" dirty="0"/>
          </a:p>
        </p:txBody>
      </p:sp>
    </p:spTree>
    <p:extLst>
      <p:ext uri="{BB962C8B-B14F-4D97-AF65-F5344CB8AC3E}">
        <p14:creationId xmlns:p14="http://schemas.microsoft.com/office/powerpoint/2010/main" val="52723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732C3C-A191-48C2-A7E8-9C96AF841A7A}" type="slidenum">
              <a:rPr lang="en-US" smtClean="0"/>
              <a:t>10</a:t>
            </a:fld>
            <a:endParaRPr lang="en-US" dirty="0"/>
          </a:p>
        </p:txBody>
      </p:sp>
    </p:spTree>
    <p:extLst>
      <p:ext uri="{BB962C8B-B14F-4D97-AF65-F5344CB8AC3E}">
        <p14:creationId xmlns:p14="http://schemas.microsoft.com/office/powerpoint/2010/main" val="12133557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11</a:t>
            </a:fld>
            <a:endParaRPr lang="en-US" dirty="0"/>
          </a:p>
        </p:txBody>
      </p:sp>
    </p:spTree>
    <p:extLst>
      <p:ext uri="{BB962C8B-B14F-4D97-AF65-F5344CB8AC3E}">
        <p14:creationId xmlns:p14="http://schemas.microsoft.com/office/powerpoint/2010/main" val="1899193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26</a:t>
            </a:fld>
            <a:endParaRPr lang="en-US" dirty="0"/>
          </a:p>
        </p:txBody>
      </p:sp>
    </p:spTree>
    <p:extLst>
      <p:ext uri="{BB962C8B-B14F-4D97-AF65-F5344CB8AC3E}">
        <p14:creationId xmlns:p14="http://schemas.microsoft.com/office/powerpoint/2010/main" val="5033678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27</a:t>
            </a:fld>
            <a:endParaRPr lang="en-US" dirty="0"/>
          </a:p>
        </p:txBody>
      </p:sp>
    </p:spTree>
    <p:extLst>
      <p:ext uri="{BB962C8B-B14F-4D97-AF65-F5344CB8AC3E}">
        <p14:creationId xmlns:p14="http://schemas.microsoft.com/office/powerpoint/2010/main" val="1633999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28</a:t>
            </a:fld>
            <a:endParaRPr lang="en-US" dirty="0"/>
          </a:p>
        </p:txBody>
      </p:sp>
    </p:spTree>
    <p:extLst>
      <p:ext uri="{BB962C8B-B14F-4D97-AF65-F5344CB8AC3E}">
        <p14:creationId xmlns:p14="http://schemas.microsoft.com/office/powerpoint/2010/main" val="24383905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30</a:t>
            </a:fld>
            <a:endParaRPr lang="en-US" dirty="0"/>
          </a:p>
        </p:txBody>
      </p:sp>
    </p:spTree>
    <p:extLst>
      <p:ext uri="{BB962C8B-B14F-4D97-AF65-F5344CB8AC3E}">
        <p14:creationId xmlns:p14="http://schemas.microsoft.com/office/powerpoint/2010/main" val="3404328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32</a:t>
            </a:fld>
            <a:endParaRPr lang="en-US" dirty="0"/>
          </a:p>
        </p:txBody>
      </p:sp>
    </p:spTree>
    <p:extLst>
      <p:ext uri="{BB962C8B-B14F-4D97-AF65-F5344CB8AC3E}">
        <p14:creationId xmlns:p14="http://schemas.microsoft.com/office/powerpoint/2010/main" val="3658727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33</a:t>
            </a:fld>
            <a:endParaRPr lang="en-US" dirty="0"/>
          </a:p>
        </p:txBody>
      </p:sp>
    </p:spTree>
    <p:extLst>
      <p:ext uri="{BB962C8B-B14F-4D97-AF65-F5344CB8AC3E}">
        <p14:creationId xmlns:p14="http://schemas.microsoft.com/office/powerpoint/2010/main" val="1953124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35</a:t>
            </a:fld>
            <a:endParaRPr lang="en-US" dirty="0"/>
          </a:p>
        </p:txBody>
      </p:sp>
    </p:spTree>
    <p:extLst>
      <p:ext uri="{BB962C8B-B14F-4D97-AF65-F5344CB8AC3E}">
        <p14:creationId xmlns:p14="http://schemas.microsoft.com/office/powerpoint/2010/main" val="3900299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37</a:t>
            </a:fld>
            <a:endParaRPr lang="en-US" dirty="0"/>
          </a:p>
        </p:txBody>
      </p:sp>
    </p:spTree>
    <p:extLst>
      <p:ext uri="{BB962C8B-B14F-4D97-AF65-F5344CB8AC3E}">
        <p14:creationId xmlns:p14="http://schemas.microsoft.com/office/powerpoint/2010/main" val="1281511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39</a:t>
            </a:fld>
            <a:endParaRPr lang="en-US" dirty="0"/>
          </a:p>
        </p:txBody>
      </p:sp>
    </p:spTree>
    <p:extLst>
      <p:ext uri="{BB962C8B-B14F-4D97-AF65-F5344CB8AC3E}">
        <p14:creationId xmlns:p14="http://schemas.microsoft.com/office/powerpoint/2010/main" val="21967610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732C3C-A191-48C2-A7E8-9C96AF841A7A}" type="slidenum">
              <a:rPr lang="en-US" smtClean="0"/>
              <a:t>40</a:t>
            </a:fld>
            <a:endParaRPr lang="en-US" dirty="0"/>
          </a:p>
        </p:txBody>
      </p:sp>
    </p:spTree>
    <p:extLst>
      <p:ext uri="{BB962C8B-B14F-4D97-AF65-F5344CB8AC3E}">
        <p14:creationId xmlns:p14="http://schemas.microsoft.com/office/powerpoint/2010/main" val="2109377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7732C3C-A191-48C2-A7E8-9C96AF841A7A}" type="slidenum">
              <a:rPr lang="en-US" smtClean="0"/>
              <a:t>45</a:t>
            </a:fld>
            <a:endParaRPr lang="en-US" dirty="0"/>
          </a:p>
        </p:txBody>
      </p:sp>
    </p:spTree>
    <p:extLst>
      <p:ext uri="{BB962C8B-B14F-4D97-AF65-F5344CB8AC3E}">
        <p14:creationId xmlns:p14="http://schemas.microsoft.com/office/powerpoint/2010/main" val="42788872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BECDFC6B-0742-962E-44A1-19C9C173BB2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50848" y="425303"/>
            <a:ext cx="11305217" cy="6007394"/>
          </a:xfrm>
          <a:prstGeom prst="rect">
            <a:avLst/>
          </a:prstGeom>
          <a:effectLst/>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33046"/>
            <a:ext cx="10571998" cy="3366198"/>
          </a:xfrm>
          <a:ln>
            <a:noFill/>
          </a:ln>
          <a:effectLst/>
        </p:spPr>
        <p:txBody>
          <a:bodyPr/>
          <a:lstStyle>
            <a:lvl1pPr algn="ctr">
              <a:defRPr sz="7200" b="1" spc="-300" baseline="0">
                <a:ln>
                  <a:noFill/>
                </a:ln>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323698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ADBC817-DA57-A518-5544-0D3B819C7062}"/>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0" name="Graphic 9">
            <a:extLst>
              <a:ext uri="{FF2B5EF4-FFF2-40B4-BE49-F238E27FC236}">
                <a16:creationId xmlns:a16="http://schemas.microsoft.com/office/drawing/2014/main" id="{4873FFF3-C7B6-C678-1B03-17FBD0D5ACE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46174" y="425303"/>
            <a:ext cx="5379242" cy="5983435"/>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944217" y="924167"/>
            <a:ext cx="4383156" cy="5009322"/>
          </a:xfrm>
          <a:solidFill>
            <a:schemeClr val="accent1">
              <a:lumMod val="50000"/>
            </a:schemeClr>
          </a:solidFill>
          <a:effectLst>
            <a:outerShdw blurRad="254000" dist="50800" dir="2700000" algn="ctr" rotWithShape="0">
              <a:prstClr val="black">
                <a:alpha val="25000"/>
              </a:prstClr>
            </a:outerShdw>
          </a:effectLst>
        </p:spPr>
        <p:txBody>
          <a:bodyPr anchor="ctr"/>
          <a:lstStyle>
            <a:lvl1pPr algn="ctr">
              <a:defRPr sz="3600" spc="0" baseline="0">
                <a:solidFill>
                  <a:schemeClr val="tx1"/>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6400800" y="924512"/>
            <a:ext cx="4750904" cy="5008977"/>
          </a:xfrm>
        </p:spPr>
        <p:txBody>
          <a:bodyPr/>
          <a:lstStyle>
            <a:lvl1pPr marL="0" indent="0">
              <a:buNone/>
              <a:defRPr/>
            </a:lvl1pPr>
            <a:lvl2pPr marL="742950" indent="-285750">
              <a:buFont typeface="Arial" panose="020B0604020202020204" pitchFamily="34" charset="0"/>
              <a:buChar char="•"/>
              <a:defRPr/>
            </a:lvl2pPr>
            <a:lvl3pPr marL="1200150" indent="-285750">
              <a:buFont typeface="Arial" panose="020B0604020202020204" pitchFamily="34" charset="0"/>
              <a:buChar char="•"/>
              <a:defRPr/>
            </a:lvl3pPr>
            <a:lvl4pPr marL="1543050" indent="-171450">
              <a:buFont typeface="Arial" panose="020B0604020202020204" pitchFamily="34" charset="0"/>
              <a:buChar char="•"/>
              <a:defRPr/>
            </a:lvl4pPr>
            <a:lvl5pPr marL="2000250" indent="-171450">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779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105E210-05B5-5EA1-C778-30BB3A4942D5}"/>
              </a:ext>
              <a:ext uri="{C183D7F6-B498-43B3-948B-1728B52AA6E4}">
                <adec:decorative xmlns:adec="http://schemas.microsoft.com/office/drawing/2017/decorative" val="1"/>
              </a:ext>
            </a:extLst>
          </p:cNvPr>
          <p:cNvSpPr/>
          <p:nvPr userDrawn="1"/>
        </p:nvSpPr>
        <p:spPr>
          <a:xfrm>
            <a:off x="435935" y="419987"/>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 name="Picture 1">
            <a:extLst>
              <a:ext uri="{FF2B5EF4-FFF2-40B4-BE49-F238E27FC236}">
                <a16:creationId xmlns:a16="http://schemas.microsoft.com/office/drawing/2014/main" id="{28792193-1165-3487-6FB9-133CB518CE35}"/>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0924" y="-2235006"/>
            <a:ext cx="6010147" cy="11320132"/>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1741064"/>
            <a:ext cx="10571998" cy="1928264"/>
          </a:xfrm>
          <a:ln>
            <a:noFill/>
          </a:ln>
          <a:effectLst/>
        </p:spPr>
        <p:txBody>
          <a:bodyPr/>
          <a:lstStyle>
            <a:lvl1pPr algn="ctr">
              <a:defRPr sz="3600" spc="0" baseline="0">
                <a:ln>
                  <a:noFill/>
                </a:ln>
                <a:solidFill>
                  <a:schemeClr val="accent4">
                    <a:lumMod val="60000"/>
                    <a:lumOff val="40000"/>
                  </a:schemeClr>
                </a:solidFill>
                <a:effectLst/>
              </a:defRPr>
            </a:lvl1pPr>
          </a:lstStyle>
          <a:p>
            <a:r>
              <a:rPr lang="en-US" dirty="0"/>
              <a:t>Click to add title</a:t>
            </a:r>
          </a:p>
        </p:txBody>
      </p:sp>
      <p:sp>
        <p:nvSpPr>
          <p:cNvPr id="3" name="Subtitle 2"/>
          <p:cNvSpPr>
            <a:spLocks noGrp="1"/>
          </p:cNvSpPr>
          <p:nvPr>
            <p:ph type="subTitle" idx="1" hasCustomPrompt="1"/>
          </p:nvPr>
        </p:nvSpPr>
        <p:spPr>
          <a:xfrm>
            <a:off x="810000" y="3694102"/>
            <a:ext cx="10572000" cy="896468"/>
          </a:xfrm>
          <a:effectLst/>
        </p:spPr>
        <p:txBody>
          <a:bodyPr anchor="ctr">
            <a:normAutofit/>
          </a:bodyPr>
          <a:lstStyle>
            <a:lvl1pPr marL="0" indent="0" algn="ctr">
              <a:buNone/>
              <a:defRPr sz="1800" b="1">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add subtitle</a:t>
            </a:r>
          </a:p>
        </p:txBody>
      </p:sp>
    </p:spTree>
    <p:extLst>
      <p:ext uri="{BB962C8B-B14F-4D97-AF65-F5344CB8AC3E}">
        <p14:creationId xmlns:p14="http://schemas.microsoft.com/office/powerpoint/2010/main" val="3480000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ummary 1">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905615-9FD2-EBB3-89AB-555B373EBBEB}"/>
              </a:ext>
              <a:ext uri="{C183D7F6-B498-43B3-948B-1728B52AA6E4}">
                <adec:decorative xmlns:adec="http://schemas.microsoft.com/office/drawing/2017/decorative" val="1"/>
              </a:ext>
            </a:extLst>
          </p:cNvPr>
          <p:cNvSpPr/>
          <p:nvPr userDrawn="1"/>
        </p:nvSpPr>
        <p:spPr>
          <a:xfrm>
            <a:off x="4623955" y="414670"/>
            <a:ext cx="7132110" cy="601802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E2B638DB-3E00-7F4B-D4B7-9D7F0905639D}"/>
              </a:ext>
              <a:ext uri="{C183D7F6-B498-43B3-948B-1728B52AA6E4}">
                <adec:decorative xmlns:adec="http://schemas.microsoft.com/office/drawing/2017/decorative" val="1"/>
              </a:ext>
            </a:extLst>
          </p:cNvPr>
          <p:cNvSpPr/>
          <p:nvPr userDrawn="1"/>
        </p:nvSpPr>
        <p:spPr>
          <a:xfrm>
            <a:off x="440459" y="420624"/>
            <a:ext cx="4183496" cy="6016752"/>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310EED07-CDD5-9244-28FA-5195E67951C1}"/>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35934" y="422551"/>
            <a:ext cx="4183495" cy="6010146"/>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50717" y="924339"/>
            <a:ext cx="3990110" cy="5009322"/>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3" name="Content Placeholder 9">
            <a:extLst>
              <a:ext uri="{FF2B5EF4-FFF2-40B4-BE49-F238E27FC236}">
                <a16:creationId xmlns:a16="http://schemas.microsoft.com/office/drawing/2014/main" id="{B5AB4E8D-8B32-8B00-8152-856C592BAB39}"/>
              </a:ext>
            </a:extLst>
          </p:cNvPr>
          <p:cNvSpPr>
            <a:spLocks noGrp="1"/>
          </p:cNvSpPr>
          <p:nvPr>
            <p:ph sz="quarter" idx="10" hasCustomPrompt="1"/>
          </p:nvPr>
        </p:nvSpPr>
        <p:spPr>
          <a:xfrm>
            <a:off x="5346793" y="924340"/>
            <a:ext cx="5684373" cy="5009322"/>
          </a:xfrm>
          <a:effectLst/>
        </p:spPr>
        <p:txBody>
          <a:bodyPr lIns="0" rIns="0" anchor="ctr"/>
          <a:lstStyle>
            <a:lvl1pPr marL="0" indent="0">
              <a:lnSpc>
                <a:spcPct val="150000"/>
              </a:lnSpc>
              <a:spcBef>
                <a:spcPts val="0"/>
              </a:spcBef>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1pPr>
            <a:lvl2pPr marL="4572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2pPr>
            <a:lvl3pPr marL="9144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3pPr>
            <a:lvl4pPr marL="13716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4pPr>
            <a:lvl5pPr marL="1828800" indent="0">
              <a:lnSpc>
                <a:spcPct val="150000"/>
              </a:lnSpc>
              <a:spcAft>
                <a:spcPts val="0"/>
              </a:spcAft>
              <a:buClr>
                <a:schemeClr val="accent1">
                  <a:lumMod val="50000"/>
                </a:schemeClr>
              </a:buClr>
              <a:buFont typeface="Arial" panose="020B0604020202020204" pitchFamily="34" charset="0"/>
              <a:buNone/>
              <a:defRPr>
                <a:ln>
                  <a:noFill/>
                </a:ln>
                <a:solidFill>
                  <a:schemeClr val="accent1">
                    <a:lumMod val="50000"/>
                  </a:schemeClr>
                </a:solidFill>
                <a:effectLs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7692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3">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F4A700F-42CA-D7A9-D709-C0017521B294}"/>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rgbClr val="F9E0B9"/>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Graphic 7">
            <a:extLst>
              <a:ext uri="{FF2B5EF4-FFF2-40B4-BE49-F238E27FC236}">
                <a16:creationId xmlns:a16="http://schemas.microsoft.com/office/drawing/2014/main" id="{961DA139-D8FD-A752-758D-4F836DFB2524}"/>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rot="16200000" flipH="1">
            <a:off x="210940" y="1589892"/>
            <a:ext cx="5245922" cy="3667583"/>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485516" y="1433219"/>
            <a:ext cx="5695102" cy="2092049"/>
          </a:xfrm>
          <a:noFill/>
          <a:effectLst/>
        </p:spPr>
        <p:txBody>
          <a:bodyPr anchor="b"/>
          <a:lstStyle>
            <a:lvl1pPr algn="ctr">
              <a:defRPr sz="3600" spc="0" baseline="0">
                <a:solidFill>
                  <a:schemeClr val="accent1">
                    <a:lumMod val="50000"/>
                  </a:schemeClr>
                </a:solidFill>
                <a:effectLst/>
              </a:defRPr>
            </a:lvl1pPr>
          </a:lstStyle>
          <a:p>
            <a:r>
              <a:rPr lang="en-US" dirty="0"/>
              <a:t>Click to add title</a:t>
            </a:r>
          </a:p>
        </p:txBody>
      </p:sp>
      <p:sp>
        <p:nvSpPr>
          <p:cNvPr id="7" name="Picture Placeholder 6">
            <a:extLst>
              <a:ext uri="{FF2B5EF4-FFF2-40B4-BE49-F238E27FC236}">
                <a16:creationId xmlns:a16="http://schemas.microsoft.com/office/drawing/2014/main" id="{C96F37D4-7152-EA75-8D7D-D8F7D6DD9C4C}"/>
              </a:ext>
            </a:extLst>
          </p:cNvPr>
          <p:cNvSpPr>
            <a:spLocks noGrp="1"/>
          </p:cNvSpPr>
          <p:nvPr>
            <p:ph type="pic" sz="quarter" idx="11"/>
          </p:nvPr>
        </p:nvSpPr>
        <p:spPr>
          <a:xfrm>
            <a:off x="1350099" y="1974707"/>
            <a:ext cx="2907792" cy="2907792"/>
          </a:xfrm>
          <a:solidFill>
            <a:srgbClr val="F9E0B9"/>
          </a:solidFill>
          <a:effectLst/>
        </p:spPr>
        <p:txBody>
          <a:bodyPr anchor="t"/>
          <a:lstStyle>
            <a:lvl1pPr marL="0" indent="0" algn="ctr">
              <a:buNone/>
              <a:defRPr>
                <a:solidFill>
                  <a:schemeClr val="accent1">
                    <a:lumMod val="50000"/>
                  </a:schemeClr>
                </a:solidFill>
              </a:defRPr>
            </a:lvl1pPr>
          </a:lstStyle>
          <a:p>
            <a:r>
              <a:rPr lang="en-US"/>
              <a:t>Click icon to add picture</a:t>
            </a:r>
            <a:endParaRPr lang="en-US" dirty="0"/>
          </a:p>
        </p:txBody>
      </p:sp>
      <p:sp>
        <p:nvSpPr>
          <p:cNvPr id="3" name="Content Placeholder 9">
            <a:extLst>
              <a:ext uri="{FF2B5EF4-FFF2-40B4-BE49-F238E27FC236}">
                <a16:creationId xmlns:a16="http://schemas.microsoft.com/office/drawing/2014/main" id="{AFBE5B12-0D10-DA99-093A-2C4FB738B21C}"/>
              </a:ext>
            </a:extLst>
          </p:cNvPr>
          <p:cNvSpPr>
            <a:spLocks noGrp="1"/>
          </p:cNvSpPr>
          <p:nvPr>
            <p:ph sz="quarter" idx="10" hasCustomPrompt="1"/>
          </p:nvPr>
        </p:nvSpPr>
        <p:spPr>
          <a:xfrm>
            <a:off x="5496789" y="3525268"/>
            <a:ext cx="5683829" cy="2595429"/>
          </a:xfrm>
          <a:effectLst/>
        </p:spPr>
        <p:txBody>
          <a:bodyPr anchor="t"/>
          <a:lstStyle>
            <a:lvl1pPr marL="0" indent="0" algn="ctr">
              <a:lnSpc>
                <a:spcPct val="150000"/>
              </a:lnSpc>
              <a:spcBef>
                <a:spcPts val="0"/>
              </a:spcBef>
              <a:buNone/>
              <a:defRPr b="1">
                <a:solidFill>
                  <a:schemeClr val="accent1">
                    <a:lumMod val="50000"/>
                  </a:schemeClr>
                </a:solidFill>
              </a:defRPr>
            </a:lvl1pPr>
            <a:lvl2pPr algn="ctr">
              <a:buClr>
                <a:schemeClr val="accent1">
                  <a:lumMod val="50000"/>
                </a:schemeClr>
              </a:buClr>
              <a:defRPr>
                <a:solidFill>
                  <a:schemeClr val="accent1">
                    <a:lumMod val="50000"/>
                  </a:schemeClr>
                </a:solidFill>
              </a:defRPr>
            </a:lvl2pPr>
            <a:lvl3pPr algn="ctr">
              <a:buClr>
                <a:schemeClr val="accent1">
                  <a:lumMod val="50000"/>
                </a:schemeClr>
              </a:buClr>
              <a:defRPr>
                <a:solidFill>
                  <a:schemeClr val="accent1">
                    <a:lumMod val="50000"/>
                  </a:schemeClr>
                </a:solidFill>
              </a:defRPr>
            </a:lvl3pPr>
            <a:lvl4pPr algn="ctr">
              <a:buClr>
                <a:schemeClr val="accent1">
                  <a:lumMod val="50000"/>
                </a:schemeClr>
              </a:buClr>
              <a:defRPr>
                <a:solidFill>
                  <a:schemeClr val="accent1">
                    <a:lumMod val="50000"/>
                  </a:schemeClr>
                </a:solidFill>
              </a:defRPr>
            </a:lvl4pPr>
            <a:lvl5pPr algn="ctr">
              <a:buClr>
                <a:schemeClr val="accent1">
                  <a:lumMod val="50000"/>
                </a:schemeClr>
              </a:buCl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79950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633845"/>
            <a:ext cx="3990110" cy="219248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7" name="Content Placeholder 6">
            <a:extLst>
              <a:ext uri="{FF2B5EF4-FFF2-40B4-BE49-F238E27FC236}">
                <a16:creationId xmlns:a16="http://schemas.microsoft.com/office/drawing/2014/main" id="{B15614EF-4CFA-2D69-0F78-9D7409E2337E}"/>
              </a:ext>
            </a:extLst>
          </p:cNvPr>
          <p:cNvSpPr>
            <a:spLocks noGrp="1"/>
          </p:cNvSpPr>
          <p:nvPr>
            <p:ph sz="quarter" idx="11" hasCustomPrompt="1"/>
          </p:nvPr>
        </p:nvSpPr>
        <p:spPr>
          <a:xfrm>
            <a:off x="747423" y="3174531"/>
            <a:ext cx="3772622" cy="3122360"/>
          </a:xfrm>
          <a:effectLst/>
        </p:spPr>
        <p:txBody>
          <a:bodyPr rIns="274320" anchor="t"/>
          <a:lstStyle>
            <a:lvl1pPr marL="283464" indent="-283464">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237732" y="946205"/>
            <a:ext cx="5971020" cy="5161655"/>
          </a:xfrm>
        </p:spPr>
        <p:txBody>
          <a:body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164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ntroduction 2">
    <p:bg>
      <p:bgPr>
        <a:solidFill>
          <a:schemeClr val="accent1">
            <a:lumMod val="5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3E625C-F0A4-564D-CEE2-6B3595CEB038}"/>
              </a:ext>
              <a:ext uri="{C183D7F6-B498-43B3-948B-1728B52AA6E4}">
                <adec:decorative xmlns:adec="http://schemas.microsoft.com/office/drawing/2017/decorative" val="1"/>
              </a:ext>
            </a:extLst>
          </p:cNvPr>
          <p:cNvSpPr/>
          <p:nvPr userDrawn="1"/>
        </p:nvSpPr>
        <p:spPr>
          <a:xfrm>
            <a:off x="5961889" y="0"/>
            <a:ext cx="6230111"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5997EA3E-49E5-518D-63DB-0BD43D3ACFCD}"/>
              </a:ext>
            </a:extLst>
          </p:cNvPr>
          <p:cNvSpPr>
            <a:spLocks noGrp="1"/>
          </p:cNvSpPr>
          <p:nvPr>
            <p:ph type="title"/>
          </p:nvPr>
        </p:nvSpPr>
        <p:spPr>
          <a:xfrm>
            <a:off x="6577445" y="157637"/>
            <a:ext cx="4851694" cy="2190705"/>
          </a:xfrm>
          <a:noFill/>
          <a:effectLst/>
        </p:spPr>
        <p:txBody>
          <a:bodyPr anchor="b"/>
          <a:lstStyle>
            <a:lvl1pPr algn="l">
              <a:defRPr sz="3600" spc="0" baseline="0">
                <a:solidFill>
                  <a:schemeClr val="accent1">
                    <a:lumMod val="50000"/>
                  </a:schemeClr>
                </a:solidFill>
                <a:effectLst/>
              </a:defRPr>
            </a:lvl1pPr>
          </a:lstStyle>
          <a:p>
            <a:r>
              <a:rPr lang="en-US"/>
              <a:t>Click to edit Master title style</a:t>
            </a:r>
            <a:endParaRPr lang="en-US" dirty="0"/>
          </a:p>
        </p:txBody>
      </p:sp>
      <p:sp>
        <p:nvSpPr>
          <p:cNvPr id="3" name="Rectangle 2">
            <a:extLst>
              <a:ext uri="{FF2B5EF4-FFF2-40B4-BE49-F238E27FC236}">
                <a16:creationId xmlns:a16="http://schemas.microsoft.com/office/drawing/2014/main" id="{BB4D8C78-00C3-F3D7-17C3-F1667E463E12}"/>
              </a:ext>
              <a:ext uri="{C183D7F6-B498-43B3-948B-1728B52AA6E4}">
                <adec:decorative xmlns:adec="http://schemas.microsoft.com/office/drawing/2017/decorative" val="1"/>
              </a:ext>
            </a:extLst>
          </p:cNvPr>
          <p:cNvSpPr/>
          <p:nvPr userDrawn="1"/>
        </p:nvSpPr>
        <p:spPr>
          <a:xfrm>
            <a:off x="380999" y="422551"/>
            <a:ext cx="5124893"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rPr>
              <a:t>c</a:t>
            </a:r>
          </a:p>
        </p:txBody>
      </p:sp>
      <p:pic>
        <p:nvPicPr>
          <p:cNvPr id="4" name="Graphic 3">
            <a:extLst>
              <a:ext uri="{FF2B5EF4-FFF2-40B4-BE49-F238E27FC236}">
                <a16:creationId xmlns:a16="http://schemas.microsoft.com/office/drawing/2014/main" id="{F13E61FD-F54A-5F86-FCED-3BD4C8AA42E7}"/>
              </a:ext>
              <a:ext uri="{C183D7F6-B498-43B3-948B-1728B52AA6E4}">
                <adec:decorative xmlns:adec="http://schemas.microsoft.com/office/drawing/2017/decorative" val="1"/>
              </a:ext>
            </a:extLst>
          </p:cNvPr>
          <p:cNvPicPr>
            <a:picLocks noChangeAspect="1"/>
          </p:cNvPicPr>
          <p:nvPr userDrawn="1"/>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3429000"/>
            <a:ext cx="4589830" cy="2780414"/>
          </a:xfrm>
          <a:prstGeom prst="rect">
            <a:avLst/>
          </a:prstGeom>
        </p:spPr>
      </p:pic>
      <p:sp>
        <p:nvSpPr>
          <p:cNvPr id="6" name="Rectangle 5">
            <a:extLst>
              <a:ext uri="{FF2B5EF4-FFF2-40B4-BE49-F238E27FC236}">
                <a16:creationId xmlns:a16="http://schemas.microsoft.com/office/drawing/2014/main" id="{A9F0290F-2D31-F9FB-AD35-B76947AF146F}"/>
              </a:ext>
              <a:ext uri="{C183D7F6-B498-43B3-948B-1728B52AA6E4}">
                <adec:decorative xmlns:adec="http://schemas.microsoft.com/office/drawing/2017/decorative" val="1"/>
              </a:ext>
            </a:extLst>
          </p:cNvPr>
          <p:cNvSpPr/>
          <p:nvPr userDrawn="1"/>
        </p:nvSpPr>
        <p:spPr>
          <a:xfrm>
            <a:off x="123686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7347A5B6-0F99-C044-C209-F3190EEFA371}"/>
              </a:ext>
            </a:extLst>
          </p:cNvPr>
          <p:cNvSpPr>
            <a:spLocks noGrp="1"/>
          </p:cNvSpPr>
          <p:nvPr>
            <p:ph type="pic" sz="quarter" idx="11"/>
          </p:nvPr>
        </p:nvSpPr>
        <p:spPr>
          <a:xfrm>
            <a:off x="1236663" y="776288"/>
            <a:ext cx="3433762" cy="5018087"/>
          </a:xfrm>
        </p:spPr>
        <p:txBody>
          <a:bodyPr anchor="t"/>
          <a:lstStyle>
            <a:lvl1pPr marL="0" indent="0" algn="ctr">
              <a:buNone/>
              <a:defRPr/>
            </a:lvl1pPr>
          </a:lstStyle>
          <a:p>
            <a:r>
              <a:rPr lang="en-US"/>
              <a:t>Click icon to add picture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6592615" y="2505979"/>
            <a:ext cx="4837385" cy="3926717"/>
          </a:xfrm>
          <a:effectLst/>
        </p:spPr>
        <p:txBody>
          <a:bodyPr anchor="t"/>
          <a:lstStyle>
            <a:lvl1pPr marL="0" indent="0">
              <a:lnSpc>
                <a:spcPct val="150000"/>
              </a:lnSpc>
              <a:spcBef>
                <a:spcPts val="0"/>
              </a:spcBef>
              <a:spcAft>
                <a:spcPts val="0"/>
              </a:spcAft>
              <a:buClr>
                <a:schemeClr val="accent1">
                  <a:lumMod val="50000"/>
                </a:schemeClr>
              </a:buClr>
              <a:buFont typeface="Arial" panose="020B0604020202020204" pitchFamily="34" charset="0"/>
              <a:buNone/>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marL="285750" marR="0" lvl="0" indent="-285750" algn="l" defTabSz="457200" rtl="0" eaLnBrk="1" fontAlgn="auto" latinLnBrk="0" hangingPunct="1">
              <a:lnSpc>
                <a:spcPct val="150000"/>
              </a:lnSpc>
              <a:spcBef>
                <a:spcPts val="0"/>
              </a:spcBef>
              <a:spcAft>
                <a:spcPts val="0"/>
              </a:spcAft>
              <a:buClr>
                <a:schemeClr val="accent1">
                  <a:lumMod val="50000"/>
                </a:schemeClr>
              </a:buClr>
              <a:buSzTx/>
              <a:buFont typeface="Arial" panose="020B0604020202020204" pitchFamily="34" charset="0"/>
              <a:buChar char="•"/>
              <a:tabLst/>
              <a:defRPr/>
            </a:pPr>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36681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Two Content 4">
    <p:bg>
      <p:bgPr>
        <a:solidFill>
          <a:schemeClr val="accent1">
            <a:lumMod val="5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6DB3CB-355C-968A-7F5F-71E0350408BA}"/>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2" y="0"/>
            <a:ext cx="12192001" cy="6858000"/>
          </a:xfrm>
          <a:prstGeom prst="rect">
            <a:avLst/>
          </a:prstGeom>
        </p:spPr>
      </p:pic>
      <p:sp>
        <p:nvSpPr>
          <p:cNvPr id="2" name="Rectangle 1">
            <a:extLst>
              <a:ext uri="{FF2B5EF4-FFF2-40B4-BE49-F238E27FC236}">
                <a16:creationId xmlns:a16="http://schemas.microsoft.com/office/drawing/2014/main" id="{281D7C89-8451-1944-C2B3-53AADAC99A01}"/>
              </a:ext>
              <a:ext uri="{C183D7F6-B498-43B3-948B-1728B52AA6E4}">
                <adec:decorative xmlns:adec="http://schemas.microsoft.com/office/drawing/2017/decorative" val="1"/>
              </a:ext>
            </a:extLst>
          </p:cNvPr>
          <p:cNvSpPr/>
          <p:nvPr userDrawn="1"/>
        </p:nvSpPr>
        <p:spPr>
          <a:xfrm>
            <a:off x="411678" y="422551"/>
            <a:ext cx="4223822" cy="6010146"/>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3" name="Rectangle 2">
            <a:extLst>
              <a:ext uri="{FF2B5EF4-FFF2-40B4-BE49-F238E27FC236}">
                <a16:creationId xmlns:a16="http://schemas.microsoft.com/office/drawing/2014/main" id="{D26B15EB-5194-C74B-F881-D3DCBE854272}"/>
              </a:ext>
              <a:ext uri="{C183D7F6-B498-43B3-948B-1728B52AA6E4}">
                <adec:decorative xmlns:adec="http://schemas.microsoft.com/office/drawing/2017/decorative" val="1"/>
              </a:ext>
            </a:extLst>
          </p:cNvPr>
          <p:cNvSpPr/>
          <p:nvPr userDrawn="1"/>
        </p:nvSpPr>
        <p:spPr>
          <a:xfrm>
            <a:off x="4635499" y="422551"/>
            <a:ext cx="7144823"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924339"/>
            <a:ext cx="3990110" cy="5009322"/>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0" name="Content Placeholder 9">
            <a:extLst>
              <a:ext uri="{FF2B5EF4-FFF2-40B4-BE49-F238E27FC236}">
                <a16:creationId xmlns:a16="http://schemas.microsoft.com/office/drawing/2014/main" id="{77D6637B-A7C5-34FF-5B51-32392DAEABB2}"/>
              </a:ext>
            </a:extLst>
          </p:cNvPr>
          <p:cNvSpPr>
            <a:spLocks noGrp="1"/>
          </p:cNvSpPr>
          <p:nvPr>
            <p:ph sz="quarter" idx="10" hasCustomPrompt="1"/>
          </p:nvPr>
        </p:nvSpPr>
        <p:spPr>
          <a:xfrm>
            <a:off x="5153836" y="1371602"/>
            <a:ext cx="6177309" cy="1953489"/>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5" name="Straight Connector 4">
            <a:extLst>
              <a:ext uri="{FF2B5EF4-FFF2-40B4-BE49-F238E27FC236}">
                <a16:creationId xmlns:a16="http://schemas.microsoft.com/office/drawing/2014/main" id="{A087279F-936E-0F41-B533-7990D668D7CF}"/>
              </a:ext>
              <a:ext uri="{C183D7F6-B498-43B3-948B-1728B52AA6E4}">
                <adec:decorative xmlns:adec="http://schemas.microsoft.com/office/drawing/2017/decorative" val="1"/>
              </a:ext>
            </a:extLst>
          </p:cNvPr>
          <p:cNvCxnSpPr>
            <a:cxnSpLocks/>
          </p:cNvCxnSpPr>
          <p:nvPr userDrawn="1"/>
        </p:nvCxnSpPr>
        <p:spPr>
          <a:xfrm>
            <a:off x="5153836" y="3446156"/>
            <a:ext cx="6177309" cy="0"/>
          </a:xfrm>
          <a:prstGeom prst="line">
            <a:avLst/>
          </a:prstGeom>
          <a:ln w="19050">
            <a:solidFill>
              <a:schemeClr val="accent4">
                <a:lumMod val="40000"/>
                <a:lumOff val="6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9">
            <a:extLst>
              <a:ext uri="{FF2B5EF4-FFF2-40B4-BE49-F238E27FC236}">
                <a16:creationId xmlns:a16="http://schemas.microsoft.com/office/drawing/2014/main" id="{CDD03AA1-6D53-FEB1-9B22-57C1066DA336}"/>
              </a:ext>
            </a:extLst>
          </p:cNvPr>
          <p:cNvSpPr>
            <a:spLocks noGrp="1"/>
          </p:cNvSpPr>
          <p:nvPr>
            <p:ph sz="quarter" idx="11" hasCustomPrompt="1"/>
          </p:nvPr>
        </p:nvSpPr>
        <p:spPr>
          <a:xfrm>
            <a:off x="5153836" y="3745924"/>
            <a:ext cx="6177309" cy="2238918"/>
          </a:xfrm>
          <a:effectLst/>
        </p:spPr>
        <p:txBody>
          <a:bodyPr anchor="t"/>
          <a:lstStyle>
            <a:lvl1pPr marL="283464" indent="-283464">
              <a:lnSpc>
                <a:spcPct val="120000"/>
              </a:lnSpc>
              <a:spcBef>
                <a:spcPts val="0"/>
              </a:spcBef>
              <a:spcAft>
                <a:spcPts val="0"/>
              </a:spcAft>
              <a:buClr>
                <a:schemeClr val="tx1"/>
              </a:buClr>
              <a:buFont typeface="Arial" panose="020B0604020202020204" pitchFamily="34" charset="0"/>
              <a:buChar char="•"/>
              <a:defRPr/>
            </a:lvl1pPr>
            <a:lvl2pPr marL="742950" indent="-285750">
              <a:lnSpc>
                <a:spcPct val="120000"/>
              </a:lnSpc>
              <a:spcBef>
                <a:spcPts val="0"/>
              </a:spcBef>
              <a:spcAft>
                <a:spcPts val="0"/>
              </a:spcAft>
              <a:buClr>
                <a:schemeClr val="tx1"/>
              </a:buClr>
              <a:buFont typeface="Arial" panose="020B0604020202020204" pitchFamily="34" charset="0"/>
              <a:buChar char="•"/>
              <a:defRPr/>
            </a:lvl2pPr>
            <a:lvl3pPr marL="1143000" indent="-228600">
              <a:lnSpc>
                <a:spcPct val="120000"/>
              </a:lnSpc>
              <a:spcBef>
                <a:spcPts val="0"/>
              </a:spcBef>
              <a:spcAft>
                <a:spcPts val="0"/>
              </a:spcAft>
              <a:buClr>
                <a:schemeClr val="tx1"/>
              </a:buClr>
              <a:buFont typeface="Arial" panose="020B0604020202020204" pitchFamily="34" charset="0"/>
              <a:buChar char="•"/>
              <a:defRPr/>
            </a:lvl3pPr>
            <a:lvl4pPr marL="1600200" indent="-228600">
              <a:lnSpc>
                <a:spcPct val="120000"/>
              </a:lnSpc>
              <a:spcBef>
                <a:spcPts val="0"/>
              </a:spcBef>
              <a:spcAft>
                <a:spcPts val="0"/>
              </a:spcAft>
              <a:buClr>
                <a:schemeClr val="tx1"/>
              </a:buClr>
              <a:buFont typeface="Arial" panose="020B0604020202020204" pitchFamily="34" charset="0"/>
              <a:buChar char="•"/>
              <a:defRPr/>
            </a:lvl4pPr>
            <a:lvl5pPr marL="2057400" indent="-228600">
              <a:lnSpc>
                <a:spcPct val="120000"/>
              </a:lnSpc>
              <a:spcBef>
                <a:spcPts val="0"/>
              </a:spcBef>
              <a:spcAft>
                <a:spcPts val="0"/>
              </a:spcAft>
              <a:buClr>
                <a:schemeClr val="tx1"/>
              </a:buClr>
              <a:buFont typeface="Arial" panose="020B0604020202020204" pitchFamily="34" charset="0"/>
              <a:buChar char="•"/>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769371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10001" y="685800"/>
            <a:ext cx="10571998" cy="2983528"/>
          </a:xfrm>
          <a:effectLst/>
        </p:spPr>
        <p:txBody>
          <a:bodyPr/>
          <a:lstStyle>
            <a:lvl1pPr algn="ctr">
              <a:defRPr sz="3600" spc="0" baseline="0">
                <a:solidFill>
                  <a:schemeClr val="accent4">
                    <a:lumMod val="60000"/>
                    <a:lumOff val="40000"/>
                  </a:schemeClr>
                </a:solidFill>
                <a:effectLst/>
              </a:defRPr>
            </a:lvl1pPr>
          </a:lstStyle>
          <a:p>
            <a:r>
              <a:rPr lang="en-US" dirty="0"/>
              <a:t>Click to add title</a:t>
            </a:r>
          </a:p>
        </p:txBody>
      </p:sp>
    </p:spTree>
    <p:extLst>
      <p:ext uri="{BB962C8B-B14F-4D97-AF65-F5344CB8AC3E}">
        <p14:creationId xmlns:p14="http://schemas.microsoft.com/office/powerpoint/2010/main" val="4023403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bg>
      <p:bgPr>
        <a:solidFill>
          <a:schemeClr val="accent1">
            <a:lumMod val="5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12B799F-04B8-4A62-EB7D-F17311231B8E}"/>
              </a:ext>
              <a:ext uri="{C183D7F6-B498-43B3-948B-1728B52AA6E4}">
                <adec:decorative xmlns:adec="http://schemas.microsoft.com/office/drawing/2017/decorative" val="1"/>
              </a:ext>
            </a:extLst>
          </p:cNvPr>
          <p:cNvSpPr/>
          <p:nvPr userDrawn="1"/>
        </p:nvSpPr>
        <p:spPr>
          <a:xfrm>
            <a:off x="7556500" y="0"/>
            <a:ext cx="4635500"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7" name="Rectangle 6">
            <a:extLst>
              <a:ext uri="{FF2B5EF4-FFF2-40B4-BE49-F238E27FC236}">
                <a16:creationId xmlns:a16="http://schemas.microsoft.com/office/drawing/2014/main" id="{08F310BE-5861-E73D-5979-D11A971516CF}"/>
              </a:ext>
              <a:ext uri="{C183D7F6-B498-43B3-948B-1728B52AA6E4}">
                <adec:decorative xmlns:adec="http://schemas.microsoft.com/office/drawing/2017/decorative" val="1"/>
              </a:ext>
            </a:extLst>
          </p:cNvPr>
          <p:cNvSpPr/>
          <p:nvPr userDrawn="1"/>
        </p:nvSpPr>
        <p:spPr>
          <a:xfrm>
            <a:off x="500270" y="487680"/>
            <a:ext cx="6482080" cy="5902960"/>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8" name="Picture 7">
            <a:extLst>
              <a:ext uri="{FF2B5EF4-FFF2-40B4-BE49-F238E27FC236}">
                <a16:creationId xmlns:a16="http://schemas.microsoft.com/office/drawing/2014/main" id="{AA12F5E6-EC22-5E10-94FB-5E546A7B912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10800000">
            <a:off x="495630" y="477518"/>
            <a:ext cx="6482079" cy="5913121"/>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8036952" y="477518"/>
            <a:ext cx="3829465" cy="2693887"/>
          </a:xfrm>
          <a:noFill/>
          <a:effectLst/>
        </p:spPr>
        <p:txBody>
          <a:bodyPr anchor="b"/>
          <a:lstStyle>
            <a:lvl1pPr algn="l">
              <a:defRPr sz="3600" spc="0" baseline="0">
                <a:solidFill>
                  <a:schemeClr val="accent1">
                    <a:lumMod val="50000"/>
                  </a:schemeClr>
                </a:solidFill>
                <a:effectLst/>
              </a:defRPr>
            </a:lvl1pPr>
          </a:lstStyle>
          <a:p>
            <a:r>
              <a:rPr lang="en-US" dirty="0"/>
              <a:t>Click to add title</a:t>
            </a:r>
          </a:p>
        </p:txBody>
      </p:sp>
      <p:sp>
        <p:nvSpPr>
          <p:cNvPr id="13" name="Table Placeholder 12">
            <a:extLst>
              <a:ext uri="{FF2B5EF4-FFF2-40B4-BE49-F238E27FC236}">
                <a16:creationId xmlns:a16="http://schemas.microsoft.com/office/drawing/2014/main" id="{14BBA88A-FAA8-CE13-2A76-BF8B014AE343}"/>
              </a:ext>
            </a:extLst>
          </p:cNvPr>
          <p:cNvSpPr>
            <a:spLocks noGrp="1"/>
          </p:cNvSpPr>
          <p:nvPr>
            <p:ph type="tbl" sz="quarter" idx="11"/>
          </p:nvPr>
        </p:nvSpPr>
        <p:spPr>
          <a:xfrm>
            <a:off x="952500" y="909638"/>
            <a:ext cx="5578475" cy="5038725"/>
          </a:xfrm>
        </p:spPr>
        <p:txBody>
          <a:bodyPr anchor="t"/>
          <a:lstStyle>
            <a:lvl1pPr marL="0" indent="0" algn="ctr">
              <a:buNone/>
              <a:defRPr/>
            </a:lvl1pPr>
          </a:lstStyle>
          <a:p>
            <a:r>
              <a:rPr lang="en-US"/>
              <a:t>Click icon to add table</a:t>
            </a:r>
            <a:endParaRPr lang="en-US" dirty="0"/>
          </a:p>
        </p:txBody>
      </p:sp>
      <p:sp>
        <p:nvSpPr>
          <p:cNvPr id="5" name="Content Placeholder 9">
            <a:extLst>
              <a:ext uri="{FF2B5EF4-FFF2-40B4-BE49-F238E27FC236}">
                <a16:creationId xmlns:a16="http://schemas.microsoft.com/office/drawing/2014/main" id="{0E96890F-0832-5087-193F-70CF33DEE0AD}"/>
              </a:ext>
            </a:extLst>
          </p:cNvPr>
          <p:cNvSpPr>
            <a:spLocks noGrp="1"/>
          </p:cNvSpPr>
          <p:nvPr>
            <p:ph sz="quarter" idx="10" hasCustomPrompt="1"/>
          </p:nvPr>
        </p:nvSpPr>
        <p:spPr>
          <a:xfrm>
            <a:off x="8036953" y="3449781"/>
            <a:ext cx="3829465" cy="2940860"/>
          </a:xfrm>
          <a:effectLst/>
        </p:spPr>
        <p:txBody>
          <a:bodyPr anchor="t"/>
          <a:lstStyle>
            <a:lvl1pPr marL="285750" indent="-285750">
              <a:lnSpc>
                <a:spcPct val="150000"/>
              </a:lnSpc>
              <a:spcBef>
                <a:spcPts val="0"/>
              </a:spcBef>
              <a:spcAft>
                <a:spcPts val="0"/>
              </a:spcAft>
              <a:buClr>
                <a:schemeClr val="accent1">
                  <a:lumMod val="50000"/>
                </a:schemeClr>
              </a:buClr>
              <a:buFont typeface="Arial" panose="020B0604020202020204" pitchFamily="34" charset="0"/>
              <a:buChar char="•"/>
              <a:defRPr>
                <a:solidFill>
                  <a:schemeClr val="accent1">
                    <a:lumMod val="50000"/>
                  </a:schemeClr>
                </a:solidFill>
              </a:defRPr>
            </a:lvl1pPr>
            <a:lvl2pPr marL="742950" indent="-28575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2pPr>
            <a:lvl3pPr marL="11430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3pPr>
            <a:lvl4pPr marL="16002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4pPr>
            <a:lvl5pPr marL="2057400" indent="-228600">
              <a:lnSpc>
                <a:spcPct val="150000"/>
              </a:lnSpc>
              <a:spcAft>
                <a:spcPts val="0"/>
              </a:spcAft>
              <a:buClr>
                <a:schemeClr val="accent1">
                  <a:lumMod val="50000"/>
                </a:schemeClr>
              </a:buClr>
              <a:buFont typeface="Arial" panose="020B0604020202020204" pitchFamily="34" charset="0"/>
              <a:buChar char="•"/>
              <a:defRPr>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1281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able">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59176A3-24B8-086B-739F-2B3DCE8BE094}"/>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4" name="Rectangle 3">
            <a:extLst>
              <a:ext uri="{FF2B5EF4-FFF2-40B4-BE49-F238E27FC236}">
                <a16:creationId xmlns:a16="http://schemas.microsoft.com/office/drawing/2014/main" id="{BA96EFAA-0851-646A-8758-C20243901E54}"/>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488373" y="571501"/>
            <a:ext cx="11139054" cy="1028699"/>
          </a:xfrm>
          <a:effectLst/>
        </p:spPr>
        <p:txBody>
          <a:bodyPr anchor="ctr"/>
          <a:lstStyle>
            <a:lvl1pPr algn="ctr">
              <a:defRPr sz="3600" spc="0" baseline="0">
                <a:solidFill>
                  <a:schemeClr val="tx1"/>
                </a:solidFill>
                <a:effectLst/>
              </a:defRPr>
            </a:lvl1pPr>
          </a:lstStyle>
          <a:p>
            <a:r>
              <a:rPr lang="en-US" dirty="0"/>
              <a:t>Click to add title</a:t>
            </a:r>
          </a:p>
        </p:txBody>
      </p:sp>
      <p:sp>
        <p:nvSpPr>
          <p:cNvPr id="11" name="Table Placeholder 10">
            <a:extLst>
              <a:ext uri="{FF2B5EF4-FFF2-40B4-BE49-F238E27FC236}">
                <a16:creationId xmlns:a16="http://schemas.microsoft.com/office/drawing/2014/main" id="{E10735F5-6B7D-348D-AC70-8BC10CB5F70A}"/>
              </a:ext>
            </a:extLst>
          </p:cNvPr>
          <p:cNvSpPr>
            <a:spLocks noGrp="1"/>
          </p:cNvSpPr>
          <p:nvPr>
            <p:ph type="tbl" sz="quarter" idx="10"/>
          </p:nvPr>
        </p:nvSpPr>
        <p:spPr>
          <a:xfrm>
            <a:off x="838200" y="1860550"/>
            <a:ext cx="10515600" cy="4198938"/>
          </a:xfrm>
        </p:spPr>
        <p:txBody>
          <a:bodyPr anchor="t"/>
          <a:lstStyle>
            <a:lvl1pPr marL="0" indent="0" algn="ctr">
              <a:buNone/>
              <a:defRPr/>
            </a:lvl1pPr>
          </a:lstStyle>
          <a:p>
            <a:r>
              <a:rPr lang="en-US"/>
              <a:t>Click icon to add table</a:t>
            </a:r>
            <a:endParaRPr lang="en-US" dirty="0"/>
          </a:p>
        </p:txBody>
      </p:sp>
    </p:spTree>
    <p:extLst>
      <p:ext uri="{BB962C8B-B14F-4D97-AF65-F5344CB8AC3E}">
        <p14:creationId xmlns:p14="http://schemas.microsoft.com/office/powerpoint/2010/main" val="1912634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1">
            <a:lumMod val="50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2FDAFCA1-BDD9-1108-8F95-E3FC1A7935C1}"/>
              </a:ext>
              <a:ext uri="{C183D7F6-B498-43B3-948B-1728B52AA6E4}">
                <adec:decorative xmlns:adec="http://schemas.microsoft.com/office/drawing/2017/decorative" val="1"/>
              </a:ext>
            </a:extLst>
          </p:cNvPr>
          <p:cNvGrpSpPr/>
          <p:nvPr userDrawn="1"/>
        </p:nvGrpSpPr>
        <p:grpSpPr>
          <a:xfrm rot="10800000">
            <a:off x="0" y="0"/>
            <a:ext cx="11532896" cy="6858000"/>
            <a:chOff x="659106" y="0"/>
            <a:chExt cx="11532896" cy="6858000"/>
          </a:xfrm>
        </p:grpSpPr>
        <p:sp>
          <p:nvSpPr>
            <p:cNvPr id="3" name="Rectangle 2">
              <a:extLst>
                <a:ext uri="{FF2B5EF4-FFF2-40B4-BE49-F238E27FC236}">
                  <a16:creationId xmlns:a16="http://schemas.microsoft.com/office/drawing/2014/main" id="{E4BFDB24-6BE4-2FC0-F772-DC1DE926E485}"/>
                </a:ext>
              </a:extLst>
            </p:cNvPr>
            <p:cNvSpPr/>
            <p:nvPr/>
          </p:nvSpPr>
          <p:spPr>
            <a:xfrm>
              <a:off x="5995086" y="0"/>
              <a:ext cx="6196916" cy="6858000"/>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4" name="Graphic 3">
              <a:extLst>
                <a:ext uri="{FF2B5EF4-FFF2-40B4-BE49-F238E27FC236}">
                  <a16:creationId xmlns:a16="http://schemas.microsoft.com/office/drawing/2014/main" id="{131EABEA-AB8A-5E4C-A6DD-8F32B70E90A3}"/>
                </a:ext>
              </a:extLst>
            </p:cNvPr>
            <p:cNvPicPr>
              <a:picLocks noChangeAspect="1"/>
            </p:cNvPicPr>
            <p:nvPr/>
          </p:nvPicPr>
          <p:blipFill rotWithShape="1">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l="-1353" t="-388" r="-1" b="-254"/>
            <a:stretch/>
          </p:blipFill>
          <p:spPr>
            <a:xfrm flipH="1">
              <a:off x="659106" y="1956391"/>
              <a:ext cx="4878094" cy="2780414"/>
            </a:xfrm>
            <a:prstGeom prst="rect">
              <a:avLst/>
            </a:prstGeom>
          </p:spPr>
        </p:pic>
        <p:sp>
          <p:nvSpPr>
            <p:cNvPr id="5" name="Rectangle 4">
              <a:extLst>
                <a:ext uri="{FF2B5EF4-FFF2-40B4-BE49-F238E27FC236}">
                  <a16:creationId xmlns:a16="http://schemas.microsoft.com/office/drawing/2014/main" id="{D2279AAC-0D81-D3CD-3F0F-E8CEE0F56D43}"/>
                </a:ext>
              </a:extLst>
            </p:cNvPr>
            <p:cNvSpPr/>
            <p:nvPr/>
          </p:nvSpPr>
          <p:spPr>
            <a:xfrm>
              <a:off x="1328303" y="776532"/>
              <a:ext cx="3434316" cy="5018212"/>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gr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617542" y="132080"/>
            <a:ext cx="4928894" cy="6507711"/>
          </a:xfrm>
          <a:noFill/>
          <a:effectLst/>
        </p:spPr>
        <p:txBody>
          <a:bodyPr anchor="ctr"/>
          <a:lstStyle>
            <a:lvl1pPr algn="ctr">
              <a:defRPr sz="3600" spc="0" baseline="0">
                <a:solidFill>
                  <a:schemeClr val="accent1">
                    <a:lumMod val="50000"/>
                  </a:schemeClr>
                </a:solidFill>
                <a:effectLst/>
              </a:defRPr>
            </a:lvl1pPr>
          </a:lstStyle>
          <a:p>
            <a:r>
              <a:rPr lang="en-US" dirty="0"/>
              <a:t>Click to add title</a:t>
            </a:r>
          </a:p>
        </p:txBody>
      </p:sp>
      <p:sp>
        <p:nvSpPr>
          <p:cNvPr id="11" name="Picture Placeholder 10">
            <a:extLst>
              <a:ext uri="{FF2B5EF4-FFF2-40B4-BE49-F238E27FC236}">
                <a16:creationId xmlns:a16="http://schemas.microsoft.com/office/drawing/2014/main" id="{E0720B2D-C199-57FA-9453-DBFB607BA983}"/>
              </a:ext>
            </a:extLst>
          </p:cNvPr>
          <p:cNvSpPr>
            <a:spLocks noGrp="1"/>
          </p:cNvSpPr>
          <p:nvPr>
            <p:ph type="pic" sz="quarter" idx="10"/>
          </p:nvPr>
        </p:nvSpPr>
        <p:spPr>
          <a:xfrm>
            <a:off x="7429500" y="992188"/>
            <a:ext cx="3425825" cy="5018087"/>
          </a:xfrm>
        </p:spPr>
        <p:txBody>
          <a:bodyPr anchor="t"/>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59858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Two Columns">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1222B-29F6-BF2A-09DE-82F659638940}"/>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2666999" y="-2654300"/>
            <a:ext cx="6858000" cy="12166601"/>
          </a:xfrm>
          <a:prstGeom prst="rect">
            <a:avLst/>
          </a:prstGeom>
        </p:spPr>
      </p:pic>
      <p:sp>
        <p:nvSpPr>
          <p:cNvPr id="3" name="Rectangle 2">
            <a:extLst>
              <a:ext uri="{FF2B5EF4-FFF2-40B4-BE49-F238E27FC236}">
                <a16:creationId xmlns:a16="http://schemas.microsoft.com/office/drawing/2014/main" id="{B035F993-EADB-1C5A-7158-41E510B706E0}"/>
              </a:ext>
              <a:ext uri="{C183D7F6-B498-43B3-948B-1728B52AA6E4}">
                <adec:decorative xmlns:adec="http://schemas.microsoft.com/office/drawing/2017/decorative" val="1"/>
              </a:ext>
            </a:extLst>
          </p:cNvPr>
          <p:cNvSpPr/>
          <p:nvPr userDrawn="1"/>
        </p:nvSpPr>
        <p:spPr>
          <a:xfrm>
            <a:off x="381000" y="422551"/>
            <a:ext cx="11424920" cy="6010146"/>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4" name="Rectangle 3">
            <a:extLst>
              <a:ext uri="{FF2B5EF4-FFF2-40B4-BE49-F238E27FC236}">
                <a16:creationId xmlns:a16="http://schemas.microsoft.com/office/drawing/2014/main" id="{AB12E34E-DBAF-BA5D-15D9-E69A05535785}"/>
              </a:ext>
              <a:ext uri="{C183D7F6-B498-43B3-948B-1728B52AA6E4}">
                <adec:decorative xmlns:adec="http://schemas.microsoft.com/office/drawing/2017/decorative" val="1"/>
              </a:ext>
            </a:extLst>
          </p:cNvPr>
          <p:cNvSpPr/>
          <p:nvPr userDrawn="1"/>
        </p:nvSpPr>
        <p:spPr>
          <a:xfrm>
            <a:off x="381000" y="1889759"/>
            <a:ext cx="11424920" cy="4542937"/>
          </a:xfrm>
          <a:prstGeom prst="rect">
            <a:avLst/>
          </a:prstGeom>
          <a:solidFill>
            <a:schemeClr val="accent4">
              <a:lumMod val="40000"/>
              <a:lumOff val="6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529935" y="571499"/>
            <a:ext cx="11118274" cy="1154114"/>
          </a:xfrm>
          <a:noFill/>
          <a:effectLst/>
        </p:spPr>
        <p:txBody>
          <a:bodyPr anchor="ctr"/>
          <a:lstStyle>
            <a:lvl1pPr algn="ctr">
              <a:defRPr sz="3600" spc="0" baseline="0">
                <a:solidFill>
                  <a:schemeClr val="tx1"/>
                </a:solidFill>
                <a:effectLst/>
              </a:defRPr>
            </a:lvl1pPr>
          </a:lstStyle>
          <a:p>
            <a:r>
              <a:rPr lang="en-US" dirty="0"/>
              <a:t>Click to add title</a:t>
            </a:r>
          </a:p>
        </p:txBody>
      </p:sp>
      <p:sp>
        <p:nvSpPr>
          <p:cNvPr id="5" name="Content Placeholder 9">
            <a:extLst>
              <a:ext uri="{FF2B5EF4-FFF2-40B4-BE49-F238E27FC236}">
                <a16:creationId xmlns:a16="http://schemas.microsoft.com/office/drawing/2014/main" id="{0BF6A552-CE6A-3977-8507-74A1C4C4B5A0}"/>
              </a:ext>
            </a:extLst>
          </p:cNvPr>
          <p:cNvSpPr>
            <a:spLocks noGrp="1"/>
          </p:cNvSpPr>
          <p:nvPr>
            <p:ph sz="quarter" idx="17" hasCustomPrompt="1"/>
          </p:nvPr>
        </p:nvSpPr>
        <p:spPr>
          <a:xfrm>
            <a:off x="841667" y="2461056"/>
            <a:ext cx="3626424" cy="3721535"/>
          </a:xfrm>
          <a:effectLst/>
        </p:spPr>
        <p:txBody>
          <a:bodyPr anchor="t">
            <a:normAutofit/>
          </a:bodyPr>
          <a:lstStyle>
            <a:lvl1pPr marL="285750" indent="-285750">
              <a:lnSpc>
                <a:spcPct val="120000"/>
              </a:lnSpc>
              <a:spcBef>
                <a:spcPts val="600"/>
              </a:spcBef>
              <a:spcAft>
                <a:spcPts val="1200"/>
              </a:spcAft>
              <a:buClr>
                <a:schemeClr val="accent1">
                  <a:lumMod val="50000"/>
                </a:schemeClr>
              </a:buClr>
              <a:buFont typeface="Arial" panose="020B0604020202020204" pitchFamily="34" charset="0"/>
              <a:buChar char="•"/>
              <a:defRPr sz="1800">
                <a:solidFill>
                  <a:schemeClr val="accent1">
                    <a:lumMod val="50000"/>
                  </a:schemeClr>
                </a:solidFill>
              </a:defRPr>
            </a:lvl1pPr>
            <a:lvl2pPr marL="742950" indent="-285750">
              <a:lnSpc>
                <a:spcPct val="120000"/>
              </a:lnSpc>
              <a:spcAft>
                <a:spcPts val="1200"/>
              </a:spcAft>
              <a:buClr>
                <a:schemeClr val="accent1">
                  <a:lumMod val="50000"/>
                </a:schemeClr>
              </a:buClr>
              <a:buFont typeface="Arial" panose="020B0604020202020204" pitchFamily="34" charset="0"/>
              <a:buChar char="•"/>
              <a:defRPr sz="1600">
                <a:solidFill>
                  <a:schemeClr val="accent1">
                    <a:lumMod val="50000"/>
                  </a:schemeClr>
                </a:solidFill>
              </a:defRPr>
            </a:lvl2pPr>
            <a:lvl3pPr marL="1143000" indent="-228600">
              <a:lnSpc>
                <a:spcPct val="120000"/>
              </a:lnSpc>
              <a:spcAft>
                <a:spcPts val="1200"/>
              </a:spcAft>
              <a:buClr>
                <a:schemeClr val="accent1">
                  <a:lumMod val="50000"/>
                </a:schemeClr>
              </a:buClr>
              <a:buFont typeface="Arial" panose="020B0604020202020204" pitchFamily="34" charset="0"/>
              <a:buChar char="•"/>
              <a:defRPr sz="1400">
                <a:solidFill>
                  <a:schemeClr val="accent1">
                    <a:lumMod val="50000"/>
                  </a:schemeClr>
                </a:solidFill>
              </a:defRPr>
            </a:lvl3pPr>
            <a:lvl4pPr marL="16002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4pPr>
            <a:lvl5pPr marL="2057400" indent="-228600">
              <a:lnSpc>
                <a:spcPct val="120000"/>
              </a:lnSpc>
              <a:spcAft>
                <a:spcPts val="1200"/>
              </a:spcAft>
              <a:buClr>
                <a:schemeClr val="accent1">
                  <a:lumMod val="50000"/>
                </a:schemeClr>
              </a:buClr>
              <a:buFont typeface="Arial" panose="020B0604020202020204" pitchFamily="34" charset="0"/>
              <a:buChar char="•"/>
              <a:defRPr sz="12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9">
            <a:extLst>
              <a:ext uri="{FF2B5EF4-FFF2-40B4-BE49-F238E27FC236}">
                <a16:creationId xmlns:a16="http://schemas.microsoft.com/office/drawing/2014/main" id="{4C80689F-A123-F6D7-2AA8-9166317EF424}"/>
              </a:ext>
            </a:extLst>
          </p:cNvPr>
          <p:cNvSpPr>
            <a:spLocks noGrp="1"/>
          </p:cNvSpPr>
          <p:nvPr>
            <p:ph sz="quarter" idx="18" hasCustomPrompt="1"/>
          </p:nvPr>
        </p:nvSpPr>
        <p:spPr>
          <a:xfrm>
            <a:off x="5995282" y="2440275"/>
            <a:ext cx="5164553" cy="3721534"/>
          </a:xfrm>
          <a:effectLst/>
        </p:spPr>
        <p:txBody>
          <a:bodyPr anchor="t">
            <a:normAutofit/>
          </a:bodyPr>
          <a:lstStyle>
            <a:lvl1pPr marL="342900" indent="-342900">
              <a:lnSpc>
                <a:spcPct val="120000"/>
              </a:lnSpc>
              <a:spcBef>
                <a:spcPts val="600"/>
              </a:spcBef>
              <a:spcAft>
                <a:spcPts val="600"/>
              </a:spcAft>
              <a:buClr>
                <a:schemeClr val="accent1">
                  <a:lumMod val="50000"/>
                </a:schemeClr>
              </a:buClr>
              <a:buFont typeface="+mj-lt"/>
              <a:buAutoNum type="arabicPeriod"/>
              <a:defRPr sz="1800" b="1">
                <a:solidFill>
                  <a:schemeClr val="accent1">
                    <a:lumMod val="50000"/>
                  </a:schemeClr>
                </a:solidFill>
              </a:defRPr>
            </a:lvl1pPr>
            <a:lvl2pPr marL="347472" indent="0">
              <a:lnSpc>
                <a:spcPct val="120000"/>
              </a:lnSpc>
              <a:spcBef>
                <a:spcPts val="0"/>
              </a:spcBef>
              <a:spcAft>
                <a:spcPts val="600"/>
              </a:spcAft>
              <a:buClr>
                <a:schemeClr val="accent1">
                  <a:lumMod val="50000"/>
                </a:schemeClr>
              </a:buClr>
              <a:buNone/>
              <a:defRPr sz="1800">
                <a:solidFill>
                  <a:schemeClr val="accent1">
                    <a:lumMod val="50000"/>
                  </a:schemeClr>
                </a:solidFill>
              </a:defRPr>
            </a:lvl2pPr>
            <a:lvl3pPr marL="914400" indent="0">
              <a:lnSpc>
                <a:spcPct val="120000"/>
              </a:lnSpc>
              <a:spcAft>
                <a:spcPts val="600"/>
              </a:spcAft>
              <a:buClr>
                <a:schemeClr val="accent1">
                  <a:lumMod val="50000"/>
                </a:schemeClr>
              </a:buClr>
              <a:buNone/>
              <a:defRPr sz="1800">
                <a:solidFill>
                  <a:schemeClr val="accent1">
                    <a:lumMod val="50000"/>
                  </a:schemeClr>
                </a:solidFill>
              </a:defRPr>
            </a:lvl3pPr>
            <a:lvl4pPr marL="1371600" indent="0">
              <a:lnSpc>
                <a:spcPct val="120000"/>
              </a:lnSpc>
              <a:spcAft>
                <a:spcPts val="600"/>
              </a:spcAft>
              <a:buClr>
                <a:schemeClr val="accent1">
                  <a:lumMod val="50000"/>
                </a:schemeClr>
              </a:buClr>
              <a:buNone/>
              <a:defRPr sz="1800">
                <a:solidFill>
                  <a:schemeClr val="accent1">
                    <a:lumMod val="50000"/>
                  </a:schemeClr>
                </a:solidFill>
              </a:defRPr>
            </a:lvl4pPr>
            <a:lvl5pPr marL="1828800" indent="0">
              <a:lnSpc>
                <a:spcPct val="120000"/>
              </a:lnSpc>
              <a:spcAft>
                <a:spcPts val="600"/>
              </a:spcAft>
              <a:buClr>
                <a:schemeClr val="accent1">
                  <a:lumMod val="50000"/>
                </a:schemeClr>
              </a:buClr>
              <a:buNone/>
              <a:defRPr sz="1800">
                <a:solidFill>
                  <a:schemeClr val="accent1">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82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
    <p:bg>
      <p:bgPr>
        <a:solidFill>
          <a:schemeClr val="accent1">
            <a:lumMod val="5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F4DCF8-BA15-AB79-2D14-040F5A063B79}"/>
              </a:ext>
              <a:ext uri="{C183D7F6-B498-43B3-948B-1728B52AA6E4}">
                <adec:decorative xmlns:adec="http://schemas.microsoft.com/office/drawing/2017/decorative" val="1"/>
              </a:ext>
            </a:extLst>
          </p:cNvPr>
          <p:cNvSpPr/>
          <p:nvPr userDrawn="1"/>
        </p:nvSpPr>
        <p:spPr>
          <a:xfrm>
            <a:off x="435935" y="414670"/>
            <a:ext cx="11320130" cy="6018027"/>
          </a:xfrm>
          <a:prstGeom prst="rect">
            <a:avLst/>
          </a:prstGeom>
          <a:solidFill>
            <a:schemeClr val="accent1">
              <a:lumMod val="50000"/>
            </a:schemeClr>
          </a:solidFill>
          <a:ln>
            <a:noFill/>
          </a:ln>
          <a:effectLst>
            <a:outerShdw blurRad="254000" dist="50800" dir="2700000" algn="tl" rotWithShape="0">
              <a:prstClr val="black">
                <a:alpha val="25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6" name="Picture 5">
            <a:extLst>
              <a:ext uri="{FF2B5EF4-FFF2-40B4-BE49-F238E27FC236}">
                <a16:creationId xmlns:a16="http://schemas.microsoft.com/office/drawing/2014/main" id="{5ED22DD7-291D-E347-8A4C-07E31E681333}"/>
              </a:ext>
              <a:ext uri="{C183D7F6-B498-43B3-948B-1728B52AA6E4}">
                <adec:decorative xmlns:adec="http://schemas.microsoft.com/office/drawing/2017/decorative" val="1"/>
              </a:ext>
            </a:extLst>
          </p:cNvPr>
          <p:cNvPicPr>
            <a:picLocks noChangeAspect="1"/>
          </p:cNvPicPr>
          <p:nvPr userDrawn="1"/>
        </p:nvPicPr>
        <p:blipFill rotWithShape="1">
          <a:blip r:embed="rId2" cstate="screen">
            <a:duotone>
              <a:prstClr val="black"/>
              <a:schemeClr val="accent1">
                <a:tint val="45000"/>
                <a:satMod val="400000"/>
              </a:schemeClr>
            </a:duotone>
            <a:alphaModFix amt="50000"/>
            <a:extLst>
              <a:ext uri="{28A0092B-C50C-407E-A947-70E740481C1C}">
                <a14:useLocalDpi xmlns:a14="http://schemas.microsoft.com/office/drawing/2010/main"/>
              </a:ext>
            </a:extLst>
          </a:blip>
          <a:srcRect/>
          <a:stretch/>
        </p:blipFill>
        <p:spPr>
          <a:xfrm rot="5400000">
            <a:off x="3092299" y="-2231063"/>
            <a:ext cx="6007395" cy="11320129"/>
          </a:xfrm>
          <a:prstGeom prst="rect">
            <a:avLst/>
          </a:prstGeom>
        </p:spPr>
      </p:pic>
      <p:sp>
        <p:nvSpPr>
          <p:cNvPr id="9" name="Title 8">
            <a:extLst>
              <a:ext uri="{FF2B5EF4-FFF2-40B4-BE49-F238E27FC236}">
                <a16:creationId xmlns:a16="http://schemas.microsoft.com/office/drawing/2014/main" id="{5997EA3E-49E5-518D-63DB-0BD43D3ACFCD}"/>
              </a:ext>
            </a:extLst>
          </p:cNvPr>
          <p:cNvSpPr>
            <a:spLocks noGrp="1"/>
          </p:cNvSpPr>
          <p:nvPr>
            <p:ph type="title" hasCustomPrompt="1"/>
          </p:nvPr>
        </p:nvSpPr>
        <p:spPr>
          <a:xfrm>
            <a:off x="770660" y="1017858"/>
            <a:ext cx="10650681" cy="2719255"/>
          </a:xfrm>
          <a:noFill/>
          <a:effectLst/>
        </p:spPr>
        <p:txBody>
          <a:bodyPr anchor="b"/>
          <a:lstStyle>
            <a:lvl1pPr algn="ctr">
              <a:defRPr sz="7200" spc="-300" baseline="0">
                <a:solidFill>
                  <a:schemeClr val="accent4">
                    <a:lumMod val="60000"/>
                    <a:lumOff val="40000"/>
                  </a:schemeClr>
                </a:solidFill>
                <a:effectLst/>
              </a:defRPr>
            </a:lvl1pPr>
          </a:lstStyle>
          <a:p>
            <a:r>
              <a:rPr lang="en-US" dirty="0"/>
              <a:t>Click to add title</a:t>
            </a:r>
          </a:p>
        </p:txBody>
      </p:sp>
      <p:sp>
        <p:nvSpPr>
          <p:cNvPr id="7" name="Text Placeholder 6">
            <a:extLst>
              <a:ext uri="{FF2B5EF4-FFF2-40B4-BE49-F238E27FC236}">
                <a16:creationId xmlns:a16="http://schemas.microsoft.com/office/drawing/2014/main" id="{5D0FE23B-34E3-BAAF-E01D-BE221B4A94EF}"/>
              </a:ext>
            </a:extLst>
          </p:cNvPr>
          <p:cNvSpPr>
            <a:spLocks noGrp="1"/>
          </p:cNvSpPr>
          <p:nvPr>
            <p:ph type="body" sz="quarter" idx="14" hasCustomPrompt="1"/>
          </p:nvPr>
        </p:nvSpPr>
        <p:spPr>
          <a:xfrm>
            <a:off x="770660" y="4042066"/>
            <a:ext cx="10650681" cy="2296843"/>
          </a:xfrm>
          <a:effectLst/>
        </p:spPr>
        <p:txBody>
          <a:bodyPr anchor="t"/>
          <a:lstStyle>
            <a:lvl1pPr marL="0" indent="0" algn="ctr">
              <a:lnSpc>
                <a:spcPct val="120000"/>
              </a:lnSpc>
              <a:spcBef>
                <a:spcPts val="0"/>
              </a:spcBef>
              <a:spcAft>
                <a:spcPts val="0"/>
              </a:spcAft>
              <a:buNone/>
              <a:defRPr>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Click to add text</a:t>
            </a:r>
          </a:p>
        </p:txBody>
      </p:sp>
    </p:spTree>
    <p:extLst>
      <p:ext uri="{BB962C8B-B14F-4D97-AF65-F5344CB8AC3E}">
        <p14:creationId xmlns:p14="http://schemas.microsoft.com/office/powerpoint/2010/main" val="327250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9/16/2026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tx1"/>
                </a:solidFill>
              </a:defRPr>
            </a:lvl1pPr>
          </a:lstStyle>
          <a:p>
            <a:fld id="{D57F1E4F-1CFF-5643-939E-217C01CDF565}"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86" r:id="rId1"/>
    <p:sldLayoutId id="2147483668" r:id="rId2"/>
    <p:sldLayoutId id="2147483669" r:id="rId3"/>
    <p:sldLayoutId id="2147483684" r:id="rId4"/>
    <p:sldLayoutId id="2147483672" r:id="rId5"/>
    <p:sldLayoutId id="2147483687" r:id="rId6"/>
    <p:sldLayoutId id="2147483671" r:id="rId7"/>
    <p:sldLayoutId id="2147483688" r:id="rId8"/>
    <p:sldLayoutId id="2147483689" r:id="rId9"/>
    <p:sldLayoutId id="2147483690" r:id="rId10"/>
    <p:sldLayoutId id="2147483691" r:id="rId11"/>
    <p:sldLayoutId id="2147483692" r:id="rId12"/>
    <p:sldLayoutId id="2147483693" r:id="rId13"/>
    <p:sldLayoutId id="2147483685" r:id="rId14"/>
  </p:sldLayoutIdLst>
  <p:hf sldNum="0" hdr="0" ftr="0" dt="0"/>
  <p:txStyles>
    <p:titleStyle>
      <a:lvl1pPr algn="l" defTabSz="457200" rtl="0" eaLnBrk="1" latinLnBrk="0" hangingPunct="1">
        <a:spcBef>
          <a:spcPct val="0"/>
        </a:spcBef>
        <a:buNone/>
        <a:defRPr sz="4000" b="1" kern="1200" baseline="0">
          <a:ln>
            <a:noFill/>
          </a:ln>
          <a:solidFill>
            <a:srgbClr val="FEFEFE"/>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buClr>
        <a:buFont typeface="Arial" panose="020B0604020202020204" pitchFamily="34" charset="0"/>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tx1"/>
        </a:buClr>
        <a:buFont typeface="Arial" panose="020B0604020202020204" pitchFamily="34" charset="0"/>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tx1"/>
        </a:buClr>
        <a:buFont typeface="Arial" panose="020B0604020202020204" pitchFamily="34" charset="0"/>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tx1"/>
        </a:buClr>
        <a:buFont typeface="Arial" panose="020B0604020202020204" pitchFamily="34" charset="0"/>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762A4-2E4B-23FB-9F8B-D54C0F90A08A}"/>
              </a:ext>
            </a:extLst>
          </p:cNvPr>
          <p:cNvSpPr>
            <a:spLocks noGrp="1"/>
          </p:cNvSpPr>
          <p:nvPr>
            <p:ph type="title"/>
          </p:nvPr>
        </p:nvSpPr>
        <p:spPr>
          <a:xfrm>
            <a:off x="810001" y="633046"/>
            <a:ext cx="10571998" cy="3366198"/>
          </a:xfrm>
        </p:spPr>
        <p:txBody>
          <a:bodyPr/>
          <a:lstStyle/>
          <a:p>
            <a:pPr lvl="0"/>
            <a:r>
              <a:rPr lang="en-US" dirty="0"/>
              <a:t>Social Inclusion, </a:t>
            </a:r>
            <a:r>
              <a:rPr lang="en-US" dirty="0" err="1"/>
              <a:t>Victimisation</a:t>
            </a:r>
            <a:r>
              <a:rPr lang="en-US" dirty="0"/>
              <a:t> and Welfare</a:t>
            </a:r>
            <a:endParaRPr lang="en-US" noProof="0" dirty="0"/>
          </a:p>
        </p:txBody>
      </p:sp>
      <p:sp>
        <p:nvSpPr>
          <p:cNvPr id="3" name="TextBox 2">
            <a:extLst>
              <a:ext uri="{FF2B5EF4-FFF2-40B4-BE49-F238E27FC236}">
                <a16:creationId xmlns:a16="http://schemas.microsoft.com/office/drawing/2014/main" id="{6BBF35E4-75FA-2016-2F25-1B5C9ADA3F69}"/>
              </a:ext>
            </a:extLst>
          </p:cNvPr>
          <p:cNvSpPr txBox="1"/>
          <p:nvPr/>
        </p:nvSpPr>
        <p:spPr>
          <a:xfrm>
            <a:off x="992937" y="4241021"/>
            <a:ext cx="5368594" cy="923330"/>
          </a:xfrm>
          <a:prstGeom prst="rect">
            <a:avLst/>
          </a:prstGeom>
          <a:noFill/>
        </p:spPr>
        <p:txBody>
          <a:bodyPr wrap="square" rtlCol="0">
            <a:spAutoFit/>
          </a:bodyPr>
          <a:lstStyle/>
          <a:p>
            <a:r>
              <a:rPr lang="en-GB" dirty="0"/>
              <a:t>BMLC5014</a:t>
            </a:r>
          </a:p>
          <a:p>
            <a:r>
              <a:rPr lang="en-GB" dirty="0"/>
              <a:t>Nerys Musgrove</a:t>
            </a:r>
          </a:p>
          <a:p>
            <a:r>
              <a:rPr lang="en-GB" dirty="0"/>
              <a:t>n.musgrove@uwtsd.ac.uk</a:t>
            </a:r>
          </a:p>
        </p:txBody>
      </p:sp>
    </p:spTree>
    <p:extLst>
      <p:ext uri="{BB962C8B-B14F-4D97-AF65-F5344CB8AC3E}">
        <p14:creationId xmlns:p14="http://schemas.microsoft.com/office/powerpoint/2010/main" val="431835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B7740-ED88-9F6A-89FF-4B0DFAAC36EA}"/>
              </a:ext>
            </a:extLst>
          </p:cNvPr>
          <p:cNvSpPr>
            <a:spLocks noGrp="1"/>
          </p:cNvSpPr>
          <p:nvPr>
            <p:ph type="title"/>
          </p:nvPr>
        </p:nvSpPr>
        <p:spPr>
          <a:xfrm>
            <a:off x="944217" y="924167"/>
            <a:ext cx="4383156" cy="5009322"/>
          </a:xfrm>
        </p:spPr>
        <p:txBody>
          <a:bodyPr/>
          <a:lstStyle/>
          <a:p>
            <a:r>
              <a:rPr lang="en-US" dirty="0"/>
              <a:t>This module:</a:t>
            </a:r>
          </a:p>
        </p:txBody>
      </p:sp>
      <p:sp>
        <p:nvSpPr>
          <p:cNvPr id="3" name="Text Placeholder 2">
            <a:extLst>
              <a:ext uri="{FF2B5EF4-FFF2-40B4-BE49-F238E27FC236}">
                <a16:creationId xmlns:a16="http://schemas.microsoft.com/office/drawing/2014/main" id="{39A25282-EE8D-71BA-6317-EECFE33238DC}"/>
              </a:ext>
            </a:extLst>
          </p:cNvPr>
          <p:cNvSpPr>
            <a:spLocks noGrp="1"/>
          </p:cNvSpPr>
          <p:nvPr>
            <p:ph type="body" sz="quarter" idx="14"/>
          </p:nvPr>
        </p:nvSpPr>
        <p:spPr>
          <a:xfrm>
            <a:off x="6400800" y="924512"/>
            <a:ext cx="4750904" cy="5008977"/>
          </a:xfrm>
        </p:spPr>
        <p:txBody>
          <a:bodyPr/>
          <a:lstStyle/>
          <a:p>
            <a:pPr lvl="0"/>
            <a:r>
              <a:rPr lang="en-US" dirty="0"/>
              <a:t>In class every Wednesday 9am to 12pm (keep an eye on your timetable as rooms can change)</a:t>
            </a:r>
          </a:p>
          <a:p>
            <a:pPr lvl="0"/>
            <a:endParaRPr lang="en-US" dirty="0"/>
          </a:p>
          <a:p>
            <a:pPr lvl="0"/>
            <a:r>
              <a:rPr lang="en-US" dirty="0"/>
              <a:t>Online on a Thursday between 12pm and 1pm -  by appointment only</a:t>
            </a:r>
          </a:p>
          <a:p>
            <a:pPr lvl="0"/>
            <a:endParaRPr lang="en-US" dirty="0"/>
          </a:p>
        </p:txBody>
      </p:sp>
    </p:spTree>
    <p:extLst>
      <p:ext uri="{BB962C8B-B14F-4D97-AF65-F5344CB8AC3E}">
        <p14:creationId xmlns:p14="http://schemas.microsoft.com/office/powerpoint/2010/main" val="909924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FCF6-F2B4-1A0E-0592-3719A5C2C5AD}"/>
              </a:ext>
            </a:extLst>
          </p:cNvPr>
          <p:cNvSpPr>
            <a:spLocks noGrp="1"/>
          </p:cNvSpPr>
          <p:nvPr>
            <p:ph type="title"/>
          </p:nvPr>
        </p:nvSpPr>
        <p:spPr/>
        <p:txBody>
          <a:bodyPr/>
          <a:lstStyle/>
          <a:p>
            <a:r>
              <a:rPr lang="en-GB" dirty="0"/>
              <a:t>Expectations</a:t>
            </a:r>
          </a:p>
        </p:txBody>
      </p:sp>
      <p:sp>
        <p:nvSpPr>
          <p:cNvPr id="3" name="Text Placeholder 2">
            <a:extLst>
              <a:ext uri="{FF2B5EF4-FFF2-40B4-BE49-F238E27FC236}">
                <a16:creationId xmlns:a16="http://schemas.microsoft.com/office/drawing/2014/main" id="{9CAF629A-AB5A-C1ED-7757-29DE64D4AA7D}"/>
              </a:ext>
            </a:extLst>
          </p:cNvPr>
          <p:cNvSpPr>
            <a:spLocks noGrp="1"/>
          </p:cNvSpPr>
          <p:nvPr>
            <p:ph type="body" sz="quarter" idx="14"/>
          </p:nvPr>
        </p:nvSpPr>
        <p:spPr/>
        <p:txBody>
          <a:bodyPr/>
          <a:lstStyle/>
          <a:p>
            <a:r>
              <a:rPr lang="en-GB" dirty="0"/>
              <a:t>Attendance!</a:t>
            </a:r>
          </a:p>
          <a:p>
            <a:r>
              <a:rPr lang="en-GB" dirty="0"/>
              <a:t>Engage in the lectures</a:t>
            </a:r>
          </a:p>
          <a:p>
            <a:r>
              <a:rPr lang="en-GB" dirty="0"/>
              <a:t>Ask questions</a:t>
            </a:r>
          </a:p>
          <a:p>
            <a:r>
              <a:rPr lang="en-GB" dirty="0"/>
              <a:t>Do the work</a:t>
            </a:r>
          </a:p>
          <a:p>
            <a:r>
              <a:rPr lang="en-GB" dirty="0"/>
              <a:t>Use good quality academic sources</a:t>
            </a:r>
          </a:p>
          <a:p>
            <a:r>
              <a:rPr lang="en-GB" dirty="0"/>
              <a:t>Read widely around the topic area</a:t>
            </a:r>
          </a:p>
          <a:p>
            <a:r>
              <a:rPr lang="en-GB" dirty="0"/>
              <a:t>Email if unable to attend</a:t>
            </a:r>
          </a:p>
          <a:p>
            <a:endParaRPr lang="en-GB" dirty="0"/>
          </a:p>
          <a:p>
            <a:endParaRPr lang="en-GB" dirty="0"/>
          </a:p>
        </p:txBody>
      </p:sp>
    </p:spTree>
    <p:extLst>
      <p:ext uri="{BB962C8B-B14F-4D97-AF65-F5344CB8AC3E}">
        <p14:creationId xmlns:p14="http://schemas.microsoft.com/office/powerpoint/2010/main" val="1876928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CF8F5-609D-E31E-6659-2E3CE63097D7}"/>
              </a:ext>
            </a:extLst>
          </p:cNvPr>
          <p:cNvSpPr>
            <a:spLocks noGrp="1"/>
          </p:cNvSpPr>
          <p:nvPr>
            <p:ph type="title"/>
          </p:nvPr>
        </p:nvSpPr>
        <p:spPr>
          <a:xfrm>
            <a:off x="697805" y="596662"/>
            <a:ext cx="10571998" cy="800183"/>
          </a:xfrm>
        </p:spPr>
        <p:txBody>
          <a:bodyPr/>
          <a:lstStyle/>
          <a:p>
            <a:pPr lvl="0"/>
            <a:r>
              <a:rPr lang="en-GB" dirty="0"/>
              <a:t>Referencing refresher! </a:t>
            </a:r>
            <a:endParaRPr lang="en-US" noProof="0" dirty="0"/>
          </a:p>
        </p:txBody>
      </p:sp>
      <p:sp>
        <p:nvSpPr>
          <p:cNvPr id="3" name="Subtitle 2">
            <a:extLst>
              <a:ext uri="{FF2B5EF4-FFF2-40B4-BE49-F238E27FC236}">
                <a16:creationId xmlns:a16="http://schemas.microsoft.com/office/drawing/2014/main" id="{29F16AEF-ABBB-D2DD-A297-5819AEB9AF67}"/>
              </a:ext>
            </a:extLst>
          </p:cNvPr>
          <p:cNvSpPr>
            <a:spLocks noGrp="1"/>
          </p:cNvSpPr>
          <p:nvPr>
            <p:ph type="subTitle" idx="1"/>
          </p:nvPr>
        </p:nvSpPr>
        <p:spPr>
          <a:xfrm>
            <a:off x="810000" y="1520260"/>
            <a:ext cx="10572000" cy="4583221"/>
          </a:xfrm>
        </p:spPr>
        <p:txBody>
          <a:bodyPr>
            <a:normAutofit fontScale="85000" lnSpcReduction="20000"/>
          </a:bodyPr>
          <a:lstStyle/>
          <a:p>
            <a:pPr fontAlgn="base"/>
            <a:r>
              <a:rPr lang="en-GB" dirty="0"/>
              <a:t>Books:</a:t>
            </a:r>
          </a:p>
          <a:p>
            <a:pPr fontAlgn="base"/>
            <a:r>
              <a:rPr lang="en-GB" dirty="0"/>
              <a:t>·      Author(s) of a book, initials (Year of publication), </a:t>
            </a:r>
            <a:r>
              <a:rPr lang="en-GB" u="sng" dirty="0"/>
              <a:t>Title of book: and sub-title if there is one</a:t>
            </a:r>
            <a:r>
              <a:rPr lang="en-GB" dirty="0"/>
              <a:t> (Italic or emphasised), Edition (if not the first), Publisher: Place of publication.</a:t>
            </a:r>
          </a:p>
          <a:p>
            <a:pPr fontAlgn="base"/>
            <a:endParaRPr lang="en-GB" dirty="0"/>
          </a:p>
          <a:p>
            <a:pPr fontAlgn="base"/>
            <a:r>
              <a:rPr lang="en-GB" dirty="0"/>
              <a:t>Journals:</a:t>
            </a:r>
          </a:p>
          <a:p>
            <a:pPr fontAlgn="base"/>
            <a:r>
              <a:rPr lang="en-GB" dirty="0"/>
              <a:t>                Author(s) of article (surname and initials), (Date of Publication), Title of article, </a:t>
            </a:r>
            <a:r>
              <a:rPr lang="en-GB" u="sng" dirty="0"/>
              <a:t>Title of Journal</a:t>
            </a:r>
            <a:r>
              <a:rPr lang="en-GB" dirty="0"/>
              <a:t> (Italic/emphasised), Volume number (and issue number if there is one), Pages covered by article.</a:t>
            </a:r>
          </a:p>
          <a:p>
            <a:pPr fontAlgn="base"/>
            <a:endParaRPr lang="en-GB" dirty="0"/>
          </a:p>
          <a:p>
            <a:pPr fontAlgn="base"/>
            <a:r>
              <a:rPr lang="en-GB" dirty="0"/>
              <a:t>Websites:</a:t>
            </a:r>
          </a:p>
          <a:p>
            <a:pPr fontAlgn="base"/>
            <a:r>
              <a:rPr lang="en-GB" dirty="0"/>
              <a:t>·         Surname, initial(s) (year) Title of article, (online) Available at </a:t>
            </a:r>
            <a:r>
              <a:rPr lang="en-GB" u="sng" dirty="0"/>
              <a:t>URL (emphasised)</a:t>
            </a:r>
            <a:r>
              <a:rPr lang="en-GB" dirty="0"/>
              <a:t>, Date of access.</a:t>
            </a:r>
          </a:p>
          <a:p>
            <a:pPr fontAlgn="base"/>
            <a:endParaRPr lang="en-GB" dirty="0"/>
          </a:p>
          <a:p>
            <a:pPr fontAlgn="base"/>
            <a:r>
              <a:rPr lang="en-GB" dirty="0"/>
              <a:t>Act of Parliament:</a:t>
            </a:r>
          </a:p>
          <a:p>
            <a:pPr fontAlgn="base"/>
            <a:r>
              <a:rPr lang="en-GB" dirty="0"/>
              <a:t>·         Act of Parliament (1925), Her Majesty’s Stationery Office (The Stationery Office); London.</a:t>
            </a:r>
          </a:p>
          <a:p>
            <a:pPr fontAlgn="base"/>
            <a:r>
              <a:rPr lang="en-GB" dirty="0"/>
              <a:t>Case Law:</a:t>
            </a:r>
          </a:p>
          <a:p>
            <a:pPr fontAlgn="base"/>
            <a:r>
              <a:rPr lang="en-GB" dirty="0"/>
              <a:t>·         Parties in the case (Year) Abbreviation of law report, Volume number, Page.</a:t>
            </a:r>
          </a:p>
          <a:p>
            <a:pPr lvl="0"/>
            <a:endParaRPr lang="en-US" noProof="0" dirty="0"/>
          </a:p>
        </p:txBody>
      </p:sp>
    </p:spTree>
    <p:extLst>
      <p:ext uri="{BB962C8B-B14F-4D97-AF65-F5344CB8AC3E}">
        <p14:creationId xmlns:p14="http://schemas.microsoft.com/office/powerpoint/2010/main" val="1173936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ECDD0-17F6-3312-AE6D-F7EB95E46C02}"/>
              </a:ext>
            </a:extLst>
          </p:cNvPr>
          <p:cNvSpPr>
            <a:spLocks noGrp="1"/>
          </p:cNvSpPr>
          <p:nvPr>
            <p:ph type="title"/>
          </p:nvPr>
        </p:nvSpPr>
        <p:spPr>
          <a:xfrm>
            <a:off x="550717" y="924339"/>
            <a:ext cx="3990110" cy="5009322"/>
          </a:xfrm>
        </p:spPr>
        <p:txBody>
          <a:bodyPr/>
          <a:lstStyle/>
          <a:p>
            <a:r>
              <a:rPr lang="en-GB" dirty="0"/>
              <a:t>What is your Module all about?</a:t>
            </a:r>
            <a:endParaRPr lang="en-US" dirty="0"/>
          </a:p>
        </p:txBody>
      </p:sp>
      <p:sp>
        <p:nvSpPr>
          <p:cNvPr id="3" name="Content Placeholder 2">
            <a:extLst>
              <a:ext uri="{FF2B5EF4-FFF2-40B4-BE49-F238E27FC236}">
                <a16:creationId xmlns:a16="http://schemas.microsoft.com/office/drawing/2014/main" id="{EB336AA5-9DDA-DA9A-5469-6885A5A84D1D}"/>
              </a:ext>
            </a:extLst>
          </p:cNvPr>
          <p:cNvSpPr>
            <a:spLocks noGrp="1"/>
          </p:cNvSpPr>
          <p:nvPr>
            <p:ph sz="quarter" idx="10"/>
          </p:nvPr>
        </p:nvSpPr>
        <p:spPr>
          <a:xfrm>
            <a:off x="5346793" y="924340"/>
            <a:ext cx="5684373" cy="5009322"/>
          </a:xfrm>
        </p:spPr>
        <p:txBody>
          <a:bodyPr>
            <a:normAutofit/>
          </a:bodyPr>
          <a:lstStyle/>
          <a:p>
            <a:pPr fontAlgn="base">
              <a:buFont typeface="Arial" panose="020B0604020202020204" pitchFamily="34" charset="0"/>
              <a:buChar char="•"/>
            </a:pPr>
            <a:r>
              <a:rPr lang="en-GB" sz="2000" b="1" dirty="0">
                <a:latin typeface="Calibri" panose="020F0502020204030204" pitchFamily="34" charset="0"/>
              </a:rPr>
              <a:t>To appreciate of the discipline of victimology, its strengths and weaknesses and to appreciate and understand people’s experiences.  </a:t>
            </a:r>
          </a:p>
          <a:p>
            <a:pPr fontAlgn="base">
              <a:buFont typeface="Arial" panose="020B0604020202020204" pitchFamily="34" charset="0"/>
              <a:buChar char="•"/>
            </a:pPr>
            <a:r>
              <a:rPr lang="en-GB" sz="2000" b="1" dirty="0">
                <a:latin typeface="Calibri" panose="020F0502020204030204" pitchFamily="34" charset="0"/>
              </a:rPr>
              <a:t>Have an understanding and knowledge of the nature and extent of crime and its impact on victims.  </a:t>
            </a:r>
          </a:p>
          <a:p>
            <a:pPr fontAlgn="base">
              <a:buFont typeface="Arial" panose="020B0604020202020204" pitchFamily="34" charset="0"/>
              <a:buChar char="•"/>
            </a:pPr>
            <a:r>
              <a:rPr lang="en-GB" sz="2000" b="1" dirty="0">
                <a:latin typeface="Calibri" panose="020F0502020204030204" pitchFamily="34" charset="0"/>
              </a:rPr>
              <a:t>Develop an evaluation of the concept of the victim and victim-oriented policies </a:t>
            </a:r>
          </a:p>
          <a:p>
            <a:pPr fontAlgn="base">
              <a:buFont typeface="Arial" panose="020B0604020202020204" pitchFamily="34" charset="0"/>
              <a:buChar char="•"/>
            </a:pPr>
            <a:r>
              <a:rPr lang="en-GB" sz="2000" b="1" dirty="0">
                <a:latin typeface="Calibri" panose="020F0502020204030204" pitchFamily="34" charset="0"/>
              </a:rPr>
              <a:t>To consider a broad range of issues surrounding the theory and practice of securing human rights, equality and social justice.  </a:t>
            </a:r>
            <a:r>
              <a:rPr lang="en-GB" sz="2000" b="1" dirty="0"/>
              <a:t> </a:t>
            </a:r>
            <a:endParaRPr lang="en-GB" sz="2000" b="1" dirty="0">
              <a:latin typeface="Segoe UI" panose="020B0502040204020203" pitchFamily="34" charset="0"/>
            </a:endParaRPr>
          </a:p>
          <a:p>
            <a:pPr lvl="0"/>
            <a:endParaRPr lang="en-US" noProof="0" dirty="0"/>
          </a:p>
        </p:txBody>
      </p:sp>
    </p:spTree>
    <p:extLst>
      <p:ext uri="{BB962C8B-B14F-4D97-AF65-F5344CB8AC3E}">
        <p14:creationId xmlns:p14="http://schemas.microsoft.com/office/powerpoint/2010/main" val="959076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18F2E-EC54-DE52-A138-E62C3CD0B0CD}"/>
              </a:ext>
            </a:extLst>
          </p:cNvPr>
          <p:cNvSpPr>
            <a:spLocks noGrp="1"/>
          </p:cNvSpPr>
          <p:nvPr>
            <p:ph type="title"/>
          </p:nvPr>
        </p:nvSpPr>
        <p:spPr/>
        <p:txBody>
          <a:bodyPr/>
          <a:lstStyle/>
          <a:p>
            <a:r>
              <a:rPr lang="en-GB" dirty="0"/>
              <a:t>Assignment 1</a:t>
            </a:r>
          </a:p>
        </p:txBody>
      </p:sp>
      <p:sp>
        <p:nvSpPr>
          <p:cNvPr id="3" name="Text Placeholder 2">
            <a:extLst>
              <a:ext uri="{FF2B5EF4-FFF2-40B4-BE49-F238E27FC236}">
                <a16:creationId xmlns:a16="http://schemas.microsoft.com/office/drawing/2014/main" id="{9FC15B0B-2B36-F786-2562-D5BE09B39381}"/>
              </a:ext>
            </a:extLst>
          </p:cNvPr>
          <p:cNvSpPr>
            <a:spLocks noGrp="1"/>
          </p:cNvSpPr>
          <p:nvPr>
            <p:ph type="body" sz="quarter" idx="14"/>
          </p:nvPr>
        </p:nvSpPr>
        <p:spPr/>
        <p:txBody>
          <a:bodyPr>
            <a:normAutofit/>
          </a:bodyPr>
          <a:lstStyle/>
          <a:p>
            <a:r>
              <a:rPr lang="en-GB" sz="3200" dirty="0"/>
              <a:t>2,000 word essay (50%)</a:t>
            </a:r>
          </a:p>
          <a:p>
            <a:r>
              <a:rPr lang="en-GB" sz="3200" dirty="0"/>
              <a:t>Submission date: 6/11/26 23:59</a:t>
            </a:r>
          </a:p>
          <a:p>
            <a:r>
              <a:rPr lang="en-GB" sz="3200" dirty="0"/>
              <a:t>Choice of 2 questions – choose </a:t>
            </a:r>
            <a:r>
              <a:rPr lang="en-GB" sz="3200" b="1" u="sng" dirty="0"/>
              <a:t>ONE</a:t>
            </a:r>
          </a:p>
        </p:txBody>
      </p:sp>
    </p:spTree>
    <p:extLst>
      <p:ext uri="{BB962C8B-B14F-4D97-AF65-F5344CB8AC3E}">
        <p14:creationId xmlns:p14="http://schemas.microsoft.com/office/powerpoint/2010/main" val="3164926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63E25-7402-EAC9-107D-E3C80B9672C6}"/>
              </a:ext>
            </a:extLst>
          </p:cNvPr>
          <p:cNvSpPr>
            <a:spLocks noGrp="1"/>
          </p:cNvSpPr>
          <p:nvPr>
            <p:ph type="title"/>
          </p:nvPr>
        </p:nvSpPr>
        <p:spPr>
          <a:xfrm>
            <a:off x="529935" y="924339"/>
            <a:ext cx="3990110" cy="5009322"/>
          </a:xfrm>
        </p:spPr>
        <p:txBody>
          <a:bodyPr/>
          <a:lstStyle/>
          <a:p>
            <a:pPr lvl="0"/>
            <a:r>
              <a:rPr lang="en-US" dirty="0"/>
              <a:t>Option 1</a:t>
            </a:r>
            <a:endParaRPr lang="en-US" noProof="0" dirty="0"/>
          </a:p>
        </p:txBody>
      </p:sp>
      <p:sp>
        <p:nvSpPr>
          <p:cNvPr id="3" name="Content Placeholder 2">
            <a:extLst>
              <a:ext uri="{FF2B5EF4-FFF2-40B4-BE49-F238E27FC236}">
                <a16:creationId xmlns:a16="http://schemas.microsoft.com/office/drawing/2014/main" id="{DBBD146A-879C-A0DC-7A0C-2E7729C4D125}"/>
              </a:ext>
            </a:extLst>
          </p:cNvPr>
          <p:cNvSpPr>
            <a:spLocks noGrp="1"/>
          </p:cNvSpPr>
          <p:nvPr>
            <p:ph sz="quarter" idx="10"/>
          </p:nvPr>
        </p:nvSpPr>
        <p:spPr>
          <a:xfrm>
            <a:off x="5153836" y="1371602"/>
            <a:ext cx="6177309" cy="1953489"/>
          </a:xfrm>
        </p:spPr>
        <p:txBody>
          <a:bodyPr/>
          <a:lstStyle/>
          <a:p>
            <a:r>
              <a:rPr lang="en-GB" sz="2400" dirty="0"/>
              <a:t>Critically assess whether marginalised groups are over policed as potential offenders yet under protected as victims.</a:t>
            </a:r>
          </a:p>
          <a:p>
            <a:pPr lvl="0"/>
            <a:endParaRPr lang="en-US" noProof="0" dirty="0"/>
          </a:p>
          <a:p>
            <a:pPr lvl="0"/>
            <a:endParaRPr lang="en-US" noProof="0" dirty="0"/>
          </a:p>
        </p:txBody>
      </p:sp>
      <p:sp>
        <p:nvSpPr>
          <p:cNvPr id="6" name="Content Placeholder 5">
            <a:extLst>
              <a:ext uri="{FF2B5EF4-FFF2-40B4-BE49-F238E27FC236}">
                <a16:creationId xmlns:a16="http://schemas.microsoft.com/office/drawing/2014/main" id="{FCAFDB5C-106E-88F6-9353-25362AF2CB86}"/>
              </a:ext>
            </a:extLst>
          </p:cNvPr>
          <p:cNvSpPr>
            <a:spLocks noGrp="1"/>
          </p:cNvSpPr>
          <p:nvPr>
            <p:ph sz="quarter" idx="11"/>
          </p:nvPr>
        </p:nvSpPr>
        <p:spPr>
          <a:xfrm>
            <a:off x="5153836" y="3745924"/>
            <a:ext cx="6177309" cy="2238918"/>
          </a:xfrm>
        </p:spPr>
        <p:txBody>
          <a:bodyPr>
            <a:normAutofit fontScale="92500" lnSpcReduction="20000"/>
          </a:bodyPr>
          <a:lstStyle/>
          <a:p>
            <a:r>
              <a:rPr lang="en-GB" sz="2000" dirty="0"/>
              <a:t>Consider which marginalised group/s you are going to assess. You do not have enough of a word count to consider them all, so focus in depth on one or two groups. When you are critically assessing this question, ensure that you provide both sides of the argument for the marginalised group/s you are assessing. </a:t>
            </a:r>
          </a:p>
          <a:p>
            <a:pPr lvl="0"/>
            <a:endParaRPr lang="en-US" noProof="0" dirty="0"/>
          </a:p>
        </p:txBody>
      </p:sp>
    </p:spTree>
    <p:extLst>
      <p:ext uri="{BB962C8B-B14F-4D97-AF65-F5344CB8AC3E}">
        <p14:creationId xmlns:p14="http://schemas.microsoft.com/office/powerpoint/2010/main" val="31178021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B90B-2AF8-FC62-A1A6-D10898ABFDE5}"/>
              </a:ext>
            </a:extLst>
          </p:cNvPr>
          <p:cNvSpPr>
            <a:spLocks noGrp="1"/>
          </p:cNvSpPr>
          <p:nvPr>
            <p:ph type="title"/>
          </p:nvPr>
        </p:nvSpPr>
        <p:spPr/>
        <p:txBody>
          <a:bodyPr/>
          <a:lstStyle/>
          <a:p>
            <a:r>
              <a:rPr lang="en-GB" dirty="0"/>
              <a:t>Option 2</a:t>
            </a:r>
          </a:p>
        </p:txBody>
      </p:sp>
      <p:sp>
        <p:nvSpPr>
          <p:cNvPr id="3" name="Content Placeholder 2">
            <a:extLst>
              <a:ext uri="{FF2B5EF4-FFF2-40B4-BE49-F238E27FC236}">
                <a16:creationId xmlns:a16="http://schemas.microsoft.com/office/drawing/2014/main" id="{5E4F5245-BBF7-9053-B08A-AE56D0D22E5B}"/>
              </a:ext>
            </a:extLst>
          </p:cNvPr>
          <p:cNvSpPr>
            <a:spLocks noGrp="1"/>
          </p:cNvSpPr>
          <p:nvPr>
            <p:ph sz="quarter" idx="10"/>
          </p:nvPr>
        </p:nvSpPr>
        <p:spPr/>
        <p:txBody>
          <a:bodyPr/>
          <a:lstStyle/>
          <a:p>
            <a:r>
              <a:rPr lang="en-GB" sz="2400" dirty="0"/>
              <a:t>Critically examine whether Universal Credit reduces or increases crime rates in low-income communities. </a:t>
            </a:r>
          </a:p>
          <a:p>
            <a:endParaRPr lang="en-GB" dirty="0"/>
          </a:p>
        </p:txBody>
      </p:sp>
      <p:sp>
        <p:nvSpPr>
          <p:cNvPr id="4" name="Content Placeholder 3">
            <a:extLst>
              <a:ext uri="{FF2B5EF4-FFF2-40B4-BE49-F238E27FC236}">
                <a16:creationId xmlns:a16="http://schemas.microsoft.com/office/drawing/2014/main" id="{BCCA0654-7EFB-BA26-2A73-E647D904D8C9}"/>
              </a:ext>
            </a:extLst>
          </p:cNvPr>
          <p:cNvSpPr>
            <a:spLocks noGrp="1"/>
          </p:cNvSpPr>
          <p:nvPr>
            <p:ph sz="quarter" idx="11"/>
          </p:nvPr>
        </p:nvSpPr>
        <p:spPr/>
        <p:txBody>
          <a:bodyPr>
            <a:normAutofit fontScale="85000" lnSpcReduction="20000"/>
          </a:bodyPr>
          <a:lstStyle/>
          <a:p>
            <a:r>
              <a:rPr lang="en-GB" sz="2000" dirty="0"/>
              <a:t>Examine the issues around Universal Credit, such as delays in getting first payment, and consider whether this has been instrumental in crime rates increasing. Examine the crime rates before and after Universal Credit was rolled out. Are there any other reasons that could explain the increase in crime rates? What has happened to the crime rates in recent years, have they levelled out, dropped or increased. </a:t>
            </a:r>
          </a:p>
          <a:p>
            <a:endParaRPr lang="en-GB" dirty="0"/>
          </a:p>
        </p:txBody>
      </p:sp>
    </p:spTree>
    <p:extLst>
      <p:ext uri="{BB962C8B-B14F-4D97-AF65-F5344CB8AC3E}">
        <p14:creationId xmlns:p14="http://schemas.microsoft.com/office/powerpoint/2010/main" val="3983277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98147-576C-A6D4-C267-C3CC8C2DE7E5}"/>
              </a:ext>
            </a:extLst>
          </p:cNvPr>
          <p:cNvSpPr>
            <a:spLocks noGrp="1"/>
          </p:cNvSpPr>
          <p:nvPr>
            <p:ph type="title"/>
          </p:nvPr>
        </p:nvSpPr>
        <p:spPr/>
        <p:txBody>
          <a:bodyPr/>
          <a:lstStyle/>
          <a:p>
            <a:r>
              <a:rPr lang="en-GB" dirty="0"/>
              <a:t>Assignment 2</a:t>
            </a:r>
          </a:p>
        </p:txBody>
      </p:sp>
      <p:sp>
        <p:nvSpPr>
          <p:cNvPr id="3" name="Text Placeholder 2">
            <a:extLst>
              <a:ext uri="{FF2B5EF4-FFF2-40B4-BE49-F238E27FC236}">
                <a16:creationId xmlns:a16="http://schemas.microsoft.com/office/drawing/2014/main" id="{A1E7A483-A26F-F1E3-EB10-A9F7E063D625}"/>
              </a:ext>
            </a:extLst>
          </p:cNvPr>
          <p:cNvSpPr>
            <a:spLocks noGrp="1"/>
          </p:cNvSpPr>
          <p:nvPr>
            <p:ph type="body" sz="quarter" idx="14"/>
          </p:nvPr>
        </p:nvSpPr>
        <p:spPr/>
        <p:txBody>
          <a:bodyPr>
            <a:normAutofit/>
          </a:bodyPr>
          <a:lstStyle/>
          <a:p>
            <a:r>
              <a:rPr lang="en-GB" sz="2000" b="1" dirty="0">
                <a:ea typeface="+mn-lt"/>
                <a:cs typeface="+mn-lt"/>
              </a:rPr>
              <a:t>Second Assignment due: 8th January 2027 by 23.59 hrs</a:t>
            </a:r>
          </a:p>
          <a:p>
            <a:r>
              <a:rPr lang="en-GB" sz="2000" b="1" dirty="0">
                <a:ea typeface="+mn-lt"/>
                <a:cs typeface="+mn-lt"/>
              </a:rPr>
              <a:t>Group Video – 4 minutes per person – 2 to 3 per group</a:t>
            </a:r>
          </a:p>
          <a:p>
            <a:r>
              <a:rPr lang="en-GB" sz="2000" b="1" dirty="0">
                <a:ea typeface="+mn-lt"/>
                <a:cs typeface="+mn-lt"/>
              </a:rPr>
              <a:t>Share via Teams</a:t>
            </a:r>
          </a:p>
          <a:p>
            <a:r>
              <a:rPr lang="en-GB" sz="2000" b="1" dirty="0">
                <a:ea typeface="+mn-lt"/>
                <a:cs typeface="+mn-lt"/>
              </a:rPr>
              <a:t>Subject titles – </a:t>
            </a:r>
          </a:p>
          <a:p>
            <a:endParaRPr lang="en-GB" sz="2000" b="1" dirty="0">
              <a:ea typeface="+mn-lt"/>
              <a:cs typeface="+mn-lt"/>
            </a:endParaRPr>
          </a:p>
          <a:p>
            <a:r>
              <a:rPr lang="en-GB" sz="2000" b="1" dirty="0"/>
              <a:t>From care to cage: Dissecting the UK’s care to prison pipeline.</a:t>
            </a:r>
            <a:endParaRPr lang="en-GB" sz="2000" dirty="0"/>
          </a:p>
          <a:p>
            <a:endParaRPr lang="en-GB" sz="2000" dirty="0">
              <a:ea typeface="Calibri"/>
              <a:cs typeface="Calibri"/>
            </a:endParaRPr>
          </a:p>
          <a:p>
            <a:r>
              <a:rPr lang="en-GB" sz="2000" dirty="0">
                <a:ea typeface="+mn-lt"/>
                <a:cs typeface="+mn-lt"/>
              </a:rPr>
              <a:t>FURTHER DISCISSION ON THIS LATER IN THE ACADEMIC YEAR</a:t>
            </a:r>
          </a:p>
          <a:p>
            <a:endParaRPr lang="en-GB" dirty="0"/>
          </a:p>
        </p:txBody>
      </p:sp>
    </p:spTree>
    <p:extLst>
      <p:ext uri="{BB962C8B-B14F-4D97-AF65-F5344CB8AC3E}">
        <p14:creationId xmlns:p14="http://schemas.microsoft.com/office/powerpoint/2010/main" val="3750896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97DFA-9278-9CB6-C5BC-520AB107B9E7}"/>
              </a:ext>
            </a:extLst>
          </p:cNvPr>
          <p:cNvSpPr>
            <a:spLocks noGrp="1"/>
          </p:cNvSpPr>
          <p:nvPr>
            <p:ph type="title"/>
          </p:nvPr>
        </p:nvSpPr>
        <p:spPr>
          <a:xfrm>
            <a:off x="810001" y="685800"/>
            <a:ext cx="10571998" cy="4480840"/>
          </a:xfrm>
        </p:spPr>
        <p:txBody>
          <a:bodyPr/>
          <a:lstStyle/>
          <a:p>
            <a:pPr lvl="0"/>
            <a:r>
              <a:rPr lang="en-US" dirty="0"/>
              <a:t>Class Question:</a:t>
            </a:r>
            <a:br>
              <a:rPr lang="en-US" dirty="0"/>
            </a:br>
            <a:br>
              <a:rPr lang="en-US" dirty="0"/>
            </a:br>
            <a:r>
              <a:rPr lang="en-US" dirty="0"/>
              <a:t>What do we mean by the CJS?</a:t>
            </a:r>
            <a:br>
              <a:rPr lang="en-US" dirty="0"/>
            </a:br>
            <a:br>
              <a:rPr lang="en-US" dirty="0"/>
            </a:br>
            <a:r>
              <a:rPr lang="en-US" dirty="0"/>
              <a:t>What roles/</a:t>
            </a:r>
            <a:r>
              <a:rPr lang="en-US" dirty="0" err="1"/>
              <a:t>organisations</a:t>
            </a:r>
            <a:r>
              <a:rPr lang="en-US" dirty="0"/>
              <a:t> do you think of when you think of the CJS?</a:t>
            </a:r>
            <a:endParaRPr lang="en-US" noProof="0" dirty="0"/>
          </a:p>
        </p:txBody>
      </p:sp>
    </p:spTree>
    <p:extLst>
      <p:ext uri="{BB962C8B-B14F-4D97-AF65-F5344CB8AC3E}">
        <p14:creationId xmlns:p14="http://schemas.microsoft.com/office/powerpoint/2010/main" val="1722147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48A9E-3F89-5223-1427-59E97F8E2A4B}"/>
              </a:ext>
            </a:extLst>
          </p:cNvPr>
          <p:cNvSpPr>
            <a:spLocks noGrp="1"/>
          </p:cNvSpPr>
          <p:nvPr>
            <p:ph type="title"/>
          </p:nvPr>
        </p:nvSpPr>
        <p:spPr>
          <a:xfrm>
            <a:off x="550717" y="924339"/>
            <a:ext cx="3990110" cy="5009322"/>
          </a:xfrm>
        </p:spPr>
        <p:txBody>
          <a:bodyPr anchor="ctr">
            <a:normAutofit/>
          </a:bodyPr>
          <a:lstStyle/>
          <a:p>
            <a:r>
              <a:rPr lang="en-GB" dirty="0"/>
              <a:t>Criminal Justice System</a:t>
            </a:r>
          </a:p>
        </p:txBody>
      </p:sp>
      <p:sp>
        <p:nvSpPr>
          <p:cNvPr id="3" name="TextBox 2">
            <a:extLst>
              <a:ext uri="{FF2B5EF4-FFF2-40B4-BE49-F238E27FC236}">
                <a16:creationId xmlns:a16="http://schemas.microsoft.com/office/drawing/2014/main" id="{BE61D515-46F9-B680-65ED-EF36835E19F8}"/>
              </a:ext>
            </a:extLst>
          </p:cNvPr>
          <p:cNvSpPr txBox="1"/>
          <p:nvPr/>
        </p:nvSpPr>
        <p:spPr>
          <a:xfrm>
            <a:off x="617080" y="1666115"/>
            <a:ext cx="4622095" cy="2080326"/>
          </a:xfrm>
          <a:prstGeom prst="rect">
            <a:avLst/>
          </a:prstGeom>
          <a:noFill/>
        </p:spPr>
        <p:txBody>
          <a:bodyPr wrap="square" rtlCol="0">
            <a:spAutoFit/>
          </a:bodyPr>
          <a:lstStyle/>
          <a:p>
            <a:endParaRPr lang="en-GB" dirty="0"/>
          </a:p>
        </p:txBody>
      </p:sp>
      <p:graphicFrame>
        <p:nvGraphicFramePr>
          <p:cNvPr id="4" name="Content Placeholder 2">
            <a:extLst>
              <a:ext uri="{FF2B5EF4-FFF2-40B4-BE49-F238E27FC236}">
                <a16:creationId xmlns:a16="http://schemas.microsoft.com/office/drawing/2014/main" id="{AFBC2665-1896-35A3-16E5-57306925DFD2}"/>
              </a:ext>
            </a:extLst>
          </p:cNvPr>
          <p:cNvGraphicFramePr>
            <a:graphicFrameLocks/>
          </p:cNvGraphicFramePr>
          <p:nvPr>
            <p:extLst>
              <p:ext uri="{D42A27DB-BD31-4B8C-83A1-F6EECF244321}">
                <p14:modId xmlns:p14="http://schemas.microsoft.com/office/powerpoint/2010/main" val="519548036"/>
              </p:ext>
            </p:extLst>
          </p:nvPr>
        </p:nvGraphicFramePr>
        <p:xfrm>
          <a:off x="5346793" y="412595"/>
          <a:ext cx="5684373" cy="59435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1231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8CF1-5661-2B66-DFDF-C5EF1225CFEF}"/>
              </a:ext>
            </a:extLst>
          </p:cNvPr>
          <p:cNvSpPr>
            <a:spLocks noGrp="1"/>
          </p:cNvSpPr>
          <p:nvPr>
            <p:ph type="title"/>
          </p:nvPr>
        </p:nvSpPr>
        <p:spPr>
          <a:xfrm>
            <a:off x="810001" y="524107"/>
            <a:ext cx="10571998" cy="6333893"/>
          </a:xfrm>
        </p:spPr>
        <p:txBody>
          <a:bodyPr/>
          <a:lstStyle/>
          <a:p>
            <a:r>
              <a:rPr lang="en-GB" sz="3400" dirty="0"/>
              <a:t>Class Task</a:t>
            </a:r>
            <a:br>
              <a:rPr lang="en-GB" sz="3400" dirty="0"/>
            </a:br>
            <a:br>
              <a:rPr lang="en-GB" sz="3400" dirty="0"/>
            </a:br>
            <a:r>
              <a:rPr lang="en-GB" sz="3400" dirty="0"/>
              <a:t>In groups discuss the following:</a:t>
            </a:r>
            <a:br>
              <a:rPr lang="en-GB" sz="3400" dirty="0"/>
            </a:br>
            <a:br>
              <a:rPr lang="en-GB" sz="3400" dirty="0"/>
            </a:br>
            <a:r>
              <a:rPr lang="en-GB" sz="3400" dirty="0"/>
              <a:t>1. What does vulnerability mean to you?</a:t>
            </a:r>
            <a:br>
              <a:rPr lang="en-GB" sz="3400" dirty="0"/>
            </a:br>
            <a:r>
              <a:rPr lang="en-GB" sz="3400" dirty="0"/>
              <a:t>2. Have you ever felt vulnerable? </a:t>
            </a:r>
            <a:br>
              <a:rPr lang="en-GB" sz="3400" dirty="0"/>
            </a:br>
            <a:r>
              <a:rPr lang="en-GB" sz="3400" dirty="0"/>
              <a:t>3. If so, in what situation?</a:t>
            </a:r>
            <a:br>
              <a:rPr lang="en-GB" sz="3400" dirty="0"/>
            </a:br>
            <a:r>
              <a:rPr lang="en-GB" sz="3400" dirty="0"/>
              <a:t>4. Discuss who can be a vulnerable person?</a:t>
            </a:r>
            <a:br>
              <a:rPr lang="en-GB" sz="3400" dirty="0"/>
            </a:br>
            <a:r>
              <a:rPr lang="en-GB" sz="3400" dirty="0"/>
              <a:t>5. Any particular categories of people?</a:t>
            </a:r>
            <a:br>
              <a:rPr lang="en-GB" sz="3400" dirty="0"/>
            </a:br>
            <a:r>
              <a:rPr lang="en-GB" sz="3400" dirty="0"/>
              <a:t>6. Do any specific crimes make you think of vulnerability?</a:t>
            </a:r>
            <a:br>
              <a:rPr lang="en-GB" dirty="0"/>
            </a:br>
            <a:endParaRPr lang="en-GB" dirty="0"/>
          </a:p>
        </p:txBody>
      </p:sp>
    </p:spTree>
    <p:extLst>
      <p:ext uri="{BB962C8B-B14F-4D97-AF65-F5344CB8AC3E}">
        <p14:creationId xmlns:p14="http://schemas.microsoft.com/office/powerpoint/2010/main" val="27789932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56C57-1C81-B48E-B838-CE1E2805F960}"/>
              </a:ext>
            </a:extLst>
          </p:cNvPr>
          <p:cNvSpPr>
            <a:spLocks noGrp="1"/>
          </p:cNvSpPr>
          <p:nvPr>
            <p:ph type="title"/>
          </p:nvPr>
        </p:nvSpPr>
        <p:spPr/>
        <p:txBody>
          <a:bodyPr/>
          <a:lstStyle/>
          <a:p>
            <a:r>
              <a:rPr lang="en-GB" dirty="0"/>
              <a:t>Definition of vulnerability</a:t>
            </a:r>
          </a:p>
        </p:txBody>
      </p:sp>
      <p:sp>
        <p:nvSpPr>
          <p:cNvPr id="3" name="Content Placeholder 2">
            <a:extLst>
              <a:ext uri="{FF2B5EF4-FFF2-40B4-BE49-F238E27FC236}">
                <a16:creationId xmlns:a16="http://schemas.microsoft.com/office/drawing/2014/main" id="{B54EDAC4-FCCE-937B-1DDC-2B1AEA39EAF0}"/>
              </a:ext>
            </a:extLst>
          </p:cNvPr>
          <p:cNvSpPr>
            <a:spLocks noGrp="1"/>
          </p:cNvSpPr>
          <p:nvPr>
            <p:ph sz="quarter" idx="10"/>
          </p:nvPr>
        </p:nvSpPr>
        <p:spPr/>
        <p:txBody>
          <a:bodyPr>
            <a:normAutofit/>
          </a:bodyPr>
          <a:lstStyle/>
          <a:p>
            <a:r>
              <a:rPr lang="en-GB" sz="2400" dirty="0"/>
              <a:t>The quality or state of being exposed to the possibility of being attacked or harmed, either physically or emotionally (Oxford Languages).</a:t>
            </a:r>
          </a:p>
        </p:txBody>
      </p:sp>
      <p:sp>
        <p:nvSpPr>
          <p:cNvPr id="4" name="Content Placeholder 3">
            <a:extLst>
              <a:ext uri="{FF2B5EF4-FFF2-40B4-BE49-F238E27FC236}">
                <a16:creationId xmlns:a16="http://schemas.microsoft.com/office/drawing/2014/main" id="{999A1A9B-9EAB-1F99-E36E-922446A448AE}"/>
              </a:ext>
            </a:extLst>
          </p:cNvPr>
          <p:cNvSpPr>
            <a:spLocks noGrp="1"/>
          </p:cNvSpPr>
          <p:nvPr>
            <p:ph sz="quarter" idx="11"/>
          </p:nvPr>
        </p:nvSpPr>
        <p:spPr/>
        <p:txBody>
          <a:bodyPr>
            <a:normAutofit/>
          </a:bodyPr>
          <a:lstStyle/>
          <a:p>
            <a:r>
              <a:rPr lang="en-GB" sz="2400" dirty="0"/>
              <a:t>Someone who is vulnerable is weak and without protection, with the result that they are easily hurt physically or emotionally (Collins English Dictionary). </a:t>
            </a:r>
          </a:p>
        </p:txBody>
      </p:sp>
    </p:spTree>
    <p:extLst>
      <p:ext uri="{BB962C8B-B14F-4D97-AF65-F5344CB8AC3E}">
        <p14:creationId xmlns:p14="http://schemas.microsoft.com/office/powerpoint/2010/main" val="3844179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5EB57-88C8-5DB4-2B7F-DEC2CEEAE6CF}"/>
              </a:ext>
            </a:extLst>
          </p:cNvPr>
          <p:cNvSpPr>
            <a:spLocks noGrp="1"/>
          </p:cNvSpPr>
          <p:nvPr>
            <p:ph type="title"/>
          </p:nvPr>
        </p:nvSpPr>
        <p:spPr>
          <a:xfrm>
            <a:off x="810001" y="685800"/>
            <a:ext cx="10571998" cy="5514278"/>
          </a:xfrm>
        </p:spPr>
        <p:txBody>
          <a:bodyPr/>
          <a:lstStyle/>
          <a:p>
            <a:r>
              <a:rPr lang="en-GB" sz="3200" dirty="0"/>
              <a:t>Across police forces the definition of vulnerability differs, and there is no legal definition of the word. However, the following is how the College of Policing define vulnerability:</a:t>
            </a:r>
            <a:br>
              <a:rPr lang="en-GB" sz="3200" dirty="0"/>
            </a:br>
            <a:br>
              <a:rPr lang="en-GB" sz="3200" dirty="0"/>
            </a:br>
            <a:r>
              <a:rPr lang="en-GB" sz="3200" dirty="0"/>
              <a:t>“a state or condition where a person is unable to protect themselves from harm, exploitation, or victimisation due to personal circumstances, situational factors, or inherent characteristics”</a:t>
            </a:r>
            <a:br>
              <a:rPr lang="en-GB" dirty="0"/>
            </a:br>
            <a:endParaRPr lang="en-GB" dirty="0"/>
          </a:p>
        </p:txBody>
      </p:sp>
    </p:spTree>
    <p:extLst>
      <p:ext uri="{BB962C8B-B14F-4D97-AF65-F5344CB8AC3E}">
        <p14:creationId xmlns:p14="http://schemas.microsoft.com/office/powerpoint/2010/main" val="3550223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C241-2B53-32D1-50E3-D438D1ACDB20}"/>
              </a:ext>
            </a:extLst>
          </p:cNvPr>
          <p:cNvSpPr>
            <a:spLocks noGrp="1"/>
          </p:cNvSpPr>
          <p:nvPr>
            <p:ph type="title"/>
          </p:nvPr>
        </p:nvSpPr>
        <p:spPr>
          <a:xfrm>
            <a:off x="488373" y="571501"/>
            <a:ext cx="11139054" cy="1028699"/>
          </a:xfrm>
        </p:spPr>
        <p:txBody>
          <a:bodyPr anchor="ctr">
            <a:normAutofit/>
          </a:bodyPr>
          <a:lstStyle/>
          <a:p>
            <a:r>
              <a:rPr lang="en-GB" dirty="0"/>
              <a:t>Who can be classed as vulnerable?</a:t>
            </a:r>
          </a:p>
        </p:txBody>
      </p:sp>
      <p:graphicFrame>
        <p:nvGraphicFramePr>
          <p:cNvPr id="5" name="Content Placeholder 2">
            <a:extLst>
              <a:ext uri="{FF2B5EF4-FFF2-40B4-BE49-F238E27FC236}">
                <a16:creationId xmlns:a16="http://schemas.microsoft.com/office/drawing/2014/main" id="{3DB5C956-2595-AA01-DD2B-DF024A9502BC}"/>
              </a:ext>
            </a:extLst>
          </p:cNvPr>
          <p:cNvGraphicFramePr>
            <a:graphicFrameLocks noGrp="1"/>
          </p:cNvGraphicFramePr>
          <p:nvPr>
            <p:ph type="tbl" sz="quarter" idx="10"/>
            <p:extLst>
              <p:ext uri="{D42A27DB-BD31-4B8C-83A1-F6EECF244321}">
                <p14:modId xmlns:p14="http://schemas.microsoft.com/office/powerpoint/2010/main" val="2950027657"/>
              </p:ext>
            </p:extLst>
          </p:nvPr>
        </p:nvGraphicFramePr>
        <p:xfrm>
          <a:off x="838200" y="1860550"/>
          <a:ext cx="10515600" cy="4198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454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75577-864E-8EF6-50E8-6C133107DAC8}"/>
              </a:ext>
            </a:extLst>
          </p:cNvPr>
          <p:cNvSpPr>
            <a:spLocks noGrp="1"/>
          </p:cNvSpPr>
          <p:nvPr>
            <p:ph type="title"/>
          </p:nvPr>
        </p:nvSpPr>
        <p:spPr/>
        <p:txBody>
          <a:bodyPr/>
          <a:lstStyle/>
          <a:p>
            <a:r>
              <a:rPr lang="en-GB" dirty="0"/>
              <a:t>Who can be classed as vulnerable?</a:t>
            </a:r>
          </a:p>
        </p:txBody>
      </p:sp>
      <p:sp>
        <p:nvSpPr>
          <p:cNvPr id="3" name="Text Placeholder 2">
            <a:extLst>
              <a:ext uri="{FF2B5EF4-FFF2-40B4-BE49-F238E27FC236}">
                <a16:creationId xmlns:a16="http://schemas.microsoft.com/office/drawing/2014/main" id="{4E013606-6760-43C1-126D-BA82CBD84D90}"/>
              </a:ext>
            </a:extLst>
          </p:cNvPr>
          <p:cNvSpPr>
            <a:spLocks noGrp="1"/>
          </p:cNvSpPr>
          <p:nvPr>
            <p:ph type="body" sz="quarter" idx="14"/>
          </p:nvPr>
        </p:nvSpPr>
        <p:spPr/>
        <p:txBody>
          <a:bodyPr/>
          <a:lstStyle/>
          <a:p>
            <a:r>
              <a:rPr lang="en-US" sz="2000" dirty="0">
                <a:ea typeface="+mn-lt"/>
                <a:cs typeface="+mn-lt"/>
              </a:rPr>
              <a:t>Children</a:t>
            </a:r>
            <a:endParaRPr lang="en-US" sz="2000" dirty="0">
              <a:cs typeface="Calibri" panose="020F0502020204030204"/>
            </a:endParaRPr>
          </a:p>
          <a:p>
            <a:r>
              <a:rPr lang="en-US" sz="2000" dirty="0">
                <a:ea typeface="+mn-lt"/>
                <a:cs typeface="+mn-lt"/>
              </a:rPr>
              <a:t>Some adults – those who are physically or mentally frail</a:t>
            </a:r>
            <a:endParaRPr lang="en-US" sz="2000" dirty="0">
              <a:cs typeface="Calibri"/>
            </a:endParaRPr>
          </a:p>
          <a:p>
            <a:r>
              <a:rPr lang="en-US" sz="2000" dirty="0">
                <a:ea typeface="+mn-lt"/>
                <a:cs typeface="+mn-lt"/>
              </a:rPr>
              <a:t>People with learning disabilities</a:t>
            </a:r>
            <a:endParaRPr lang="en-US" sz="2000" dirty="0">
              <a:cs typeface="Calibri"/>
            </a:endParaRPr>
          </a:p>
          <a:p>
            <a:r>
              <a:rPr lang="en-US" sz="2000" dirty="0">
                <a:ea typeface="+mn-lt"/>
                <a:cs typeface="+mn-lt"/>
              </a:rPr>
              <a:t>People suffering from mental ill health</a:t>
            </a:r>
            <a:endParaRPr lang="en-US" sz="2000" dirty="0">
              <a:cs typeface="Calibri"/>
            </a:endParaRPr>
          </a:p>
          <a:p>
            <a:r>
              <a:rPr lang="en-US" sz="2000" dirty="0">
                <a:ea typeface="+mn-lt"/>
                <a:cs typeface="+mn-lt"/>
              </a:rPr>
              <a:t>People who are ill and would need help to carry out normal daily tasks</a:t>
            </a:r>
            <a:endParaRPr lang="en-US" sz="2000" dirty="0">
              <a:cs typeface="Calibri"/>
            </a:endParaRPr>
          </a:p>
          <a:p>
            <a:r>
              <a:rPr lang="en-US" sz="2000" dirty="0">
                <a:ea typeface="+mn-lt"/>
                <a:cs typeface="+mn-lt"/>
              </a:rPr>
              <a:t>People who have undergone a recent traumatic event – e.g. bereavement, divorce, job loss etc.</a:t>
            </a:r>
            <a:endParaRPr lang="en-US" sz="2000" dirty="0">
              <a:cs typeface="Calibri"/>
            </a:endParaRPr>
          </a:p>
          <a:p>
            <a:r>
              <a:rPr lang="en-US" sz="2000" dirty="0">
                <a:ea typeface="+mn-lt"/>
                <a:cs typeface="+mn-lt"/>
              </a:rPr>
              <a:t>People who are victims of domestic abuse</a:t>
            </a:r>
            <a:endParaRPr lang="en-US" sz="2000" dirty="0">
              <a:cs typeface="Calibri"/>
            </a:endParaRPr>
          </a:p>
          <a:p>
            <a:endParaRPr lang="en-GB" dirty="0"/>
          </a:p>
        </p:txBody>
      </p:sp>
    </p:spTree>
    <p:extLst>
      <p:ext uri="{BB962C8B-B14F-4D97-AF65-F5344CB8AC3E}">
        <p14:creationId xmlns:p14="http://schemas.microsoft.com/office/powerpoint/2010/main" val="94880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8B009-9808-3127-8CFD-4808B995124B}"/>
              </a:ext>
            </a:extLst>
          </p:cNvPr>
          <p:cNvSpPr>
            <a:spLocks noGrp="1"/>
          </p:cNvSpPr>
          <p:nvPr>
            <p:ph type="title"/>
          </p:nvPr>
        </p:nvSpPr>
        <p:spPr>
          <a:xfrm>
            <a:off x="810001" y="685799"/>
            <a:ext cx="10571998" cy="4934415"/>
          </a:xfrm>
        </p:spPr>
        <p:txBody>
          <a:bodyPr/>
          <a:lstStyle/>
          <a:p>
            <a:r>
              <a:rPr lang="en-GB" sz="4400" dirty="0"/>
              <a:t>Class Question</a:t>
            </a:r>
            <a:br>
              <a:rPr lang="en-GB" sz="4400" dirty="0"/>
            </a:br>
            <a:br>
              <a:rPr lang="en-GB" sz="4400" dirty="0"/>
            </a:br>
            <a:r>
              <a:rPr lang="en-GB" sz="4400" dirty="0"/>
              <a:t>In groups discuss what the CJS can do to reduce the risk to vulnerable people, as witnesses, victims and suspects? </a:t>
            </a:r>
          </a:p>
        </p:txBody>
      </p:sp>
    </p:spTree>
    <p:extLst>
      <p:ext uri="{BB962C8B-B14F-4D97-AF65-F5344CB8AC3E}">
        <p14:creationId xmlns:p14="http://schemas.microsoft.com/office/powerpoint/2010/main" val="775180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B28EC-317A-9F32-5514-5338EFBE8D3C}"/>
              </a:ext>
            </a:extLst>
          </p:cNvPr>
          <p:cNvSpPr>
            <a:spLocks noGrp="1"/>
          </p:cNvSpPr>
          <p:nvPr>
            <p:ph type="title"/>
          </p:nvPr>
        </p:nvSpPr>
        <p:spPr/>
        <p:txBody>
          <a:bodyPr/>
          <a:lstStyle/>
          <a:p>
            <a:r>
              <a:rPr lang="en-GB" sz="8000" dirty="0"/>
              <a:t>#MeToo Movement</a:t>
            </a:r>
          </a:p>
        </p:txBody>
      </p:sp>
    </p:spTree>
    <p:extLst>
      <p:ext uri="{BB962C8B-B14F-4D97-AF65-F5344CB8AC3E}">
        <p14:creationId xmlns:p14="http://schemas.microsoft.com/office/powerpoint/2010/main" val="2802672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0E60E-F247-C2B8-A81E-E7146E98DD9D}"/>
              </a:ext>
            </a:extLst>
          </p:cNvPr>
          <p:cNvSpPr>
            <a:spLocks noGrp="1"/>
          </p:cNvSpPr>
          <p:nvPr>
            <p:ph type="title"/>
          </p:nvPr>
        </p:nvSpPr>
        <p:spPr/>
        <p:txBody>
          <a:bodyPr/>
          <a:lstStyle/>
          <a:p>
            <a:r>
              <a:rPr lang="en-GB" dirty="0"/>
              <a:t>Harvey Weinstein </a:t>
            </a:r>
          </a:p>
        </p:txBody>
      </p:sp>
      <p:sp>
        <p:nvSpPr>
          <p:cNvPr id="3" name="Text Placeholder 2">
            <a:extLst>
              <a:ext uri="{FF2B5EF4-FFF2-40B4-BE49-F238E27FC236}">
                <a16:creationId xmlns:a16="http://schemas.microsoft.com/office/drawing/2014/main" id="{378E5F90-AA70-9FC7-13E4-076AAE793310}"/>
              </a:ext>
            </a:extLst>
          </p:cNvPr>
          <p:cNvSpPr>
            <a:spLocks noGrp="1"/>
          </p:cNvSpPr>
          <p:nvPr>
            <p:ph type="body" sz="quarter" idx="14"/>
          </p:nvPr>
        </p:nvSpPr>
        <p:spPr>
          <a:xfrm>
            <a:off x="6400800" y="535260"/>
            <a:ext cx="4750904" cy="5398230"/>
          </a:xfrm>
        </p:spPr>
        <p:txBody>
          <a:bodyPr>
            <a:normAutofit fontScale="92500" lnSpcReduction="10000"/>
          </a:bodyPr>
          <a:lstStyle/>
          <a:p>
            <a:r>
              <a:rPr lang="en-GB" sz="2000" dirty="0"/>
              <a:t>Oct 5, 2017 In an article In The New York Times Weinstein is accused by several women of sexual harassment and misconduct spanning three decades. </a:t>
            </a:r>
          </a:p>
          <a:p>
            <a:r>
              <a:rPr lang="en-GB" sz="2000" dirty="0"/>
              <a:t>Oct 8, 2017 Weinstein is sacked by the board of the Weinstein Company. </a:t>
            </a:r>
          </a:p>
          <a:p>
            <a:r>
              <a:rPr lang="en-GB" sz="2000" dirty="0"/>
              <a:t>Accused with several rape’s, criminal sex act, sex abuse and sexual misconduct.</a:t>
            </a:r>
          </a:p>
          <a:p>
            <a:r>
              <a:rPr lang="en-GB" sz="2000" dirty="0"/>
              <a:t>Powerful women placed in vulnerable situations </a:t>
            </a:r>
          </a:p>
          <a:p>
            <a:r>
              <a:rPr lang="en-GB" sz="2000" dirty="0"/>
              <a:t>23 years in prison for rape and sexual assault 2020</a:t>
            </a:r>
          </a:p>
          <a:p>
            <a:r>
              <a:rPr lang="en-GB" sz="2000" dirty="0"/>
              <a:t>2021 83% of victims have agreed a deal to $17m victims fund as compensation</a:t>
            </a:r>
          </a:p>
          <a:p>
            <a:endParaRPr lang="en-GB" dirty="0"/>
          </a:p>
        </p:txBody>
      </p:sp>
    </p:spTree>
    <p:extLst>
      <p:ext uri="{BB962C8B-B14F-4D97-AF65-F5344CB8AC3E}">
        <p14:creationId xmlns:p14="http://schemas.microsoft.com/office/powerpoint/2010/main" val="6629867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69D67-4197-5896-F6FB-C70A39CFFF55}"/>
              </a:ext>
            </a:extLst>
          </p:cNvPr>
          <p:cNvSpPr>
            <a:spLocks noGrp="1"/>
          </p:cNvSpPr>
          <p:nvPr>
            <p:ph type="title"/>
          </p:nvPr>
        </p:nvSpPr>
        <p:spPr>
          <a:xfrm>
            <a:off x="810001" y="685800"/>
            <a:ext cx="10571998" cy="4834054"/>
          </a:xfrm>
        </p:spPr>
        <p:txBody>
          <a:bodyPr/>
          <a:lstStyle/>
          <a:p>
            <a:br>
              <a:rPr lang="en-GB" dirty="0"/>
            </a:br>
            <a:r>
              <a:rPr lang="en-GB" dirty="0"/>
              <a:t>Class Task:</a:t>
            </a:r>
            <a:br>
              <a:rPr lang="en-GB" dirty="0"/>
            </a:br>
            <a:br>
              <a:rPr lang="en-GB" dirty="0"/>
            </a:br>
            <a:r>
              <a:rPr lang="en-GB" dirty="0"/>
              <a:t>Following the #MeeToo movement, several police forces in England and Wales adopted the ‘We believe you’ slogan.</a:t>
            </a:r>
            <a:br>
              <a:rPr lang="en-GB" dirty="0"/>
            </a:br>
            <a:br>
              <a:rPr lang="en-GB" dirty="0"/>
            </a:br>
            <a:r>
              <a:rPr lang="en-GB" dirty="0"/>
              <a:t>Do you think this was the right move?</a:t>
            </a:r>
            <a:br>
              <a:rPr lang="en-GB" dirty="0"/>
            </a:br>
            <a:r>
              <a:rPr lang="en-GB" dirty="0"/>
              <a:t>Do you see any problems with the ‘We believe you’ slogan?</a:t>
            </a:r>
          </a:p>
        </p:txBody>
      </p:sp>
    </p:spTree>
    <p:extLst>
      <p:ext uri="{BB962C8B-B14F-4D97-AF65-F5344CB8AC3E}">
        <p14:creationId xmlns:p14="http://schemas.microsoft.com/office/powerpoint/2010/main" val="3925526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A7774-AC4B-553B-517D-51C1A95264FA}"/>
              </a:ext>
            </a:extLst>
          </p:cNvPr>
          <p:cNvSpPr>
            <a:spLocks noGrp="1"/>
          </p:cNvSpPr>
          <p:nvPr>
            <p:ph type="title"/>
          </p:nvPr>
        </p:nvSpPr>
        <p:spPr/>
        <p:txBody>
          <a:bodyPr/>
          <a:lstStyle/>
          <a:p>
            <a:r>
              <a:rPr lang="en-GB" dirty="0"/>
              <a:t>Victims</a:t>
            </a:r>
          </a:p>
        </p:txBody>
      </p:sp>
      <p:sp>
        <p:nvSpPr>
          <p:cNvPr id="3" name="Text Placeholder 2">
            <a:extLst>
              <a:ext uri="{FF2B5EF4-FFF2-40B4-BE49-F238E27FC236}">
                <a16:creationId xmlns:a16="http://schemas.microsoft.com/office/drawing/2014/main" id="{3B7D0255-5358-9D32-32C0-FC6B4668773E}"/>
              </a:ext>
            </a:extLst>
          </p:cNvPr>
          <p:cNvSpPr>
            <a:spLocks noGrp="1"/>
          </p:cNvSpPr>
          <p:nvPr>
            <p:ph type="body" sz="quarter" idx="14"/>
          </p:nvPr>
        </p:nvSpPr>
        <p:spPr/>
        <p:txBody>
          <a:bodyPr>
            <a:normAutofit/>
          </a:bodyPr>
          <a:lstStyle/>
          <a:p>
            <a:r>
              <a:rPr lang="en-GB" sz="2400" dirty="0"/>
              <a:t>In your groups discuss:</a:t>
            </a:r>
          </a:p>
          <a:p>
            <a:r>
              <a:rPr lang="en-GB" sz="2400" dirty="0"/>
              <a:t>Who can be a victim of crime?</a:t>
            </a:r>
          </a:p>
          <a:p>
            <a:r>
              <a:rPr lang="en-GB" sz="2400" dirty="0"/>
              <a:t>Any particular category of people?</a:t>
            </a:r>
          </a:p>
          <a:p>
            <a:r>
              <a:rPr lang="en-GB" sz="2400" dirty="0"/>
              <a:t>Any particular crime?</a:t>
            </a:r>
          </a:p>
          <a:p>
            <a:r>
              <a:rPr lang="en-GB" sz="2400" dirty="0"/>
              <a:t>Are some people more susceptible to become victims of a particular crime?</a:t>
            </a:r>
          </a:p>
          <a:p>
            <a:r>
              <a:rPr lang="en-GB" sz="2400" dirty="0"/>
              <a:t>Can you give some examples?</a:t>
            </a:r>
          </a:p>
        </p:txBody>
      </p:sp>
    </p:spTree>
    <p:extLst>
      <p:ext uri="{BB962C8B-B14F-4D97-AF65-F5344CB8AC3E}">
        <p14:creationId xmlns:p14="http://schemas.microsoft.com/office/powerpoint/2010/main" val="18548320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79EB0-7B03-E350-DFD7-588F37C813F3}"/>
              </a:ext>
            </a:extLst>
          </p:cNvPr>
          <p:cNvSpPr>
            <a:spLocks noGrp="1"/>
          </p:cNvSpPr>
          <p:nvPr>
            <p:ph type="title"/>
          </p:nvPr>
        </p:nvSpPr>
        <p:spPr>
          <a:xfrm>
            <a:off x="810001" y="685799"/>
            <a:ext cx="10571998" cy="5447371"/>
          </a:xfrm>
        </p:spPr>
        <p:txBody>
          <a:bodyPr/>
          <a:lstStyle/>
          <a:p>
            <a:br>
              <a:rPr lang="en-GB" dirty="0"/>
            </a:br>
            <a:r>
              <a:rPr lang="en-GB" sz="4000" dirty="0"/>
              <a:t>Definition of a victim:</a:t>
            </a:r>
            <a:br>
              <a:rPr lang="en-GB" sz="4000" dirty="0"/>
            </a:br>
            <a:br>
              <a:rPr lang="en-GB" sz="4000" dirty="0"/>
            </a:br>
            <a:br>
              <a:rPr lang="en-GB" sz="4000" dirty="0"/>
            </a:br>
            <a:r>
              <a:rPr lang="en-GB" sz="4000" dirty="0"/>
              <a:t>The CPS defines a victim as:</a:t>
            </a:r>
            <a:br>
              <a:rPr lang="en-GB" sz="4000" dirty="0"/>
            </a:br>
            <a:br>
              <a:rPr lang="en-GB" sz="4000" dirty="0"/>
            </a:br>
            <a:r>
              <a:rPr lang="en-GB" sz="4000" dirty="0"/>
              <a:t>“a person who suffers direct physical, mental, emotional harm, or economic loss caused by a criminal offence” </a:t>
            </a:r>
          </a:p>
        </p:txBody>
      </p:sp>
    </p:spTree>
    <p:extLst>
      <p:ext uri="{BB962C8B-B14F-4D97-AF65-F5344CB8AC3E}">
        <p14:creationId xmlns:p14="http://schemas.microsoft.com/office/powerpoint/2010/main" val="3033963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24195-914B-C54B-745F-AAD0E09BCA27}"/>
              </a:ext>
            </a:extLst>
          </p:cNvPr>
          <p:cNvSpPr>
            <a:spLocks noGrp="1"/>
          </p:cNvSpPr>
          <p:nvPr>
            <p:ph type="title"/>
          </p:nvPr>
        </p:nvSpPr>
        <p:spPr>
          <a:xfrm>
            <a:off x="810001" y="685800"/>
            <a:ext cx="10571998" cy="4131528"/>
          </a:xfrm>
        </p:spPr>
        <p:txBody>
          <a:bodyPr/>
          <a:lstStyle/>
          <a:p>
            <a:r>
              <a:rPr lang="en-GB" sz="4800" dirty="0"/>
              <a:t>In your groups discuss:</a:t>
            </a:r>
            <a:br>
              <a:rPr lang="en-GB" sz="4800" dirty="0"/>
            </a:br>
            <a:r>
              <a:rPr lang="en-GB" sz="4800" dirty="0"/>
              <a:t>Is there such a thing as a victimless crime? </a:t>
            </a:r>
            <a:br>
              <a:rPr lang="en-GB" sz="4800" dirty="0"/>
            </a:br>
            <a:r>
              <a:rPr lang="en-GB" sz="4800" dirty="0"/>
              <a:t>Can you think of any examples?</a:t>
            </a:r>
            <a:br>
              <a:rPr lang="en-GB" dirty="0"/>
            </a:br>
            <a:endParaRPr lang="en-GB" dirty="0"/>
          </a:p>
        </p:txBody>
      </p:sp>
    </p:spTree>
    <p:extLst>
      <p:ext uri="{BB962C8B-B14F-4D97-AF65-F5344CB8AC3E}">
        <p14:creationId xmlns:p14="http://schemas.microsoft.com/office/powerpoint/2010/main" val="1806632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5255-1A64-5A8A-EB3D-3B97175FEB97}"/>
              </a:ext>
            </a:extLst>
          </p:cNvPr>
          <p:cNvSpPr>
            <a:spLocks noGrp="1"/>
          </p:cNvSpPr>
          <p:nvPr>
            <p:ph type="title"/>
          </p:nvPr>
        </p:nvSpPr>
        <p:spPr>
          <a:xfrm>
            <a:off x="810001" y="401445"/>
            <a:ext cx="10571998" cy="5698272"/>
          </a:xfrm>
        </p:spPr>
        <p:txBody>
          <a:bodyPr/>
          <a:lstStyle/>
          <a:p>
            <a:r>
              <a:rPr lang="en-GB" sz="2800" dirty="0"/>
              <a:t>Fraud – Epidemic within a pandemic</a:t>
            </a:r>
            <a:br>
              <a:rPr lang="en-GB" sz="2800" dirty="0"/>
            </a:br>
            <a:br>
              <a:rPr lang="en-GB" sz="2800" dirty="0"/>
            </a:br>
            <a:r>
              <a:rPr lang="en-GB" sz="2800" b="0" dirty="0"/>
              <a:t>Messages/letters from organisations – who falls for them?</a:t>
            </a:r>
            <a:br>
              <a:rPr lang="en-GB" sz="2800" b="0" dirty="0"/>
            </a:br>
            <a:br>
              <a:rPr lang="en-GB" sz="2800" b="0" dirty="0"/>
            </a:br>
            <a:r>
              <a:rPr lang="en-GB" sz="2800" b="0" dirty="0"/>
              <a:t>According to Crime Survey for England &amp; Wales since 2019 fraud has risen by a quarter 24%.  (CSEW May 2020 to March 2021)</a:t>
            </a:r>
            <a:br>
              <a:rPr lang="en-GB" sz="2800" b="0" dirty="0"/>
            </a:br>
            <a:r>
              <a:rPr lang="en-GB" sz="2800" b="0" dirty="0"/>
              <a:t>CSEW showed that theft decreased by  20% over the same period</a:t>
            </a:r>
            <a:br>
              <a:rPr lang="en-GB" sz="2800" b="0" dirty="0"/>
            </a:br>
            <a:r>
              <a:rPr lang="en-GB" sz="2800" b="0" dirty="0"/>
              <a:t>Victims = the most vulnerable of society</a:t>
            </a:r>
            <a:br>
              <a:rPr lang="en-GB" sz="2800" b="0" dirty="0">
                <a:cs typeface="Calibri"/>
              </a:rPr>
            </a:br>
            <a:r>
              <a:rPr lang="en-GB" sz="2800" b="0" dirty="0"/>
              <a:t>Victims Commissioner – ‘</a:t>
            </a:r>
            <a:r>
              <a:rPr lang="en-GB" sz="2800" b="0" i="1" dirty="0">
                <a:latin typeface="Barlow"/>
              </a:rPr>
              <a:t>criminal justice system has treated fraud as the poor relation to other crime types’ </a:t>
            </a:r>
            <a:br>
              <a:rPr lang="en-GB" i="1" dirty="0">
                <a:latin typeface="Barlow"/>
              </a:rPr>
            </a:br>
            <a:endParaRPr lang="en-GB" dirty="0"/>
          </a:p>
        </p:txBody>
      </p:sp>
    </p:spTree>
    <p:extLst>
      <p:ext uri="{BB962C8B-B14F-4D97-AF65-F5344CB8AC3E}">
        <p14:creationId xmlns:p14="http://schemas.microsoft.com/office/powerpoint/2010/main" val="228980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3022C-B1C5-CB4B-BF02-7A97AB7C3E1B}"/>
              </a:ext>
            </a:extLst>
          </p:cNvPr>
          <p:cNvSpPr>
            <a:spLocks noGrp="1"/>
          </p:cNvSpPr>
          <p:nvPr>
            <p:ph type="title"/>
          </p:nvPr>
        </p:nvSpPr>
        <p:spPr/>
        <p:txBody>
          <a:bodyPr/>
          <a:lstStyle/>
          <a:p>
            <a:r>
              <a:rPr lang="en-GB" dirty="0"/>
              <a:t>Victimless Crimes</a:t>
            </a:r>
          </a:p>
        </p:txBody>
      </p:sp>
      <p:sp>
        <p:nvSpPr>
          <p:cNvPr id="3" name="Text Placeholder 2">
            <a:extLst>
              <a:ext uri="{FF2B5EF4-FFF2-40B4-BE49-F238E27FC236}">
                <a16:creationId xmlns:a16="http://schemas.microsoft.com/office/drawing/2014/main" id="{3CCD7DD9-4D88-1651-358B-B7EB3DD28073}"/>
              </a:ext>
            </a:extLst>
          </p:cNvPr>
          <p:cNvSpPr>
            <a:spLocks noGrp="1"/>
          </p:cNvSpPr>
          <p:nvPr>
            <p:ph type="body" sz="quarter" idx="14"/>
          </p:nvPr>
        </p:nvSpPr>
        <p:spPr/>
        <p:txBody>
          <a:bodyPr>
            <a:normAutofit fontScale="92500" lnSpcReduction="10000"/>
          </a:bodyPr>
          <a:lstStyle/>
          <a:p>
            <a:r>
              <a:rPr lang="en-GB" sz="2000" dirty="0"/>
              <a:t>A victimless crime is an illegal act that typically either directly involves only the perpetrator or occurs between consenting adults.</a:t>
            </a:r>
            <a:endParaRPr lang="en-GB" sz="2000" dirty="0">
              <a:cs typeface="Calibri"/>
            </a:endParaRPr>
          </a:p>
          <a:p>
            <a:r>
              <a:rPr lang="en-GB" sz="2000" b="1" dirty="0"/>
              <a:t>Operation Spanner </a:t>
            </a:r>
            <a:r>
              <a:rPr lang="en-GB" sz="2000" dirty="0"/>
              <a:t>Police investigation 1980’s led by the Obscene Publications Squad of the Met into same-sex male sexual violence groups. The CPS prosecuted 16 men for ABH, unlawful wounding and assault.</a:t>
            </a:r>
            <a:endParaRPr lang="en-GB" sz="2000" dirty="0">
              <a:cs typeface="Calibri"/>
            </a:endParaRPr>
          </a:p>
          <a:p>
            <a:r>
              <a:rPr lang="en-GB" sz="2000" dirty="0"/>
              <a:t>Drug taking – can’t see the violent path that drug has taken – from </a:t>
            </a:r>
            <a:r>
              <a:rPr lang="en-GB" sz="2200" dirty="0"/>
              <a:t>cartels, to smuggling to the violence dealers place on other. The impact on family, money, job.</a:t>
            </a:r>
            <a:endParaRPr lang="en-GB" sz="2200" dirty="0">
              <a:cs typeface="Calibri"/>
            </a:endParaRPr>
          </a:p>
          <a:p>
            <a:r>
              <a:rPr lang="en-GB" sz="2200" dirty="0"/>
              <a:t>How about COVID rule breakers?</a:t>
            </a:r>
          </a:p>
        </p:txBody>
      </p:sp>
    </p:spTree>
    <p:extLst>
      <p:ext uri="{BB962C8B-B14F-4D97-AF65-F5344CB8AC3E}">
        <p14:creationId xmlns:p14="http://schemas.microsoft.com/office/powerpoint/2010/main" val="582825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F92F3-3A88-D00B-39DF-F8E0337E39EB}"/>
              </a:ext>
            </a:extLst>
          </p:cNvPr>
          <p:cNvSpPr>
            <a:spLocks noGrp="1"/>
          </p:cNvSpPr>
          <p:nvPr>
            <p:ph type="title"/>
          </p:nvPr>
        </p:nvSpPr>
        <p:spPr/>
        <p:txBody>
          <a:bodyPr/>
          <a:lstStyle/>
          <a:p>
            <a:r>
              <a:rPr lang="en-GB" dirty="0"/>
              <a:t>Understanding Victimology</a:t>
            </a:r>
          </a:p>
        </p:txBody>
      </p:sp>
      <p:sp>
        <p:nvSpPr>
          <p:cNvPr id="3" name="Content Placeholder 2">
            <a:extLst>
              <a:ext uri="{FF2B5EF4-FFF2-40B4-BE49-F238E27FC236}">
                <a16:creationId xmlns:a16="http://schemas.microsoft.com/office/drawing/2014/main" id="{5C898088-5564-F466-BB56-4C7825617A6E}"/>
              </a:ext>
            </a:extLst>
          </p:cNvPr>
          <p:cNvSpPr>
            <a:spLocks noGrp="1"/>
          </p:cNvSpPr>
          <p:nvPr>
            <p:ph sz="quarter" idx="10"/>
          </p:nvPr>
        </p:nvSpPr>
        <p:spPr/>
        <p:txBody>
          <a:bodyPr>
            <a:normAutofit fontScale="92500" lnSpcReduction="10000"/>
          </a:bodyPr>
          <a:lstStyle/>
          <a:p>
            <a:r>
              <a:rPr lang="en-GB" sz="2800" dirty="0"/>
              <a:t>Understanding victims of crime is just as important as understanding the behaviour of crime and criminals.</a:t>
            </a:r>
          </a:p>
          <a:p>
            <a:endParaRPr lang="en-GB" dirty="0"/>
          </a:p>
        </p:txBody>
      </p:sp>
      <p:sp>
        <p:nvSpPr>
          <p:cNvPr id="4" name="Content Placeholder 3">
            <a:extLst>
              <a:ext uri="{FF2B5EF4-FFF2-40B4-BE49-F238E27FC236}">
                <a16:creationId xmlns:a16="http://schemas.microsoft.com/office/drawing/2014/main" id="{D5256F60-A8D3-F1FC-DCC4-6BB907C55914}"/>
              </a:ext>
            </a:extLst>
          </p:cNvPr>
          <p:cNvSpPr>
            <a:spLocks noGrp="1"/>
          </p:cNvSpPr>
          <p:nvPr>
            <p:ph sz="quarter" idx="11"/>
          </p:nvPr>
        </p:nvSpPr>
        <p:spPr/>
        <p:txBody>
          <a:bodyPr>
            <a:normAutofit lnSpcReduction="10000"/>
          </a:bodyPr>
          <a:lstStyle/>
          <a:p>
            <a:r>
              <a:rPr lang="en-GB" sz="2400" dirty="0"/>
              <a:t>Not about the engagement of criminal behaviour but explains why certain people or groups experience victimisation at certain times in their lives, at certain places</a:t>
            </a:r>
          </a:p>
          <a:p>
            <a:pPr marL="0" indent="0">
              <a:buNone/>
            </a:pPr>
            <a:endParaRPr lang="en-GB" dirty="0"/>
          </a:p>
        </p:txBody>
      </p:sp>
    </p:spTree>
    <p:extLst>
      <p:ext uri="{BB962C8B-B14F-4D97-AF65-F5344CB8AC3E}">
        <p14:creationId xmlns:p14="http://schemas.microsoft.com/office/powerpoint/2010/main" val="4287800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A34D6-500B-F151-05E2-5CD191907686}"/>
              </a:ext>
            </a:extLst>
          </p:cNvPr>
          <p:cNvSpPr>
            <a:spLocks noGrp="1"/>
          </p:cNvSpPr>
          <p:nvPr>
            <p:ph type="title"/>
          </p:nvPr>
        </p:nvSpPr>
        <p:spPr/>
        <p:txBody>
          <a:bodyPr/>
          <a:lstStyle/>
          <a:p>
            <a:r>
              <a:rPr lang="en-GB" dirty="0"/>
              <a:t>Victimology</a:t>
            </a:r>
            <a:br>
              <a:rPr lang="en-GB" dirty="0"/>
            </a:br>
            <a:r>
              <a:rPr lang="en-GB" dirty="0"/>
              <a:t>What is it?</a:t>
            </a:r>
          </a:p>
        </p:txBody>
      </p:sp>
      <p:sp>
        <p:nvSpPr>
          <p:cNvPr id="3" name="Text Placeholder 2">
            <a:extLst>
              <a:ext uri="{FF2B5EF4-FFF2-40B4-BE49-F238E27FC236}">
                <a16:creationId xmlns:a16="http://schemas.microsoft.com/office/drawing/2014/main" id="{EF1E8C60-FE44-4D04-3123-256EF752BB48}"/>
              </a:ext>
            </a:extLst>
          </p:cNvPr>
          <p:cNvSpPr>
            <a:spLocks noGrp="1"/>
          </p:cNvSpPr>
          <p:nvPr>
            <p:ph type="body" sz="quarter" idx="14"/>
          </p:nvPr>
        </p:nvSpPr>
        <p:spPr>
          <a:xfrm>
            <a:off x="5929575" y="924512"/>
            <a:ext cx="5222129" cy="5286717"/>
          </a:xfrm>
        </p:spPr>
        <p:txBody>
          <a:bodyPr>
            <a:noAutofit/>
          </a:bodyPr>
          <a:lstStyle/>
          <a:p>
            <a:r>
              <a:rPr lang="en-GB" sz="3200" dirty="0"/>
              <a:t>Is a broad area of study encompassing:</a:t>
            </a:r>
          </a:p>
          <a:p>
            <a:pPr marL="457200" indent="-457200">
              <a:buFont typeface="Arial" panose="020B0604020202020204" pitchFamily="34" charset="0"/>
              <a:buChar char="•"/>
            </a:pPr>
            <a:r>
              <a:rPr lang="en-GB" sz="3200" dirty="0"/>
              <a:t>Theory – why people become victims</a:t>
            </a:r>
          </a:p>
          <a:p>
            <a:pPr marL="457200" indent="-457200">
              <a:buFont typeface="Arial" panose="020B0604020202020204" pitchFamily="34" charset="0"/>
              <a:buChar char="•"/>
            </a:pPr>
            <a:r>
              <a:rPr lang="en-GB" sz="3200" dirty="0"/>
              <a:t>Policies – moving with the times to support victims and societies</a:t>
            </a:r>
          </a:p>
          <a:p>
            <a:pPr marL="457200" indent="-457200">
              <a:buFont typeface="Arial" panose="020B0604020202020204" pitchFamily="34" charset="0"/>
              <a:buChar char="•"/>
            </a:pPr>
            <a:r>
              <a:rPr lang="en-GB" sz="3200" dirty="0"/>
              <a:t>Research – explore further into victimisation</a:t>
            </a:r>
          </a:p>
        </p:txBody>
      </p:sp>
    </p:spTree>
    <p:extLst>
      <p:ext uri="{BB962C8B-B14F-4D97-AF65-F5344CB8AC3E}">
        <p14:creationId xmlns:p14="http://schemas.microsoft.com/office/powerpoint/2010/main" val="12354370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0732F-B5BE-3E51-436A-7B111142BCF8}"/>
              </a:ext>
            </a:extLst>
          </p:cNvPr>
          <p:cNvSpPr>
            <a:spLocks noGrp="1"/>
          </p:cNvSpPr>
          <p:nvPr>
            <p:ph type="title"/>
          </p:nvPr>
        </p:nvSpPr>
        <p:spPr>
          <a:xfrm>
            <a:off x="810001" y="401444"/>
            <a:ext cx="10571998" cy="7125629"/>
          </a:xfrm>
        </p:spPr>
        <p:txBody>
          <a:bodyPr/>
          <a:lstStyle/>
          <a:p>
            <a:br>
              <a:rPr lang="en-GB" sz="2800" dirty="0"/>
            </a:br>
            <a:r>
              <a:rPr lang="en-GB" sz="2800" dirty="0"/>
              <a:t>Victimology – What is it?</a:t>
            </a:r>
            <a:br>
              <a:rPr lang="en-GB" sz="2800" dirty="0"/>
            </a:br>
            <a:br>
              <a:rPr lang="en-GB" sz="2800" dirty="0"/>
            </a:br>
            <a:r>
              <a:rPr lang="en-GB" sz="2800" dirty="0"/>
              <a:t>Victimology historically developed from criminal lawyers/criminologists (Wolfgang, 1958; </a:t>
            </a:r>
            <a:r>
              <a:rPr lang="en-GB" sz="2800" dirty="0" err="1"/>
              <a:t>Mendelsohnm</a:t>
            </a:r>
            <a:r>
              <a:rPr lang="en-GB" sz="2800" dirty="0"/>
              <a:t> 1956; Fattah, 1986 &amp; Van Dijk, 1999)</a:t>
            </a:r>
            <a:br>
              <a:rPr lang="en-GB" sz="2800" dirty="0"/>
            </a:br>
            <a:br>
              <a:rPr lang="en-GB" sz="2800" dirty="0"/>
            </a:br>
            <a:r>
              <a:rPr lang="en-GB" sz="2800" dirty="0"/>
              <a:t>Two approaches to Victimology as </a:t>
            </a:r>
            <a:r>
              <a:rPr lang="en-GB" sz="2800" u="sng" dirty="0"/>
              <a:t>Cressey (1992) </a:t>
            </a:r>
            <a:r>
              <a:rPr lang="en-GB" sz="2800" dirty="0"/>
              <a:t>claimed:</a:t>
            </a:r>
            <a:br>
              <a:rPr lang="en-GB" sz="2800" dirty="0"/>
            </a:br>
            <a:br>
              <a:rPr lang="en-US" sz="2800" dirty="0"/>
            </a:br>
            <a:r>
              <a:rPr lang="en-GB" sz="2800" dirty="0"/>
              <a:t>Humanistic (the suffering experienced) </a:t>
            </a:r>
            <a:br>
              <a:rPr lang="en-GB" sz="2800" dirty="0"/>
            </a:br>
            <a:br>
              <a:rPr lang="en-GB" sz="2800" dirty="0"/>
            </a:br>
            <a:r>
              <a:rPr lang="en-GB" sz="2800" dirty="0"/>
              <a:t>Scientific Approach (reaction to the crime and social change)</a:t>
            </a:r>
            <a:br>
              <a:rPr lang="en-US" dirty="0"/>
            </a:br>
            <a:br>
              <a:rPr lang="en-GB" dirty="0"/>
            </a:br>
            <a:br>
              <a:rPr lang="en-US" dirty="0"/>
            </a:br>
            <a:endParaRPr lang="en-GB" dirty="0"/>
          </a:p>
        </p:txBody>
      </p:sp>
    </p:spTree>
    <p:extLst>
      <p:ext uri="{BB962C8B-B14F-4D97-AF65-F5344CB8AC3E}">
        <p14:creationId xmlns:p14="http://schemas.microsoft.com/office/powerpoint/2010/main" val="11784970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A6E3-77F3-FF93-FF53-E88BA09F8D5D}"/>
              </a:ext>
            </a:extLst>
          </p:cNvPr>
          <p:cNvSpPr>
            <a:spLocks noGrp="1"/>
          </p:cNvSpPr>
          <p:nvPr>
            <p:ph type="title"/>
          </p:nvPr>
        </p:nvSpPr>
        <p:spPr>
          <a:xfrm>
            <a:off x="810001" y="685800"/>
            <a:ext cx="10571998" cy="5659244"/>
          </a:xfrm>
        </p:spPr>
        <p:txBody>
          <a:bodyPr/>
          <a:lstStyle/>
          <a:p>
            <a:r>
              <a:rPr lang="en-GB" sz="3000" dirty="0"/>
              <a:t>World Society of Victimology</a:t>
            </a:r>
            <a:br>
              <a:rPr lang="en-GB" sz="3000" dirty="0"/>
            </a:br>
            <a:br>
              <a:rPr lang="en-GB" sz="3000" dirty="0"/>
            </a:br>
            <a:r>
              <a:rPr lang="en-GB" sz="3000" dirty="0"/>
              <a:t>Organisation that brings Organisations, Governments, Professionals, Academics and voluntary organisations together to improve the plight of victims of crime and the abuse of power around the globe.</a:t>
            </a:r>
            <a:br>
              <a:rPr lang="en-GB" sz="3000" dirty="0"/>
            </a:br>
            <a:br>
              <a:rPr lang="en-GB" sz="3000" dirty="0"/>
            </a:br>
            <a:r>
              <a:rPr lang="en-GB" sz="3000" dirty="0"/>
              <a:t>Discuss &amp; consult on international issues about victims.</a:t>
            </a:r>
            <a:br>
              <a:rPr lang="en-GB" sz="3000" dirty="0"/>
            </a:br>
            <a:br>
              <a:rPr lang="en-GB" sz="3000" dirty="0"/>
            </a:br>
            <a:r>
              <a:rPr lang="en-GB" sz="3000" dirty="0"/>
              <a:t>Run advocacy &amp; promote victim's rights.</a:t>
            </a:r>
            <a:br>
              <a:rPr lang="en-GB" sz="3000" dirty="0"/>
            </a:br>
            <a:br>
              <a:rPr lang="en-GB" sz="3000" dirty="0"/>
            </a:br>
            <a:r>
              <a:rPr lang="en-GB" sz="3000" dirty="0"/>
              <a:t>http://www.worldsocietyofvictimology.org</a:t>
            </a:r>
            <a:br>
              <a:rPr lang="en-GB" sz="3100" dirty="0"/>
            </a:br>
            <a:endParaRPr lang="en-GB" sz="3100" dirty="0"/>
          </a:p>
        </p:txBody>
      </p:sp>
    </p:spTree>
    <p:extLst>
      <p:ext uri="{BB962C8B-B14F-4D97-AF65-F5344CB8AC3E}">
        <p14:creationId xmlns:p14="http://schemas.microsoft.com/office/powerpoint/2010/main" val="9824922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8F001-9D74-1F40-2B27-9F25B4A0D9E3}"/>
              </a:ext>
            </a:extLst>
          </p:cNvPr>
          <p:cNvSpPr>
            <a:spLocks noGrp="1"/>
          </p:cNvSpPr>
          <p:nvPr>
            <p:ph type="title"/>
          </p:nvPr>
        </p:nvSpPr>
        <p:spPr>
          <a:xfrm>
            <a:off x="810001" y="356839"/>
            <a:ext cx="10571998" cy="6043961"/>
          </a:xfrm>
        </p:spPr>
        <p:txBody>
          <a:bodyPr/>
          <a:lstStyle/>
          <a:p>
            <a:pPr marL="0" indent="0"/>
            <a:r>
              <a:rPr lang="en-GB" dirty="0"/>
              <a:t>The World Society of Victimology definition of victimology:</a:t>
            </a:r>
            <a:br>
              <a:rPr lang="en-GB" dirty="0"/>
            </a:br>
            <a:br>
              <a:rPr lang="en-GB" dirty="0"/>
            </a:br>
            <a:r>
              <a:rPr lang="en-GB" i="1" dirty="0"/>
              <a:t>“The scientific study of the extent, nature and causes of criminal victimisation, its consequences for the persons involved and the reactions thereto by society, in particular the police and criminal justice system as well as voluntary workers and professional helpers”</a:t>
            </a:r>
            <a:br>
              <a:rPr lang="en-GB" i="1" dirty="0"/>
            </a:br>
            <a:r>
              <a:rPr lang="en-GB" dirty="0">
                <a:solidFill>
                  <a:schemeClr val="tx1"/>
                </a:solidFill>
              </a:rPr>
              <a:t>Discuss definition</a:t>
            </a:r>
            <a:br>
              <a:rPr lang="en-GB" dirty="0">
                <a:solidFill>
                  <a:srgbClr val="7030A0"/>
                </a:solidFill>
              </a:rPr>
            </a:br>
            <a:endParaRPr lang="en-GB" dirty="0"/>
          </a:p>
        </p:txBody>
      </p:sp>
    </p:spTree>
    <p:extLst>
      <p:ext uri="{BB962C8B-B14F-4D97-AF65-F5344CB8AC3E}">
        <p14:creationId xmlns:p14="http://schemas.microsoft.com/office/powerpoint/2010/main" val="12633244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D92DC-B2B0-A7A9-F3CE-4C84EF90BB03}"/>
              </a:ext>
            </a:extLst>
          </p:cNvPr>
          <p:cNvSpPr>
            <a:spLocks noGrp="1"/>
          </p:cNvSpPr>
          <p:nvPr>
            <p:ph type="title"/>
          </p:nvPr>
        </p:nvSpPr>
        <p:spPr>
          <a:xfrm>
            <a:off x="810001" y="853068"/>
            <a:ext cx="10571998" cy="5659244"/>
          </a:xfrm>
        </p:spPr>
        <p:txBody>
          <a:bodyPr/>
          <a:lstStyle/>
          <a:p>
            <a:r>
              <a:rPr lang="en-GB" sz="2600" dirty="0"/>
              <a:t>United Nations</a:t>
            </a:r>
            <a:br>
              <a:rPr lang="en-GB" sz="2600" dirty="0"/>
            </a:br>
            <a:br>
              <a:rPr lang="en-GB" sz="2600" dirty="0"/>
            </a:br>
            <a:r>
              <a:rPr lang="en-GB" sz="2600" dirty="0"/>
              <a:t>State that victimisation can be experienced as a result of criminal and non-criminal harms.</a:t>
            </a:r>
            <a:br>
              <a:rPr lang="en-GB" sz="2600" dirty="0"/>
            </a:br>
            <a:br>
              <a:rPr lang="en-GB" sz="2600" dirty="0">
                <a:cs typeface="Calibri"/>
              </a:rPr>
            </a:br>
            <a:r>
              <a:rPr lang="en-GB" sz="2600" dirty="0"/>
              <a:t>Abuse of Power – abuse of economic / political power</a:t>
            </a:r>
            <a:br>
              <a:rPr lang="en-GB" sz="2600" dirty="0"/>
            </a:br>
            <a:r>
              <a:rPr lang="en-GB" sz="2600" dirty="0"/>
              <a:t>Jamal Khashoggi US based journalist, critical of Saudi Arabia's Government murdered in the country's consulate Turkey 2018.</a:t>
            </a:r>
            <a:br>
              <a:rPr lang="en-GB" sz="2600" dirty="0"/>
            </a:br>
            <a:br>
              <a:rPr lang="en-GB" sz="2600" dirty="0"/>
            </a:br>
            <a:r>
              <a:rPr lang="en-GB" sz="2600" dirty="0"/>
              <a:t>Being treated unfairly out of intent</a:t>
            </a:r>
            <a:br>
              <a:rPr lang="en-GB" sz="2600" dirty="0"/>
            </a:br>
            <a:r>
              <a:rPr lang="en-GB" sz="2600" dirty="0"/>
              <a:t>Bullying </a:t>
            </a:r>
            <a:br>
              <a:rPr lang="en-GB" sz="2600" dirty="0"/>
            </a:br>
            <a:br>
              <a:rPr lang="en-GB" sz="2600" dirty="0"/>
            </a:br>
            <a:r>
              <a:rPr lang="en-GB" sz="2600" dirty="0"/>
              <a:t>Perpetrators argue that they had no intention to harm</a:t>
            </a:r>
            <a:br>
              <a:rPr lang="en-GB" sz="2600" dirty="0"/>
            </a:br>
            <a:r>
              <a:rPr lang="en-GB" sz="2600" dirty="0"/>
              <a:t>Stalking – unwanted surveillance/harassment</a:t>
            </a:r>
            <a:br>
              <a:rPr lang="en-GB" dirty="0"/>
            </a:br>
            <a:endParaRPr lang="en-GB" dirty="0"/>
          </a:p>
        </p:txBody>
      </p:sp>
    </p:spTree>
    <p:extLst>
      <p:ext uri="{BB962C8B-B14F-4D97-AF65-F5344CB8AC3E}">
        <p14:creationId xmlns:p14="http://schemas.microsoft.com/office/powerpoint/2010/main" val="1032818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C4E01-B9CF-EBAC-F02E-C069B82278EC}"/>
              </a:ext>
            </a:extLst>
          </p:cNvPr>
          <p:cNvSpPr>
            <a:spLocks noGrp="1"/>
          </p:cNvSpPr>
          <p:nvPr>
            <p:ph type="title"/>
          </p:nvPr>
        </p:nvSpPr>
        <p:spPr>
          <a:xfrm>
            <a:off x="810001" y="685799"/>
            <a:ext cx="10571998" cy="6172201"/>
          </a:xfrm>
        </p:spPr>
        <p:txBody>
          <a:bodyPr/>
          <a:lstStyle/>
          <a:p>
            <a:pPr fontAlgn="base"/>
            <a:r>
              <a:rPr lang="en-GB" sz="3200" dirty="0"/>
              <a:t>Development of Victimology</a:t>
            </a:r>
            <a:br>
              <a:rPr lang="en-GB" sz="3200" dirty="0"/>
            </a:br>
            <a:br>
              <a:rPr lang="en-GB" sz="3200" dirty="0"/>
            </a:br>
            <a:r>
              <a:rPr lang="en-GB" sz="3200" dirty="0"/>
              <a:t>A field of study began in the 1940s and 1950s</a:t>
            </a:r>
            <a:br>
              <a:rPr lang="en-GB" sz="3200" dirty="0"/>
            </a:br>
            <a:br>
              <a:rPr lang="en-GB" sz="3200" dirty="0">
                <a:cs typeface="Calibri"/>
              </a:rPr>
            </a:br>
            <a:r>
              <a:rPr lang="en-GB" sz="3200" dirty="0"/>
              <a:t> Hans Von </a:t>
            </a:r>
            <a:r>
              <a:rPr lang="en-GB" sz="3200" dirty="0" err="1"/>
              <a:t>Hentig</a:t>
            </a:r>
            <a:r>
              <a:rPr lang="en-GB" sz="3200" dirty="0"/>
              <a:t> (1948)</a:t>
            </a:r>
            <a:br>
              <a:rPr lang="en-GB" sz="3200" dirty="0"/>
            </a:br>
            <a:br>
              <a:rPr lang="en-GB" sz="3200" dirty="0"/>
            </a:br>
            <a:r>
              <a:rPr lang="en-GB" sz="3200" dirty="0"/>
              <a:t>Mendelsohn (1950s)</a:t>
            </a:r>
            <a:br>
              <a:rPr lang="en-GB" sz="3200" dirty="0"/>
            </a:br>
            <a:br>
              <a:rPr lang="en-GB" sz="3200" dirty="0"/>
            </a:br>
            <a:r>
              <a:rPr lang="en-GB" sz="3200" dirty="0"/>
              <a:t>Marvin Wolfgang (1958)</a:t>
            </a:r>
            <a:br>
              <a:rPr lang="en-GB" sz="2200" dirty="0"/>
            </a:br>
            <a:br>
              <a:rPr lang="en-GB" sz="2200" dirty="0"/>
            </a:br>
            <a:br>
              <a:rPr lang="en-GB" dirty="0"/>
            </a:br>
            <a:endParaRPr lang="en-GB" dirty="0"/>
          </a:p>
        </p:txBody>
      </p:sp>
    </p:spTree>
    <p:extLst>
      <p:ext uri="{BB962C8B-B14F-4D97-AF65-F5344CB8AC3E}">
        <p14:creationId xmlns:p14="http://schemas.microsoft.com/office/powerpoint/2010/main" val="19487275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A19FF-CA9F-6FFB-03CF-1BFC2A7DAF6C}"/>
              </a:ext>
            </a:extLst>
          </p:cNvPr>
          <p:cNvSpPr>
            <a:spLocks noGrp="1"/>
          </p:cNvSpPr>
          <p:nvPr>
            <p:ph type="title"/>
          </p:nvPr>
        </p:nvSpPr>
        <p:spPr>
          <a:xfrm>
            <a:off x="810001" y="998034"/>
            <a:ext cx="10571998" cy="5603488"/>
          </a:xfrm>
        </p:spPr>
        <p:txBody>
          <a:bodyPr/>
          <a:lstStyle/>
          <a:p>
            <a:r>
              <a:rPr lang="en-GB" sz="3000" dirty="0"/>
              <a:t>Hans Von </a:t>
            </a:r>
            <a:r>
              <a:rPr lang="en-GB" sz="3000" dirty="0" err="1"/>
              <a:t>Hentig</a:t>
            </a:r>
            <a:br>
              <a:rPr lang="en-GB" sz="3000" dirty="0"/>
            </a:br>
            <a:br>
              <a:rPr lang="en-GB" sz="3000" dirty="0"/>
            </a:br>
            <a:r>
              <a:rPr lang="en-GB" sz="3000" dirty="0">
                <a:solidFill>
                  <a:schemeClr val="tx1">
                    <a:lumMod val="95000"/>
                    <a:lumOff val="5000"/>
                  </a:schemeClr>
                </a:solidFill>
              </a:rPr>
              <a:t>Stated that victims may provoke victimisation:</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Identified 13 Predispositions:</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Young, old &amp; female – ignorant of risk taking or be taking advantage of.</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Immigrants – due to their social status and lack of activity in the community.</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Mentally ill/depressed – don’t recognise or respond to danger due to mental state</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Tormentors – provoke violence</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The blocked  - caught in poor decisions </a:t>
            </a:r>
            <a:r>
              <a:rPr lang="en-GB" sz="3000" dirty="0">
                <a:solidFill>
                  <a:schemeClr val="tx1">
                    <a:alpha val="80000"/>
                  </a:schemeClr>
                </a:solidFill>
              </a:rPr>
              <a:t>  </a:t>
            </a:r>
            <a:r>
              <a:rPr lang="en-GB" dirty="0">
                <a:solidFill>
                  <a:schemeClr val="tx1">
                    <a:alpha val="80000"/>
                  </a:schemeClr>
                </a:solidFill>
              </a:rPr>
              <a:t> </a:t>
            </a:r>
            <a:br>
              <a:rPr lang="en-GB" dirty="0">
                <a:solidFill>
                  <a:schemeClr val="tx1">
                    <a:alpha val="80000"/>
                  </a:schemeClr>
                </a:solidFill>
                <a:cs typeface="Calibri"/>
              </a:rPr>
            </a:br>
            <a:endParaRPr lang="en-GB" dirty="0"/>
          </a:p>
        </p:txBody>
      </p:sp>
    </p:spTree>
    <p:extLst>
      <p:ext uri="{BB962C8B-B14F-4D97-AF65-F5344CB8AC3E}">
        <p14:creationId xmlns:p14="http://schemas.microsoft.com/office/powerpoint/2010/main" val="35377281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A4758-4A17-B6E9-8D1C-52764A4DBA7B}"/>
              </a:ext>
            </a:extLst>
          </p:cNvPr>
          <p:cNvSpPr>
            <a:spLocks noGrp="1"/>
          </p:cNvSpPr>
          <p:nvPr>
            <p:ph type="title"/>
          </p:nvPr>
        </p:nvSpPr>
        <p:spPr>
          <a:xfrm>
            <a:off x="810001" y="685799"/>
            <a:ext cx="10571998" cy="5558883"/>
          </a:xfrm>
        </p:spPr>
        <p:txBody>
          <a:bodyPr/>
          <a:lstStyle/>
          <a:p>
            <a:pPr fontAlgn="base"/>
            <a:r>
              <a:rPr lang="en-GB" sz="3000" dirty="0"/>
              <a:t>Mendelsohn</a:t>
            </a:r>
            <a:br>
              <a:rPr lang="en-GB" sz="3000" dirty="0"/>
            </a:br>
            <a:br>
              <a:rPr lang="en-GB" sz="3000" dirty="0"/>
            </a:br>
            <a:r>
              <a:rPr lang="en-GB" sz="3000" dirty="0">
                <a:solidFill>
                  <a:schemeClr val="tx1">
                    <a:lumMod val="95000"/>
                    <a:lumOff val="5000"/>
                  </a:schemeClr>
                </a:solidFill>
              </a:rPr>
              <a:t>Examined the relationship between victims and offenders. </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Early work was especially focused around victim actions and weaknesses.</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He attempted to qualify the ‘victims guilt contributes to the crime’.</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Ranging from ‘completely innocent’  to the ‘most guilty victim’</a:t>
            </a:r>
            <a:br>
              <a:rPr lang="en-GB" sz="3000" dirty="0">
                <a:solidFill>
                  <a:schemeClr val="tx1">
                    <a:lumMod val="95000"/>
                    <a:lumOff val="5000"/>
                  </a:schemeClr>
                </a:solidFill>
                <a:ea typeface="Calibri"/>
                <a:cs typeface="Calibri"/>
              </a:rPr>
            </a:br>
            <a:r>
              <a:rPr lang="en-GB" sz="3000" dirty="0">
                <a:solidFill>
                  <a:schemeClr val="tx1">
                    <a:lumMod val="95000"/>
                    <a:lumOff val="5000"/>
                  </a:schemeClr>
                </a:solidFill>
              </a:rPr>
              <a:t>The ‘victim blaming’ attracted considerable criticism</a:t>
            </a:r>
            <a:br>
              <a:rPr lang="en-GB" dirty="0">
                <a:solidFill>
                  <a:schemeClr val="tx1">
                    <a:lumMod val="95000"/>
                    <a:lumOff val="5000"/>
                  </a:schemeClr>
                </a:solidFill>
                <a:ea typeface="Calibri"/>
                <a:cs typeface="Calibri"/>
              </a:rPr>
            </a:br>
            <a:endParaRPr lang="en-GB" dirty="0"/>
          </a:p>
        </p:txBody>
      </p:sp>
    </p:spTree>
    <p:extLst>
      <p:ext uri="{BB962C8B-B14F-4D97-AF65-F5344CB8AC3E}">
        <p14:creationId xmlns:p14="http://schemas.microsoft.com/office/powerpoint/2010/main" val="27413589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E0533-2173-4825-5F95-6B8E64B6C289}"/>
              </a:ext>
            </a:extLst>
          </p:cNvPr>
          <p:cNvSpPr>
            <a:spLocks noGrp="1"/>
          </p:cNvSpPr>
          <p:nvPr>
            <p:ph type="title"/>
          </p:nvPr>
        </p:nvSpPr>
        <p:spPr>
          <a:xfrm>
            <a:off x="810001" y="167268"/>
            <a:ext cx="10571998" cy="6857999"/>
          </a:xfrm>
        </p:spPr>
        <p:txBody>
          <a:bodyPr/>
          <a:lstStyle/>
          <a:p>
            <a:r>
              <a:rPr lang="en-GB" sz="2600" dirty="0"/>
              <a:t>Marvin Wolfgang</a:t>
            </a:r>
            <a:br>
              <a:rPr lang="en-GB" sz="2600" dirty="0"/>
            </a:br>
            <a:br>
              <a:rPr lang="en-GB" sz="2600" dirty="0"/>
            </a:br>
            <a:r>
              <a:rPr lang="en-GB" sz="2600" i="1" dirty="0"/>
              <a:t>Patterns in Criminal Homicide </a:t>
            </a:r>
            <a:r>
              <a:rPr lang="en-GB" sz="2600" dirty="0"/>
              <a:t>(1958)</a:t>
            </a:r>
            <a:br>
              <a:rPr lang="en-GB" sz="2600" dirty="0"/>
            </a:br>
            <a:r>
              <a:rPr lang="en-GB" sz="2600" dirty="0"/>
              <a:t>‘victims were a direct positive precipitator in the crime’</a:t>
            </a:r>
            <a:br>
              <a:rPr lang="en-GB" sz="2600" dirty="0"/>
            </a:br>
            <a:r>
              <a:rPr lang="en-GB" sz="2600" dirty="0"/>
              <a:t>588 homicides Philadelphia 26% of homicides was victim-initiated </a:t>
            </a:r>
            <a:br>
              <a:rPr lang="en-GB" sz="2600" dirty="0"/>
            </a:br>
            <a:r>
              <a:rPr lang="en-GB" sz="2600" dirty="0"/>
              <a:t>Inspired other studies Amir </a:t>
            </a:r>
            <a:r>
              <a:rPr lang="en-GB" sz="2600" i="1" dirty="0"/>
              <a:t>Patterns of Forcible Rape </a:t>
            </a:r>
            <a:r>
              <a:rPr lang="en-GB" sz="2600" dirty="0"/>
              <a:t>(1971)</a:t>
            </a:r>
            <a:br>
              <a:rPr lang="en-GB" sz="2600" dirty="0"/>
            </a:br>
            <a:r>
              <a:rPr lang="en-GB" sz="2600" dirty="0"/>
              <a:t>646 forcible rapes in Philadelphia</a:t>
            </a:r>
            <a:br>
              <a:rPr lang="en-GB" sz="2600" dirty="0"/>
            </a:br>
            <a:r>
              <a:rPr lang="en-GB" sz="2600" dirty="0"/>
              <a:t>19% of these rapes were victim-initiated (agreeing to sexual relations but retracting)</a:t>
            </a:r>
            <a:br>
              <a:rPr lang="en-GB" sz="2600" dirty="0"/>
            </a:br>
            <a:r>
              <a:rPr lang="en-GB" sz="2600" dirty="0"/>
              <a:t>Was criticised by feminists, police attitude to rape victims, factors on the victim “ walk in dark alleys after dark”.</a:t>
            </a:r>
            <a:br>
              <a:rPr lang="en-GB" sz="2600" dirty="0"/>
            </a:br>
            <a:r>
              <a:rPr lang="en-GB" sz="2600" dirty="0"/>
              <a:t>Rape victims blamed for what they wear, drunk, nightclubs, sexual partners – although attitudes have changed, these can </a:t>
            </a:r>
            <a:r>
              <a:rPr lang="en-GB" sz="2600" dirty="0" err="1"/>
              <a:t>stil</a:t>
            </a:r>
            <a:r>
              <a:rPr lang="en-GB" sz="2600" dirty="0"/>
              <a:t> come up today.</a:t>
            </a:r>
            <a:br>
              <a:rPr lang="en-GB" dirty="0"/>
            </a:br>
            <a:endParaRPr lang="en-GB" dirty="0"/>
          </a:p>
        </p:txBody>
      </p:sp>
    </p:spTree>
    <p:extLst>
      <p:ext uri="{BB962C8B-B14F-4D97-AF65-F5344CB8AC3E}">
        <p14:creationId xmlns:p14="http://schemas.microsoft.com/office/powerpoint/2010/main" val="6017466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07A87-508F-1AAF-3FC1-DBD1BC1C189F}"/>
              </a:ext>
            </a:extLst>
          </p:cNvPr>
          <p:cNvSpPr>
            <a:spLocks noGrp="1"/>
          </p:cNvSpPr>
          <p:nvPr>
            <p:ph type="title"/>
          </p:nvPr>
        </p:nvSpPr>
        <p:spPr/>
        <p:txBody>
          <a:bodyPr/>
          <a:lstStyle/>
          <a:p>
            <a:r>
              <a:rPr lang="en-GB" dirty="0"/>
              <a:t>Theories</a:t>
            </a:r>
          </a:p>
        </p:txBody>
      </p:sp>
      <p:sp>
        <p:nvSpPr>
          <p:cNvPr id="3" name="Text Placeholder 2">
            <a:extLst>
              <a:ext uri="{FF2B5EF4-FFF2-40B4-BE49-F238E27FC236}">
                <a16:creationId xmlns:a16="http://schemas.microsoft.com/office/drawing/2014/main" id="{01E7466D-4E82-7413-4656-6045F4D437F8}"/>
              </a:ext>
            </a:extLst>
          </p:cNvPr>
          <p:cNvSpPr>
            <a:spLocks noGrp="1"/>
          </p:cNvSpPr>
          <p:nvPr>
            <p:ph type="body" sz="quarter" idx="14"/>
          </p:nvPr>
        </p:nvSpPr>
        <p:spPr>
          <a:xfrm>
            <a:off x="5776332" y="924512"/>
            <a:ext cx="5375372" cy="5275566"/>
          </a:xfrm>
        </p:spPr>
        <p:txBody>
          <a:bodyPr>
            <a:noAutofit/>
          </a:bodyPr>
          <a:lstStyle/>
          <a:p>
            <a:r>
              <a:rPr lang="en-GB" sz="2800" dirty="0">
                <a:solidFill>
                  <a:schemeClr val="tx1">
                    <a:alpha val="80000"/>
                  </a:schemeClr>
                </a:solidFill>
              </a:rPr>
              <a:t>V</a:t>
            </a:r>
            <a:r>
              <a:rPr lang="en-GB" sz="2800" dirty="0">
                <a:solidFill>
                  <a:schemeClr val="tx1">
                    <a:lumMod val="95000"/>
                    <a:lumOff val="5000"/>
                  </a:schemeClr>
                </a:solidFill>
              </a:rPr>
              <a:t>ictimology attempts to understand why some people are more prone than others in becoming victims of crime. </a:t>
            </a:r>
            <a:endParaRPr lang="en-GB" sz="2800" dirty="0">
              <a:solidFill>
                <a:schemeClr val="tx1">
                  <a:lumMod val="95000"/>
                  <a:lumOff val="5000"/>
                </a:schemeClr>
              </a:solidFill>
              <a:ea typeface="Calibri"/>
              <a:cs typeface="Calibri"/>
            </a:endParaRPr>
          </a:p>
          <a:p>
            <a:r>
              <a:rPr lang="en-GB" sz="2800" dirty="0">
                <a:solidFill>
                  <a:schemeClr val="tx1">
                    <a:lumMod val="95000"/>
                    <a:lumOff val="5000"/>
                  </a:schemeClr>
                </a:solidFill>
              </a:rPr>
              <a:t>4 theories to explain why:</a:t>
            </a:r>
            <a:endParaRPr lang="en-GB" sz="2800" dirty="0">
              <a:solidFill>
                <a:schemeClr val="tx1">
                  <a:lumMod val="95000"/>
                  <a:lumOff val="5000"/>
                </a:schemeClr>
              </a:solidFill>
              <a:ea typeface="Calibri"/>
              <a:cs typeface="Calibri"/>
            </a:endParaRPr>
          </a:p>
          <a:p>
            <a:r>
              <a:rPr lang="en-GB" sz="2800" i="1" dirty="0">
                <a:solidFill>
                  <a:schemeClr val="tx1">
                    <a:lumMod val="95000"/>
                    <a:lumOff val="5000"/>
                  </a:schemeClr>
                </a:solidFill>
              </a:rPr>
              <a:t>Victim Precipitation Theory</a:t>
            </a:r>
            <a:endParaRPr lang="en-GB" sz="2800" i="1" dirty="0">
              <a:solidFill>
                <a:schemeClr val="tx1">
                  <a:lumMod val="95000"/>
                  <a:lumOff val="5000"/>
                </a:schemeClr>
              </a:solidFill>
              <a:ea typeface="Calibri"/>
              <a:cs typeface="Calibri"/>
            </a:endParaRPr>
          </a:p>
          <a:p>
            <a:r>
              <a:rPr lang="en-GB" sz="2800" i="1" dirty="0">
                <a:solidFill>
                  <a:schemeClr val="tx1">
                    <a:lumMod val="95000"/>
                    <a:lumOff val="5000"/>
                  </a:schemeClr>
                </a:solidFill>
              </a:rPr>
              <a:t>Lifestyle Theory</a:t>
            </a:r>
            <a:endParaRPr lang="en-GB" sz="2800" i="1" dirty="0">
              <a:solidFill>
                <a:schemeClr val="tx1">
                  <a:lumMod val="95000"/>
                  <a:lumOff val="5000"/>
                </a:schemeClr>
              </a:solidFill>
              <a:ea typeface="Calibri"/>
              <a:cs typeface="Calibri"/>
            </a:endParaRPr>
          </a:p>
          <a:p>
            <a:r>
              <a:rPr lang="en-GB" sz="2800" i="1" dirty="0">
                <a:solidFill>
                  <a:schemeClr val="tx1">
                    <a:lumMod val="95000"/>
                    <a:lumOff val="5000"/>
                  </a:schemeClr>
                </a:solidFill>
              </a:rPr>
              <a:t>Deviant Place Theory</a:t>
            </a:r>
            <a:endParaRPr lang="en-GB" sz="2800" i="1" dirty="0">
              <a:solidFill>
                <a:schemeClr val="tx1">
                  <a:lumMod val="95000"/>
                  <a:lumOff val="5000"/>
                </a:schemeClr>
              </a:solidFill>
              <a:ea typeface="Calibri"/>
              <a:cs typeface="Calibri"/>
            </a:endParaRPr>
          </a:p>
          <a:p>
            <a:r>
              <a:rPr lang="en-GB" sz="2800" i="1" dirty="0">
                <a:solidFill>
                  <a:schemeClr val="tx1">
                    <a:lumMod val="95000"/>
                    <a:lumOff val="5000"/>
                  </a:schemeClr>
                </a:solidFill>
              </a:rPr>
              <a:t>Routine Activities Theory</a:t>
            </a:r>
            <a:endParaRPr lang="en-GB" sz="2800" dirty="0"/>
          </a:p>
        </p:txBody>
      </p:sp>
    </p:spTree>
    <p:extLst>
      <p:ext uri="{BB962C8B-B14F-4D97-AF65-F5344CB8AC3E}">
        <p14:creationId xmlns:p14="http://schemas.microsoft.com/office/powerpoint/2010/main" val="1670916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F0A65-FA79-A372-D465-C722DF542F52}"/>
              </a:ext>
            </a:extLst>
          </p:cNvPr>
          <p:cNvSpPr>
            <a:spLocks noGrp="1"/>
          </p:cNvSpPr>
          <p:nvPr>
            <p:ph type="title"/>
          </p:nvPr>
        </p:nvSpPr>
        <p:spPr/>
        <p:txBody>
          <a:bodyPr/>
          <a:lstStyle/>
          <a:p>
            <a:r>
              <a:rPr lang="en-GB" i="1" dirty="0"/>
              <a:t>Victim Precipitation Theory</a:t>
            </a:r>
            <a:br>
              <a:rPr lang="en-GB" i="1" dirty="0"/>
            </a:br>
            <a:endParaRPr lang="en-GB" dirty="0"/>
          </a:p>
        </p:txBody>
      </p:sp>
      <p:sp>
        <p:nvSpPr>
          <p:cNvPr id="3" name="Text Placeholder 2">
            <a:extLst>
              <a:ext uri="{FF2B5EF4-FFF2-40B4-BE49-F238E27FC236}">
                <a16:creationId xmlns:a16="http://schemas.microsoft.com/office/drawing/2014/main" id="{AFEDCE52-4495-B027-CC05-FA5A8C29108F}"/>
              </a:ext>
            </a:extLst>
          </p:cNvPr>
          <p:cNvSpPr>
            <a:spLocks noGrp="1"/>
          </p:cNvSpPr>
          <p:nvPr>
            <p:ph type="body" sz="quarter" idx="14"/>
          </p:nvPr>
        </p:nvSpPr>
        <p:spPr>
          <a:xfrm>
            <a:off x="5977054" y="924512"/>
            <a:ext cx="5174650" cy="5008977"/>
          </a:xfrm>
        </p:spPr>
        <p:txBody>
          <a:bodyPr>
            <a:normAutofit fontScale="70000" lnSpcReduction="20000"/>
          </a:bodyPr>
          <a:lstStyle/>
          <a:p>
            <a:r>
              <a:rPr lang="en-GB" sz="3400" dirty="0"/>
              <a:t>Some people may initiate the confrontation that eventually leads to their injury or death.</a:t>
            </a:r>
          </a:p>
          <a:p>
            <a:r>
              <a:rPr lang="en-GB" sz="3400" dirty="0"/>
              <a:t>Domestic abuse victims often contribute to their attacks by pursuing a relationship with the attacker.</a:t>
            </a:r>
          </a:p>
          <a:p>
            <a:r>
              <a:rPr lang="en-GB" sz="3400" dirty="0"/>
              <a:t>A woman may become the target of domestic violence when she disobeys the wishes which results in a backlash from her jealous spouse or partner.</a:t>
            </a:r>
          </a:p>
          <a:p>
            <a:r>
              <a:rPr lang="en-GB" sz="3400" dirty="0"/>
              <a:t>Becoming a member of a gang. </a:t>
            </a:r>
          </a:p>
          <a:p>
            <a:endParaRPr lang="en-GB" dirty="0"/>
          </a:p>
        </p:txBody>
      </p:sp>
    </p:spTree>
    <p:extLst>
      <p:ext uri="{BB962C8B-B14F-4D97-AF65-F5344CB8AC3E}">
        <p14:creationId xmlns:p14="http://schemas.microsoft.com/office/powerpoint/2010/main" val="31004644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1A287-B32A-B13F-9009-983CAA1D8657}"/>
              </a:ext>
            </a:extLst>
          </p:cNvPr>
          <p:cNvSpPr>
            <a:spLocks noGrp="1"/>
          </p:cNvSpPr>
          <p:nvPr>
            <p:ph type="title"/>
          </p:nvPr>
        </p:nvSpPr>
        <p:spPr/>
        <p:txBody>
          <a:bodyPr/>
          <a:lstStyle/>
          <a:p>
            <a:r>
              <a:rPr lang="en-GB" dirty="0"/>
              <a:t>Lifestyle Theory</a:t>
            </a:r>
          </a:p>
        </p:txBody>
      </p:sp>
      <p:sp>
        <p:nvSpPr>
          <p:cNvPr id="3" name="Text Placeholder 2">
            <a:extLst>
              <a:ext uri="{FF2B5EF4-FFF2-40B4-BE49-F238E27FC236}">
                <a16:creationId xmlns:a16="http://schemas.microsoft.com/office/drawing/2014/main" id="{2C231B04-8DE5-883C-6CE1-A747E0DC1F3B}"/>
              </a:ext>
            </a:extLst>
          </p:cNvPr>
          <p:cNvSpPr>
            <a:spLocks noGrp="1"/>
          </p:cNvSpPr>
          <p:nvPr>
            <p:ph type="body" sz="quarter" idx="14"/>
          </p:nvPr>
        </p:nvSpPr>
        <p:spPr>
          <a:xfrm>
            <a:off x="5809785" y="924512"/>
            <a:ext cx="5341919" cy="5008977"/>
          </a:xfrm>
        </p:spPr>
        <p:txBody>
          <a:bodyPr>
            <a:normAutofit fontScale="92500"/>
          </a:bodyPr>
          <a:lstStyle/>
          <a:p>
            <a:r>
              <a:rPr lang="en-GB" sz="2400" dirty="0"/>
              <a:t>Some criminologists believe people may become crime victims because their lifestyle increases their </a:t>
            </a:r>
            <a:r>
              <a:rPr lang="en-GB" sz="2400" b="1" dirty="0"/>
              <a:t>exposure to criminal offenders</a:t>
            </a:r>
            <a:r>
              <a:rPr lang="en-GB" sz="2400" dirty="0"/>
              <a:t>.</a:t>
            </a:r>
          </a:p>
          <a:p>
            <a:r>
              <a:rPr lang="en-GB" sz="2400" dirty="0"/>
              <a:t>People who drink frequently have are most likely to be assaulted.</a:t>
            </a:r>
            <a:endParaRPr lang="en-GB" sz="2400" dirty="0">
              <a:cs typeface="Calibri"/>
            </a:endParaRPr>
          </a:p>
          <a:p>
            <a:r>
              <a:rPr lang="en-GB" sz="2400" dirty="0"/>
              <a:t>People who belong to groups that have an extremely risky life—homeless, drug users, gang members—are at high risk for victimisation; the more time they are exposed to street life, the greater their risk of becoming crime victims.</a:t>
            </a:r>
          </a:p>
          <a:p>
            <a:endParaRPr lang="en-GB" dirty="0"/>
          </a:p>
        </p:txBody>
      </p:sp>
    </p:spTree>
    <p:extLst>
      <p:ext uri="{BB962C8B-B14F-4D97-AF65-F5344CB8AC3E}">
        <p14:creationId xmlns:p14="http://schemas.microsoft.com/office/powerpoint/2010/main" val="1170540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25CAA-DB06-B199-1378-DBAE4535D660}"/>
              </a:ext>
            </a:extLst>
          </p:cNvPr>
          <p:cNvSpPr>
            <a:spLocks noGrp="1"/>
          </p:cNvSpPr>
          <p:nvPr>
            <p:ph type="title"/>
          </p:nvPr>
        </p:nvSpPr>
        <p:spPr/>
        <p:txBody>
          <a:bodyPr/>
          <a:lstStyle/>
          <a:p>
            <a:r>
              <a:rPr lang="en-GB" dirty="0"/>
              <a:t>Deviant Place Theory</a:t>
            </a:r>
          </a:p>
        </p:txBody>
      </p:sp>
      <p:sp>
        <p:nvSpPr>
          <p:cNvPr id="3" name="Text Placeholder 2">
            <a:extLst>
              <a:ext uri="{FF2B5EF4-FFF2-40B4-BE49-F238E27FC236}">
                <a16:creationId xmlns:a16="http://schemas.microsoft.com/office/drawing/2014/main" id="{D602661B-59F8-B21D-DFD8-07DE1F9F0C23}"/>
              </a:ext>
            </a:extLst>
          </p:cNvPr>
          <p:cNvSpPr>
            <a:spLocks noGrp="1"/>
          </p:cNvSpPr>
          <p:nvPr>
            <p:ph type="body" sz="quarter" idx="14"/>
          </p:nvPr>
        </p:nvSpPr>
        <p:spPr/>
        <p:txBody>
          <a:bodyPr>
            <a:normAutofit fontScale="85000" lnSpcReduction="20000"/>
          </a:bodyPr>
          <a:lstStyle/>
          <a:p>
            <a:r>
              <a:rPr lang="en-GB" sz="3000" dirty="0"/>
              <a:t>The more often victims visit dangerous places, the more likely they will be exposed to crime and violence. </a:t>
            </a:r>
          </a:p>
          <a:p>
            <a:r>
              <a:rPr lang="en-GB" sz="3000" dirty="0"/>
              <a:t>Victims do not encourage crime, but are victim prone because they live in </a:t>
            </a:r>
            <a:r>
              <a:rPr lang="en-GB" sz="3000" b="1" dirty="0"/>
              <a:t>socially disorganised high-crime areas</a:t>
            </a:r>
          </a:p>
          <a:p>
            <a:r>
              <a:rPr lang="en-GB" sz="3000" dirty="0"/>
              <a:t>Victims have a greatest risk of encountering criminal offenders, irrespective of their own behaviour or lifestyle.</a:t>
            </a:r>
          </a:p>
          <a:p>
            <a:endParaRPr lang="en-GB" dirty="0"/>
          </a:p>
        </p:txBody>
      </p:sp>
    </p:spTree>
    <p:extLst>
      <p:ext uri="{BB962C8B-B14F-4D97-AF65-F5344CB8AC3E}">
        <p14:creationId xmlns:p14="http://schemas.microsoft.com/office/powerpoint/2010/main" val="4183800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C1EFE-F91B-7828-2BF5-762AACA6C4EC}"/>
              </a:ext>
            </a:extLst>
          </p:cNvPr>
          <p:cNvSpPr>
            <a:spLocks noGrp="1"/>
          </p:cNvSpPr>
          <p:nvPr>
            <p:ph type="title"/>
          </p:nvPr>
        </p:nvSpPr>
        <p:spPr>
          <a:xfrm>
            <a:off x="529935" y="633845"/>
            <a:ext cx="3990110" cy="2192482"/>
          </a:xfrm>
        </p:spPr>
        <p:txBody>
          <a:bodyPr anchor="ctr">
            <a:normAutofit fontScale="90000"/>
          </a:bodyPr>
          <a:lstStyle/>
          <a:p>
            <a:pPr>
              <a:lnSpc>
                <a:spcPct val="90000"/>
              </a:lnSpc>
            </a:pPr>
            <a:r>
              <a:rPr lang="en-GB" sz="4000" dirty="0"/>
              <a:t>Routine Activities Theory</a:t>
            </a:r>
            <a:br>
              <a:rPr lang="en-GB" sz="2000" dirty="0"/>
            </a:br>
            <a:br>
              <a:rPr lang="en-GB" sz="2000" dirty="0"/>
            </a:br>
            <a:br>
              <a:rPr lang="en-GB" sz="2000" dirty="0"/>
            </a:br>
            <a:br>
              <a:rPr lang="en-GB" sz="2000" dirty="0"/>
            </a:br>
            <a:br>
              <a:rPr lang="en-GB" sz="2000" dirty="0"/>
            </a:br>
            <a:br>
              <a:rPr lang="en-GB" sz="2000" dirty="0"/>
            </a:br>
            <a:endParaRPr lang="en-GB" sz="2000" dirty="0"/>
          </a:p>
        </p:txBody>
      </p:sp>
      <p:sp>
        <p:nvSpPr>
          <p:cNvPr id="10" name="Content Placeholder 2">
            <a:extLst>
              <a:ext uri="{FF2B5EF4-FFF2-40B4-BE49-F238E27FC236}">
                <a16:creationId xmlns:a16="http://schemas.microsoft.com/office/drawing/2014/main" id="{D3D98AA1-17F4-EAE8-29FE-4C34ABD77E42}"/>
              </a:ext>
            </a:extLst>
          </p:cNvPr>
          <p:cNvSpPr>
            <a:spLocks noGrp="1"/>
          </p:cNvSpPr>
          <p:nvPr>
            <p:ph sz="quarter" idx="11"/>
          </p:nvPr>
        </p:nvSpPr>
        <p:spPr>
          <a:xfrm>
            <a:off x="747423" y="1717288"/>
            <a:ext cx="3772622" cy="4579603"/>
          </a:xfrm>
        </p:spPr>
        <p:txBody>
          <a:bodyPr>
            <a:normAutofit fontScale="70000" lnSpcReduction="20000"/>
          </a:bodyPr>
          <a:lstStyle/>
          <a:p>
            <a:r>
              <a:rPr lang="en-GB" sz="2500" dirty="0"/>
              <a:t>The availability of </a:t>
            </a:r>
            <a:r>
              <a:rPr lang="en-GB" sz="2500" b="1" dirty="0"/>
              <a:t>suitable targets</a:t>
            </a:r>
            <a:r>
              <a:rPr lang="en-GB" sz="2500" dirty="0"/>
              <a:t>, such as homes containing easily saleable goods.</a:t>
            </a:r>
          </a:p>
          <a:p>
            <a:r>
              <a:rPr lang="en-GB" sz="2500" dirty="0"/>
              <a:t>The </a:t>
            </a:r>
            <a:r>
              <a:rPr lang="en-GB" sz="2500" b="1" dirty="0"/>
              <a:t>absence of capable guardians</a:t>
            </a:r>
            <a:r>
              <a:rPr lang="en-GB" sz="2500" dirty="0"/>
              <a:t>, such as police, homeowners, neighbours &amp; home security. </a:t>
            </a:r>
          </a:p>
          <a:p>
            <a:r>
              <a:rPr lang="en-GB" sz="2500" dirty="0"/>
              <a:t>The presence of </a:t>
            </a:r>
            <a:r>
              <a:rPr lang="en-GB" sz="2500" b="1" dirty="0"/>
              <a:t>motivated or likely  offenders</a:t>
            </a:r>
            <a:r>
              <a:rPr lang="en-GB" sz="2500" dirty="0"/>
              <a:t>, ready to engage in  criminal behaviour.  </a:t>
            </a:r>
          </a:p>
          <a:p>
            <a:endParaRPr lang="en-US" dirty="0"/>
          </a:p>
        </p:txBody>
      </p:sp>
      <p:pic>
        <p:nvPicPr>
          <p:cNvPr id="5" name="Picture 4">
            <a:extLst>
              <a:ext uri="{FF2B5EF4-FFF2-40B4-BE49-F238E27FC236}">
                <a16:creationId xmlns:a16="http://schemas.microsoft.com/office/drawing/2014/main" id="{FDE36C0A-B0DA-B563-4D14-52B481FB0F4A}"/>
              </a:ext>
            </a:extLst>
          </p:cNvPr>
          <p:cNvPicPr>
            <a:picLocks noChangeAspect="1"/>
          </p:cNvPicPr>
          <p:nvPr/>
        </p:nvPicPr>
        <p:blipFill rotWithShape="1">
          <a:blip r:embed="rId3" cstate="print"/>
          <a:srcRect l="2370" r="4109"/>
          <a:stretch/>
        </p:blipFill>
        <p:spPr>
          <a:xfrm>
            <a:off x="5237732" y="1011601"/>
            <a:ext cx="5971020" cy="5030863"/>
          </a:xfrm>
          <a:prstGeom prst="rect">
            <a:avLst/>
          </a:prstGeom>
          <a:noFill/>
        </p:spPr>
      </p:pic>
    </p:spTree>
    <p:extLst>
      <p:ext uri="{BB962C8B-B14F-4D97-AF65-F5344CB8AC3E}">
        <p14:creationId xmlns:p14="http://schemas.microsoft.com/office/powerpoint/2010/main" val="2946799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A372-3A6D-E9C3-808B-291A2D88BA8C}"/>
              </a:ext>
            </a:extLst>
          </p:cNvPr>
          <p:cNvSpPr>
            <a:spLocks noGrp="1"/>
          </p:cNvSpPr>
          <p:nvPr>
            <p:ph type="title"/>
          </p:nvPr>
        </p:nvSpPr>
        <p:spPr/>
        <p:txBody>
          <a:bodyPr/>
          <a:lstStyle/>
          <a:p>
            <a:r>
              <a:rPr lang="en-GB" dirty="0"/>
              <a:t>Group Task</a:t>
            </a:r>
          </a:p>
        </p:txBody>
      </p:sp>
      <p:sp>
        <p:nvSpPr>
          <p:cNvPr id="3" name="Text Placeholder 2">
            <a:extLst>
              <a:ext uri="{FF2B5EF4-FFF2-40B4-BE49-F238E27FC236}">
                <a16:creationId xmlns:a16="http://schemas.microsoft.com/office/drawing/2014/main" id="{F390CCA7-4268-E9EB-0A1E-349EFA72AF05}"/>
              </a:ext>
            </a:extLst>
          </p:cNvPr>
          <p:cNvSpPr>
            <a:spLocks noGrp="1"/>
          </p:cNvSpPr>
          <p:nvPr>
            <p:ph type="body" sz="quarter" idx="14"/>
          </p:nvPr>
        </p:nvSpPr>
        <p:spPr/>
        <p:txBody>
          <a:bodyPr>
            <a:normAutofit/>
          </a:bodyPr>
          <a:lstStyle/>
          <a:p>
            <a:r>
              <a:rPr lang="en-GB" sz="3400" dirty="0"/>
              <a:t>Which of these theories do you think best explains victimology? </a:t>
            </a:r>
          </a:p>
          <a:p>
            <a:r>
              <a:rPr lang="en-GB" sz="3400" dirty="0"/>
              <a:t>Which ones are outdated? </a:t>
            </a:r>
          </a:p>
        </p:txBody>
      </p:sp>
    </p:spTree>
    <p:extLst>
      <p:ext uri="{BB962C8B-B14F-4D97-AF65-F5344CB8AC3E}">
        <p14:creationId xmlns:p14="http://schemas.microsoft.com/office/powerpoint/2010/main" val="648539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4E97A-C50B-BAEC-ACB3-3ADFDAA5DEAC}"/>
              </a:ext>
            </a:extLst>
          </p:cNvPr>
          <p:cNvSpPr>
            <a:spLocks noGrp="1"/>
          </p:cNvSpPr>
          <p:nvPr>
            <p:ph type="title"/>
          </p:nvPr>
        </p:nvSpPr>
        <p:spPr/>
        <p:txBody>
          <a:bodyPr/>
          <a:lstStyle/>
          <a:p>
            <a:r>
              <a:rPr lang="en-GB" dirty="0"/>
              <a:t>Recent Movement</a:t>
            </a:r>
          </a:p>
        </p:txBody>
      </p:sp>
      <p:sp>
        <p:nvSpPr>
          <p:cNvPr id="3" name="Text Placeholder 2">
            <a:extLst>
              <a:ext uri="{FF2B5EF4-FFF2-40B4-BE49-F238E27FC236}">
                <a16:creationId xmlns:a16="http://schemas.microsoft.com/office/drawing/2014/main" id="{AE6D5F31-0763-041C-9B02-1CA33F3C96B2}"/>
              </a:ext>
            </a:extLst>
          </p:cNvPr>
          <p:cNvSpPr>
            <a:spLocks noGrp="1"/>
          </p:cNvSpPr>
          <p:nvPr>
            <p:ph type="body" sz="quarter" idx="14"/>
          </p:nvPr>
        </p:nvSpPr>
        <p:spPr/>
        <p:txBody>
          <a:bodyPr>
            <a:normAutofit fontScale="92500" lnSpcReduction="10000"/>
          </a:bodyPr>
          <a:lstStyle/>
          <a:p>
            <a:pPr fontAlgn="base"/>
            <a:r>
              <a:rPr lang="en-GB" sz="2200" dirty="0"/>
              <a:t>1970s  where victimology was formally recognized as a subfield within criminology.</a:t>
            </a:r>
          </a:p>
          <a:p>
            <a:pPr fontAlgn="base"/>
            <a:r>
              <a:rPr lang="en-GB" sz="2200" dirty="0"/>
              <a:t>Growth within victimology has been substantial. </a:t>
            </a:r>
          </a:p>
          <a:p>
            <a:pPr fontAlgn="base"/>
            <a:r>
              <a:rPr lang="en-GB" sz="2200" dirty="0"/>
              <a:t>Result of a heightened attention to victims of crime. Increased interest in data collection, theorists and legislation development directed toward the victim rather than the perpetrator. </a:t>
            </a:r>
          </a:p>
          <a:p>
            <a:pPr fontAlgn="base"/>
            <a:r>
              <a:rPr lang="en-GB" sz="2200" dirty="0"/>
              <a:t>Victims’ Rights movement has been influential in drawing attention to crime victims and to the field of victimology.</a:t>
            </a:r>
          </a:p>
          <a:p>
            <a:endParaRPr lang="en-GB" dirty="0"/>
          </a:p>
        </p:txBody>
      </p:sp>
    </p:spTree>
    <p:extLst>
      <p:ext uri="{BB962C8B-B14F-4D97-AF65-F5344CB8AC3E}">
        <p14:creationId xmlns:p14="http://schemas.microsoft.com/office/powerpoint/2010/main" val="35256408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ABBA6-B07C-6EF2-F072-CF384BA4ED31}"/>
              </a:ext>
            </a:extLst>
          </p:cNvPr>
          <p:cNvSpPr>
            <a:spLocks noGrp="1"/>
          </p:cNvSpPr>
          <p:nvPr>
            <p:ph type="title"/>
          </p:nvPr>
        </p:nvSpPr>
        <p:spPr/>
        <p:txBody>
          <a:bodyPr/>
          <a:lstStyle/>
          <a:p>
            <a:r>
              <a:rPr lang="en-GB" sz="4000" dirty="0"/>
              <a:t>Support for Victims</a:t>
            </a:r>
          </a:p>
        </p:txBody>
      </p:sp>
      <p:sp>
        <p:nvSpPr>
          <p:cNvPr id="3" name="Text Placeholder 2">
            <a:extLst>
              <a:ext uri="{FF2B5EF4-FFF2-40B4-BE49-F238E27FC236}">
                <a16:creationId xmlns:a16="http://schemas.microsoft.com/office/drawing/2014/main" id="{A8F2BAE2-3504-9D87-5756-6A7E4010755F}"/>
              </a:ext>
            </a:extLst>
          </p:cNvPr>
          <p:cNvSpPr>
            <a:spLocks noGrp="1"/>
          </p:cNvSpPr>
          <p:nvPr>
            <p:ph type="body" sz="quarter" idx="14"/>
          </p:nvPr>
        </p:nvSpPr>
        <p:spPr/>
        <p:txBody>
          <a:bodyPr>
            <a:normAutofit lnSpcReduction="10000"/>
          </a:bodyPr>
          <a:lstStyle/>
          <a:p>
            <a:r>
              <a:rPr lang="en-GB" sz="2200" dirty="0"/>
              <a:t>1990 – first victim and witness projects in courts, and the Government publishes the Victims’ Charter</a:t>
            </a:r>
          </a:p>
          <a:p>
            <a:r>
              <a:rPr lang="en-GB" sz="2200" dirty="0"/>
              <a:t>1991 – The Home Office agrees to fund the Crown Court Witness Service</a:t>
            </a:r>
          </a:p>
          <a:p>
            <a:r>
              <a:rPr lang="en-GB" sz="2200" dirty="0"/>
              <a:t>1994 – 1 million people a year access support</a:t>
            </a:r>
          </a:p>
          <a:p>
            <a:r>
              <a:rPr lang="en-GB" sz="2200" dirty="0"/>
              <a:t>1995 – Promoting victims’ rights within the CJS launched</a:t>
            </a:r>
          </a:p>
          <a:p>
            <a:r>
              <a:rPr lang="en-GB" sz="2200" dirty="0"/>
              <a:t>1996 – Witness Service in every Crown Court in England and Wales</a:t>
            </a:r>
          </a:p>
        </p:txBody>
      </p:sp>
    </p:spTree>
    <p:extLst>
      <p:ext uri="{BB962C8B-B14F-4D97-AF65-F5344CB8AC3E}">
        <p14:creationId xmlns:p14="http://schemas.microsoft.com/office/powerpoint/2010/main" val="4185583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287F3-80CE-5A98-B4B3-A134876822B8}"/>
              </a:ext>
            </a:extLst>
          </p:cNvPr>
          <p:cNvSpPr>
            <a:spLocks noGrp="1"/>
          </p:cNvSpPr>
          <p:nvPr>
            <p:ph type="title"/>
          </p:nvPr>
        </p:nvSpPr>
        <p:spPr/>
        <p:txBody>
          <a:bodyPr/>
          <a:lstStyle/>
          <a:p>
            <a:r>
              <a:rPr lang="en-GB" dirty="0"/>
              <a:t>Group Discussions </a:t>
            </a:r>
          </a:p>
        </p:txBody>
      </p:sp>
      <p:sp>
        <p:nvSpPr>
          <p:cNvPr id="3" name="Text Placeholder 2">
            <a:extLst>
              <a:ext uri="{FF2B5EF4-FFF2-40B4-BE49-F238E27FC236}">
                <a16:creationId xmlns:a16="http://schemas.microsoft.com/office/drawing/2014/main" id="{58D4A1AD-A09C-EC32-E352-D9187E3BAA0E}"/>
              </a:ext>
            </a:extLst>
          </p:cNvPr>
          <p:cNvSpPr>
            <a:spLocks noGrp="1"/>
          </p:cNvSpPr>
          <p:nvPr>
            <p:ph type="body" sz="quarter" idx="14"/>
          </p:nvPr>
        </p:nvSpPr>
        <p:spPr/>
        <p:txBody>
          <a:bodyPr>
            <a:normAutofit/>
          </a:bodyPr>
          <a:lstStyle/>
          <a:p>
            <a:r>
              <a:rPr lang="en-GB" sz="4000" dirty="0"/>
              <a:t>What else do you think should and could  be done to help victims of crime?</a:t>
            </a:r>
          </a:p>
        </p:txBody>
      </p:sp>
    </p:spTree>
    <p:extLst>
      <p:ext uri="{BB962C8B-B14F-4D97-AF65-F5344CB8AC3E}">
        <p14:creationId xmlns:p14="http://schemas.microsoft.com/office/powerpoint/2010/main" val="2602926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1AE51-C5A0-B401-495A-C4F2488B7CCD}"/>
              </a:ext>
            </a:extLst>
          </p:cNvPr>
          <p:cNvSpPr>
            <a:spLocks noGrp="1"/>
          </p:cNvSpPr>
          <p:nvPr>
            <p:ph type="title"/>
          </p:nvPr>
        </p:nvSpPr>
        <p:spPr>
          <a:xfrm>
            <a:off x="810001" y="685799"/>
            <a:ext cx="10571998" cy="3261733"/>
          </a:xfrm>
        </p:spPr>
        <p:txBody>
          <a:bodyPr/>
          <a:lstStyle/>
          <a:p>
            <a:r>
              <a:rPr lang="en-GB" sz="8000" dirty="0"/>
              <a:t>Any Questions? </a:t>
            </a:r>
          </a:p>
        </p:txBody>
      </p:sp>
    </p:spTree>
    <p:extLst>
      <p:ext uri="{BB962C8B-B14F-4D97-AF65-F5344CB8AC3E}">
        <p14:creationId xmlns:p14="http://schemas.microsoft.com/office/powerpoint/2010/main" val="30283352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TM11381587_Win32_SL_v6" id="{5005B820-A0B7-49EA-8569-DCF0CD2DBB9D}" vid="{2E48C80D-E25D-44C4-BCFD-F1465E9B61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F29F0C84-2C14-4FB8-88C2-9577181F2CC2}">
  <ds:schemaRefs>
    <ds:schemaRef ds:uri="http://schemas.microsoft.com/sharepoint/v3/contenttype/forms"/>
  </ds:schemaRefs>
</ds:datastoreItem>
</file>

<file path=customXml/itemProps2.xml><?xml version="1.0" encoding="utf-8"?>
<ds:datastoreItem xmlns:ds="http://schemas.openxmlformats.org/officeDocument/2006/customXml" ds:itemID="{272B3831-C4F2-498C-8E5F-F8D6F90548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4ACCF44-01D5-4C40-9EAC-D3C3683409F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{13F63043-30FA-41A6-8893-BDECABB93C4B}TF4e23ad37-c1a6-42e6-a6ec-6518d97eca9ec3cad5d6_win32-e4fb00466b0d</Template>
  <TotalTime>0</TotalTime>
  <Words>2575</Words>
  <Application>Microsoft Office PowerPoint</Application>
  <PresentationFormat>Widescreen</PresentationFormat>
  <Paragraphs>179</Paragraphs>
  <Slides>45</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Aptos</vt:lpstr>
      <vt:lpstr>Arial</vt:lpstr>
      <vt:lpstr>Barlow</vt:lpstr>
      <vt:lpstr>Calibri</vt:lpstr>
      <vt:lpstr>Century Gothic</vt:lpstr>
      <vt:lpstr>Segoe UI</vt:lpstr>
      <vt:lpstr>Wingdings 2</vt:lpstr>
      <vt:lpstr>Quotable</vt:lpstr>
      <vt:lpstr>Social Inclusion, Victimisation and Welfare</vt:lpstr>
      <vt:lpstr>This module:</vt:lpstr>
      <vt:lpstr>Expectations</vt:lpstr>
      <vt:lpstr>Referencing refresher! </vt:lpstr>
      <vt:lpstr>What is your Module all about?</vt:lpstr>
      <vt:lpstr>Assignment 1</vt:lpstr>
      <vt:lpstr>Option 1</vt:lpstr>
      <vt:lpstr>Option 2</vt:lpstr>
      <vt:lpstr>Assignment 2</vt:lpstr>
      <vt:lpstr>Class Question:  What do we mean by the CJS?  What roles/organisations do you think of when you think of the CJS?</vt:lpstr>
      <vt:lpstr>Criminal Justice System</vt:lpstr>
      <vt:lpstr>Class Task  In groups discuss the following:  1. What does vulnerability mean to you? 2. Have you ever felt vulnerable?  3. If so, in what situation? 4. Discuss who can be a vulnerable person? 5. Any particular categories of people? 6. Do any specific crimes make you think of vulnerability? </vt:lpstr>
      <vt:lpstr>Definition of vulnerability</vt:lpstr>
      <vt:lpstr>Across police forces the definition of vulnerability differs, and there is no legal definition of the word. However, the following is how the College of Policing define vulnerability:  “a state or condition where a person is unable to protect themselves from harm, exploitation, or victimisation due to personal circumstances, situational factors, or inherent characteristics” </vt:lpstr>
      <vt:lpstr>Who can be classed as vulnerable?</vt:lpstr>
      <vt:lpstr>Who can be classed as vulnerable?</vt:lpstr>
      <vt:lpstr>Class Question  In groups discuss what the CJS can do to reduce the risk to vulnerable people, as witnesses, victims and suspects? </vt:lpstr>
      <vt:lpstr>#MeToo Movement</vt:lpstr>
      <vt:lpstr>Harvey Weinstein </vt:lpstr>
      <vt:lpstr> Class Task:  Following the #MeeToo movement, several police forces in England and Wales adopted the ‘We believe you’ slogan.  Do you think this was the right move? Do you see any problems with the ‘We believe you’ slogan?</vt:lpstr>
      <vt:lpstr>Victims</vt:lpstr>
      <vt:lpstr> Definition of a victim:   The CPS defines a victim as:  “a person who suffers direct physical, mental, emotional harm, or economic loss caused by a criminal offence” </vt:lpstr>
      <vt:lpstr>In your groups discuss: Is there such a thing as a victimless crime?  Can you think of any examples? </vt:lpstr>
      <vt:lpstr>Fraud – Epidemic within a pandemic  Messages/letters from organisations – who falls for them?  According to Crime Survey for England &amp; Wales since 2019 fraud has risen by a quarter 24%.  (CSEW May 2020 to March 2021) CSEW showed that theft decreased by  20% over the same period Victims = the most vulnerable of society Victims Commissioner – ‘criminal justice system has treated fraud as the poor relation to other crime types’  </vt:lpstr>
      <vt:lpstr>Victimless Crimes</vt:lpstr>
      <vt:lpstr>Understanding Victimology</vt:lpstr>
      <vt:lpstr>Victimology What is it?</vt:lpstr>
      <vt:lpstr> Victimology – What is it?  Victimology historically developed from criminal lawyers/criminologists (Wolfgang, 1958; Mendelsohnm 1956; Fattah, 1986 &amp; Van Dijk, 1999)  Two approaches to Victimology as Cressey (1992) claimed:  Humanistic (the suffering experienced)   Scientific Approach (reaction to the crime and social change)   </vt:lpstr>
      <vt:lpstr>World Society of Victimology  Organisation that brings Organisations, Governments, Professionals, Academics and voluntary organisations together to improve the plight of victims of crime and the abuse of power around the globe.  Discuss &amp; consult on international issues about victims.  Run advocacy &amp; promote victim's rights.  http://www.worldsocietyofvictimology.org </vt:lpstr>
      <vt:lpstr>The World Society of Victimology definition of victimology:  “The scientific study of the extent, nature and causes of criminal victimisation, its consequences for the persons involved and the reactions thereto by society, in particular the police and criminal justice system as well as voluntary workers and professional helpers” Discuss definition </vt:lpstr>
      <vt:lpstr>United Nations  State that victimisation can be experienced as a result of criminal and non-criminal harms.  Abuse of Power – abuse of economic / political power Jamal Khashoggi US based journalist, critical of Saudi Arabia's Government murdered in the country's consulate Turkey 2018.  Being treated unfairly out of intent Bullying   Perpetrators argue that they had no intention to harm Stalking – unwanted surveillance/harassment </vt:lpstr>
      <vt:lpstr>Development of Victimology  A field of study began in the 1940s and 1950s   Hans Von Hentig (1948)  Mendelsohn (1950s)  Marvin Wolfgang (1958)   </vt:lpstr>
      <vt:lpstr>Hans Von Hentig  Stated that victims may provoke victimisation: Identified 13 Predispositions: Young, old &amp; female – ignorant of risk taking or be taking advantage of. Immigrants – due to their social status and lack of activity in the community. Mentally ill/depressed – don’t recognise or respond to danger due to mental state Tormentors – provoke violence The blocked  - caught in poor decisions     </vt:lpstr>
      <vt:lpstr>Mendelsohn  Examined the relationship between victims and offenders.  Early work was especially focused around victim actions and weaknesses. He attempted to qualify the ‘victims guilt contributes to the crime’. Ranging from ‘completely innocent’  to the ‘most guilty victim’ The ‘victim blaming’ attracted considerable criticism </vt:lpstr>
      <vt:lpstr>Marvin Wolfgang  Patterns in Criminal Homicide (1958) ‘victims were a direct positive precipitator in the crime’ 588 homicides Philadelphia 26% of homicides was victim-initiated  Inspired other studies Amir Patterns of Forcible Rape (1971) 646 forcible rapes in Philadelphia 19% of these rapes were victim-initiated (agreeing to sexual relations but retracting) Was criticised by feminists, police attitude to rape victims, factors on the victim “ walk in dark alleys after dark”. Rape victims blamed for what they wear, drunk, nightclubs, sexual partners – although attitudes have changed, these can stil come up today. </vt:lpstr>
      <vt:lpstr>Theories</vt:lpstr>
      <vt:lpstr>Victim Precipitation Theory </vt:lpstr>
      <vt:lpstr>Lifestyle Theory</vt:lpstr>
      <vt:lpstr>Deviant Place Theory</vt:lpstr>
      <vt:lpstr>Routine Activities Theory      </vt:lpstr>
      <vt:lpstr>Group Task</vt:lpstr>
      <vt:lpstr>Recent Movement</vt:lpstr>
      <vt:lpstr>Support for Victims</vt:lpstr>
      <vt:lpstr>Group Discussions </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Nerys Musgrove</dc:creator>
  <cp:lastModifiedBy>Nerys Musgrove</cp:lastModifiedBy>
  <cp:revision>1</cp:revision>
  <dcterms:created xsi:type="dcterms:W3CDTF">2026-09-15T06:47:57Z</dcterms:created>
  <dcterms:modified xsi:type="dcterms:W3CDTF">2026-09-16T09:15:38Z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