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304" r:id="rId2"/>
    <p:sldId id="590" r:id="rId3"/>
    <p:sldId id="591" r:id="rId4"/>
    <p:sldId id="592" r:id="rId5"/>
    <p:sldId id="593" r:id="rId6"/>
    <p:sldId id="594" r:id="rId7"/>
    <p:sldId id="595" r:id="rId8"/>
    <p:sldId id="596" r:id="rId9"/>
    <p:sldId id="597" r:id="rId10"/>
    <p:sldId id="598" r:id="rId11"/>
    <p:sldId id="599" r:id="rId12"/>
    <p:sldId id="600" r:id="rId13"/>
    <p:sldId id="601" r:id="rId14"/>
    <p:sldId id="602" r:id="rId15"/>
    <p:sldId id="603" r:id="rId16"/>
    <p:sldId id="604" r:id="rId17"/>
    <p:sldId id="605" r:id="rId18"/>
    <p:sldId id="606" r:id="rId19"/>
    <p:sldId id="607" r:id="rId20"/>
    <p:sldId id="608" r:id="rId21"/>
    <p:sldId id="609" r:id="rId22"/>
    <p:sldId id="610" r:id="rId23"/>
    <p:sldId id="611" r:id="rId24"/>
    <p:sldId id="612" r:id="rId25"/>
    <p:sldId id="613" r:id="rId26"/>
    <p:sldId id="614" r:id="rId27"/>
    <p:sldId id="615" r:id="rId28"/>
    <p:sldId id="616" r:id="rId29"/>
    <p:sldId id="61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with any type of evaluation, clarity in terms of what should be achieved should provide a strong foundation for any analysis of performance. In some cases, objectives can be set that are fairly easy to measure, based on clear quantifiable data; however, this isn’t always so. Some aspects of performance are harder to measure and involve more qualitative data, but these may form a critical part of the analysis of performance. However difficult the process of measurement may be, it is clear that the more evidence on performance and the outcomes of behaviour that can be gathered, the more effective the process of managing performance is likely to be and the more likely the employee’s acceptance, engagement and agreement within that process.</a:t>
            </a:r>
            <a:endParaRPr lang="en-GB" dirty="0"/>
          </a:p>
        </p:txBody>
      </p:sp>
      <p:sp>
        <p:nvSpPr>
          <p:cNvPr id="4" name="Slide Number Placeholder 3"/>
          <p:cNvSpPr>
            <a:spLocks noGrp="1"/>
          </p:cNvSpPr>
          <p:nvPr>
            <p:ph type="sldNum" sz="quarter" idx="5"/>
          </p:nvPr>
        </p:nvSpPr>
        <p:spPr/>
        <p:txBody>
          <a:bodyPr/>
          <a:lstStyle/>
          <a:p>
            <a:fld id="{7048A9E8-F96D-4D47-8B2F-547021A6FFDB}" type="slidenum">
              <a:rPr lang="en-GB" smtClean="0"/>
              <a:t>4</a:t>
            </a:fld>
            <a:endParaRPr lang="en-GB"/>
          </a:p>
        </p:txBody>
      </p:sp>
    </p:spTree>
    <p:extLst>
      <p:ext uri="{BB962C8B-B14F-4D97-AF65-F5344CB8AC3E}">
        <p14:creationId xmlns:p14="http://schemas.microsoft.com/office/powerpoint/2010/main" val="1634784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Critical incidents- Here, rather than gathering general data on performance through feedback and/or observation, there is a focus on specific incidents or areas of the job that are considered to be particularly important to successful performance in the job. A good example of a critical area of performance would be ‘dealing with a customer complaint’. A focus on critical incidents is often seen to offer value in situations where timescales and resources are tight and a few key areas of the job have a significant impact on overall performance.</a:t>
            </a:r>
            <a:endParaRPr lang="en-GB" dirty="0"/>
          </a:p>
        </p:txBody>
      </p:sp>
      <p:sp>
        <p:nvSpPr>
          <p:cNvPr id="4" name="Slide Number Placeholder 3"/>
          <p:cNvSpPr>
            <a:spLocks noGrp="1"/>
          </p:cNvSpPr>
          <p:nvPr>
            <p:ph type="sldNum" sz="quarter" idx="5"/>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2003284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Objective-based rating scale To improve the objectivity of the process, these types of scales require the manager to rate an employee on a scale relating to the degree to which a particular objective has been achieved. </a:t>
            </a:r>
          </a:p>
          <a:p>
            <a:r>
              <a:rPr lang="en-GB" sz="1200" b="0" i="0" kern="1200" dirty="0">
                <a:solidFill>
                  <a:schemeClr val="tx1"/>
                </a:solidFill>
                <a:effectLst/>
                <a:latin typeface="+mn-lt"/>
                <a:ea typeface="+mn-ea"/>
                <a:cs typeface="+mn-cs"/>
              </a:rPr>
              <a:t>Objectivity will be enhanced by effectively worded objectives (SMART), with clearly identified criteria for success in place. </a:t>
            </a:r>
          </a:p>
          <a:p>
            <a:r>
              <a:rPr lang="en-GB" sz="1200" b="0" i="0" kern="1200" dirty="0">
                <a:solidFill>
                  <a:schemeClr val="tx1"/>
                </a:solidFill>
                <a:effectLst/>
                <a:latin typeface="+mn-lt"/>
                <a:ea typeface="+mn-ea"/>
                <a:cs typeface="+mn-cs"/>
              </a:rPr>
              <a:t>Rating scales that are points-based Points are allocated to the different parts of the job that the employee carries out. Graded statements indicate how successfully the employee has fulfilled each of the main areas of their job description. This provides a more holistic understanding of the employee’s performance and can show where particular strengths in performance lie and also those performance areas that need to be improved or developed. </a:t>
            </a:r>
          </a:p>
          <a:p>
            <a:r>
              <a:rPr lang="en-GB" sz="1200" b="0" i="0" kern="1200" dirty="0">
                <a:solidFill>
                  <a:schemeClr val="tx1"/>
                </a:solidFill>
                <a:effectLst/>
                <a:latin typeface="+mn-lt"/>
                <a:ea typeface="+mn-ea"/>
                <a:cs typeface="+mn-cs"/>
              </a:rPr>
              <a:t>Behaviourally-anchored rating scales Behaviourally-anchored rating scales (BARS) provide specific behavioural descriptions to define each of the points on a scale. These are aimed at improving the objectivity of any decisions on ratings. Because behaviours are clearly described, this system is targeted at getting managers to assess specific work behaviours rather than a subjective judgement on personality. Because of the level of detail involved they are time-consuming to develop, but once in place can offer objectivity to the assessment process. </a:t>
            </a:r>
          </a:p>
          <a:p>
            <a:r>
              <a:rPr lang="en-GB" sz="1200" b="0" i="0" kern="1200" dirty="0">
                <a:solidFill>
                  <a:schemeClr val="tx1"/>
                </a:solidFill>
                <a:effectLst/>
                <a:latin typeface="+mn-lt"/>
                <a:ea typeface="+mn-ea"/>
                <a:cs typeface="+mn-cs"/>
              </a:rPr>
              <a:t>Behavioural observation scales These are scales developed around statements that summarize desirable or undesirable behaviour. They are often based around critical incidents such as ‘deals with customer complaints promptly and effectively’. Usually the assessor will use a Likert scale to assess the statement, where 1 may equate to ‘never observed’ and 5 ‘always’. Managers should be recording instances when they have actually observed the employee engaging in the relevant behaviour. This process should encourage managers to record specific ex­ </a:t>
            </a:r>
            <a:r>
              <a:rPr lang="en-GB" sz="1200" b="0" i="0" kern="1200" dirty="0" err="1">
                <a:solidFill>
                  <a:schemeClr val="tx1"/>
                </a:solidFill>
                <a:effectLst/>
                <a:latin typeface="+mn-lt"/>
                <a:ea typeface="+mn-ea"/>
                <a:cs typeface="+mn-cs"/>
              </a:rPr>
              <a:t>amples</a:t>
            </a:r>
            <a:r>
              <a:rPr lang="en-GB" sz="1200" b="0" i="0" kern="1200" dirty="0">
                <a:solidFill>
                  <a:schemeClr val="tx1"/>
                </a:solidFill>
                <a:effectLst/>
                <a:latin typeface="+mn-lt"/>
                <a:ea typeface="+mn-ea"/>
                <a:cs typeface="+mn-cs"/>
              </a:rPr>
              <a:t> to support assessment decisions.</a:t>
            </a:r>
            <a:endParaRPr lang="en-GB" dirty="0"/>
          </a:p>
        </p:txBody>
      </p:sp>
      <p:sp>
        <p:nvSpPr>
          <p:cNvPr id="4" name="Slide Number Placeholder 3"/>
          <p:cNvSpPr>
            <a:spLocks noGrp="1"/>
          </p:cNvSpPr>
          <p:nvPr>
            <p:ph type="sldNum" sz="quarter" idx="5"/>
          </p:nvPr>
        </p:nvSpPr>
        <p:spPr/>
        <p:txBody>
          <a:bodyPr/>
          <a:lstStyle/>
          <a:p>
            <a:fld id="{7048A9E8-F96D-4D47-8B2F-547021A6FFDB}" type="slidenum">
              <a:rPr lang="en-GB" smtClean="0"/>
              <a:t>17</a:t>
            </a:fld>
            <a:endParaRPr lang="en-GB"/>
          </a:p>
        </p:txBody>
      </p:sp>
    </p:spTree>
    <p:extLst>
      <p:ext uri="{BB962C8B-B14F-4D97-AF65-F5344CB8AC3E}">
        <p14:creationId xmlns:p14="http://schemas.microsoft.com/office/powerpoint/2010/main" val="33068130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Managing performance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b="1" dirty="0"/>
              <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Measuring Performance management</a:t>
            </a:r>
            <a:br>
              <a:rPr lang="en-GB" dirty="0" smtClean="0"/>
            </a:br>
            <a:endParaRPr lang="en-GB" dirty="0"/>
          </a:p>
        </p:txBody>
      </p:sp>
      <p:sp>
        <p:nvSpPr>
          <p:cNvPr id="3" name="Subtitle 2"/>
          <p:cNvSpPr>
            <a:spLocks noGrp="1"/>
          </p:cNvSpPr>
          <p:nvPr>
            <p:ph type="subTitle" idx="1"/>
          </p:nvPr>
        </p:nvSpPr>
        <p:spPr/>
        <p:txBody>
          <a:bodyPr/>
          <a:lstStyle/>
          <a:p>
            <a:r>
              <a:rPr lang="en-GB" dirty="0" smtClean="0"/>
              <a:t>Prof DP</a:t>
            </a:r>
            <a:endParaRPr lang="en-GB" dirty="0"/>
          </a:p>
        </p:txBody>
      </p:sp>
    </p:spTree>
    <p:extLst>
      <p:ext uri="{BB962C8B-B14F-4D97-AF65-F5344CB8AC3E}">
        <p14:creationId xmlns:p14="http://schemas.microsoft.com/office/powerpoint/2010/main" val="3397130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learning outcomes</a:t>
            </a:r>
          </a:p>
        </p:txBody>
      </p:sp>
      <p:sp>
        <p:nvSpPr>
          <p:cNvPr id="3" name="Content Placeholder 2"/>
          <p:cNvSpPr>
            <a:spLocks noGrp="1"/>
          </p:cNvSpPr>
          <p:nvPr>
            <p:ph idx="1"/>
          </p:nvPr>
        </p:nvSpPr>
        <p:spPr>
          <a:xfrm>
            <a:off x="413103" y="2070390"/>
            <a:ext cx="7886700" cy="3665619"/>
          </a:xfrm>
        </p:spPr>
        <p:txBody>
          <a:bodyPr>
            <a:noAutofit/>
          </a:bodyPr>
          <a:lstStyle/>
          <a:p>
            <a:pPr marL="0" indent="0">
              <a:buNone/>
            </a:pPr>
            <a:r>
              <a:rPr lang="en-GB" sz="1450" dirty="0"/>
              <a:t>At the end of todays session we should achieve the following learning outcomes</a:t>
            </a:r>
          </a:p>
          <a:p>
            <a:pPr>
              <a:lnSpc>
                <a:spcPct val="100000"/>
              </a:lnSpc>
            </a:pPr>
            <a:r>
              <a:rPr lang="en-GB" sz="1450" dirty="0"/>
              <a:t>The role of measurement in performance management </a:t>
            </a:r>
          </a:p>
          <a:p>
            <a:pPr>
              <a:lnSpc>
                <a:spcPct val="100000"/>
              </a:lnSpc>
            </a:pPr>
            <a:r>
              <a:rPr lang="en-GB" sz="1450" dirty="0"/>
              <a:t>The types of measures used in PM</a:t>
            </a:r>
          </a:p>
          <a:p>
            <a:pPr>
              <a:lnSpc>
                <a:spcPct val="100000"/>
              </a:lnSpc>
            </a:pPr>
            <a:r>
              <a:rPr lang="en-GB" sz="1450" dirty="0"/>
              <a:t>Methods of obtaining data for measurement</a:t>
            </a:r>
          </a:p>
          <a:p>
            <a:pPr>
              <a:lnSpc>
                <a:spcPct val="100000"/>
              </a:lnSpc>
            </a:pPr>
            <a:r>
              <a:rPr lang="en-GB" sz="1450" dirty="0"/>
              <a:t>The use of ratings and their link with reward</a:t>
            </a:r>
          </a:p>
          <a:p>
            <a:pPr>
              <a:lnSpc>
                <a:spcPct val="100000"/>
              </a:lnSpc>
            </a:pPr>
            <a:r>
              <a:rPr lang="en-GB" sz="1450" dirty="0"/>
              <a:t>How to management underperformance </a:t>
            </a:r>
          </a:p>
          <a:p>
            <a:pPr>
              <a:lnSpc>
                <a:spcPct val="100000"/>
              </a:lnSpc>
            </a:pPr>
            <a:r>
              <a:rPr lang="en-GB" sz="1450" dirty="0"/>
              <a:t>How to manage absence </a:t>
            </a:r>
          </a:p>
        </p:txBody>
      </p:sp>
    </p:spTree>
    <p:extLst>
      <p:ext uri="{BB962C8B-B14F-4D97-AF65-F5344CB8AC3E}">
        <p14:creationId xmlns:p14="http://schemas.microsoft.com/office/powerpoint/2010/main" val="2980928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Introduction</a:t>
            </a:r>
          </a:p>
        </p:txBody>
      </p:sp>
      <p:sp>
        <p:nvSpPr>
          <p:cNvPr id="3" name="Content Placeholder 2"/>
          <p:cNvSpPr>
            <a:spLocks noGrp="1"/>
          </p:cNvSpPr>
          <p:nvPr>
            <p:ph sz="half" idx="1"/>
          </p:nvPr>
        </p:nvSpPr>
        <p:spPr/>
        <p:txBody>
          <a:bodyPr>
            <a:noAutofit/>
          </a:bodyPr>
          <a:lstStyle/>
          <a:p>
            <a:pPr marL="0" indent="0">
              <a:buNone/>
            </a:pPr>
            <a:r>
              <a:rPr lang="en-GB" sz="1400" dirty="0"/>
              <a:t>Managing performance requires clarity of expectations and a measure of the extent to which performance is in line with expectation. </a:t>
            </a:r>
          </a:p>
          <a:p>
            <a:pPr marL="0" indent="0">
              <a:buNone/>
            </a:pPr>
            <a:endParaRPr lang="en-GB" sz="1400" dirty="0"/>
          </a:p>
          <a:p>
            <a:pPr marL="0" indent="0">
              <a:buNone/>
            </a:pPr>
            <a:r>
              <a:rPr lang="en-GB" sz="1400" dirty="0"/>
              <a:t>SMART objectives will improve objectivity and effectiveness of measurement.  </a:t>
            </a:r>
          </a:p>
        </p:txBody>
      </p:sp>
      <p:pic>
        <p:nvPicPr>
          <p:cNvPr id="5" name="Content Placeholder 4">
            <a:extLst>
              <a:ext uri="{FF2B5EF4-FFF2-40B4-BE49-F238E27FC236}">
                <a16:creationId xmlns:a16="http://schemas.microsoft.com/office/drawing/2014/main" id="{2B099714-5F45-41CE-9AC9-32A2CA0CF3BC}"/>
              </a:ext>
            </a:extLst>
          </p:cNvPr>
          <p:cNvPicPr>
            <a:picLocks noGrp="1" noChangeAspect="1"/>
          </p:cNvPicPr>
          <p:nvPr>
            <p:ph sz="half" idx="2"/>
          </p:nvPr>
        </p:nvPicPr>
        <p:blipFill>
          <a:blip r:embed="rId3"/>
          <a:stretch>
            <a:fillRect/>
          </a:stretch>
        </p:blipFill>
        <p:spPr>
          <a:xfrm>
            <a:off x="5328445" y="1902850"/>
            <a:ext cx="3211399" cy="3101858"/>
          </a:xfrm>
          <a:prstGeom prst="rect">
            <a:avLst/>
          </a:prstGeom>
        </p:spPr>
      </p:pic>
    </p:spTree>
    <p:extLst>
      <p:ext uri="{BB962C8B-B14F-4D97-AF65-F5344CB8AC3E}">
        <p14:creationId xmlns:p14="http://schemas.microsoft.com/office/powerpoint/2010/main" val="57366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Qualities of a good measurement tool</a:t>
            </a:r>
          </a:p>
        </p:txBody>
      </p:sp>
      <p:sp>
        <p:nvSpPr>
          <p:cNvPr id="3" name="Content Placeholder 2"/>
          <p:cNvSpPr>
            <a:spLocks noGrp="1"/>
          </p:cNvSpPr>
          <p:nvPr>
            <p:ph idx="1"/>
          </p:nvPr>
        </p:nvSpPr>
        <p:spPr>
          <a:xfrm>
            <a:off x="432695" y="1913877"/>
            <a:ext cx="7886700" cy="3263504"/>
          </a:xfrm>
        </p:spPr>
        <p:txBody>
          <a:bodyPr>
            <a:normAutofit/>
          </a:bodyPr>
          <a:lstStyle/>
          <a:p>
            <a:pPr marL="0" indent="0">
              <a:buNone/>
            </a:pPr>
            <a:r>
              <a:rPr lang="en-GB" dirty="0"/>
              <a:t>Whatever measures are chosen they need to be </a:t>
            </a:r>
          </a:p>
          <a:p>
            <a:r>
              <a:rPr lang="en-GB" dirty="0"/>
              <a:t>meaningful, </a:t>
            </a:r>
          </a:p>
          <a:p>
            <a:r>
              <a:rPr lang="en-GB" dirty="0"/>
              <a:t>objective, </a:t>
            </a:r>
          </a:p>
          <a:p>
            <a:r>
              <a:rPr lang="en-GB" dirty="0"/>
              <a:t>fair and </a:t>
            </a:r>
          </a:p>
          <a:p>
            <a:r>
              <a:rPr lang="en-GB" dirty="0"/>
              <a:t>provide accurate data.</a:t>
            </a:r>
          </a:p>
        </p:txBody>
      </p:sp>
      <p:pic>
        <p:nvPicPr>
          <p:cNvPr id="4" name="Picture 3">
            <a:extLst>
              <a:ext uri="{FF2B5EF4-FFF2-40B4-BE49-F238E27FC236}">
                <a16:creationId xmlns:a16="http://schemas.microsoft.com/office/drawing/2014/main" id="{E7D62D3C-1C15-4107-AC50-705C91CFC6CE}"/>
              </a:ext>
            </a:extLst>
          </p:cNvPr>
          <p:cNvPicPr>
            <a:picLocks noChangeAspect="1"/>
          </p:cNvPicPr>
          <p:nvPr/>
        </p:nvPicPr>
        <p:blipFill>
          <a:blip r:embed="rId2"/>
          <a:stretch>
            <a:fillRect/>
          </a:stretch>
        </p:blipFill>
        <p:spPr>
          <a:xfrm>
            <a:off x="5615667" y="1913877"/>
            <a:ext cx="2940504" cy="3030248"/>
          </a:xfrm>
          <a:prstGeom prst="rect">
            <a:avLst/>
          </a:prstGeom>
        </p:spPr>
      </p:pic>
    </p:spTree>
    <p:extLst>
      <p:ext uri="{BB962C8B-B14F-4D97-AF65-F5344CB8AC3E}">
        <p14:creationId xmlns:p14="http://schemas.microsoft.com/office/powerpoint/2010/main" val="118235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Role of performance management measures </a:t>
            </a:r>
          </a:p>
        </p:txBody>
      </p:sp>
      <p:sp>
        <p:nvSpPr>
          <p:cNvPr id="5" name="Content Placeholder 4">
            <a:extLst>
              <a:ext uri="{FF2B5EF4-FFF2-40B4-BE49-F238E27FC236}">
                <a16:creationId xmlns:a16="http://schemas.microsoft.com/office/drawing/2014/main" id="{8F17C3D8-81FE-4BC9-BDD4-1323B2B5D80F}"/>
              </a:ext>
            </a:extLst>
          </p:cNvPr>
          <p:cNvSpPr>
            <a:spLocks noGrp="1"/>
          </p:cNvSpPr>
          <p:nvPr>
            <p:ph idx="1"/>
          </p:nvPr>
        </p:nvSpPr>
        <p:spPr/>
        <p:txBody>
          <a:bodyPr>
            <a:normAutofit fontScale="85000" lnSpcReduction="10000"/>
          </a:bodyPr>
          <a:lstStyle/>
          <a:p>
            <a:pPr marL="0" indent="0">
              <a:buNone/>
            </a:pPr>
            <a:r>
              <a:rPr lang="en-GB" dirty="0"/>
              <a:t>PM measures provide indications of activities that are important and valued in an organisation. It helps employees to agree, accept and engage in performance management process.</a:t>
            </a:r>
          </a:p>
          <a:p>
            <a:pPr marL="0" indent="0">
              <a:buNone/>
            </a:pPr>
            <a:r>
              <a:rPr lang="en-GB" dirty="0"/>
              <a:t>Armstrong (2009) suggests that the assessment of performance should be balanced between the following criteria: </a:t>
            </a:r>
          </a:p>
          <a:p>
            <a:r>
              <a:rPr lang="en-GB" dirty="0"/>
              <a:t> achievements in relation to objectives set; </a:t>
            </a:r>
          </a:p>
          <a:p>
            <a:r>
              <a:rPr lang="en-GB" dirty="0"/>
              <a:t>the level of knowledge and skills possessed and applied; </a:t>
            </a:r>
          </a:p>
          <a:p>
            <a:r>
              <a:rPr lang="en-GB" dirty="0"/>
              <a:t>behaviour in the job as it impacts on performance (competencies); </a:t>
            </a:r>
          </a:p>
          <a:p>
            <a:r>
              <a:rPr lang="en-GB" dirty="0"/>
              <a:t>the degree to which behaviour upholds the core values of the organization; </a:t>
            </a:r>
          </a:p>
          <a:p>
            <a:r>
              <a:rPr lang="en-GB" dirty="0"/>
              <a:t>day-to-day effectiveness.</a:t>
            </a:r>
            <a:br>
              <a:rPr lang="en-GB" dirty="0"/>
            </a:br>
            <a:endParaRPr lang="en-GB" dirty="0"/>
          </a:p>
        </p:txBody>
      </p:sp>
    </p:spTree>
    <p:extLst>
      <p:ext uri="{BB962C8B-B14F-4D97-AF65-F5344CB8AC3E}">
        <p14:creationId xmlns:p14="http://schemas.microsoft.com/office/powerpoint/2010/main" val="420813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57208-A921-4D2B-B8F3-59B3CA2BFB97}"/>
              </a:ext>
            </a:extLst>
          </p:cNvPr>
          <p:cNvSpPr>
            <a:spLocks noGrp="1"/>
          </p:cNvSpPr>
          <p:nvPr>
            <p:ph type="title"/>
          </p:nvPr>
        </p:nvSpPr>
        <p:spPr/>
        <p:txBody>
          <a:bodyPr/>
          <a:lstStyle/>
          <a:p>
            <a:r>
              <a:rPr lang="en-GB" dirty="0"/>
              <a:t>Types of measure (Traditional measures)</a:t>
            </a:r>
          </a:p>
        </p:txBody>
      </p:sp>
      <p:sp>
        <p:nvSpPr>
          <p:cNvPr id="4" name="Content Placeholder 3">
            <a:extLst>
              <a:ext uri="{FF2B5EF4-FFF2-40B4-BE49-F238E27FC236}">
                <a16:creationId xmlns:a16="http://schemas.microsoft.com/office/drawing/2014/main" id="{F643378B-D360-4DF7-A3E0-A86FD3C87761}"/>
              </a:ext>
            </a:extLst>
          </p:cNvPr>
          <p:cNvSpPr>
            <a:spLocks noGrp="1"/>
          </p:cNvSpPr>
          <p:nvPr>
            <p:ph idx="1"/>
          </p:nvPr>
        </p:nvSpPr>
        <p:spPr/>
        <p:txBody>
          <a:bodyPr/>
          <a:lstStyle/>
          <a:p>
            <a:r>
              <a:rPr lang="en-GB" b="1" dirty="0"/>
              <a:t>Productivity measures- </a:t>
            </a:r>
            <a:r>
              <a:rPr lang="en-GB" dirty="0"/>
              <a:t>Here, performance is assessed simply in terms of the numerical output of performance.</a:t>
            </a:r>
          </a:p>
          <a:p>
            <a:r>
              <a:rPr lang="en-GB" b="1" dirty="0"/>
              <a:t>Quality measures- </a:t>
            </a:r>
            <a:r>
              <a:rPr lang="en-GB" dirty="0"/>
              <a:t>An assessment of quality can often be a more subjective process than that of assessing pure numerical output; however, when clear assessment criteria or standards are provided, that subjectivity can be significantly reduced.</a:t>
            </a:r>
          </a:p>
          <a:p>
            <a:r>
              <a:rPr lang="en-GB" b="1" dirty="0"/>
              <a:t>Behavioural measures- </a:t>
            </a:r>
            <a:r>
              <a:rPr lang="en-GB" dirty="0"/>
              <a:t>The focus here is on assessing the behaviour of an employee and looking in detail at how they achieve the output required.</a:t>
            </a:r>
          </a:p>
        </p:txBody>
      </p:sp>
    </p:spTree>
    <p:extLst>
      <p:ext uri="{BB962C8B-B14F-4D97-AF65-F5344CB8AC3E}">
        <p14:creationId xmlns:p14="http://schemas.microsoft.com/office/powerpoint/2010/main" val="14366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Types of measures (contemporary measures)</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92500"/>
          </a:bodyPr>
          <a:lstStyle/>
          <a:p>
            <a:pPr marL="0" indent="0">
              <a:buNone/>
            </a:pPr>
            <a:r>
              <a:rPr lang="en-GB" b="1" dirty="0"/>
              <a:t>Organization citizenship behaviour- </a:t>
            </a:r>
            <a:r>
              <a:rPr lang="en-GB" dirty="0"/>
              <a:t>this is about behaviour contributing to the success and well-being of the organization that goes beyond the basic task requirements of the role.</a:t>
            </a:r>
          </a:p>
          <a:p>
            <a:pPr marL="0" indent="0">
              <a:buNone/>
            </a:pPr>
            <a:r>
              <a:rPr lang="en-GB" b="1" dirty="0"/>
              <a:t>Contributing to corporate social responsibility initiatives (CSR)- </a:t>
            </a:r>
            <a:r>
              <a:rPr lang="en-GB" dirty="0"/>
              <a:t>initiatives such as volunteering in the local community may be an area of performance that an organization wishes to measure. Whilst not directly impacting on the performance of the organization, contributions to such activity may work towards enhancing the employer brand and the wider image of the organization in the community in which it operates.</a:t>
            </a:r>
          </a:p>
        </p:txBody>
      </p:sp>
    </p:spTree>
    <p:extLst>
      <p:ext uri="{BB962C8B-B14F-4D97-AF65-F5344CB8AC3E}">
        <p14:creationId xmlns:p14="http://schemas.microsoft.com/office/powerpoint/2010/main" val="576230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fontScale="90000"/>
          </a:bodyPr>
          <a:lstStyle/>
          <a:p>
            <a:r>
              <a:rPr lang="en-GB" dirty="0"/>
              <a:t>Types of measures (contemporary measures)</a:t>
            </a:r>
            <a:br>
              <a:rPr lang="en-GB" dirty="0"/>
            </a:br>
            <a:r>
              <a:rPr lang="en-GB" dirty="0"/>
              <a:t>Cont’d</a:t>
            </a:r>
          </a:p>
        </p:txBody>
      </p:sp>
      <p:sp>
        <p:nvSpPr>
          <p:cNvPr id="10" name="Content Placeholder 9">
            <a:extLst>
              <a:ext uri="{FF2B5EF4-FFF2-40B4-BE49-F238E27FC236}">
                <a16:creationId xmlns:a16="http://schemas.microsoft.com/office/drawing/2014/main" id="{DD201670-897A-47E4-BE42-0D5448BFB300}"/>
              </a:ext>
            </a:extLst>
          </p:cNvPr>
          <p:cNvSpPr>
            <a:spLocks noGrp="1"/>
          </p:cNvSpPr>
          <p:nvPr>
            <p:ph idx="1"/>
          </p:nvPr>
        </p:nvSpPr>
        <p:spPr/>
        <p:txBody>
          <a:bodyPr>
            <a:normAutofit/>
          </a:bodyPr>
          <a:lstStyle/>
          <a:p>
            <a:pPr marL="0" indent="0">
              <a:buNone/>
            </a:pPr>
            <a:r>
              <a:rPr lang="en-GB" b="1" dirty="0"/>
              <a:t>Ethical performance </a:t>
            </a:r>
            <a:r>
              <a:rPr lang="en-GB" dirty="0"/>
              <a:t>-Key performance indicators here would be that the individual operates transparently, honestly and is fair to others in the workplace.</a:t>
            </a:r>
          </a:p>
        </p:txBody>
      </p:sp>
    </p:spTree>
    <p:extLst>
      <p:ext uri="{BB962C8B-B14F-4D97-AF65-F5344CB8AC3E}">
        <p14:creationId xmlns:p14="http://schemas.microsoft.com/office/powerpoint/2010/main" val="4208107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obtaining data</a:t>
            </a:r>
          </a:p>
        </p:txBody>
      </p:sp>
      <p:sp>
        <p:nvSpPr>
          <p:cNvPr id="6" name="Content Placeholder 5">
            <a:extLst>
              <a:ext uri="{FF2B5EF4-FFF2-40B4-BE49-F238E27FC236}">
                <a16:creationId xmlns:a16="http://schemas.microsoft.com/office/drawing/2014/main" id="{E68F0552-C101-4FFF-90A6-6D27CD8DB1B5}"/>
              </a:ext>
            </a:extLst>
          </p:cNvPr>
          <p:cNvSpPr>
            <a:spLocks noGrp="1"/>
          </p:cNvSpPr>
          <p:nvPr>
            <p:ph idx="1"/>
          </p:nvPr>
        </p:nvSpPr>
        <p:spPr>
          <a:xfrm>
            <a:off x="419634" y="1624906"/>
            <a:ext cx="7886700" cy="3263504"/>
          </a:xfrm>
        </p:spPr>
        <p:txBody>
          <a:bodyPr>
            <a:noAutofit/>
          </a:bodyPr>
          <a:lstStyle/>
          <a:p>
            <a:pPr>
              <a:lnSpc>
                <a:spcPct val="100000"/>
              </a:lnSpc>
            </a:pPr>
            <a:r>
              <a:rPr lang="en-GB" dirty="0"/>
              <a:t>Business results</a:t>
            </a:r>
          </a:p>
          <a:p>
            <a:pPr>
              <a:lnSpc>
                <a:spcPct val="100000"/>
              </a:lnSpc>
            </a:pPr>
            <a:r>
              <a:rPr lang="en-GB" dirty="0"/>
              <a:t>Observation</a:t>
            </a:r>
          </a:p>
          <a:p>
            <a:pPr>
              <a:lnSpc>
                <a:spcPct val="100000"/>
              </a:lnSpc>
            </a:pPr>
            <a:r>
              <a:rPr lang="en-GB" dirty="0"/>
              <a:t>360-degree feedback</a:t>
            </a:r>
          </a:p>
          <a:p>
            <a:pPr>
              <a:lnSpc>
                <a:spcPct val="100000"/>
              </a:lnSpc>
            </a:pPr>
            <a:r>
              <a:rPr lang="en-GB" dirty="0"/>
              <a:t>Critical incidents</a:t>
            </a:r>
          </a:p>
          <a:p>
            <a:pPr>
              <a:lnSpc>
                <a:spcPct val="100000"/>
              </a:lnSpc>
            </a:pPr>
            <a:r>
              <a:rPr lang="en-GB" dirty="0"/>
              <a:t>Data from learning and development interventions</a:t>
            </a:r>
            <a:endParaRPr lang="en-GB" b="1" dirty="0"/>
          </a:p>
        </p:txBody>
      </p:sp>
    </p:spTree>
    <p:extLst>
      <p:ext uri="{BB962C8B-B14F-4D97-AF65-F5344CB8AC3E}">
        <p14:creationId xmlns:p14="http://schemas.microsoft.com/office/powerpoint/2010/main" val="9182730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56D7476-E01F-428E-A1E2-C4E1B5DC4634}"/>
              </a:ext>
            </a:extLst>
          </p:cNvPr>
          <p:cNvSpPr>
            <a:spLocks noGrp="1"/>
          </p:cNvSpPr>
          <p:nvPr>
            <p:ph idx="1"/>
          </p:nvPr>
        </p:nvSpPr>
        <p:spPr>
          <a:xfrm>
            <a:off x="227743" y="2327009"/>
            <a:ext cx="7886700" cy="2592931"/>
          </a:xfrm>
        </p:spPr>
        <p:txBody>
          <a:bodyPr>
            <a:normAutofit fontScale="92500"/>
          </a:bodyPr>
          <a:lstStyle/>
          <a:p>
            <a:pPr>
              <a:buNone/>
            </a:pPr>
            <a:endParaRPr lang="en-GB" dirty="0"/>
          </a:p>
          <a:p>
            <a:pPr marL="0" indent="0">
              <a:buNone/>
            </a:pPr>
            <a:r>
              <a:rPr lang="en-GB" dirty="0"/>
              <a:t>Which of these methods of data collection for performance management measure will you advise and why</a:t>
            </a:r>
          </a:p>
          <a:p>
            <a:r>
              <a:rPr lang="en-GB" dirty="0"/>
              <a:t>An NHS organisation</a:t>
            </a:r>
          </a:p>
          <a:p>
            <a:r>
              <a:rPr lang="en-GB" dirty="0"/>
              <a:t>A family business</a:t>
            </a:r>
          </a:p>
          <a:p>
            <a:r>
              <a:rPr lang="en-GB" dirty="0"/>
              <a:t>A bank</a:t>
            </a:r>
          </a:p>
        </p:txBody>
      </p:sp>
      <p:pic>
        <p:nvPicPr>
          <p:cNvPr id="23" name="Picture 22">
            <a:extLst>
              <a:ext uri="{FF2B5EF4-FFF2-40B4-BE49-F238E27FC236}">
                <a16:creationId xmlns:a16="http://schemas.microsoft.com/office/drawing/2014/main" id="{47C7804D-8920-430F-A906-50FF298930E2}"/>
              </a:ext>
            </a:extLst>
          </p:cNvPr>
          <p:cNvPicPr>
            <a:picLocks noChangeAspect="1"/>
          </p:cNvPicPr>
          <p:nvPr/>
        </p:nvPicPr>
        <p:blipFill>
          <a:blip r:embed="rId2"/>
          <a:stretch>
            <a:fillRect/>
          </a:stretch>
        </p:blipFill>
        <p:spPr>
          <a:xfrm>
            <a:off x="1371599" y="1194938"/>
            <a:ext cx="2162175" cy="1447380"/>
          </a:xfrm>
          <a:prstGeom prst="rect">
            <a:avLst/>
          </a:prstGeom>
        </p:spPr>
      </p:pic>
    </p:spTree>
    <p:extLst>
      <p:ext uri="{BB962C8B-B14F-4D97-AF65-F5344CB8AC3E}">
        <p14:creationId xmlns:p14="http://schemas.microsoft.com/office/powerpoint/2010/main" val="2978016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Rating and PM measure </a:t>
            </a:r>
          </a:p>
        </p:txBody>
      </p:sp>
      <p:sp>
        <p:nvSpPr>
          <p:cNvPr id="3" name="Content Placeholder 2"/>
          <p:cNvSpPr>
            <a:spLocks noGrp="1"/>
          </p:cNvSpPr>
          <p:nvPr>
            <p:ph idx="1"/>
          </p:nvPr>
        </p:nvSpPr>
        <p:spPr>
          <a:xfrm>
            <a:off x="432695" y="1913877"/>
            <a:ext cx="7886700" cy="3263504"/>
          </a:xfrm>
        </p:spPr>
        <p:txBody>
          <a:bodyPr>
            <a:normAutofit/>
          </a:bodyPr>
          <a:lstStyle/>
          <a:p>
            <a:pPr marL="0" indent="0">
              <a:buNone/>
            </a:pPr>
            <a:r>
              <a:rPr lang="en-GB" dirty="0"/>
              <a:t>Rating system is a critical tool of performance management measure that may be used to link performance to reward.</a:t>
            </a:r>
          </a:p>
        </p:txBody>
      </p:sp>
      <p:pic>
        <p:nvPicPr>
          <p:cNvPr id="4" name="Picture 3">
            <a:extLst>
              <a:ext uri="{FF2B5EF4-FFF2-40B4-BE49-F238E27FC236}">
                <a16:creationId xmlns:a16="http://schemas.microsoft.com/office/drawing/2014/main" id="{25B89A6E-B0D8-4BB2-8639-1C9EF7AA5C52}"/>
              </a:ext>
            </a:extLst>
          </p:cNvPr>
          <p:cNvPicPr>
            <a:picLocks noChangeAspect="1"/>
          </p:cNvPicPr>
          <p:nvPr/>
        </p:nvPicPr>
        <p:blipFill>
          <a:blip r:embed="rId2"/>
          <a:stretch>
            <a:fillRect/>
          </a:stretch>
        </p:blipFill>
        <p:spPr>
          <a:xfrm>
            <a:off x="1600201" y="2975883"/>
            <a:ext cx="5274129" cy="1968242"/>
          </a:xfrm>
          <a:prstGeom prst="rect">
            <a:avLst/>
          </a:prstGeom>
        </p:spPr>
      </p:pic>
    </p:spTree>
    <p:extLst>
      <p:ext uri="{BB962C8B-B14F-4D97-AF65-F5344CB8AC3E}">
        <p14:creationId xmlns:p14="http://schemas.microsoft.com/office/powerpoint/2010/main" val="4105501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Argument for rating </a:t>
            </a:r>
          </a:p>
        </p:txBody>
      </p:sp>
      <p:sp>
        <p:nvSpPr>
          <p:cNvPr id="7" name="Content Placeholder 6">
            <a:extLst>
              <a:ext uri="{FF2B5EF4-FFF2-40B4-BE49-F238E27FC236}">
                <a16:creationId xmlns:a16="http://schemas.microsoft.com/office/drawing/2014/main" id="{5D554E8E-5E86-4B44-8DE5-6D88AFA60931}"/>
              </a:ext>
            </a:extLst>
          </p:cNvPr>
          <p:cNvSpPr>
            <a:spLocks noGrp="1"/>
          </p:cNvSpPr>
          <p:nvPr>
            <p:ph idx="1"/>
          </p:nvPr>
        </p:nvSpPr>
        <p:spPr/>
        <p:txBody>
          <a:bodyPr>
            <a:normAutofit fontScale="92500" lnSpcReduction="10000"/>
          </a:bodyPr>
          <a:lstStyle/>
          <a:p>
            <a:r>
              <a:rPr lang="en-GB" dirty="0"/>
              <a:t>Ratings can send a clear message to individual employees about how their performance in the job is viewed and ensure they know when they are considered to be underperforming.</a:t>
            </a:r>
          </a:p>
          <a:p>
            <a:r>
              <a:rPr lang="en-GB" dirty="0"/>
              <a:t>They provide a helpful way to analyse and categorize performance in the organization. </a:t>
            </a:r>
            <a:r>
              <a:rPr lang="en-GB" dirty="0" err="1"/>
              <a:t>E.g</a:t>
            </a:r>
            <a:r>
              <a:rPr lang="en-GB" dirty="0"/>
              <a:t> high performance, underperformance </a:t>
            </a:r>
          </a:p>
          <a:p>
            <a:r>
              <a:rPr lang="en-GB" dirty="0"/>
              <a:t>In terms of administration it is fairly straightforward to link a number or grade into a financial reward process.</a:t>
            </a:r>
          </a:p>
          <a:p>
            <a:r>
              <a:rPr lang="en-GB" dirty="0"/>
              <a:t>Ratings can act as motivators, the need for achievement pushing individuals to strive for a higher rating, particularly when there is a clearly understood link to reward or career development opportunities.</a:t>
            </a:r>
          </a:p>
        </p:txBody>
      </p:sp>
    </p:spTree>
    <p:extLst>
      <p:ext uri="{BB962C8B-B14F-4D97-AF65-F5344CB8AC3E}">
        <p14:creationId xmlns:p14="http://schemas.microsoft.com/office/powerpoint/2010/main" val="4106134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 against rating</a:t>
            </a:r>
          </a:p>
        </p:txBody>
      </p:sp>
      <p:sp>
        <p:nvSpPr>
          <p:cNvPr id="3" name="Content Placeholder 2"/>
          <p:cNvSpPr>
            <a:spLocks noGrp="1"/>
          </p:cNvSpPr>
          <p:nvPr>
            <p:ph idx="1"/>
          </p:nvPr>
        </p:nvSpPr>
        <p:spPr>
          <a:xfrm>
            <a:off x="419634" y="1554408"/>
            <a:ext cx="7886700" cy="3263504"/>
          </a:xfrm>
        </p:spPr>
        <p:txBody>
          <a:bodyPr>
            <a:noAutofit/>
          </a:bodyPr>
          <a:lstStyle/>
          <a:p>
            <a:r>
              <a:rPr lang="en-GB" dirty="0"/>
              <a:t>It isn’t possible to capture the essence of someone’s performance in a single number or grade.</a:t>
            </a:r>
          </a:p>
          <a:p>
            <a:r>
              <a:rPr lang="en-GB" sz="1500" dirty="0"/>
              <a:t>Employees may focus on performance assessment numbers rather than assimilating detained feedback provided during assessment </a:t>
            </a:r>
          </a:p>
          <a:p>
            <a:r>
              <a:rPr lang="en-GB" dirty="0"/>
              <a:t>The focus on a rating linked to reward may also frustrate the developmental aspects of any performance review.</a:t>
            </a:r>
          </a:p>
          <a:p>
            <a:r>
              <a:rPr lang="en-GB" dirty="0"/>
              <a:t>Managers may have different perspectives on what performance at different rating levels looks like.</a:t>
            </a:r>
          </a:p>
          <a:p>
            <a:r>
              <a:rPr lang="en-GB" sz="1500" dirty="0"/>
              <a:t>Rating scales with odd numbers such as 1-5  may lead to middle marking </a:t>
            </a:r>
          </a:p>
        </p:txBody>
      </p:sp>
    </p:spTree>
    <p:extLst>
      <p:ext uri="{BB962C8B-B14F-4D97-AF65-F5344CB8AC3E}">
        <p14:creationId xmlns:p14="http://schemas.microsoft.com/office/powerpoint/2010/main" val="3367403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E38B-F3F8-428E-8025-4B0C2E9C0AC4}"/>
              </a:ext>
            </a:extLst>
          </p:cNvPr>
          <p:cNvSpPr>
            <a:spLocks noGrp="1"/>
          </p:cNvSpPr>
          <p:nvPr>
            <p:ph type="title"/>
          </p:nvPr>
        </p:nvSpPr>
        <p:spPr>
          <a:xfrm>
            <a:off x="240020" y="1015326"/>
            <a:ext cx="7886700" cy="718937"/>
          </a:xfrm>
        </p:spPr>
        <p:txBody>
          <a:bodyPr/>
          <a:lstStyle/>
          <a:p>
            <a:r>
              <a:rPr lang="en-GB" dirty="0"/>
              <a:t>Perceptual rating errors</a:t>
            </a:r>
          </a:p>
        </p:txBody>
      </p:sp>
      <p:sp>
        <p:nvSpPr>
          <p:cNvPr id="3" name="Content Placeholder 2">
            <a:extLst>
              <a:ext uri="{FF2B5EF4-FFF2-40B4-BE49-F238E27FC236}">
                <a16:creationId xmlns:a16="http://schemas.microsoft.com/office/drawing/2014/main" id="{199EDD9D-6C6E-4D27-A9ED-2CDF65FF70F8}"/>
              </a:ext>
            </a:extLst>
          </p:cNvPr>
          <p:cNvSpPr>
            <a:spLocks noGrp="1"/>
          </p:cNvSpPr>
          <p:nvPr>
            <p:ph idx="1"/>
          </p:nvPr>
        </p:nvSpPr>
        <p:spPr>
          <a:xfrm>
            <a:off x="240020" y="1386151"/>
            <a:ext cx="7886700" cy="3263504"/>
          </a:xfrm>
        </p:spPr>
        <p:txBody>
          <a:bodyPr>
            <a:noAutofit/>
          </a:bodyPr>
          <a:lstStyle/>
          <a:p>
            <a:pPr marL="0" indent="0">
              <a:buNone/>
            </a:pPr>
            <a:r>
              <a:rPr lang="en-GB" sz="1260" dirty="0"/>
              <a:t>Furnham (1997) identified some typical perceptual errors that may also impact on managers during the rating process, three of which are listed below: </a:t>
            </a:r>
          </a:p>
          <a:p>
            <a:r>
              <a:rPr lang="en-GB" sz="1260" b="1" dirty="0"/>
              <a:t>Recency effect </a:t>
            </a:r>
            <a:r>
              <a:rPr lang="en-GB" sz="1260" dirty="0"/>
              <a:t>– an example of this would be a manager who lets a recent incident or performance issue relating to an employee cloud the entire rating process rather than taking a holistic evaluation of performance over the relevant time period. </a:t>
            </a:r>
          </a:p>
          <a:p>
            <a:r>
              <a:rPr lang="en-GB" sz="1260" b="1" dirty="0"/>
              <a:t>Contrast error </a:t>
            </a:r>
            <a:r>
              <a:rPr lang="en-GB" sz="1260" dirty="0"/>
              <a:t>– rather than looking at an employee’s performance objectively against the criteria, the manager may compare them to other members of the team. For example, there may be someone in the team who is consistently exceeding expectations and this may make another employee look as if they are underperforming when actually they are meeting expectations.  </a:t>
            </a:r>
          </a:p>
          <a:p>
            <a:r>
              <a:rPr lang="en-GB" sz="1260" b="1" dirty="0"/>
              <a:t>Halo or horns effect </a:t>
            </a:r>
            <a:r>
              <a:rPr lang="en-GB" sz="1260" dirty="0"/>
              <a:t>– a manager allows one negative or one positive aspect of an employee’s performance to cloud the overall ratings rather than taking an objective stance across the whole area of performance.</a:t>
            </a:r>
          </a:p>
        </p:txBody>
      </p:sp>
    </p:spTree>
    <p:extLst>
      <p:ext uri="{BB962C8B-B14F-4D97-AF65-F5344CB8AC3E}">
        <p14:creationId xmlns:p14="http://schemas.microsoft.com/office/powerpoint/2010/main" val="3442043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6684AB-8195-41A1-9ED0-0DA2A7E4D796}"/>
              </a:ext>
            </a:extLst>
          </p:cNvPr>
          <p:cNvPicPr>
            <a:picLocks noChangeAspect="1"/>
          </p:cNvPicPr>
          <p:nvPr/>
        </p:nvPicPr>
        <p:blipFill>
          <a:blip r:embed="rId2"/>
          <a:stretch>
            <a:fillRect/>
          </a:stretch>
        </p:blipFill>
        <p:spPr>
          <a:xfrm>
            <a:off x="599090" y="1219858"/>
            <a:ext cx="6511158" cy="3957145"/>
          </a:xfrm>
          <a:prstGeom prst="rect">
            <a:avLst/>
          </a:prstGeom>
        </p:spPr>
      </p:pic>
    </p:spTree>
    <p:extLst>
      <p:ext uri="{BB962C8B-B14F-4D97-AF65-F5344CB8AC3E}">
        <p14:creationId xmlns:p14="http://schemas.microsoft.com/office/powerpoint/2010/main" val="1205254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rating scale</a:t>
            </a:r>
          </a:p>
        </p:txBody>
      </p:sp>
      <p:sp>
        <p:nvSpPr>
          <p:cNvPr id="3" name="Content Placeholder 2"/>
          <p:cNvSpPr>
            <a:spLocks noGrp="1"/>
          </p:cNvSpPr>
          <p:nvPr>
            <p:ph idx="1"/>
          </p:nvPr>
        </p:nvSpPr>
        <p:spPr>
          <a:xfrm>
            <a:off x="419634" y="1797249"/>
            <a:ext cx="7886700" cy="3263504"/>
          </a:xfrm>
        </p:spPr>
        <p:txBody>
          <a:bodyPr>
            <a:noAutofit/>
          </a:bodyPr>
          <a:lstStyle/>
          <a:p>
            <a:r>
              <a:rPr lang="en-GB" sz="1500" dirty="0"/>
              <a:t>Language </a:t>
            </a:r>
          </a:p>
          <a:p>
            <a:r>
              <a:rPr lang="en-GB" sz="1500" dirty="0"/>
              <a:t>General performance-rating scale</a:t>
            </a:r>
          </a:p>
          <a:p>
            <a:r>
              <a:rPr lang="en-GB" sz="1500" dirty="0"/>
              <a:t>Objective-based rating scale</a:t>
            </a:r>
          </a:p>
          <a:p>
            <a:r>
              <a:rPr lang="en-GB" sz="1500" dirty="0"/>
              <a:t>Rating scales that are point based</a:t>
            </a:r>
          </a:p>
          <a:p>
            <a:r>
              <a:rPr lang="en-GB" sz="1500" dirty="0"/>
              <a:t>Behaviourally-anchored rating scales</a:t>
            </a:r>
          </a:p>
          <a:p>
            <a:r>
              <a:rPr lang="en-GB" sz="1500" dirty="0"/>
              <a:t>Behavioural performance scale </a:t>
            </a:r>
          </a:p>
        </p:txBody>
      </p:sp>
    </p:spTree>
    <p:extLst>
      <p:ext uri="{BB962C8B-B14F-4D97-AF65-F5344CB8AC3E}">
        <p14:creationId xmlns:p14="http://schemas.microsoft.com/office/powerpoint/2010/main" val="2760044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performance rating scale</a:t>
            </a:r>
          </a:p>
        </p:txBody>
      </p:sp>
      <p:pic>
        <p:nvPicPr>
          <p:cNvPr id="4" name="Content Placeholder 3">
            <a:extLst>
              <a:ext uri="{FF2B5EF4-FFF2-40B4-BE49-F238E27FC236}">
                <a16:creationId xmlns:a16="http://schemas.microsoft.com/office/drawing/2014/main" id="{086766B2-8F1A-45DE-AB88-4F7F718B12B4}"/>
              </a:ext>
            </a:extLst>
          </p:cNvPr>
          <p:cNvPicPr>
            <a:picLocks noGrp="1" noChangeAspect="1"/>
          </p:cNvPicPr>
          <p:nvPr>
            <p:ph idx="1"/>
          </p:nvPr>
        </p:nvPicPr>
        <p:blipFill>
          <a:blip r:embed="rId2"/>
          <a:stretch>
            <a:fillRect/>
          </a:stretch>
        </p:blipFill>
        <p:spPr>
          <a:xfrm>
            <a:off x="837667" y="1797051"/>
            <a:ext cx="6898157" cy="3263900"/>
          </a:xfrm>
          <a:prstGeom prst="rect">
            <a:avLst/>
          </a:prstGeom>
        </p:spPr>
      </p:pic>
    </p:spTree>
    <p:extLst>
      <p:ext uri="{BB962C8B-B14F-4D97-AF65-F5344CB8AC3E}">
        <p14:creationId xmlns:p14="http://schemas.microsoft.com/office/powerpoint/2010/main" val="1544045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DDD6-864C-4DE9-BF97-698CC2EF6F5F}"/>
              </a:ext>
            </a:extLst>
          </p:cNvPr>
          <p:cNvSpPr>
            <a:spLocks noGrp="1"/>
          </p:cNvSpPr>
          <p:nvPr>
            <p:ph type="title"/>
          </p:nvPr>
        </p:nvSpPr>
        <p:spPr/>
        <p:txBody>
          <a:bodyPr/>
          <a:lstStyle/>
          <a:p>
            <a:r>
              <a:rPr lang="en-GB" dirty="0"/>
              <a:t>Objective-based rating</a:t>
            </a:r>
          </a:p>
        </p:txBody>
      </p:sp>
      <p:pic>
        <p:nvPicPr>
          <p:cNvPr id="4" name="Content Placeholder 3">
            <a:extLst>
              <a:ext uri="{FF2B5EF4-FFF2-40B4-BE49-F238E27FC236}">
                <a16:creationId xmlns:a16="http://schemas.microsoft.com/office/drawing/2014/main" id="{FCE81B5E-7637-4082-8EC2-12BC811291E2}"/>
              </a:ext>
            </a:extLst>
          </p:cNvPr>
          <p:cNvPicPr>
            <a:picLocks noGrp="1" noChangeAspect="1"/>
          </p:cNvPicPr>
          <p:nvPr>
            <p:ph idx="1"/>
          </p:nvPr>
        </p:nvPicPr>
        <p:blipFill>
          <a:blip r:embed="rId2"/>
          <a:stretch>
            <a:fillRect/>
          </a:stretch>
        </p:blipFill>
        <p:spPr>
          <a:xfrm>
            <a:off x="713233" y="1971676"/>
            <a:ext cx="6400032" cy="3263900"/>
          </a:xfrm>
          <a:prstGeom prst="rect">
            <a:avLst/>
          </a:prstGeom>
        </p:spPr>
      </p:pic>
    </p:spTree>
    <p:extLst>
      <p:ext uri="{BB962C8B-B14F-4D97-AF65-F5344CB8AC3E}">
        <p14:creationId xmlns:p14="http://schemas.microsoft.com/office/powerpoint/2010/main" val="2893441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1194940"/>
            <a:ext cx="7886700" cy="247527"/>
          </a:xfrm>
        </p:spPr>
        <p:txBody>
          <a:bodyPr>
            <a:normAutofit fontScale="90000"/>
          </a:bodyPr>
          <a:lstStyle/>
          <a:p>
            <a:r>
              <a:rPr lang="en-GB" dirty="0"/>
              <a:t>Case study (PM in the Civil service)</a:t>
            </a:r>
          </a:p>
        </p:txBody>
      </p:sp>
      <p:sp>
        <p:nvSpPr>
          <p:cNvPr id="6" name="Content Placeholder 5">
            <a:extLst>
              <a:ext uri="{FF2B5EF4-FFF2-40B4-BE49-F238E27FC236}">
                <a16:creationId xmlns:a16="http://schemas.microsoft.com/office/drawing/2014/main" id="{518EA0FB-DA02-4F75-96F7-58AFEF20F435}"/>
              </a:ext>
            </a:extLst>
          </p:cNvPr>
          <p:cNvSpPr>
            <a:spLocks noGrp="1"/>
          </p:cNvSpPr>
          <p:nvPr>
            <p:ph idx="1"/>
          </p:nvPr>
        </p:nvSpPr>
        <p:spPr>
          <a:xfrm>
            <a:off x="213239" y="1656372"/>
            <a:ext cx="7886700" cy="3545257"/>
          </a:xfrm>
        </p:spPr>
        <p:txBody>
          <a:bodyPr>
            <a:noAutofit/>
          </a:bodyPr>
          <a:lstStyle/>
          <a:p>
            <a:pPr marL="0" indent="0">
              <a:buNone/>
            </a:pPr>
            <a:r>
              <a:rPr lang="en-GB" sz="1100" dirty="0"/>
              <a:t>The Civil Service, like many organizations, has traditionally found it difficult to identify poor performers – especially at more senior levels. But a few years ago a performance management scheme covering all 4,000 or so members of the senior civil service was introduced to rectify this. Line managers operating the scheme not only assess individuals’ performance against agreed objectives, but also compare their contribution with that of colleagues in similar roles. This results in job holders being placed in one of three performance tranches. The top tranche consists of 25 per cent of the senior civil service, the middle tranche 65– 70 per cent and the lower tranche 5– 10 per cent, although individual government departments are free to adopt distributions that differentiate further between different levels of performance.</a:t>
            </a:r>
          </a:p>
          <a:p>
            <a:pPr marL="0" indent="0">
              <a:buNone/>
            </a:pPr>
            <a:r>
              <a:rPr lang="en-GB" sz="1100" dirty="0"/>
              <a:t>Decisions on individuals’ pay awards are meant to reflect their relative value to the organization. So people in the top tranche would expect larger awards than those in the other tranches. Bonus payments are also intended to differentiate between top performers and the rest. Christopher Johnson, director of employment and reward at the Cabinet Office, maintains that the scheme has helped the civil service to become clearer about what it expects from its senior staff: ‘We think that it’s a very helpful way of continually improving performance,’ he says. But the FDA, the union for senior public servants, is sceptical. ‘There is no objective evidence to say that this is making any difference,’ says David Penman, the union’s head of operations. He claims that individuals’ allocation to tranches often bears little relation to their actual performance levels and that it is virtually impossible to appeal successfully against assessment decisions. ‘You are appealing not against your own performance assessment but against your assessment in relation to 20 other people’s performance, so it’s unchallengeable,’ he says. An added problem, according to Penman, is that line managers’ recommendations on tranche allocations have to be endorsed by departmental committees made up of people who don’t necessarily have any first-hand knowledge of the individuals concerned or their performance. That, he believes, introduces an enormous amount of subjectivity into an area that is already subjective.</a:t>
            </a:r>
          </a:p>
        </p:txBody>
      </p:sp>
      <p:pic>
        <p:nvPicPr>
          <p:cNvPr id="7" name="Picture 6">
            <a:extLst>
              <a:ext uri="{FF2B5EF4-FFF2-40B4-BE49-F238E27FC236}">
                <a16:creationId xmlns:a16="http://schemas.microsoft.com/office/drawing/2014/main" id="{96C8970B-69C7-4A76-A9F7-CBAE2F47EDE3}"/>
              </a:ext>
            </a:extLst>
          </p:cNvPr>
          <p:cNvPicPr>
            <a:picLocks noChangeAspect="1"/>
          </p:cNvPicPr>
          <p:nvPr/>
        </p:nvPicPr>
        <p:blipFill>
          <a:blip r:embed="rId2"/>
          <a:stretch>
            <a:fillRect/>
          </a:stretch>
        </p:blipFill>
        <p:spPr>
          <a:xfrm>
            <a:off x="5008423" y="857251"/>
            <a:ext cx="2164268" cy="799121"/>
          </a:xfrm>
          <a:prstGeom prst="rect">
            <a:avLst/>
          </a:prstGeom>
        </p:spPr>
      </p:pic>
    </p:spTree>
    <p:extLst>
      <p:ext uri="{BB962C8B-B14F-4D97-AF65-F5344CB8AC3E}">
        <p14:creationId xmlns:p14="http://schemas.microsoft.com/office/powerpoint/2010/main" val="12325066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461492-2736-4801-A4FD-5FE8A3576967}"/>
              </a:ext>
            </a:extLst>
          </p:cNvPr>
          <p:cNvSpPr>
            <a:spLocks noGrp="1"/>
          </p:cNvSpPr>
          <p:nvPr>
            <p:ph type="title"/>
          </p:nvPr>
        </p:nvSpPr>
        <p:spPr/>
        <p:txBody>
          <a:bodyPr/>
          <a:lstStyle/>
          <a:p>
            <a:r>
              <a:rPr lang="en-GB" dirty="0"/>
              <a:t>Linking ratings to reward</a:t>
            </a:r>
          </a:p>
        </p:txBody>
      </p:sp>
      <p:sp>
        <p:nvSpPr>
          <p:cNvPr id="4" name="Content Placeholder 3">
            <a:extLst>
              <a:ext uri="{FF2B5EF4-FFF2-40B4-BE49-F238E27FC236}">
                <a16:creationId xmlns:a16="http://schemas.microsoft.com/office/drawing/2014/main" id="{2A813F56-397F-412B-8C90-674ECA4DBDAD}"/>
              </a:ext>
            </a:extLst>
          </p:cNvPr>
          <p:cNvSpPr>
            <a:spLocks noGrp="1"/>
          </p:cNvSpPr>
          <p:nvPr>
            <p:ph idx="1"/>
          </p:nvPr>
        </p:nvSpPr>
        <p:spPr/>
        <p:txBody>
          <a:bodyPr>
            <a:normAutofit lnSpcReduction="10000"/>
          </a:bodyPr>
          <a:lstStyle/>
          <a:p>
            <a:pPr marL="0" indent="0">
              <a:buNone/>
            </a:pPr>
            <a:r>
              <a:rPr lang="en-GB" dirty="0"/>
              <a:t>Ratings are used as a basis for pay increase after assessment of performance. </a:t>
            </a:r>
          </a:p>
          <a:p>
            <a:pPr marL="0" indent="0">
              <a:buNone/>
            </a:pPr>
            <a:r>
              <a:rPr lang="en-GB" dirty="0"/>
              <a:t>Here are some questions to consider when assessing whether your organization operates fairly on this:</a:t>
            </a:r>
          </a:p>
          <a:p>
            <a:r>
              <a:rPr lang="en-GB" dirty="0"/>
              <a:t>Is there robust, accurate data driving the rating? </a:t>
            </a:r>
          </a:p>
          <a:p>
            <a:r>
              <a:rPr lang="en-GB" dirty="0"/>
              <a:t>Is there a consistency of approach across the organization (and particularly between managers)?</a:t>
            </a:r>
          </a:p>
          <a:p>
            <a:r>
              <a:rPr lang="en-GB" dirty="0"/>
              <a:t>Are rating decisions made objectively? </a:t>
            </a:r>
          </a:p>
          <a:p>
            <a:r>
              <a:rPr lang="en-GB" dirty="0"/>
              <a:t>Is there the ability for rating decisions to be challenged, reviewed and changed if found to be unsound?</a:t>
            </a:r>
          </a:p>
        </p:txBody>
      </p:sp>
    </p:spTree>
    <p:extLst>
      <p:ext uri="{BB962C8B-B14F-4D97-AF65-F5344CB8AC3E}">
        <p14:creationId xmlns:p14="http://schemas.microsoft.com/office/powerpoint/2010/main" val="3030090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1922-0054-4570-A8D0-2CAEA5A9E7C7}"/>
              </a:ext>
            </a:extLst>
          </p:cNvPr>
          <p:cNvSpPr>
            <a:spLocks noGrp="1"/>
          </p:cNvSpPr>
          <p:nvPr>
            <p:ph type="title"/>
          </p:nvPr>
        </p:nvSpPr>
        <p:spPr>
          <a:xfrm>
            <a:off x="419634" y="911161"/>
            <a:ext cx="7886700" cy="718937"/>
          </a:xfrm>
        </p:spPr>
        <p:txBody>
          <a:bodyPr/>
          <a:lstStyle/>
          <a:p>
            <a:r>
              <a:rPr lang="en-GB" dirty="0"/>
              <a:t>Managing underperformance</a:t>
            </a:r>
          </a:p>
        </p:txBody>
      </p:sp>
      <p:sp>
        <p:nvSpPr>
          <p:cNvPr id="3" name="Content Placeholder 2"/>
          <p:cNvSpPr>
            <a:spLocks noGrp="1"/>
          </p:cNvSpPr>
          <p:nvPr>
            <p:ph idx="1"/>
          </p:nvPr>
        </p:nvSpPr>
        <p:spPr>
          <a:xfrm>
            <a:off x="419634" y="1472106"/>
            <a:ext cx="7886700" cy="3588647"/>
          </a:xfrm>
        </p:spPr>
        <p:txBody>
          <a:bodyPr>
            <a:noAutofit/>
          </a:bodyPr>
          <a:lstStyle/>
          <a:p>
            <a:pPr marL="0" indent="0">
              <a:buNone/>
            </a:pPr>
            <a:r>
              <a:rPr lang="en-GB" dirty="0"/>
              <a:t>Why is it important to deal with underperformance?</a:t>
            </a:r>
          </a:p>
          <a:p>
            <a:pPr>
              <a:lnSpc>
                <a:spcPct val="100000"/>
              </a:lnSpc>
            </a:pPr>
            <a:r>
              <a:rPr lang="en-GB" dirty="0"/>
              <a:t>Meeting organization performance goals</a:t>
            </a:r>
          </a:p>
          <a:p>
            <a:pPr>
              <a:lnSpc>
                <a:spcPct val="100000"/>
              </a:lnSpc>
            </a:pPr>
            <a:r>
              <a:rPr lang="en-GB" dirty="0"/>
              <a:t>Duty of care</a:t>
            </a:r>
          </a:p>
          <a:p>
            <a:pPr>
              <a:lnSpc>
                <a:spcPct val="100000"/>
              </a:lnSpc>
            </a:pPr>
            <a:r>
              <a:rPr lang="en-GB" dirty="0"/>
              <a:t>Impact on others</a:t>
            </a:r>
          </a:p>
        </p:txBody>
      </p:sp>
    </p:spTree>
    <p:extLst>
      <p:ext uri="{BB962C8B-B14F-4D97-AF65-F5344CB8AC3E}">
        <p14:creationId xmlns:p14="http://schemas.microsoft.com/office/powerpoint/2010/main" val="2733205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987639"/>
            <a:ext cx="7886700" cy="718937"/>
          </a:xfrm>
        </p:spPr>
        <p:txBody>
          <a:bodyPr/>
          <a:lstStyle/>
          <a:p>
            <a:r>
              <a:rPr lang="en-GB" dirty="0"/>
              <a:t>Case scenario</a:t>
            </a:r>
          </a:p>
        </p:txBody>
      </p:sp>
      <p:sp>
        <p:nvSpPr>
          <p:cNvPr id="5" name="Content Placeholder 4">
            <a:extLst>
              <a:ext uri="{FF2B5EF4-FFF2-40B4-BE49-F238E27FC236}">
                <a16:creationId xmlns:a16="http://schemas.microsoft.com/office/drawing/2014/main" id="{103A3276-CE50-4651-9E5D-85D65376D6B3}"/>
              </a:ext>
            </a:extLst>
          </p:cNvPr>
          <p:cNvSpPr>
            <a:spLocks noGrp="1"/>
          </p:cNvSpPr>
          <p:nvPr>
            <p:ph idx="1"/>
          </p:nvPr>
        </p:nvSpPr>
        <p:spPr>
          <a:xfrm>
            <a:off x="419634" y="1868649"/>
            <a:ext cx="7886700" cy="3545243"/>
          </a:xfrm>
        </p:spPr>
        <p:txBody>
          <a:bodyPr>
            <a:noAutofit/>
          </a:bodyPr>
          <a:lstStyle/>
          <a:p>
            <a:pPr marL="0" indent="0">
              <a:buNone/>
            </a:pPr>
            <a:r>
              <a:rPr lang="en-GB" sz="1400" dirty="0"/>
              <a:t>Sarah supervises a team of four administrators for a school within a college of further education. The team supports the school well and Sarah is very pleased that her team delivers against their objectives consistently. Sarah is aware that whilst three administrators are high-performing, the fourth, Louise, is often behind with her workload, is rather chatty and sometimes comes in late. Louise is a popular member of the college, always seems to know what is going on and is quite outspoken in her views on college life. Sarah knows she ought to tackle Louise about her underperformance, but she is nervous about tackling such a strong, popular character. Sarah also knows that the other three administrators always pick up any workload that Louise falls behind with. Sarah tends to go to one of the three high performers when she has any additional work that crops up, as she knows they will take it on board willingly. Time moves on – Sarah avoids the issue and Louise continues to underperform. In the short term all is well, but slowly Sarah becomes aware that the performance of the other three administrators is starting to slide. When she goes to them with any additional work they either say they are too busy, or very grudgingly take it and then take much longer to complete the task than they had previously. Sarah starts to get negative feedback from the rest of the school about the attitude and performance of her team.</a:t>
            </a:r>
          </a:p>
        </p:txBody>
      </p:sp>
      <p:pic>
        <p:nvPicPr>
          <p:cNvPr id="6" name="Picture 5">
            <a:extLst>
              <a:ext uri="{FF2B5EF4-FFF2-40B4-BE49-F238E27FC236}">
                <a16:creationId xmlns:a16="http://schemas.microsoft.com/office/drawing/2014/main" id="{924319CA-F232-4D6E-A312-D14FD235E775}"/>
              </a:ext>
            </a:extLst>
          </p:cNvPr>
          <p:cNvPicPr>
            <a:picLocks noChangeAspect="1"/>
          </p:cNvPicPr>
          <p:nvPr/>
        </p:nvPicPr>
        <p:blipFill>
          <a:blip r:embed="rId2"/>
          <a:stretch>
            <a:fillRect/>
          </a:stretch>
        </p:blipFill>
        <p:spPr>
          <a:xfrm>
            <a:off x="3280851" y="857251"/>
            <a:ext cx="2164268" cy="1011398"/>
          </a:xfrm>
          <a:prstGeom prst="rect">
            <a:avLst/>
          </a:prstGeom>
        </p:spPr>
      </p:pic>
    </p:spTree>
    <p:extLst>
      <p:ext uri="{BB962C8B-B14F-4D97-AF65-F5344CB8AC3E}">
        <p14:creationId xmlns:p14="http://schemas.microsoft.com/office/powerpoint/2010/main" val="869817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steps to managing underperformance </a:t>
            </a:r>
          </a:p>
        </p:txBody>
      </p:sp>
      <p:sp>
        <p:nvSpPr>
          <p:cNvPr id="3" name="Content Placeholder 2"/>
          <p:cNvSpPr>
            <a:spLocks noGrp="1"/>
          </p:cNvSpPr>
          <p:nvPr>
            <p:ph idx="1"/>
          </p:nvPr>
        </p:nvSpPr>
        <p:spPr>
          <a:xfrm>
            <a:off x="419634" y="1797249"/>
            <a:ext cx="7886700" cy="3263504"/>
          </a:xfrm>
        </p:spPr>
        <p:txBody>
          <a:bodyPr>
            <a:noAutofit/>
          </a:bodyPr>
          <a:lstStyle/>
          <a:p>
            <a:pPr lvl="1">
              <a:lnSpc>
                <a:spcPct val="200000"/>
              </a:lnSpc>
            </a:pPr>
            <a:r>
              <a:rPr lang="en-GB" sz="1400" dirty="0"/>
              <a:t>Identifying the performance shortfall</a:t>
            </a:r>
          </a:p>
          <a:p>
            <a:pPr lvl="1">
              <a:lnSpc>
                <a:spcPct val="200000"/>
              </a:lnSpc>
            </a:pPr>
            <a:r>
              <a:rPr lang="en-GB" sz="1400" dirty="0"/>
              <a:t>Identifying the reasons for the shortfall</a:t>
            </a:r>
          </a:p>
          <a:p>
            <a:pPr lvl="1">
              <a:lnSpc>
                <a:spcPct val="200000"/>
              </a:lnSpc>
            </a:pPr>
            <a:r>
              <a:rPr lang="en-GB" sz="1400" dirty="0"/>
              <a:t>Identify a plan to address the shortfall</a:t>
            </a:r>
          </a:p>
          <a:p>
            <a:pPr lvl="1">
              <a:lnSpc>
                <a:spcPct val="200000"/>
              </a:lnSpc>
            </a:pPr>
            <a:r>
              <a:rPr lang="en-GB" sz="1400" dirty="0"/>
              <a:t>Resource strategies to improve performance</a:t>
            </a:r>
          </a:p>
          <a:p>
            <a:pPr lvl="1">
              <a:lnSpc>
                <a:spcPct val="200000"/>
              </a:lnSpc>
            </a:pPr>
            <a:r>
              <a:rPr lang="en-GB" sz="1400" dirty="0"/>
              <a:t>Monitor and review</a:t>
            </a:r>
          </a:p>
        </p:txBody>
      </p:sp>
    </p:spTree>
    <p:extLst>
      <p:ext uri="{BB962C8B-B14F-4D97-AF65-F5344CB8AC3E}">
        <p14:creationId xmlns:p14="http://schemas.microsoft.com/office/powerpoint/2010/main" val="2988971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25580-B70C-4F70-834A-24E1E4A11CC6}"/>
              </a:ext>
            </a:extLst>
          </p:cNvPr>
          <p:cNvSpPr>
            <a:spLocks noGrp="1"/>
          </p:cNvSpPr>
          <p:nvPr>
            <p:ph type="title"/>
          </p:nvPr>
        </p:nvSpPr>
        <p:spPr/>
        <p:txBody>
          <a:bodyPr/>
          <a:lstStyle/>
          <a:p>
            <a:r>
              <a:rPr lang="en-GB" dirty="0"/>
              <a:t>Managing absence</a:t>
            </a:r>
          </a:p>
        </p:txBody>
      </p:sp>
      <p:sp>
        <p:nvSpPr>
          <p:cNvPr id="5" name="Content Placeholder 4">
            <a:extLst>
              <a:ext uri="{FF2B5EF4-FFF2-40B4-BE49-F238E27FC236}">
                <a16:creationId xmlns:a16="http://schemas.microsoft.com/office/drawing/2014/main" id="{D6B0E68A-55D0-4D77-824C-40788AFA68B1}"/>
              </a:ext>
            </a:extLst>
          </p:cNvPr>
          <p:cNvSpPr>
            <a:spLocks noGrp="1"/>
          </p:cNvSpPr>
          <p:nvPr>
            <p:ph idx="1"/>
          </p:nvPr>
        </p:nvSpPr>
        <p:spPr/>
        <p:txBody>
          <a:bodyPr>
            <a:normAutofit fontScale="85000" lnSpcReduction="20000"/>
          </a:bodyPr>
          <a:lstStyle/>
          <a:p>
            <a:pPr marL="0" indent="0">
              <a:buNone/>
            </a:pPr>
            <a:r>
              <a:rPr lang="en-GB" dirty="0"/>
              <a:t>The following are just some of the many actions and initiatives organizations can take to help reduce absence levels: </a:t>
            </a:r>
          </a:p>
          <a:p>
            <a:r>
              <a:rPr lang="en-GB" dirty="0"/>
              <a:t>Select people to work for the organization who demonstrate positive work ethics, motivation and commitment, and then aim to create an environment where they are more likely to be motivated to perform. </a:t>
            </a:r>
          </a:p>
          <a:p>
            <a:r>
              <a:rPr lang="en-GB" dirty="0"/>
              <a:t>Provide training for line managers in good people-management techniques. </a:t>
            </a:r>
          </a:p>
          <a:p>
            <a:r>
              <a:rPr lang="en-GB" dirty="0"/>
              <a:t>Ensure effective job design that considers the needs of the individual as well as those of the organization. </a:t>
            </a:r>
          </a:p>
          <a:p>
            <a:r>
              <a:rPr lang="en-GB" dirty="0"/>
              <a:t>Provide occupational health services, counselling sessions or employee assistance programmes. </a:t>
            </a:r>
          </a:p>
          <a:p>
            <a:r>
              <a:rPr lang="en-GB" dirty="0"/>
              <a:t>Offer flexible working practices. </a:t>
            </a:r>
          </a:p>
          <a:p>
            <a:r>
              <a:rPr lang="en-GB" dirty="0"/>
              <a:t>Provide healthy living advice/gym membership.</a:t>
            </a:r>
          </a:p>
        </p:txBody>
      </p:sp>
    </p:spTree>
    <p:extLst>
      <p:ext uri="{BB962C8B-B14F-4D97-AF65-F5344CB8AC3E}">
        <p14:creationId xmlns:p14="http://schemas.microsoft.com/office/powerpoint/2010/main" val="3755445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649C21-A933-4053-AA90-6827A53559B8}"/>
              </a:ext>
            </a:extLst>
          </p:cNvPr>
          <p:cNvPicPr>
            <a:picLocks noChangeAspect="1"/>
          </p:cNvPicPr>
          <p:nvPr/>
        </p:nvPicPr>
        <p:blipFill>
          <a:blip r:embed="rId2"/>
          <a:stretch>
            <a:fillRect/>
          </a:stretch>
        </p:blipFill>
        <p:spPr>
          <a:xfrm>
            <a:off x="599090" y="1219858"/>
            <a:ext cx="6511158" cy="3957145"/>
          </a:xfrm>
          <a:prstGeom prst="rect">
            <a:avLst/>
          </a:prstGeom>
        </p:spPr>
      </p:pic>
    </p:spTree>
    <p:extLst>
      <p:ext uri="{BB962C8B-B14F-4D97-AF65-F5344CB8AC3E}">
        <p14:creationId xmlns:p14="http://schemas.microsoft.com/office/powerpoint/2010/main" val="2113906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Formative feedback on assessment </a:t>
            </a:r>
          </a:p>
        </p:txBody>
      </p:sp>
      <p:pic>
        <p:nvPicPr>
          <p:cNvPr id="4" name="Content Placeholder 3">
            <a:extLst>
              <a:ext uri="{FF2B5EF4-FFF2-40B4-BE49-F238E27FC236}">
                <a16:creationId xmlns:a16="http://schemas.microsoft.com/office/drawing/2014/main" id="{92508E80-F085-46A6-A15F-310D636581C6}"/>
              </a:ext>
            </a:extLst>
          </p:cNvPr>
          <p:cNvPicPr>
            <a:picLocks noGrp="1" noChangeAspect="1"/>
          </p:cNvPicPr>
          <p:nvPr>
            <p:ph idx="1"/>
          </p:nvPr>
        </p:nvPicPr>
        <p:blipFill>
          <a:blip r:embed="rId2"/>
          <a:stretch>
            <a:fillRect/>
          </a:stretch>
        </p:blipFill>
        <p:spPr>
          <a:xfrm>
            <a:off x="1273630" y="1913876"/>
            <a:ext cx="6302828" cy="2976531"/>
          </a:xfrm>
          <a:prstGeom prst="rect">
            <a:avLst/>
          </a:prstGeom>
        </p:spPr>
      </p:pic>
    </p:spTree>
    <p:extLst>
      <p:ext uri="{BB962C8B-B14F-4D97-AF65-F5344CB8AC3E}">
        <p14:creationId xmlns:p14="http://schemas.microsoft.com/office/powerpoint/2010/main" val="1964811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E57084A6-0881-4772-9494-62460EEC4C5D}"/>
              </a:ext>
            </a:extLst>
          </p:cNvPr>
          <p:cNvSpPr>
            <a:spLocks noGrp="1"/>
          </p:cNvSpPr>
          <p:nvPr>
            <p:ph idx="1"/>
          </p:nvPr>
        </p:nvSpPr>
        <p:spPr/>
        <p:txBody>
          <a:bodyPr/>
          <a:lstStyle/>
          <a:p>
            <a:pPr marL="0" indent="0">
              <a:buNone/>
            </a:pPr>
            <a:r>
              <a:rPr lang="en-GB" dirty="0"/>
              <a:t>Todays lecture have shown how important it is for us to measure performance. As performance management links with reward, we should ensure that the tools used have clarity and are perceive to be fair and equitable.</a:t>
            </a:r>
          </a:p>
          <a:p>
            <a:pPr marL="0" indent="0">
              <a:buNone/>
            </a:pPr>
            <a:endParaRPr lang="en-GB" dirty="0"/>
          </a:p>
          <a:p>
            <a:pPr marL="0" indent="0">
              <a:buNone/>
            </a:pPr>
            <a:r>
              <a:rPr lang="en-GB" dirty="0"/>
              <a:t>Please remember to check the course work on </a:t>
            </a:r>
            <a:r>
              <a:rPr lang="en-GB" dirty="0" err="1"/>
              <a:t>moodle</a:t>
            </a:r>
            <a:r>
              <a:rPr lang="en-GB" dirty="0"/>
              <a:t> for key submission dates.</a:t>
            </a:r>
          </a:p>
          <a:p>
            <a:pPr marL="0" indent="0">
              <a:buNone/>
            </a:pPr>
            <a:r>
              <a:rPr lang="en-GB" dirty="0"/>
              <a:t>Good luck with the rest of your course!</a:t>
            </a:r>
          </a:p>
        </p:txBody>
      </p:sp>
    </p:spTree>
    <p:extLst>
      <p:ext uri="{BB962C8B-B14F-4D97-AF65-F5344CB8AC3E}">
        <p14:creationId xmlns:p14="http://schemas.microsoft.com/office/powerpoint/2010/main" val="1676278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E2B3F2-55E4-4033-B917-A1135C3A340C}"/>
              </a:ext>
            </a:extLst>
          </p:cNvPr>
          <p:cNvPicPr>
            <a:picLocks noChangeAspect="1"/>
          </p:cNvPicPr>
          <p:nvPr/>
        </p:nvPicPr>
        <p:blipFill>
          <a:blip r:embed="rId2"/>
          <a:stretch>
            <a:fillRect/>
          </a:stretch>
        </p:blipFill>
        <p:spPr>
          <a:xfrm>
            <a:off x="882870" y="1251389"/>
            <a:ext cx="6053958" cy="3831021"/>
          </a:xfrm>
          <a:prstGeom prst="rect">
            <a:avLst/>
          </a:prstGeom>
        </p:spPr>
      </p:pic>
    </p:spTree>
    <p:extLst>
      <p:ext uri="{BB962C8B-B14F-4D97-AF65-F5344CB8AC3E}">
        <p14:creationId xmlns:p14="http://schemas.microsoft.com/office/powerpoint/2010/main" val="38724022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3291</TotalTime>
  <Words>2438</Words>
  <Application>Microsoft Office PowerPoint</Application>
  <PresentationFormat>On-screen Show (4:3)</PresentationFormat>
  <Paragraphs>123</Paragraphs>
  <Slides>29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20140311PresentationUWTSDTemplate</vt:lpstr>
      <vt:lpstr>Master of Business Administration   Managing performance    </vt:lpstr>
      <vt:lpstr>Measuring Performance management </vt:lpstr>
      <vt:lpstr>Session learning outcomes</vt:lpstr>
      <vt:lpstr>Introduction</vt:lpstr>
      <vt:lpstr>Qualities of a good measurement tool</vt:lpstr>
      <vt:lpstr>Role of performance management measures </vt:lpstr>
      <vt:lpstr>Types of measure (Traditional measures)</vt:lpstr>
      <vt:lpstr>Types of measures (contemporary measures)</vt:lpstr>
      <vt:lpstr>Types of measures (contemporary measures) Cont’d</vt:lpstr>
      <vt:lpstr>Methods of obtaining data</vt:lpstr>
      <vt:lpstr>PowerPoint Presentation</vt:lpstr>
      <vt:lpstr>Rating and PM measure </vt:lpstr>
      <vt:lpstr>Argument for rating </vt:lpstr>
      <vt:lpstr>Argument against rating</vt:lpstr>
      <vt:lpstr>Perceptual rating errors</vt:lpstr>
      <vt:lpstr>PowerPoint Presentation</vt:lpstr>
      <vt:lpstr>Types of rating scale</vt:lpstr>
      <vt:lpstr>General performance rating scale</vt:lpstr>
      <vt:lpstr>Objective-based rating</vt:lpstr>
      <vt:lpstr>Case study (PM in the Civil service)</vt:lpstr>
      <vt:lpstr>Linking ratings to reward</vt:lpstr>
      <vt:lpstr>Managing underperformance</vt:lpstr>
      <vt:lpstr>Case scenario</vt:lpstr>
      <vt:lpstr>Key steps to managing underperformance </vt:lpstr>
      <vt:lpstr>Managing absence</vt:lpstr>
      <vt:lpstr>PowerPoint Presentation</vt:lpstr>
      <vt:lpstr>Formative feedback on assessment </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46</cp:revision>
  <dcterms:created xsi:type="dcterms:W3CDTF">2020-04-06T13:34:42Z</dcterms:created>
  <dcterms:modified xsi:type="dcterms:W3CDTF">2023-01-16T12:06:06Z</dcterms:modified>
</cp:coreProperties>
</file>