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0" r:id="rId6"/>
    <p:sldId id="259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B1EE2F-2B1E-4C34-9B46-30F1909A35C2}" v="30" dt="2022-07-09T15:15:35.8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5" d="100"/>
          <a:sy n="65" d="100"/>
        </p:scale>
        <p:origin x="1358" y="4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BD67E-3B3D-35AF-BA27-774BFDD6D3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586C0B-D113-3CE6-72EE-13748961CE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A1066-3A2E-D12D-B30A-1F148C150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7564F1-DDF1-57EA-EAD0-0121F5560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9E4CD-AE06-96D2-EBA6-F8D7EA74A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739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0A211-92B9-F968-F195-78693B394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36FCA-F098-5567-0732-DA26A0D365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1396B-5246-17D1-3CCC-6766B90EA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DCD9B-E293-AA40-1CBE-9083688D4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6E5E6-5F8C-FC99-1267-497087C14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245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30736-4C50-A7D1-F036-5E4D90CEE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B04BB-2EAC-8689-3036-905208D90A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611F2B-C96B-72A5-527C-23E4F79A8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D82B83-950D-E579-87D4-2F067A67E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AA185-A6A4-E612-5878-FF579538A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37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DE3ED-E01B-A528-3358-F1E65B8E4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4A118-2BDA-1132-1D8D-86494182E7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455C62-41E6-9698-6580-0C97A236A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EABD59-120F-4661-7749-4780CF235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49DD86-A1EC-BA18-11BC-F7D92FADC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5FFE49-84C3-3F97-D7DD-43E306438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446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0ACA5-5EF2-D0F3-2006-651A33E19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27C39-359C-D69B-359E-FD2222C9F1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073AF7-803B-03E1-2390-2310712864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9355D1-DEA3-0B97-E915-3CB3EF413D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32CC05-554E-184F-F01C-875A34638E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CD0AE4-F001-5738-D0C9-1DDBDC603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A82572-D580-20FD-DAC0-22A13ACBD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B8914C-9DCC-D09B-ED2C-096F48202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478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593FB-2D71-60DD-B8AA-70BDE355F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67FC5A-E000-A5D1-F40C-200C5592A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93E1DD-D57D-41B1-CE70-54888DD95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1A370E-C43B-3D4F-AB7E-D0B021BD9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109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17D9E2-8E6B-667E-5953-8AFAC8BB6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127F38-3A48-88ED-80AB-0D94AE4AB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FBE78-B753-4170-0EEE-8C48FBD9A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53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65D89-E466-F624-42FD-E19A388BE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5E823-5CC9-232B-3B73-A256507F2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A7ED03-2522-A54B-B1CC-25D604132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B5C5B5-5E6B-BC9A-FEF6-E4C002276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1110C-CD93-8E8F-CF58-5DDEB820D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35198F-E728-682A-FE5F-601E72E01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013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7D662-48D9-CBC9-2309-598E9A49F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FA9D1B-410B-50C1-6897-400BA8F628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BD8918-5FA3-E028-0981-2640098DB4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911C4A-1BF6-1984-5F83-E71E1EB08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7F1536-06F4-F3BD-9E54-CC5A0F0A7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FB8B94-52D9-12F8-6719-A6CFE8829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495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D31A0-0286-E8B3-6AEC-8A97DF7B9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BCD9AE-2072-6E72-BB56-1E040D852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7327B-F9E2-10B0-EBCE-5EEBB78D9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2A9C3-4012-E1ED-70C9-B2AC51F46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8149D-2D38-2E6B-B2A3-70F3B1BBF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158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C97FF6-45A8-4C45-BD18-38809B77C3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8B60F6-8EF1-5F7A-7BEE-721FABDAD8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2C710-2AFD-DFDE-6DCE-4AE9370E4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81696-B73A-C132-DF63-F330A4E75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2C58A-66B9-8570-9B37-57A1E05F4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201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3CB3D5-68B1-9D6A-DFBD-D328F1464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D9C88A-5193-9601-DDB2-7B7024A01F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241691-88F7-250B-59C0-3F008FB8F8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A7437-038A-463F-9B09-140868D75604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705971-99CF-8CE7-86B6-54F3791910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FFCF8-938E-24CE-68B1-82EF1856CD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E3855-0885-473E-ACB5-237D26B395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742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176FD-F432-6F78-0464-E2A2607D1D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336506" cy="2133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Problem solving and Decision Making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sz="5300" b="1" dirty="0"/>
              <a:t>Understanding and solving the problem of staff shortage in proper care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03F68E-EB81-F3DB-A7F8-94CAE3714E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Raya salah (2026066)</a:t>
            </a:r>
          </a:p>
          <a:p>
            <a:r>
              <a:rPr lang="en-GB" dirty="0"/>
              <a:t>Skills for work place(BMSW4004)</a:t>
            </a:r>
          </a:p>
          <a:p>
            <a:r>
              <a:rPr lang="en-GB" dirty="0"/>
              <a:t>Chijoka Uba</a:t>
            </a:r>
          </a:p>
        </p:txBody>
      </p:sp>
    </p:spTree>
    <p:extLst>
      <p:ext uri="{BB962C8B-B14F-4D97-AF65-F5344CB8AC3E}">
        <p14:creationId xmlns:p14="http://schemas.microsoft.com/office/powerpoint/2010/main" val="1929062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4D546-D0AD-F5D9-D6F4-2D30F56D1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Nature and impact of the complex problem on employees and their organisations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4B14C-D746-7A4A-71E0-41E1019DEA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More working hours</a:t>
            </a:r>
          </a:p>
          <a:p>
            <a:r>
              <a:rPr lang="en-GB" dirty="0"/>
              <a:t>Low wages</a:t>
            </a:r>
          </a:p>
          <a:p>
            <a:r>
              <a:rPr lang="en-GB" dirty="0"/>
              <a:t>Lack of training</a:t>
            </a:r>
          </a:p>
          <a:p>
            <a:r>
              <a:rPr lang="en-GB" dirty="0"/>
              <a:t>Decrease of international staff</a:t>
            </a:r>
          </a:p>
          <a:p>
            <a:r>
              <a:rPr lang="en-GB" dirty="0"/>
              <a:t>Carers attitude </a:t>
            </a:r>
          </a:p>
          <a:p>
            <a:r>
              <a:rPr lang="en-GB" dirty="0"/>
              <a:t>Covid pandemic</a:t>
            </a:r>
          </a:p>
          <a:p>
            <a:r>
              <a:rPr lang="en-GB" dirty="0"/>
              <a:t>Ageing</a:t>
            </a:r>
          </a:p>
          <a:p>
            <a:r>
              <a:rPr lang="en-GB" dirty="0"/>
              <a:t>A wealth of knowledge</a:t>
            </a:r>
          </a:p>
          <a:p>
            <a:r>
              <a:rPr lang="en-GB" dirty="0"/>
              <a:t>Sickness</a:t>
            </a:r>
          </a:p>
        </p:txBody>
      </p:sp>
    </p:spTree>
    <p:extLst>
      <p:ext uri="{BB962C8B-B14F-4D97-AF65-F5344CB8AC3E}">
        <p14:creationId xmlns:p14="http://schemas.microsoft.com/office/powerpoint/2010/main" val="793990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8C8CB-C9E3-D77A-0796-F37178C5C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/>
              <a:t>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55FDB-F24E-5C43-6DA6-C97BD4746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564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u="sng" dirty="0"/>
              <a:t>Nature &amp; the impact of the complex problem on employees and their organisations:</a:t>
            </a:r>
          </a:p>
          <a:p>
            <a:r>
              <a:rPr lang="en-GB" dirty="0"/>
              <a:t>Brexit </a:t>
            </a:r>
          </a:p>
          <a:p>
            <a:r>
              <a:rPr lang="en-GB" dirty="0"/>
              <a:t>Economic </a:t>
            </a:r>
          </a:p>
          <a:p>
            <a:r>
              <a:rPr lang="en-GB" dirty="0"/>
              <a:t>Working condition</a:t>
            </a:r>
          </a:p>
          <a:p>
            <a:r>
              <a:rPr lang="en-GB" dirty="0"/>
              <a:t>Responsibility</a:t>
            </a:r>
          </a:p>
          <a:p>
            <a:r>
              <a:rPr lang="en-GB" dirty="0"/>
              <a:t>Population</a:t>
            </a:r>
          </a:p>
          <a:p>
            <a:r>
              <a:rPr lang="en-GB" dirty="0"/>
              <a:t>Quality</a:t>
            </a:r>
          </a:p>
        </p:txBody>
      </p:sp>
    </p:spTree>
    <p:extLst>
      <p:ext uri="{BB962C8B-B14F-4D97-AF65-F5344CB8AC3E}">
        <p14:creationId xmlns:p14="http://schemas.microsoft.com/office/powerpoint/2010/main" val="3763773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C2235-9E4D-F66D-FFB1-ED1A303EA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Fishbone diagram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1357D6-672B-DFBF-8A51-DADBA323B7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862" y="982980"/>
            <a:ext cx="9126071" cy="51302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A228EF-2A72-D080-4F02-028F2898148E}"/>
              </a:ext>
            </a:extLst>
          </p:cNvPr>
          <p:cNvSpPr txBox="1"/>
          <p:nvPr/>
        </p:nvSpPr>
        <p:spPr>
          <a:xfrm>
            <a:off x="8017585" y="3350066"/>
            <a:ext cx="1541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Staff shortage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4DB7ED-0A96-81E4-B622-81748E973535}"/>
              </a:ext>
            </a:extLst>
          </p:cNvPr>
          <p:cNvSpPr txBox="1"/>
          <p:nvPr/>
        </p:nvSpPr>
        <p:spPr>
          <a:xfrm>
            <a:off x="4015709" y="2252803"/>
            <a:ext cx="22591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LOW WAGES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F63E8F-38FC-E064-931F-9CCE3FAC0A0A}"/>
              </a:ext>
            </a:extLst>
          </p:cNvPr>
          <p:cNvSpPr txBox="1"/>
          <p:nvPr/>
        </p:nvSpPr>
        <p:spPr>
          <a:xfrm>
            <a:off x="1739810" y="2214331"/>
            <a:ext cx="20753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LACK OF TRAINING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6F4FC8-8501-3864-57B4-44FDE5802280}"/>
              </a:ext>
            </a:extLst>
          </p:cNvPr>
          <p:cNvSpPr txBox="1"/>
          <p:nvPr/>
        </p:nvSpPr>
        <p:spPr>
          <a:xfrm>
            <a:off x="5747510" y="4577832"/>
            <a:ext cx="18467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COVID PANDEMIC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9BC2EE-A225-F3F2-5EE2-653C57E2AFCB}"/>
              </a:ext>
            </a:extLst>
          </p:cNvPr>
          <p:cNvSpPr txBox="1"/>
          <p:nvPr/>
        </p:nvSpPr>
        <p:spPr>
          <a:xfrm rot="10800000" flipH="1" flipV="1">
            <a:off x="4015709" y="4562444"/>
            <a:ext cx="9268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AGEING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67DD6D-6F4C-78FD-B9B3-B009ED05ADFA}"/>
              </a:ext>
            </a:extLst>
          </p:cNvPr>
          <p:cNvSpPr txBox="1"/>
          <p:nvPr/>
        </p:nvSpPr>
        <p:spPr>
          <a:xfrm>
            <a:off x="2168980" y="4562444"/>
            <a:ext cx="18467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SICKNESS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98943C-4D2B-A7C8-382F-BD2F7324A5C4}"/>
              </a:ext>
            </a:extLst>
          </p:cNvPr>
          <p:cNvSpPr txBox="1"/>
          <p:nvPr/>
        </p:nvSpPr>
        <p:spPr>
          <a:xfrm>
            <a:off x="5689898" y="2245109"/>
            <a:ext cx="2088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CARERS ATTITUDE</a:t>
            </a:r>
          </a:p>
        </p:txBody>
      </p:sp>
    </p:spTree>
    <p:extLst>
      <p:ext uri="{BB962C8B-B14F-4D97-AF65-F5344CB8AC3E}">
        <p14:creationId xmlns:p14="http://schemas.microsoft.com/office/powerpoint/2010/main" val="3226116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43A66-2EC2-D3DA-9F7A-360465C41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Fishbone template</a:t>
            </a:r>
          </a:p>
        </p:txBody>
      </p:sp>
      <p:pic>
        <p:nvPicPr>
          <p:cNvPr id="5" name="Picture 4" descr="ggrgr&#10;rgDiagram">
            <a:extLst>
              <a:ext uri="{FF2B5EF4-FFF2-40B4-BE49-F238E27FC236}">
                <a16:creationId xmlns:a16="http://schemas.microsoft.com/office/drawing/2014/main" id="{C9EFC552-60EB-8072-87EA-6E3B9A37CD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473" y="1426202"/>
            <a:ext cx="10962320" cy="45999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5D54A1-955D-34BF-BF71-CA63EBB74075}"/>
              </a:ext>
            </a:extLst>
          </p:cNvPr>
          <p:cNvSpPr txBox="1"/>
          <p:nvPr/>
        </p:nvSpPr>
        <p:spPr>
          <a:xfrm>
            <a:off x="9293292" y="3428999"/>
            <a:ext cx="1530218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Staff shortage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69F032-CAD5-4CB6-0D1F-04ABB3BB7D76}"/>
              </a:ext>
            </a:extLst>
          </p:cNvPr>
          <p:cNvSpPr txBox="1"/>
          <p:nvPr/>
        </p:nvSpPr>
        <p:spPr>
          <a:xfrm>
            <a:off x="2757193" y="1690688"/>
            <a:ext cx="1385599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Brexit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DF67F7-85C7-4DBD-41E3-82EB147D7630}"/>
              </a:ext>
            </a:extLst>
          </p:cNvPr>
          <p:cNvSpPr txBox="1"/>
          <p:nvPr/>
        </p:nvSpPr>
        <p:spPr>
          <a:xfrm>
            <a:off x="4689611" y="1679411"/>
            <a:ext cx="1595534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economic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7A93AF-BCDD-1369-45FF-B01EFAFDD549}"/>
              </a:ext>
            </a:extLst>
          </p:cNvPr>
          <p:cNvSpPr txBox="1"/>
          <p:nvPr/>
        </p:nvSpPr>
        <p:spPr>
          <a:xfrm>
            <a:off x="6792685" y="1690688"/>
            <a:ext cx="2136711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Working conditions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623660-86EA-19D9-CA79-CAE7F8E9D508}"/>
              </a:ext>
            </a:extLst>
          </p:cNvPr>
          <p:cNvSpPr txBox="1"/>
          <p:nvPr/>
        </p:nvSpPr>
        <p:spPr>
          <a:xfrm>
            <a:off x="2711522" y="5255082"/>
            <a:ext cx="1720520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responsibility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5A4ED4-3BA9-1723-3D19-DE9B92EE3DAC}"/>
              </a:ext>
            </a:extLst>
          </p:cNvPr>
          <p:cNvSpPr txBox="1"/>
          <p:nvPr/>
        </p:nvSpPr>
        <p:spPr>
          <a:xfrm>
            <a:off x="4689610" y="5273744"/>
            <a:ext cx="1767173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population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22A346-372B-04F4-A3B4-A120ACCA22FE}"/>
              </a:ext>
            </a:extLst>
          </p:cNvPr>
          <p:cNvSpPr txBox="1"/>
          <p:nvPr/>
        </p:nvSpPr>
        <p:spPr>
          <a:xfrm>
            <a:off x="6714351" y="5283075"/>
            <a:ext cx="1744825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quality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ADDE98-CD95-362F-4B23-FD0B65165687}"/>
              </a:ext>
            </a:extLst>
          </p:cNvPr>
          <p:cNvSpPr txBox="1"/>
          <p:nvPr/>
        </p:nvSpPr>
        <p:spPr>
          <a:xfrm>
            <a:off x="1903445" y="2696547"/>
            <a:ext cx="1968759" cy="92333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Immigrates went back (less qualified people 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A5C940-A8D1-073B-BA86-EF7AFD061158}"/>
              </a:ext>
            </a:extLst>
          </p:cNvPr>
          <p:cNvSpPr txBox="1"/>
          <p:nvPr/>
        </p:nvSpPr>
        <p:spPr>
          <a:xfrm>
            <a:off x="4142792" y="2512612"/>
            <a:ext cx="1720521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inflammation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1D75A9-333E-5C47-051F-88F4A401DD24}"/>
              </a:ext>
            </a:extLst>
          </p:cNvPr>
          <p:cNvSpPr txBox="1"/>
          <p:nvPr/>
        </p:nvSpPr>
        <p:spPr>
          <a:xfrm>
            <a:off x="6186115" y="2639833"/>
            <a:ext cx="2273061" cy="64633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Covid overloaded nurses (tiredness)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F443839-01C8-A760-A110-28EEA1D5891B}"/>
              </a:ext>
            </a:extLst>
          </p:cNvPr>
          <p:cNvSpPr txBox="1"/>
          <p:nvPr/>
        </p:nvSpPr>
        <p:spPr>
          <a:xfrm>
            <a:off x="3967700" y="4269402"/>
            <a:ext cx="2128299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Aging population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87E5736-07BA-86C7-0861-B85EFC71518C}"/>
              </a:ext>
            </a:extLst>
          </p:cNvPr>
          <p:cNvSpPr txBox="1"/>
          <p:nvPr/>
        </p:nvSpPr>
        <p:spPr>
          <a:xfrm>
            <a:off x="6553200" y="4269402"/>
            <a:ext cx="2034540" cy="64633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 cure for certain illnesses (helpless)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6F7E8B-8832-34B3-846E-4047F46BD91A}"/>
              </a:ext>
            </a:extLst>
          </p:cNvPr>
          <p:cNvSpPr txBox="1"/>
          <p:nvPr/>
        </p:nvSpPr>
        <p:spPr>
          <a:xfrm>
            <a:off x="636821" y="4164071"/>
            <a:ext cx="3116580" cy="92333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Overload of patients makes being able to keep up with things to do has become hard</a:t>
            </a:r>
          </a:p>
        </p:txBody>
      </p:sp>
    </p:spTree>
    <p:extLst>
      <p:ext uri="{BB962C8B-B14F-4D97-AF65-F5344CB8AC3E}">
        <p14:creationId xmlns:p14="http://schemas.microsoft.com/office/powerpoint/2010/main" val="2311871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7E45-DBB9-D611-70CA-820B2EBFE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Grid analysis.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5B2D5FF3-CD19-D9B2-6FA8-F1E124B037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609284"/>
              </p:ext>
            </p:extLst>
          </p:nvPr>
        </p:nvGraphicFramePr>
        <p:xfrm>
          <a:off x="2032000" y="2098886"/>
          <a:ext cx="8128002" cy="402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>
                  <a:extLst>
                    <a:ext uri="{9D8B030D-6E8A-4147-A177-3AD203B41FA5}">
                      <a16:colId xmlns:a16="http://schemas.microsoft.com/office/drawing/2014/main" val="3089662259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2611126817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866962012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2564861991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110625534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364595764"/>
                    </a:ext>
                  </a:extLst>
                </a:gridCol>
              </a:tblGrid>
              <a:tr h="370840">
                <a:tc gridSpan="5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0-5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total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82712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Solutions</a:t>
                      </a:r>
                    </a:p>
                    <a:p>
                      <a:pPr algn="ctr"/>
                      <a:r>
                        <a:rPr lang="en-GB" b="1" dirty="0"/>
                        <a:t>(0-3)</a:t>
                      </a:r>
                    </a:p>
                  </a:txBody>
                  <a:tcPr>
                    <a:lnT w="381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Working condition (1)</a:t>
                      </a:r>
                    </a:p>
                  </a:txBody>
                  <a:tcPr>
                    <a:lnT w="381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Economic</a:t>
                      </a:r>
                    </a:p>
                    <a:p>
                      <a:pPr algn="ctr"/>
                      <a:r>
                        <a:rPr lang="en-GB" b="1" dirty="0"/>
                        <a:t>(2)</a:t>
                      </a:r>
                    </a:p>
                  </a:txBody>
                  <a:tcPr>
                    <a:lnT w="381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Aging population (3)</a:t>
                      </a:r>
                    </a:p>
                  </a:txBody>
                  <a:tcPr>
                    <a:lnT w="381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Quality</a:t>
                      </a:r>
                    </a:p>
                    <a:p>
                      <a:pPr algn="ctr"/>
                      <a:r>
                        <a:rPr lang="en-GB" b="1" dirty="0"/>
                        <a:t>(4)</a:t>
                      </a:r>
                    </a:p>
                  </a:txBody>
                  <a:tcPr>
                    <a:lnT w="38100" cmpd="sng">
                      <a:noFill/>
                    </a:lnT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b="1" dirty="0"/>
                    </a:p>
                  </a:txBody>
                  <a:tcPr>
                    <a:lnT w="38100" cmpd="sng">
                      <a:noFill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981024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Offer more working hours.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i="1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8095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Train the team to do more.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22269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Focus on staff retention.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30513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5728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8B3BD-C95F-DB0A-9E90-F29294B99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D5085-5F3A-CC18-524A-01CB2D509F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think the best solution to fix the problem of staff shortage in proper care is training the team to </a:t>
            </a:r>
            <a:r>
              <a:rPr lang="en-GB"/>
              <a:t>do more.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3979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2" ma:contentTypeDescription="Create a new document." ma:contentTypeScope="" ma:versionID="cfb4e2f13a11816748394d23298f4c23">
  <xsd:schema xmlns:xsd="http://www.w3.org/2001/XMLSchema" xmlns:xs="http://www.w3.org/2001/XMLSchema" xmlns:p="http://schemas.microsoft.com/office/2006/metadata/properties" xmlns:ns3="0340dd18-0450-4afb-b5d1-97b484958e7b" targetNamespace="http://schemas.microsoft.com/office/2006/metadata/properties" ma:root="true" ma:fieldsID="96b54e6e06ec35fc885e200bbb7cb0a8" ns3:_="">
    <xsd:import namespace="0340dd18-0450-4afb-b5d1-97b484958e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9FFF520-8BC5-445A-9539-CA800B1B85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40dd18-0450-4afb-b5d1-97b484958e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CD1FF46-E417-4F95-8245-C28D82F6027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A49613-46B9-4BD1-ACFC-5B428F7FE7DB}">
  <ds:schemaRefs>
    <ds:schemaRef ds:uri="http://schemas.openxmlformats.org/package/2006/metadata/core-properties"/>
    <ds:schemaRef ds:uri="http://purl.org/dc/terms/"/>
    <ds:schemaRef ds:uri="http://purl.org/dc/dcmitype/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0340dd18-0450-4afb-b5d1-97b484958e7b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4094</TotalTime>
  <Words>955</Words>
  <Application>Microsoft Office PowerPoint</Application>
  <PresentationFormat>Widescreen</PresentationFormat>
  <Paragraphs>75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Problem solving and Decision Making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Understanding and solving the problem of staff shortage in proper care</vt:lpstr>
      <vt:lpstr>Nature and impact of the complex problem on employees and their organisations</vt:lpstr>
      <vt:lpstr>PESTLE</vt:lpstr>
      <vt:lpstr>Fishbone diagram</vt:lpstr>
      <vt:lpstr>Fishbone template</vt:lpstr>
      <vt:lpstr>Grid analysis.</vt:lpstr>
      <vt:lpstr>evaluation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Raya Salah (2026066)</dc:creator>
  <cp:lastModifiedBy>Raya Salah (2026066)</cp:lastModifiedBy>
  <cp:revision>2</cp:revision>
  <dcterms:created xsi:type="dcterms:W3CDTF">2022-07-04T18:32:30Z</dcterms:created>
  <dcterms:modified xsi:type="dcterms:W3CDTF">2022-07-09T15:32:49Z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