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5" r:id="rId3"/>
    <p:sldId id="264" r:id="rId4"/>
    <p:sldId id="271" r:id="rId5"/>
    <p:sldId id="269" r:id="rId6"/>
    <p:sldId id="272" r:id="rId7"/>
    <p:sldId id="266" r:id="rId8"/>
    <p:sldId id="258" r:id="rId9"/>
    <p:sldId id="259" r:id="rId10"/>
    <p:sldId id="260" r:id="rId11"/>
    <p:sldId id="261" r:id="rId12"/>
    <p:sldId id="270" r:id="rId13"/>
    <p:sldId id="257" r:id="rId14"/>
    <p:sldId id="262" r:id="rId15"/>
    <p:sldId id="268" r:id="rId16"/>
    <p:sldId id="263" r:id="rId17"/>
    <p:sldId id="267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napVertSplitter="1" vertBarState="minimized" horzBarState="maximized">
    <p:restoredLeft sz="14955" autoAdjust="0"/>
    <p:restoredTop sz="94660"/>
  </p:normalViewPr>
  <p:slideViewPr>
    <p:cSldViewPr>
      <p:cViewPr>
        <p:scale>
          <a:sx n="65" d="100"/>
          <a:sy n="65" d="100"/>
        </p:scale>
        <p:origin x="-72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pPr/>
              <a:t>10/25/2019</a:t>
            </a:fld>
            <a:endParaRPr lang="en-GB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pPr/>
              <a:t>10/25/2019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pPr/>
              <a:t>10/25/2019</a:t>
            </a:fld>
            <a:endParaRPr lang="en-GB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DF2D32E0-B304-4BC2-8D8C-AF7EDC114EB7}" type="datetimeFigureOut">
              <a:rPr lang="en-US" smtClean="0"/>
              <a:pPr/>
              <a:t>10/25/2019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pPr/>
              <a:t>10/25/2019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pPr/>
              <a:t>10/25/2019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pPr/>
              <a:t>10/25/2019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pPr/>
              <a:t>10/25/2019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DF2D32E0-B304-4BC2-8D8C-AF7EDC114EB7}" type="datetimeFigureOut">
              <a:rPr lang="en-US" smtClean="0"/>
              <a:pPr/>
              <a:t>10/25/2019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pPr/>
              <a:t>10/25/2019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pPr/>
              <a:t>10/25/2019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DF2D32E0-B304-4BC2-8D8C-AF7EDC114EB7}" type="datetimeFigureOut">
              <a:rPr lang="en-US" smtClean="0"/>
              <a:pPr/>
              <a:t>10/25/2019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0RCFgDQUgko&amp;authuser=0" TargetMode="Externa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newsroom.hilton.com/brand-communications/news/qa-100-years-on-a-look-back-at-the-mystery-magic-and-marketing-genius-of-hilton-founder-conrad-hilton" TargetMode="Externa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2564904"/>
            <a:ext cx="6400800" cy="3600400"/>
          </a:xfrm>
        </p:spPr>
        <p:txBody>
          <a:bodyPr>
            <a:normAutofit/>
          </a:bodyPr>
          <a:lstStyle/>
          <a:p>
            <a:pPr algn="l"/>
            <a:endParaRPr lang="en-GB" dirty="0"/>
          </a:p>
          <a:p>
            <a:pPr algn="l"/>
            <a:endParaRPr lang="en-GB" b="1" dirty="0"/>
          </a:p>
          <a:p>
            <a:pPr algn="l"/>
            <a:r>
              <a:rPr lang="en-GB" b="1" dirty="0" smtClean="0"/>
              <a:t>M4X01915</a:t>
            </a:r>
            <a:endParaRPr lang="en-GB" b="1" dirty="0"/>
          </a:p>
          <a:p>
            <a:pPr algn="l"/>
            <a:r>
              <a:rPr lang="en-GB" b="1" dirty="0"/>
              <a:t>Module Leader: Dr </a:t>
            </a:r>
            <a:r>
              <a:rPr lang="en-GB" b="1" dirty="0" err="1"/>
              <a:t>Abdi</a:t>
            </a:r>
            <a:r>
              <a:rPr lang="en-GB" b="1" dirty="0"/>
              <a:t> </a:t>
            </a:r>
            <a:r>
              <a:rPr lang="en-GB" b="1" dirty="0" err="1" smtClean="0"/>
              <a:t>Rahman</a:t>
            </a:r>
            <a:endParaRPr lang="en-GB" b="1" dirty="0" smtClean="0"/>
          </a:p>
          <a:p>
            <a:pPr algn="l"/>
            <a:endParaRPr lang="it-IT" b="1" dirty="0" smtClean="0"/>
          </a:p>
          <a:p>
            <a:pPr algn="l"/>
            <a:r>
              <a:rPr lang="en-GB" dirty="0" smtClean="0">
                <a:solidFill>
                  <a:schemeClr val="tx1"/>
                </a:solidFill>
              </a:rPr>
              <a:t>Anna </a:t>
            </a:r>
            <a:r>
              <a:rPr lang="en-GB" dirty="0" err="1" smtClean="0">
                <a:solidFill>
                  <a:schemeClr val="tx1"/>
                </a:solidFill>
              </a:rPr>
              <a:t>Mobio</a:t>
            </a:r>
            <a:r>
              <a:rPr lang="en-GB" dirty="0" smtClean="0">
                <a:solidFill>
                  <a:schemeClr val="tx1"/>
                </a:solidFill>
              </a:rPr>
              <a:t>,</a:t>
            </a:r>
          </a:p>
          <a:p>
            <a:pPr algn="l"/>
            <a:endParaRPr lang="en-GB" b="1" dirty="0">
              <a:solidFill>
                <a:schemeClr val="tx1"/>
              </a:solidFill>
            </a:endParaRPr>
          </a:p>
          <a:p>
            <a:pPr algn="l"/>
            <a:r>
              <a:rPr lang="en-GB" b="1" dirty="0">
                <a:solidFill>
                  <a:schemeClr val="tx1"/>
                </a:solidFill>
              </a:rPr>
              <a:t>Rohan Dubrey, </a:t>
            </a:r>
            <a:endParaRPr lang="en-GB" b="1" dirty="0" smtClean="0">
              <a:solidFill>
                <a:schemeClr val="tx1"/>
              </a:solidFill>
            </a:endParaRPr>
          </a:p>
          <a:p>
            <a:pPr algn="l"/>
            <a:endParaRPr lang="en-GB" b="1" dirty="0" smtClean="0">
              <a:solidFill>
                <a:schemeClr val="tx1"/>
              </a:solidFill>
            </a:endParaRPr>
          </a:p>
          <a:p>
            <a:pPr algn="l"/>
            <a:r>
              <a:rPr lang="en-GB" b="1" dirty="0" err="1" smtClean="0">
                <a:solidFill>
                  <a:schemeClr val="tx1"/>
                </a:solidFill>
              </a:rPr>
              <a:t>Mubaraca</a:t>
            </a:r>
            <a:r>
              <a:rPr lang="en-GB" b="1" dirty="0" smtClean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Mombassa</a:t>
            </a:r>
            <a:r>
              <a:rPr lang="en-GB" b="1" dirty="0">
                <a:solidFill>
                  <a:schemeClr val="tx1"/>
                </a:solidFill>
              </a:rPr>
              <a:t>, </a:t>
            </a:r>
            <a:endParaRPr lang="en-GB" b="1" dirty="0" smtClean="0">
              <a:solidFill>
                <a:schemeClr val="tx1"/>
              </a:solidFill>
            </a:endParaRPr>
          </a:p>
          <a:p>
            <a:pPr algn="l"/>
            <a:endParaRPr lang="en-GB" b="1" dirty="0" smtClean="0">
              <a:solidFill>
                <a:schemeClr val="tx1"/>
              </a:solidFill>
            </a:endParaRPr>
          </a:p>
          <a:p>
            <a:pPr algn="l"/>
            <a:r>
              <a:rPr lang="en-GB" b="1" dirty="0" err="1" smtClean="0">
                <a:solidFill>
                  <a:schemeClr val="tx1"/>
                </a:solidFill>
              </a:rPr>
              <a:t>Riachel</a:t>
            </a:r>
            <a:r>
              <a:rPr lang="en-GB" b="1" dirty="0" smtClean="0">
                <a:solidFill>
                  <a:schemeClr val="tx1"/>
                </a:solidFill>
              </a:rPr>
              <a:t> </a:t>
            </a:r>
            <a:r>
              <a:rPr lang="en-GB" b="1" dirty="0" err="1" smtClean="0">
                <a:solidFill>
                  <a:schemeClr val="tx1"/>
                </a:solidFill>
              </a:rPr>
              <a:t>Jeffreys</a:t>
            </a:r>
            <a:r>
              <a:rPr lang="en-GB" b="1" dirty="0" smtClean="0"/>
              <a:t>.</a:t>
            </a:r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764704"/>
            <a:ext cx="7772400" cy="1470025"/>
          </a:xfrm>
        </p:spPr>
        <p:txBody>
          <a:bodyPr>
            <a:normAutofit/>
          </a:bodyPr>
          <a:lstStyle/>
          <a:p>
            <a:r>
              <a:rPr lang="en-GB" b="1" dirty="0"/>
              <a:t>HOSPITALITY &amp; GUEST SERVICES</a:t>
            </a:r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6993" y="2659911"/>
            <a:ext cx="2628900" cy="17430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379987"/>
            <a:ext cx="2476500" cy="18478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72"/>
    </mc:Choice>
    <mc:Fallback xmlns="">
      <p:transition spd="slow" advTm="2872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smtClean="0"/>
              <a:t>Discover a world of opportunity...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7"/>
            <a:ext cx="8446712" cy="48137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aim of this presentation is to evaluate guest service experience within  Hilton Hotels USA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/>
              <a:t>Throughout the presentation, cutting edge services and strategies applied will be explained, in order to demonstrate  thorough understanding and appreciation of the service </a:t>
            </a:r>
            <a:r>
              <a:rPr lang="en-GB" sz="2400" dirty="0" smtClean="0"/>
              <a:t>experience stay in the Hotel and resorts.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5847" y="4365104"/>
            <a:ext cx="3574864" cy="20162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 will cover..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755576" y="1772816"/>
            <a:ext cx="7748344" cy="4355976"/>
          </a:xfrm>
        </p:spPr>
        <p:txBody>
          <a:bodyPr>
            <a:normAutofit/>
          </a:bodyPr>
          <a:lstStyle/>
          <a:p>
            <a:r>
              <a:rPr lang="en-GB" dirty="0"/>
              <a:t>Intro on Hilton</a:t>
            </a:r>
          </a:p>
          <a:p>
            <a:r>
              <a:rPr lang="en-GB" dirty="0"/>
              <a:t>USP</a:t>
            </a:r>
          </a:p>
          <a:p>
            <a:r>
              <a:rPr lang="en-GB" dirty="0"/>
              <a:t>SWOT</a:t>
            </a:r>
          </a:p>
          <a:p>
            <a:r>
              <a:rPr lang="en-GB" dirty="0"/>
              <a:t>PESTEL</a:t>
            </a:r>
          </a:p>
          <a:p>
            <a:r>
              <a:rPr lang="en-GB" dirty="0"/>
              <a:t>CONCLUSION </a:t>
            </a:r>
          </a:p>
          <a:p>
            <a:r>
              <a:rPr lang="en-GB" dirty="0"/>
              <a:t>Q&amp;A </a:t>
            </a:r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532" y="2814126"/>
            <a:ext cx="2093013" cy="131560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806772"/>
            <a:ext cx="2971617" cy="22360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661998"/>
            <a:ext cx="2739426" cy="11521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1661" y="4653136"/>
            <a:ext cx="3124884" cy="17582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5E6DADF-BCAD-498A-9917-862C9BF2C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on Hilton Hotel USA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3856B46B-74B0-42B5-A653-F1B5E17E5BEF}"/>
              </a:ext>
            </a:extLst>
          </p:cNvPr>
          <p:cNvSpPr txBox="1"/>
          <p:nvPr/>
        </p:nvSpPr>
        <p:spPr>
          <a:xfrm>
            <a:off x="301246" y="1227524"/>
            <a:ext cx="79312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Conrad Hilton in Cisco, Texas.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Hilton Hotels </a:t>
            </a:r>
            <a:r>
              <a:rPr lang="en-GB" dirty="0" smtClean="0"/>
              <a:t>Corporation also </a:t>
            </a:r>
            <a:r>
              <a:rPr lang="en-GB" dirty="0" smtClean="0"/>
              <a:t>known as </a:t>
            </a:r>
            <a:r>
              <a:rPr lang="en-GB" dirty="0"/>
              <a:t>Hilton Worldwide, is a global hospitality brand.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Hilton </a:t>
            </a:r>
            <a:r>
              <a:rPr lang="en-GB" dirty="0"/>
              <a:t>headquarters </a:t>
            </a:r>
            <a:r>
              <a:rPr lang="en-GB" dirty="0" smtClean="0"/>
              <a:t>was located in </a:t>
            </a:r>
            <a:r>
              <a:rPr lang="en-GB" dirty="0"/>
              <a:t>Beverly Hills, California </a:t>
            </a:r>
            <a:r>
              <a:rPr lang="en-GB" dirty="0" smtClean="0"/>
              <a:t>1969 until </a:t>
            </a:r>
            <a:r>
              <a:rPr lang="en-GB" dirty="0"/>
              <a:t>2009. It then relocated </a:t>
            </a:r>
            <a:r>
              <a:rPr lang="en-GB" dirty="0" smtClean="0"/>
              <a:t>in Fairfax </a:t>
            </a:r>
            <a:r>
              <a:rPr lang="en-GB" dirty="0"/>
              <a:t>County, Virginia.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Before </a:t>
            </a:r>
            <a:r>
              <a:rPr lang="en-GB" dirty="0"/>
              <a:t>2013, </a:t>
            </a:r>
            <a:r>
              <a:rPr lang="en-GB" dirty="0" smtClean="0"/>
              <a:t>Hilton’s ranking was 38th in comparison of size verified by </a:t>
            </a:r>
            <a:r>
              <a:rPr lang="en-GB" dirty="0"/>
              <a:t>Forbes. 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it-IT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dirty="0" smtClean="0"/>
              <a:t>117 countries</a:t>
            </a:r>
            <a:endParaRPr lang="it-IT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dirty="0" smtClean="0"/>
              <a:t>Nearly 6000 properties worldwide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735370"/>
            <a:ext cx="3156414" cy="292494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3923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E7600F5-46FE-4F2E-BF4E-3041962E1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76672" y="-16961"/>
            <a:ext cx="8229600" cy="1143000"/>
          </a:xfrm>
        </p:spPr>
        <p:txBody>
          <a:bodyPr/>
          <a:lstStyle/>
          <a:p>
            <a:r>
              <a:rPr lang="en-GB" dirty="0" smtClean="0"/>
              <a:t>Hilton USP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51520" y="1628800"/>
            <a:ext cx="835292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600" dirty="0" smtClean="0"/>
              <a:t>Unique Selling Proposition is the best way to reach</a:t>
            </a:r>
          </a:p>
          <a:p>
            <a:r>
              <a:rPr lang="it-IT" sz="1600" dirty="0" smtClean="0"/>
              <a:t> target customers by higlighting uniqueness.</a:t>
            </a:r>
          </a:p>
          <a:p>
            <a:endParaRPr lang="it-IT" sz="1600" dirty="0"/>
          </a:p>
          <a:p>
            <a:pPr marL="285750" indent="-285750">
              <a:buFont typeface="Arial" pitchFamily="34" charset="0"/>
              <a:buChar char="•"/>
            </a:pPr>
            <a:r>
              <a:rPr lang="it-IT" sz="1600" dirty="0" smtClean="0"/>
              <a:t>One of </a:t>
            </a:r>
            <a:r>
              <a:rPr lang="it-IT" sz="1600" dirty="0"/>
              <a:t>the reasons why Hilton Hotel </a:t>
            </a:r>
            <a:r>
              <a:rPr lang="it-IT" sz="1600" dirty="0" smtClean="0"/>
              <a:t>regularly </a:t>
            </a:r>
            <a:r>
              <a:rPr lang="it-IT" sz="1600" dirty="0"/>
              <a:t>perform better </a:t>
            </a:r>
            <a:r>
              <a:rPr lang="it-IT" sz="1600" dirty="0" smtClean="0"/>
              <a:t>than </a:t>
            </a:r>
            <a:r>
              <a:rPr lang="it-IT" sz="1600" dirty="0"/>
              <a:t>the others hotel is that they are essentially providing a greater value for money to their </a:t>
            </a:r>
            <a:r>
              <a:rPr lang="it-IT" sz="1600" dirty="0" smtClean="0"/>
              <a:t>guest </a:t>
            </a:r>
            <a:r>
              <a:rPr lang="it-IT" sz="1600" dirty="0"/>
              <a:t>and provide persolazed experience trhough a more human engagement of the hotel guests </a:t>
            </a:r>
            <a:r>
              <a:rPr lang="it-IT" sz="1600" dirty="0" smtClean="0"/>
              <a:t>.</a:t>
            </a:r>
            <a:endParaRPr lang="it-IT" sz="1600" dirty="0"/>
          </a:p>
          <a:p>
            <a:pPr marL="285750" indent="-285750">
              <a:buFont typeface="Arial" pitchFamily="34" charset="0"/>
              <a:buChar char="•"/>
            </a:pPr>
            <a:endParaRPr lang="it-IT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it-IT" sz="1600" dirty="0" smtClean="0"/>
              <a:t>Envision distant future </a:t>
            </a:r>
            <a:r>
              <a:rPr lang="it-IT" sz="1600" dirty="0"/>
              <a:t>and compare the projected situations with what have been encontered in the </a:t>
            </a:r>
            <a:r>
              <a:rPr lang="it-IT" sz="1600" dirty="0" smtClean="0"/>
              <a:t>past (Hilton CEO: </a:t>
            </a:r>
            <a:r>
              <a:rPr lang="it-IT" sz="1600" dirty="0" smtClean="0"/>
              <a:t>trhiving </a:t>
            </a:r>
            <a:r>
              <a:rPr lang="it-IT" sz="1600" dirty="0" smtClean="0"/>
              <a:t>to expand with most </a:t>
            </a:r>
            <a:r>
              <a:rPr lang="it-IT" sz="1600" dirty="0" smtClean="0"/>
              <a:t>luxury hotels in company, 4 opening to date and seven </a:t>
            </a:r>
            <a:r>
              <a:rPr lang="it-IT" sz="1600" dirty="0" smtClean="0"/>
              <a:t>supplementary </a:t>
            </a:r>
            <a:r>
              <a:rPr lang="it-IT" sz="1600" dirty="0" smtClean="0"/>
              <a:t> </a:t>
            </a:r>
            <a:r>
              <a:rPr lang="it-IT" sz="1600" dirty="0" smtClean="0"/>
              <a:t>hotels </a:t>
            </a:r>
            <a:r>
              <a:rPr lang="it-IT" sz="1600" dirty="0" smtClean="0"/>
              <a:t>due </a:t>
            </a:r>
            <a:r>
              <a:rPr lang="it-IT" sz="1600" dirty="0" smtClean="0"/>
              <a:t>to </a:t>
            </a:r>
            <a:r>
              <a:rPr lang="it-IT" sz="1600" dirty="0" smtClean="0"/>
              <a:t>open </a:t>
            </a:r>
            <a:r>
              <a:rPr lang="it-IT" sz="1600" dirty="0" smtClean="0"/>
              <a:t>by the end of this year)</a:t>
            </a:r>
          </a:p>
          <a:p>
            <a:pPr marL="285750" indent="-285750">
              <a:buFont typeface="Arial" pitchFamily="34" charset="0"/>
              <a:buChar char="•"/>
            </a:pPr>
            <a:endParaRPr lang="it-IT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it-IT" sz="1600" dirty="0" smtClean="0"/>
              <a:t>Personalized attention that creates unforgettable experience ( Hilton has created a data and analytics function </a:t>
            </a:r>
            <a:r>
              <a:rPr lang="it-IT" sz="1600" dirty="0" smtClean="0"/>
              <a:t>of  over than 150 </a:t>
            </a:r>
            <a:r>
              <a:rPr lang="it-IT" sz="1600" dirty="0" smtClean="0"/>
              <a:t>team members </a:t>
            </a:r>
            <a:r>
              <a:rPr lang="it-IT" sz="1600" dirty="0" smtClean="0"/>
              <a:t>to precisely tailor and personalize </a:t>
            </a:r>
            <a:r>
              <a:rPr lang="it-IT" sz="1600" dirty="0"/>
              <a:t> </a:t>
            </a:r>
            <a:r>
              <a:rPr lang="it-IT" sz="1600" dirty="0" smtClean="0"/>
              <a:t>the guest experience)</a:t>
            </a:r>
            <a:endParaRPr lang="it-IT" sz="1600" dirty="0" smtClean="0"/>
          </a:p>
          <a:p>
            <a:pPr marL="285750" indent="-285750">
              <a:buFont typeface="Arial" pitchFamily="34" charset="0"/>
              <a:buChar char="•"/>
            </a:pPr>
            <a:endParaRPr lang="it-IT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it-IT" sz="1600" dirty="0" smtClean="0"/>
              <a:t>Best-in-class resources and solutions (Hilton has </a:t>
            </a:r>
            <a:r>
              <a:rPr lang="it-IT" sz="1600" dirty="0" smtClean="0"/>
              <a:t>employed professionals</a:t>
            </a:r>
            <a:r>
              <a:rPr lang="it-IT" sz="1600" dirty="0" smtClean="0"/>
              <a:t> </a:t>
            </a:r>
            <a:r>
              <a:rPr lang="it-IT" sz="1600" dirty="0" smtClean="0"/>
              <a:t>to innovate its luxury food and beverage, architecture , design and marketing offering)</a:t>
            </a:r>
          </a:p>
          <a:p>
            <a:pPr marL="285750" indent="-285750">
              <a:buFont typeface="Arial" pitchFamily="34" charset="0"/>
              <a:buChar char="•"/>
            </a:pPr>
            <a:endParaRPr lang="it-IT" sz="1600" dirty="0" smtClean="0"/>
          </a:p>
          <a:p>
            <a:endParaRPr lang="it-IT" sz="1600" dirty="0" smtClean="0"/>
          </a:p>
        </p:txBody>
      </p:sp>
    </p:spTree>
    <p:extLst>
      <p:ext uri="{BB962C8B-B14F-4D97-AF65-F5344CB8AC3E}">
        <p14:creationId xmlns:p14="http://schemas.microsoft.com/office/powerpoint/2010/main" val="3536421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it-IT" dirty="0" smtClean="0"/>
              <a:t>What happend when the guest service is excellent</a:t>
            </a:r>
            <a:endParaRPr lang="en-GB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98203"/>
            <a:ext cx="8732831" cy="3141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731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Guest Service Experience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it-IT" sz="1600" dirty="0" smtClean="0"/>
              <a:t>Mobile-friendly websitee that offers visual appeal and social proof of what customers will enjoy at the Hotels and Resorts. (virtual reality and 360-degree video)</a:t>
            </a:r>
          </a:p>
          <a:p>
            <a:r>
              <a:rPr lang="it-IT" sz="1600" dirty="0" smtClean="0"/>
              <a:t>Technology throught hotel ( such as free –fast-realiable wi-fi lounge- charging stations-smart room keys, interacting tv ,digital check in,etc)</a:t>
            </a:r>
            <a:endParaRPr lang="it-IT" sz="1600" dirty="0"/>
          </a:p>
          <a:p>
            <a:r>
              <a:rPr lang="it-IT" sz="1600" dirty="0" smtClean="0"/>
              <a:t>Eco friendly- green tecnology</a:t>
            </a:r>
          </a:p>
          <a:p>
            <a:r>
              <a:rPr lang="it-IT" sz="1600" dirty="0" smtClean="0"/>
              <a:t>Connection to local vendors and business</a:t>
            </a:r>
          </a:p>
          <a:p>
            <a:r>
              <a:rPr lang="it-IT" sz="1600" dirty="0"/>
              <a:t>Price match </a:t>
            </a:r>
            <a:r>
              <a:rPr lang="it-IT" sz="1600" dirty="0" smtClean="0"/>
              <a:t>guarantee at </a:t>
            </a:r>
            <a:r>
              <a:rPr lang="it-IT" sz="1600" dirty="0"/>
              <a:t>Hilton (</a:t>
            </a:r>
            <a:r>
              <a:rPr lang="it-IT" sz="1600" dirty="0" smtClean="0"/>
              <a:t>if </a:t>
            </a:r>
            <a:r>
              <a:rPr lang="it-IT" sz="1600" dirty="0" smtClean="0"/>
              <a:t>a lower qualified price on another site </a:t>
            </a:r>
            <a:r>
              <a:rPr lang="it-IT" sz="1600" dirty="0" smtClean="0"/>
              <a:t>is found it </a:t>
            </a:r>
            <a:r>
              <a:rPr lang="it-IT" sz="1600" dirty="0" smtClean="0"/>
              <a:t>will be matched and you get 25% off that stay)</a:t>
            </a:r>
          </a:p>
          <a:p>
            <a:r>
              <a:rPr lang="it-IT" sz="1600" dirty="0" smtClean="0"/>
              <a:t>Travel packages</a:t>
            </a:r>
            <a:r>
              <a:rPr lang="en-GB" sz="1600" dirty="0" smtClean="0"/>
              <a:t>/family </a:t>
            </a:r>
            <a:r>
              <a:rPr lang="en-GB" sz="1600" dirty="0"/>
              <a:t>fun </a:t>
            </a:r>
            <a:r>
              <a:rPr lang="en-GB" sz="1600" dirty="0" smtClean="0"/>
              <a:t>package</a:t>
            </a:r>
            <a:endParaRPr lang="it-IT" sz="1600" dirty="0" smtClean="0"/>
          </a:p>
          <a:p>
            <a:r>
              <a:rPr lang="it-IT" sz="1600" dirty="0" smtClean="0"/>
              <a:t>Value opinion of guests and extra mile customer service, connecting on a personal level</a:t>
            </a:r>
            <a:endParaRPr lang="en-GB" sz="1600" dirty="0"/>
          </a:p>
          <a:p>
            <a:r>
              <a:rPr lang="en-GB" sz="1600" dirty="0" smtClean="0"/>
              <a:t>Celebrate </a:t>
            </a:r>
            <a:r>
              <a:rPr lang="en-GB" sz="1600" dirty="0"/>
              <a:t>in style  welcome drink in room</a:t>
            </a:r>
          </a:p>
          <a:p>
            <a:r>
              <a:rPr lang="en-GB" sz="1600" dirty="0"/>
              <a:t>Restaurant/ food &amp; beverage</a:t>
            </a:r>
          </a:p>
          <a:p>
            <a:r>
              <a:rPr lang="en-GB" sz="1600" dirty="0" smtClean="0"/>
              <a:t>Spa/</a:t>
            </a:r>
            <a:r>
              <a:rPr lang="en-GB" sz="1600" dirty="0" err="1" smtClean="0"/>
              <a:t>jacuzzi</a:t>
            </a:r>
            <a:r>
              <a:rPr lang="en-GB" sz="1600" dirty="0" smtClean="0"/>
              <a:t>/gym</a:t>
            </a:r>
            <a:endParaRPr lang="en-GB" sz="1600" dirty="0"/>
          </a:p>
          <a:p>
            <a:r>
              <a:rPr lang="en-GB" sz="1600" dirty="0"/>
              <a:t>Entertainment</a:t>
            </a:r>
          </a:p>
          <a:p>
            <a:r>
              <a:rPr lang="en-GB" sz="1600" dirty="0"/>
              <a:t>Promotions  &amp; special offer/discount for members</a:t>
            </a:r>
          </a:p>
          <a:p>
            <a:r>
              <a:rPr lang="en-GB" sz="1600" dirty="0"/>
              <a:t>Free Parking for guests</a:t>
            </a:r>
          </a:p>
          <a:p>
            <a:r>
              <a:rPr lang="en-GB" sz="1600" dirty="0"/>
              <a:t>Military family </a:t>
            </a:r>
            <a:r>
              <a:rPr lang="en-GB" sz="1600" dirty="0" smtClean="0"/>
              <a:t>rate</a:t>
            </a:r>
            <a:endParaRPr lang="en-GB" sz="16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3" y="4221088"/>
            <a:ext cx="3956164" cy="22322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b="1" i="1" dirty="0"/>
              <a:t>HILTON HOTEL &amp; RESORT </a:t>
            </a:r>
            <a:r>
              <a:rPr lang="en-GB" sz="2800" b="1" i="1" dirty="0" smtClean="0"/>
              <a:t>Strengths</a:t>
            </a:r>
            <a:r>
              <a:rPr lang="en-GB" sz="2800" dirty="0"/>
              <a:t/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199194" y="948690"/>
            <a:ext cx="7973205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/>
          </a:p>
          <a:p>
            <a:pPr>
              <a:buFont typeface="Wingdings" pitchFamily="2" charset="2"/>
              <a:buChar char="§"/>
            </a:pPr>
            <a:r>
              <a:rPr lang="en-GB" sz="2000" dirty="0"/>
              <a:t>Their brand  recognition and reputation.</a:t>
            </a:r>
          </a:p>
          <a:p>
            <a:r>
              <a:rPr lang="en-GB" sz="2000" dirty="0" smtClean="0"/>
              <a:t>Satisfaction is guaranteed  throughout Hilton Hotels</a:t>
            </a:r>
            <a:endParaRPr lang="en-GB" sz="2000" dirty="0"/>
          </a:p>
          <a:p>
            <a:pPr>
              <a:buFont typeface="Wingdings" pitchFamily="2" charset="2"/>
              <a:buChar char="§"/>
            </a:pPr>
            <a:endParaRPr lang="en-GB" sz="2000" dirty="0"/>
          </a:p>
          <a:p>
            <a:pPr>
              <a:buFont typeface="Wingdings" pitchFamily="2" charset="2"/>
              <a:buChar char="§"/>
            </a:pPr>
            <a:r>
              <a:rPr lang="en-GB" sz="2000" dirty="0" smtClean="0"/>
              <a:t>Guest are entitled to their money back if satisfaction is not met. </a:t>
            </a:r>
            <a:endParaRPr lang="en-GB" sz="2000" dirty="0"/>
          </a:p>
          <a:p>
            <a:pPr>
              <a:buFont typeface="Wingdings" pitchFamily="2" charset="2"/>
              <a:buChar char="§"/>
            </a:pPr>
            <a:endParaRPr lang="en-GB" sz="2000" dirty="0"/>
          </a:p>
          <a:p>
            <a:pPr>
              <a:buFont typeface="Wingdings" pitchFamily="2" charset="2"/>
              <a:buChar char="§"/>
            </a:pPr>
            <a:r>
              <a:rPr lang="en-GB" sz="2000" dirty="0" smtClean="0"/>
              <a:t> Hilton’s reputation is built on their reliability and customer satisfaction, giving guest positive reassurance.</a:t>
            </a:r>
            <a:endParaRPr lang="en-GB" sz="2000" dirty="0"/>
          </a:p>
          <a:p>
            <a:pPr>
              <a:buFont typeface="Wingdings" pitchFamily="2" charset="2"/>
              <a:buChar char="§"/>
            </a:pPr>
            <a:endParaRPr lang="en-GB" sz="2000" dirty="0"/>
          </a:p>
          <a:p>
            <a:pPr>
              <a:buFont typeface="Wingdings" pitchFamily="2" charset="2"/>
              <a:buChar char="§"/>
            </a:pPr>
            <a:r>
              <a:rPr lang="en-GB" sz="2000" dirty="0"/>
              <a:t>Hilton hotel is its diversity, or large amount of variation, in brands.</a:t>
            </a:r>
          </a:p>
          <a:p>
            <a:pPr>
              <a:buFont typeface="Wingdings" pitchFamily="2" charset="2"/>
              <a:buChar char="§"/>
            </a:pPr>
            <a:endParaRPr lang="en-GB" sz="2000" dirty="0"/>
          </a:p>
          <a:p>
            <a:pPr>
              <a:buFont typeface="Wingdings" pitchFamily="2" charset="2"/>
              <a:buChar char="§"/>
            </a:pPr>
            <a:r>
              <a:rPr lang="en-GB" sz="2000" dirty="0"/>
              <a:t>As listed </a:t>
            </a:r>
            <a:r>
              <a:rPr lang="en-GB" sz="2000" dirty="0" smtClean="0"/>
              <a:t>we can find numerous</a:t>
            </a:r>
            <a:r>
              <a:rPr lang="en-GB" sz="2000" dirty="0" smtClean="0"/>
              <a:t> </a:t>
            </a:r>
            <a:r>
              <a:rPr lang="en-GB" sz="2000" dirty="0"/>
              <a:t>Hotels under the Hilton Umbrella.</a:t>
            </a:r>
          </a:p>
          <a:p>
            <a:pPr>
              <a:buFont typeface="Wingdings" pitchFamily="2" charset="2"/>
              <a:buChar char="§"/>
            </a:pPr>
            <a:endParaRPr lang="en-GB" sz="2000" dirty="0"/>
          </a:p>
          <a:p>
            <a:pPr>
              <a:buFont typeface="Wingdings" pitchFamily="2" charset="2"/>
              <a:buChar char="§"/>
            </a:pPr>
            <a:r>
              <a:rPr lang="en-GB" sz="2000" dirty="0"/>
              <a:t>Hilton hotel are able to hit different market </a:t>
            </a:r>
            <a:r>
              <a:rPr lang="en-GB" sz="2000" dirty="0" smtClean="0"/>
              <a:t>sections</a:t>
            </a:r>
            <a:r>
              <a:rPr lang="en-GB" sz="2000" dirty="0" smtClean="0"/>
              <a:t> </a:t>
            </a:r>
            <a:r>
              <a:rPr lang="en-GB" sz="2000" dirty="0"/>
              <a:t>by </a:t>
            </a:r>
            <a:r>
              <a:rPr lang="en-GB" sz="2000" dirty="0" smtClean="0"/>
              <a:t>presenting </a:t>
            </a:r>
            <a:r>
              <a:rPr lang="en-GB" sz="2000" dirty="0" smtClean="0"/>
              <a:t>such </a:t>
            </a:r>
            <a:r>
              <a:rPr lang="en-GB" sz="2000" dirty="0"/>
              <a:t>a </a:t>
            </a:r>
            <a:r>
              <a:rPr lang="en-GB" sz="2000" dirty="0" smtClean="0"/>
              <a:t>variegated</a:t>
            </a:r>
            <a:r>
              <a:rPr lang="en-GB" sz="2000" dirty="0" smtClean="0"/>
              <a:t> </a:t>
            </a:r>
            <a:r>
              <a:rPr lang="en-GB" sz="2000" dirty="0"/>
              <a:t>brand.</a:t>
            </a:r>
          </a:p>
          <a:p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7576" y="476672"/>
            <a:ext cx="2250250" cy="18002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Hilton Hotel Weaknesses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10174" y="1476210"/>
            <a:ext cx="750099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The </a:t>
            </a:r>
            <a:r>
              <a:rPr lang="en-GB" dirty="0" smtClean="0"/>
              <a:t>massive</a:t>
            </a:r>
            <a:r>
              <a:rPr lang="en-GB" dirty="0" smtClean="0"/>
              <a:t> weakness </a:t>
            </a:r>
            <a:r>
              <a:rPr lang="en-GB" dirty="0" smtClean="0"/>
              <a:t>t</a:t>
            </a:r>
            <a:r>
              <a:rPr lang="en-GB" dirty="0" smtClean="0"/>
              <a:t>he </a:t>
            </a:r>
            <a:r>
              <a:rPr lang="en-GB" dirty="0"/>
              <a:t>Hilton hotel </a:t>
            </a:r>
            <a:r>
              <a:rPr lang="en-GB" dirty="0" smtClean="0"/>
              <a:t>display</a:t>
            </a:r>
            <a:r>
              <a:rPr lang="en-GB" dirty="0" smtClean="0"/>
              <a:t> </a:t>
            </a:r>
            <a:r>
              <a:rPr lang="en-GB" dirty="0"/>
              <a:t>is due to their </a:t>
            </a:r>
            <a:r>
              <a:rPr lang="en-GB" dirty="0" smtClean="0"/>
              <a:t>globalisation as well as their </a:t>
            </a:r>
            <a:r>
              <a:rPr lang="en-GB" dirty="0"/>
              <a:t>entry into the global market.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Actions</a:t>
            </a:r>
            <a:r>
              <a:rPr lang="en-GB" dirty="0" smtClean="0"/>
              <a:t> </a:t>
            </a:r>
            <a:r>
              <a:rPr lang="en-GB" dirty="0"/>
              <a:t>are affected by the different cultures and government cultures.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PESTEL(politic, economic, social, technologic, environment, legal)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Lateness to expand to other countries ( </a:t>
            </a:r>
            <a:r>
              <a:rPr lang="en-GB" dirty="0" smtClean="0"/>
              <a:t>during many years  </a:t>
            </a:r>
            <a:r>
              <a:rPr lang="en-GB" dirty="0"/>
              <a:t>the company had a </a:t>
            </a:r>
            <a:r>
              <a:rPr lang="en-GB" dirty="0" smtClean="0"/>
              <a:t>preponderance </a:t>
            </a:r>
            <a:r>
              <a:rPr lang="en-GB" dirty="0" smtClean="0"/>
              <a:t>of </a:t>
            </a:r>
            <a:r>
              <a:rPr lang="en-GB" dirty="0"/>
              <a:t>hotels in the USA only)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endParaRPr lang="it-IT" dirty="0"/>
          </a:p>
          <a:p>
            <a:pPr>
              <a:buFont typeface="Arial" pitchFamily="34" charset="0"/>
              <a:buChar char="•"/>
            </a:pPr>
            <a:r>
              <a:rPr lang="it-IT" dirty="0" smtClean="0"/>
              <a:t>High attrition rate in work force</a:t>
            </a:r>
          </a:p>
          <a:p>
            <a:endParaRPr lang="it-IT" dirty="0" smtClean="0"/>
          </a:p>
          <a:p>
            <a:pPr>
              <a:buFont typeface="Arial" pitchFamily="34" charset="0"/>
              <a:buChar char="•"/>
            </a:pPr>
            <a:r>
              <a:rPr lang="it-IT" dirty="0" smtClean="0"/>
              <a:t>Financial planning is not done properly and effitiently.</a:t>
            </a:r>
            <a:endParaRPr lang="en-GB" dirty="0"/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861048"/>
            <a:ext cx="2939028" cy="208825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Hilton Hotels Opportunities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57224" y="1500174"/>
            <a:ext cx="75724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Hilton has picked the right time </a:t>
            </a:r>
            <a:r>
              <a:rPr lang="en-GB" dirty="0" smtClean="0"/>
              <a:t>to commence </a:t>
            </a:r>
            <a:r>
              <a:rPr lang="en-GB" dirty="0" smtClean="0"/>
              <a:t>developing</a:t>
            </a:r>
            <a:r>
              <a:rPr lang="en-GB" dirty="0" smtClean="0"/>
              <a:t> </a:t>
            </a:r>
            <a:r>
              <a:rPr lang="en-GB" dirty="0"/>
              <a:t>globally.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 E</a:t>
            </a:r>
            <a:r>
              <a:rPr lang="en-GB" dirty="0" smtClean="0"/>
              <a:t>xtend </a:t>
            </a:r>
            <a:r>
              <a:rPr lang="en-GB" dirty="0" smtClean="0"/>
              <a:t>to </a:t>
            </a:r>
            <a:r>
              <a:rPr lang="en-GB" dirty="0"/>
              <a:t>be rapid growth in emerging markets in </a:t>
            </a:r>
            <a:r>
              <a:rPr lang="en-GB" dirty="0" smtClean="0"/>
              <a:t>alternative destinations</a:t>
            </a:r>
            <a:r>
              <a:rPr lang="en-GB" dirty="0" smtClean="0"/>
              <a:t>.</a:t>
            </a:r>
            <a:endParaRPr lang="en-GB" dirty="0"/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Other countries are developing their infrastructures and improving economic conditions, which will make it easier for tourism to be successful.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Being able to break into the green traveller segment ( travellers are wanting more green tourism and has become a trend</a:t>
            </a:r>
            <a:r>
              <a:rPr lang="en-GB" dirty="0" smtClean="0"/>
              <a:t>).</a:t>
            </a:r>
          </a:p>
          <a:p>
            <a:pPr>
              <a:buFont typeface="Arial" pitchFamily="34" charset="0"/>
              <a:buChar char="•"/>
            </a:pPr>
            <a:endParaRPr lang="it-IT" dirty="0"/>
          </a:p>
          <a:p>
            <a:pPr>
              <a:buFont typeface="Arial" pitchFamily="34" charset="0"/>
              <a:buChar char="•"/>
            </a:pPr>
            <a:r>
              <a:rPr lang="it-IT" dirty="0" smtClean="0"/>
              <a:t>New taxation policy </a:t>
            </a:r>
          </a:p>
          <a:p>
            <a:pPr>
              <a:buFont typeface="Arial" pitchFamily="34" charset="0"/>
              <a:buChar char="•"/>
            </a:pPr>
            <a:endParaRPr lang="it-IT" dirty="0"/>
          </a:p>
          <a:p>
            <a:pPr>
              <a:buFont typeface="Arial" pitchFamily="34" charset="0"/>
              <a:buChar char="•"/>
            </a:pPr>
            <a:r>
              <a:rPr lang="it-IT" dirty="0" smtClean="0"/>
              <a:t>Lower inflation rate</a:t>
            </a:r>
            <a:endParaRPr lang="en-GB" dirty="0"/>
          </a:p>
          <a:p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437112"/>
            <a:ext cx="2717721" cy="20356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Hilton Hotels Threats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520" y="1556792"/>
            <a:ext cx="760092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Increased competition in </a:t>
            </a:r>
            <a:r>
              <a:rPr lang="en-GB" dirty="0" smtClean="0"/>
              <a:t>every leisure and tourism industry.</a:t>
            </a:r>
            <a:endParaRPr lang="en-GB" dirty="0"/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Similarity </a:t>
            </a:r>
            <a:r>
              <a:rPr lang="en-GB" dirty="0" smtClean="0"/>
              <a:t>to major </a:t>
            </a:r>
            <a:r>
              <a:rPr lang="en-GB" dirty="0"/>
              <a:t>brands </a:t>
            </a:r>
            <a:r>
              <a:rPr lang="en-GB" dirty="0" smtClean="0"/>
              <a:t>including </a:t>
            </a:r>
            <a:r>
              <a:rPr lang="en-GB" dirty="0"/>
              <a:t>Marriott and Hyatt in regards to the amenities they offer.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Prices competition against other brands that have the same types of hotels.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The </a:t>
            </a:r>
            <a:r>
              <a:rPr lang="en-GB" dirty="0" smtClean="0"/>
              <a:t>considerable weaknesses and  </a:t>
            </a:r>
            <a:r>
              <a:rPr lang="en-GB" dirty="0"/>
              <a:t>threats the </a:t>
            </a:r>
            <a:r>
              <a:rPr lang="en-GB" dirty="0" smtClean="0"/>
              <a:t>company</a:t>
            </a:r>
            <a:r>
              <a:rPr lang="en-GB" dirty="0" smtClean="0"/>
              <a:t> </a:t>
            </a:r>
            <a:r>
              <a:rPr lang="en-GB" dirty="0"/>
              <a:t>is </a:t>
            </a:r>
            <a:r>
              <a:rPr lang="en-GB" dirty="0" smtClean="0"/>
              <a:t>facing </a:t>
            </a:r>
            <a:r>
              <a:rPr lang="en-GB" dirty="0" smtClean="0"/>
              <a:t>are </a:t>
            </a:r>
            <a:r>
              <a:rPr lang="en-GB" dirty="0" smtClean="0"/>
              <a:t>enhancement of challenges in </a:t>
            </a:r>
            <a:r>
              <a:rPr lang="en-GB" dirty="0"/>
              <a:t>every market and decreased in business travel</a:t>
            </a:r>
            <a:r>
              <a:rPr lang="en-GB" dirty="0" smtClean="0"/>
              <a:t>.</a:t>
            </a:r>
          </a:p>
          <a:p>
            <a:pPr>
              <a:buFont typeface="Arial" pitchFamily="34" charset="0"/>
              <a:buChar char="•"/>
            </a:pPr>
            <a:endParaRPr lang="it-IT" dirty="0"/>
          </a:p>
          <a:p>
            <a:pPr>
              <a:buFont typeface="Arial" pitchFamily="34" charset="0"/>
              <a:buChar char="•"/>
            </a:pPr>
            <a:r>
              <a:rPr lang="it-IT" dirty="0" smtClean="0"/>
              <a:t>The company can face lawsuits in different markets given.</a:t>
            </a:r>
          </a:p>
          <a:p>
            <a:pPr>
              <a:buFont typeface="Arial" pitchFamily="34" charset="0"/>
              <a:buChar char="•"/>
            </a:pPr>
            <a:endParaRPr lang="it-IT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327913"/>
            <a:ext cx="2755007" cy="20635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71A42FD-8138-4C5D-B024-5838F59D8F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84584" y="300070"/>
            <a:ext cx="8534400" cy="758952"/>
          </a:xfrm>
        </p:spPr>
        <p:txBody>
          <a:bodyPr>
            <a:normAutofit/>
          </a:bodyPr>
          <a:lstStyle/>
          <a:p>
            <a:r>
              <a:rPr lang="en-GB" dirty="0"/>
              <a:t>Hilton Hotel PESTEL (analysis)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35190A0F-6A53-4A67-9257-4927A47EEF9D}"/>
              </a:ext>
            </a:extLst>
          </p:cNvPr>
          <p:cNvSpPr txBox="1"/>
          <p:nvPr/>
        </p:nvSpPr>
        <p:spPr>
          <a:xfrm>
            <a:off x="323528" y="1340768"/>
            <a:ext cx="734481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Political </a:t>
            </a:r>
            <a:r>
              <a:rPr lang="en-GB" sz="1600" dirty="0" smtClean="0"/>
              <a:t>–Lodging in more than dozen countries and expose itself to different types of political environment and risks (such as risk of military invasion, level of corruption, taxation)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Economical – </a:t>
            </a:r>
            <a:r>
              <a:rPr lang="en-GB" sz="1600" dirty="0" smtClean="0"/>
              <a:t>macro such as inflation rate, foreign exchange rate and micro </a:t>
            </a:r>
            <a:r>
              <a:rPr lang="en-GB" sz="1600" dirty="0"/>
              <a:t>environment factors </a:t>
            </a:r>
            <a:r>
              <a:rPr lang="en-GB" sz="1600" dirty="0" smtClean="0"/>
              <a:t>such as growth rate, inflation economic indicators.</a:t>
            </a:r>
            <a:endParaRPr lang="en-GB" sz="1600" dirty="0"/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Social </a:t>
            </a:r>
            <a:r>
              <a:rPr lang="en-GB" sz="1600" dirty="0" smtClean="0"/>
              <a:t>– Shared beliefs and attitudes of the population play a great role in how marketers at Hilton Worldwide (gender roles, social conventions, class structure)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Technological – </a:t>
            </a:r>
            <a:r>
              <a:rPr lang="en-GB" sz="1600" dirty="0" smtClean="0"/>
              <a:t>Technology impact on product offering, </a:t>
            </a:r>
            <a:r>
              <a:rPr lang="en-GB" sz="1600" dirty="0" err="1" smtClean="0"/>
              <a:t>inc.</a:t>
            </a:r>
            <a:r>
              <a:rPr lang="en-GB" sz="1600" dirty="0" smtClean="0"/>
              <a:t> competitors with fast 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Environmental – S</a:t>
            </a:r>
            <a:r>
              <a:rPr lang="en-GB" sz="1600" dirty="0" smtClean="0"/>
              <a:t>tandards and norms can impact the profitability of the company if they are not carefully evaluated. (factors to be considered are: weather, climate change, air and water pollution, </a:t>
            </a:r>
            <a:r>
              <a:rPr lang="en-GB" sz="1600" dirty="0" err="1" smtClean="0"/>
              <a:t>etc</a:t>
            </a:r>
            <a:r>
              <a:rPr lang="en-GB" sz="1600" dirty="0" smtClean="0"/>
              <a:t>)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Legal – </a:t>
            </a:r>
            <a:r>
              <a:rPr lang="en-GB" sz="1600" dirty="0" smtClean="0"/>
              <a:t>many countries haven't got a firm legal framework (data protection, employment law, discrimination law, </a:t>
            </a:r>
            <a:r>
              <a:rPr lang="en-GB" sz="1600" dirty="0" err="1" smtClean="0"/>
              <a:t>etc</a:t>
            </a:r>
            <a:r>
              <a:rPr lang="en-GB" sz="1600" dirty="0" smtClean="0"/>
              <a:t>) </a:t>
            </a:r>
            <a:endParaRPr lang="en-GB" sz="16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8344" y="1772816"/>
            <a:ext cx="1743075" cy="26193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8561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LAHITW_gallery_exterior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331" y="1244342"/>
            <a:ext cx="8501122" cy="421484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Box 2"/>
          <p:cNvSpPr txBox="1"/>
          <p:nvPr/>
        </p:nvSpPr>
        <p:spPr>
          <a:xfrm>
            <a:off x="1500166" y="857232"/>
            <a:ext cx="3249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HILTON HOTEL &amp; RESORT  in USA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85804" y="1417638"/>
            <a:ext cx="82296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www.youtube.com/watch?v=0RCFgDQUgko&amp;authuser=0</a:t>
            </a:r>
            <a:endParaRPr lang="en-GB" dirty="0" smtClean="0"/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The strengths of this hotel brand include brand recognition, reputation, and brand diversity, or the variety of different choices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The weaknesses of the hotel brand include late entry into the global market, also known as globalisation, and differences in operations from country to country</a:t>
            </a:r>
            <a:r>
              <a:rPr lang="en-GB" dirty="0" smtClean="0"/>
              <a:t>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The opportunities that Hilton hotels can embrace are to continue expanding globally and breaking into the green tourism market</a:t>
            </a:r>
            <a:r>
              <a:rPr lang="en-GB" dirty="0" smtClean="0"/>
              <a:t>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The biggest threats the brand encounters are up increased competition in every market and decreased in business travel</a:t>
            </a:r>
            <a:r>
              <a:rPr lang="en-GB" dirty="0" smtClean="0"/>
              <a:t>.</a:t>
            </a:r>
          </a:p>
          <a:p>
            <a:pPr>
              <a:buFont typeface="Arial" pitchFamily="34" charset="0"/>
              <a:buChar char="•"/>
            </a:pPr>
            <a:endParaRPr lang="it-IT" dirty="0"/>
          </a:p>
          <a:p>
            <a:pPr>
              <a:buFont typeface="Arial" pitchFamily="34" charset="0"/>
              <a:buChar char="•"/>
            </a:pPr>
            <a:endParaRPr lang="it-IT" dirty="0" smtClean="0"/>
          </a:p>
          <a:p>
            <a:pPr>
              <a:buFont typeface="Arial" pitchFamily="34" charset="0"/>
              <a:buChar char="•"/>
            </a:pPr>
            <a:endParaRPr lang="it-IT" dirty="0"/>
          </a:p>
          <a:p>
            <a:pPr algn="ctr">
              <a:buFont typeface="Arial" pitchFamily="34" charset="0"/>
              <a:buChar char="•"/>
            </a:pPr>
            <a:r>
              <a:rPr lang="it-IT" b="1" dirty="0" smtClean="0">
                <a:solidFill>
                  <a:srgbClr val="FF0000"/>
                </a:solidFill>
              </a:rPr>
              <a:t>THANK YOU FOR YOUR ATTENTION! </a:t>
            </a:r>
            <a:r>
              <a:rPr lang="it-IT" b="1" dirty="0" smtClean="0">
                <a:solidFill>
                  <a:srgbClr val="FF0000"/>
                </a:solidFill>
                <a:sym typeface="Wingdings" pitchFamily="2" charset="2"/>
              </a:rPr>
              <a:t></a:t>
            </a:r>
            <a:endParaRPr lang="en-GB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C61BADA-FE87-4239-BA20-13BCD0018C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and Answers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44" y="2204864"/>
            <a:ext cx="7632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https://newsroom.hilton.com/brand-communications/news/qa-100-years-on-a-look-back-at-the-mystery-magic-and-marketing-genius-of-hilton-founder-conrad-hilton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6247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Some  images of Hilton hotels &amp; Resorts</a:t>
            </a:r>
          </a:p>
        </p:txBody>
      </p:sp>
      <p:pic>
        <p:nvPicPr>
          <p:cNvPr id="3" name="Picture 2" descr="IMG_20191022_10294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2000240"/>
            <a:ext cx="2443222" cy="1571636"/>
          </a:xfrm>
          <a:prstGeom prst="rect">
            <a:avLst/>
          </a:prstGeom>
        </p:spPr>
      </p:pic>
      <p:pic>
        <p:nvPicPr>
          <p:cNvPr id="4" name="Picture 3" descr="home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57555" y="1928802"/>
            <a:ext cx="2500330" cy="1643074"/>
          </a:xfrm>
          <a:prstGeom prst="rect">
            <a:avLst/>
          </a:prstGeom>
        </p:spPr>
      </p:pic>
      <p:pic>
        <p:nvPicPr>
          <p:cNvPr id="5" name="Picture 4" descr="LONTLDI_meetings_full_northview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15074" y="1928802"/>
            <a:ext cx="2340880" cy="1714512"/>
          </a:xfrm>
          <a:prstGeom prst="rect">
            <a:avLst/>
          </a:prstGeom>
        </p:spPr>
      </p:pic>
      <p:pic>
        <p:nvPicPr>
          <p:cNvPr id="6" name="Picture 5" descr="FRAHAHI_rooms_full_pressuite0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7158" y="4193724"/>
            <a:ext cx="2571768" cy="1883619"/>
          </a:xfrm>
          <a:prstGeom prst="rect">
            <a:avLst/>
          </a:prstGeom>
        </p:spPr>
      </p:pic>
      <p:pic>
        <p:nvPicPr>
          <p:cNvPr id="7" name="Picture 6" descr="IMG_20191022_10303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214678" y="4286256"/>
            <a:ext cx="2643206" cy="1789306"/>
          </a:xfrm>
          <a:prstGeom prst="rect">
            <a:avLst/>
          </a:prstGeom>
        </p:spPr>
      </p:pic>
      <p:pic>
        <p:nvPicPr>
          <p:cNvPr id="8" name="Picture 7" descr="IMG_20191022_102437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143636" y="4286256"/>
            <a:ext cx="2500330" cy="17859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E303B8C-C057-47FB-87E5-351DD2DD6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567682E9-FA19-412C-B9ED-6999D9A96C98}"/>
              </a:ext>
            </a:extLst>
          </p:cNvPr>
          <p:cNvSpPr txBox="1"/>
          <p:nvPr/>
        </p:nvSpPr>
        <p:spPr>
          <a:xfrm>
            <a:off x="179512" y="1268760"/>
            <a:ext cx="885698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Ford, R. and Dickson, D. (2008). The Father of </a:t>
            </a:r>
            <a:r>
              <a:rPr lang="en-GB" dirty="0" err="1"/>
              <a:t>Guestology</a:t>
            </a:r>
            <a:r>
              <a:rPr lang="en-GB" dirty="0"/>
              <a:t>. Journal of Applied Management and Entrepreneurship, Sheffield Vol.13(3), pp.80-99.</a:t>
            </a:r>
          </a:p>
          <a:p>
            <a:endParaRPr lang="en-GB" dirty="0"/>
          </a:p>
          <a:p>
            <a:r>
              <a:rPr lang="en-GB" dirty="0"/>
              <a:t>Heppell, M. (2011). Five star service - How to deliver exceptional customer service. London: Prentice Hall.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Johnston, R., Clark, G. and </a:t>
            </a:r>
            <a:r>
              <a:rPr lang="en-GB" dirty="0" err="1"/>
              <a:t>Shulver</a:t>
            </a:r>
            <a:r>
              <a:rPr lang="en-GB" dirty="0"/>
              <a:t>, M. (2012). Service Operations Management. Harlow, United Kingdom: Pearson Education Limited.</a:t>
            </a:r>
          </a:p>
          <a:p>
            <a:endParaRPr lang="en-GB" dirty="0"/>
          </a:p>
          <a:p>
            <a:r>
              <a:rPr lang="en-GB" dirty="0"/>
              <a:t>Kotler, P. (2014). Kotler on marketing. London: Free Press.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Martin, M. (2015). Business Model of Hilton Hotels. [online] </a:t>
            </a:r>
            <a:r>
              <a:rPr lang="en-GB" dirty="0" err="1"/>
              <a:t>Cleverism</a:t>
            </a:r>
            <a:r>
              <a:rPr lang="en-GB" dirty="0"/>
              <a:t>. Available at: https://www.cleverism.com/business-model-hilton-hotels/ [Accessed 24 Oct. 2019].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Rutherford, D. and Fallon, M. (2010). Hotel Management and Operations. London: Wiley.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8483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1407</TotalTime>
  <Words>1231</Words>
  <Application>Microsoft Office PowerPoint</Application>
  <PresentationFormat>On-screen Show (4:3)</PresentationFormat>
  <Paragraphs>159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Civic</vt:lpstr>
      <vt:lpstr>HOSPITALITY &amp; GUEST SERVICES</vt:lpstr>
      <vt:lpstr>Discover a world of opportunity...</vt:lpstr>
      <vt:lpstr>We will cover..</vt:lpstr>
      <vt:lpstr>Introduction on Hilton Hotel USA</vt:lpstr>
      <vt:lpstr>Hilton USP</vt:lpstr>
      <vt:lpstr>What happend when the guest service is excellent</vt:lpstr>
      <vt:lpstr>Guest Service Experience</vt:lpstr>
      <vt:lpstr>HILTON HOTEL &amp; RESORT Strengths </vt:lpstr>
      <vt:lpstr>Hilton Hotel Weaknesses</vt:lpstr>
      <vt:lpstr>Hilton Hotels Opportunities</vt:lpstr>
      <vt:lpstr>Hilton Hotels Threats</vt:lpstr>
      <vt:lpstr>Hilton Hotel PESTEL (analysis)</vt:lpstr>
      <vt:lpstr>PowerPoint Presentation</vt:lpstr>
      <vt:lpstr>Conclusion</vt:lpstr>
      <vt:lpstr>Question and Answers</vt:lpstr>
      <vt:lpstr>Some  images of Hilton hotels &amp; Resorts</vt:lpstr>
      <vt:lpstr>Reference List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 &amp; GUEST SERVICES</dc:title>
  <dc:creator>User</dc:creator>
  <cp:lastModifiedBy>HP</cp:lastModifiedBy>
  <cp:revision>116</cp:revision>
  <dcterms:created xsi:type="dcterms:W3CDTF">2019-10-22T13:17:04Z</dcterms:created>
  <dcterms:modified xsi:type="dcterms:W3CDTF">2019-10-25T13:31:41Z</dcterms:modified>
</cp:coreProperties>
</file>